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455" r:id="rId2"/>
    <p:sldId id="521" r:id="rId3"/>
    <p:sldId id="456" r:id="rId4"/>
    <p:sldId id="444" r:id="rId5"/>
    <p:sldId id="445" r:id="rId6"/>
    <p:sldId id="260" r:id="rId7"/>
    <p:sldId id="261" r:id="rId8"/>
    <p:sldId id="510" r:id="rId9"/>
    <p:sldId id="519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2" r:id="rId19"/>
    <p:sldId id="509" r:id="rId20"/>
    <p:sldId id="388" r:id="rId21"/>
    <p:sldId id="389" r:id="rId22"/>
    <p:sldId id="391" r:id="rId23"/>
    <p:sldId id="469" r:id="rId24"/>
    <p:sldId id="533" r:id="rId25"/>
    <p:sldId id="393" r:id="rId26"/>
    <p:sldId id="485" r:id="rId27"/>
    <p:sldId id="513" r:id="rId28"/>
    <p:sldId id="514" r:id="rId29"/>
    <p:sldId id="515" r:id="rId30"/>
    <p:sldId id="516" r:id="rId31"/>
    <p:sldId id="517" r:id="rId32"/>
    <p:sldId id="395" r:id="rId33"/>
    <p:sldId id="396" r:id="rId34"/>
    <p:sldId id="397" r:id="rId35"/>
    <p:sldId id="518" r:id="rId36"/>
    <p:sldId id="474" r:id="rId37"/>
    <p:sldId id="478" r:id="rId38"/>
    <p:sldId id="479" r:id="rId39"/>
    <p:sldId id="398" r:id="rId40"/>
    <p:sldId id="399" r:id="rId41"/>
    <p:sldId id="400" r:id="rId42"/>
    <p:sldId id="401" r:id="rId43"/>
    <p:sldId id="402" r:id="rId44"/>
    <p:sldId id="403" r:id="rId45"/>
    <p:sldId id="470" r:id="rId46"/>
    <p:sldId id="483" r:id="rId47"/>
    <p:sldId id="481" r:id="rId48"/>
    <p:sldId id="482" r:id="rId49"/>
    <p:sldId id="404" r:id="rId50"/>
    <p:sldId id="405" r:id="rId51"/>
    <p:sldId id="464" r:id="rId52"/>
    <p:sldId id="465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009900"/>
    <a:srgbClr val="FF00FF"/>
    <a:srgbClr val="FF0066"/>
    <a:srgbClr val="0EF265"/>
    <a:srgbClr val="008000"/>
    <a:srgbClr val="6600CC"/>
    <a:srgbClr val="FF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4" autoAdjust="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45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44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56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59.wmf"/><Relationship Id="rId5" Type="http://schemas.openxmlformats.org/officeDocument/2006/relationships/image" Target="../media/image44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44.wmf"/><Relationship Id="rId1" Type="http://schemas.openxmlformats.org/officeDocument/2006/relationships/image" Target="../media/image60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2.wmf"/><Relationship Id="rId7" Type="http://schemas.openxmlformats.org/officeDocument/2006/relationships/image" Target="../media/image63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w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emf"/><Relationship Id="rId4" Type="http://schemas.openxmlformats.org/officeDocument/2006/relationships/image" Target="../media/image74.wmf"/><Relationship Id="rId9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1.emf"/><Relationship Id="rId7" Type="http://schemas.openxmlformats.org/officeDocument/2006/relationships/image" Target="../media/image75.wmf"/><Relationship Id="rId2" Type="http://schemas.openxmlformats.org/officeDocument/2006/relationships/image" Target="../media/image67.wmf"/><Relationship Id="rId1" Type="http://schemas.openxmlformats.org/officeDocument/2006/relationships/image" Target="../media/image83.wmf"/><Relationship Id="rId6" Type="http://schemas.openxmlformats.org/officeDocument/2006/relationships/image" Target="../media/image74.wmf"/><Relationship Id="rId11" Type="http://schemas.openxmlformats.org/officeDocument/2006/relationships/image" Target="../media/image87.wmf"/><Relationship Id="rId5" Type="http://schemas.openxmlformats.org/officeDocument/2006/relationships/image" Target="../media/image73.wmf"/><Relationship Id="rId10" Type="http://schemas.openxmlformats.org/officeDocument/2006/relationships/image" Target="../media/image86.wmf"/><Relationship Id="rId4" Type="http://schemas.openxmlformats.org/officeDocument/2006/relationships/image" Target="../media/image72.emf"/><Relationship Id="rId9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8.w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3.wmf"/><Relationship Id="rId1" Type="http://schemas.openxmlformats.org/officeDocument/2006/relationships/image" Target="../media/image89.wmf"/><Relationship Id="rId4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97.wmf"/><Relationship Id="rId1" Type="http://schemas.openxmlformats.org/officeDocument/2006/relationships/image" Target="../media/image30.wmf"/><Relationship Id="rId4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1.wmf"/><Relationship Id="rId1" Type="http://schemas.openxmlformats.org/officeDocument/2006/relationships/image" Target="../media/image129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emf"/><Relationship Id="rId4" Type="http://schemas.openxmlformats.org/officeDocument/2006/relationships/image" Target="../media/image13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emf"/><Relationship Id="rId4" Type="http://schemas.openxmlformats.org/officeDocument/2006/relationships/image" Target="../media/image14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e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emf"/><Relationship Id="rId11" Type="http://schemas.openxmlformats.org/officeDocument/2006/relationships/image" Target="../media/image159.w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e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4" Type="http://schemas.openxmlformats.org/officeDocument/2006/relationships/image" Target="../media/image176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12" Type="http://schemas.openxmlformats.org/officeDocument/2006/relationships/image" Target="../media/image195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94.wmf"/><Relationship Id="rId5" Type="http://schemas.openxmlformats.org/officeDocument/2006/relationships/image" Target="../media/image188.wmf"/><Relationship Id="rId10" Type="http://schemas.openxmlformats.org/officeDocument/2006/relationships/image" Target="../media/image193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image" Target="../media/image214.emf"/><Relationship Id="rId18" Type="http://schemas.openxmlformats.org/officeDocument/2006/relationships/image" Target="../media/image219.emf"/><Relationship Id="rId26" Type="http://schemas.openxmlformats.org/officeDocument/2006/relationships/image" Target="../media/image227.emf"/><Relationship Id="rId3" Type="http://schemas.openxmlformats.org/officeDocument/2006/relationships/image" Target="../media/image204.emf"/><Relationship Id="rId21" Type="http://schemas.openxmlformats.org/officeDocument/2006/relationships/image" Target="../media/image222.emf"/><Relationship Id="rId7" Type="http://schemas.openxmlformats.org/officeDocument/2006/relationships/image" Target="../media/image208.emf"/><Relationship Id="rId12" Type="http://schemas.openxmlformats.org/officeDocument/2006/relationships/image" Target="../media/image213.emf"/><Relationship Id="rId17" Type="http://schemas.openxmlformats.org/officeDocument/2006/relationships/image" Target="../media/image218.emf"/><Relationship Id="rId25" Type="http://schemas.openxmlformats.org/officeDocument/2006/relationships/image" Target="../media/image226.emf"/><Relationship Id="rId2" Type="http://schemas.openxmlformats.org/officeDocument/2006/relationships/image" Target="../media/image203.emf"/><Relationship Id="rId16" Type="http://schemas.openxmlformats.org/officeDocument/2006/relationships/image" Target="../media/image217.emf"/><Relationship Id="rId20" Type="http://schemas.openxmlformats.org/officeDocument/2006/relationships/image" Target="../media/image221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24" Type="http://schemas.openxmlformats.org/officeDocument/2006/relationships/image" Target="../media/image225.emf"/><Relationship Id="rId5" Type="http://schemas.openxmlformats.org/officeDocument/2006/relationships/image" Target="../media/image206.emf"/><Relationship Id="rId15" Type="http://schemas.openxmlformats.org/officeDocument/2006/relationships/image" Target="../media/image216.emf"/><Relationship Id="rId23" Type="http://schemas.openxmlformats.org/officeDocument/2006/relationships/image" Target="../media/image224.emf"/><Relationship Id="rId10" Type="http://schemas.openxmlformats.org/officeDocument/2006/relationships/image" Target="../media/image211.emf"/><Relationship Id="rId19" Type="http://schemas.openxmlformats.org/officeDocument/2006/relationships/image" Target="../media/image220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emf"/><Relationship Id="rId22" Type="http://schemas.openxmlformats.org/officeDocument/2006/relationships/image" Target="../media/image223.emf"/><Relationship Id="rId27" Type="http://schemas.openxmlformats.org/officeDocument/2006/relationships/image" Target="../media/image228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139.wmf"/><Relationship Id="rId1" Type="http://schemas.openxmlformats.org/officeDocument/2006/relationships/image" Target="../media/image2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AAAF0-3627-4874-A83B-DE599D07F803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C722-547E-41C4-9EEE-90EB158CD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3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7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6433-EA67-407F-A8DD-D397B7115DCC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3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hyperlink" Target="file:///E:\&#19978;&#35838;&#35838;&#20214;\wxo\&#25945;&#23398;\&#22823;&#23398;&#29289;&#29702;&#25945;&#26696;\2005\&#37327;&#23376;&#21147;&#23398;\&#65288;&#30333;&#65289;&#37327;&#23376;&#29289;&#29702;-&#31532;2&#31456;.ppt#-1,39,&#24187;&#28783;&#29255; 39" TargetMode="Externa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4.wmf"/><Relationship Id="rId22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6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1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39.bin"/><Relationship Id="rId3" Type="http://schemas.openxmlformats.org/officeDocument/2006/relationships/audio" Target="../media/audio1.wav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3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26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35.w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4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1.jpeg"/><Relationship Id="rId4" Type="http://schemas.openxmlformats.org/officeDocument/2006/relationships/image" Target="../media/image136.wmf"/><Relationship Id="rId9" Type="http://schemas.openxmlformats.org/officeDocument/2006/relationships/image" Target="../media/image14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5.wmf"/><Relationship Id="rId5" Type="http://schemas.openxmlformats.org/officeDocument/2006/relationships/image" Target="../media/image142.e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57.e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55.wmf"/><Relationship Id="rId25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61.e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52.emf"/><Relationship Id="rId24" Type="http://schemas.openxmlformats.org/officeDocument/2006/relationships/oleObject" Target="../embeddings/oleObject171.bin"/><Relationship Id="rId5" Type="http://schemas.openxmlformats.org/officeDocument/2006/relationships/image" Target="../media/image163.png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56.wmf"/><Relationship Id="rId31" Type="http://schemas.openxmlformats.org/officeDocument/2006/relationships/image" Target="../media/image162.wmf"/><Relationship Id="rId4" Type="http://schemas.openxmlformats.org/officeDocument/2006/relationships/image" Target="../media/image149.wmf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60.wmf"/><Relationship Id="rId30" Type="http://schemas.openxmlformats.org/officeDocument/2006/relationships/oleObject" Target="../embeddings/oleObject17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6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8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80.w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00.bin"/><Relationship Id="rId18" Type="http://schemas.openxmlformats.org/officeDocument/2006/relationships/oleObject" Target="../embeddings/oleObject203.bin"/><Relationship Id="rId26" Type="http://schemas.openxmlformats.org/officeDocument/2006/relationships/image" Target="../media/image194.wmf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192.w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8.wmf"/><Relationship Id="rId17" Type="http://schemas.openxmlformats.org/officeDocument/2006/relationships/image" Target="../media/image190.wmf"/><Relationship Id="rId25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95.wmf"/><Relationship Id="rId10" Type="http://schemas.openxmlformats.org/officeDocument/2006/relationships/image" Target="../media/image187.wmf"/><Relationship Id="rId19" Type="http://schemas.openxmlformats.org/officeDocument/2006/relationships/image" Target="../media/image191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9.wmf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0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0.wmf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09.emf"/><Relationship Id="rId26" Type="http://schemas.openxmlformats.org/officeDocument/2006/relationships/image" Target="../media/image213.emf"/><Relationship Id="rId39" Type="http://schemas.openxmlformats.org/officeDocument/2006/relationships/oleObject" Target="../embeddings/oleObject233.bin"/><Relationship Id="rId21" Type="http://schemas.openxmlformats.org/officeDocument/2006/relationships/oleObject" Target="../embeddings/oleObject224.bin"/><Relationship Id="rId34" Type="http://schemas.openxmlformats.org/officeDocument/2006/relationships/image" Target="../media/image217.emf"/><Relationship Id="rId42" Type="http://schemas.openxmlformats.org/officeDocument/2006/relationships/image" Target="../media/image221.emf"/><Relationship Id="rId47" Type="http://schemas.openxmlformats.org/officeDocument/2006/relationships/oleObject" Target="../embeddings/oleObject237.bin"/><Relationship Id="rId50" Type="http://schemas.openxmlformats.org/officeDocument/2006/relationships/image" Target="../media/image225.emf"/><Relationship Id="rId55" Type="http://schemas.openxmlformats.org/officeDocument/2006/relationships/oleObject" Target="../embeddings/oleObject241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emf"/><Relationship Id="rId29" Type="http://schemas.openxmlformats.org/officeDocument/2006/relationships/oleObject" Target="../embeddings/oleObject228.bin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12.emf"/><Relationship Id="rId32" Type="http://schemas.openxmlformats.org/officeDocument/2006/relationships/image" Target="../media/image216.emf"/><Relationship Id="rId37" Type="http://schemas.openxmlformats.org/officeDocument/2006/relationships/oleObject" Target="../embeddings/oleObject232.bin"/><Relationship Id="rId40" Type="http://schemas.openxmlformats.org/officeDocument/2006/relationships/image" Target="../media/image220.emf"/><Relationship Id="rId45" Type="http://schemas.openxmlformats.org/officeDocument/2006/relationships/oleObject" Target="../embeddings/oleObject236.bin"/><Relationship Id="rId53" Type="http://schemas.openxmlformats.org/officeDocument/2006/relationships/oleObject" Target="../embeddings/oleObject240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23.bin"/><Relationship Id="rId31" Type="http://schemas.openxmlformats.org/officeDocument/2006/relationships/oleObject" Target="../embeddings/oleObject229.bin"/><Relationship Id="rId44" Type="http://schemas.openxmlformats.org/officeDocument/2006/relationships/image" Target="../media/image222.emf"/><Relationship Id="rId52" Type="http://schemas.openxmlformats.org/officeDocument/2006/relationships/image" Target="../media/image226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07.emf"/><Relationship Id="rId22" Type="http://schemas.openxmlformats.org/officeDocument/2006/relationships/image" Target="../media/image211.emf"/><Relationship Id="rId27" Type="http://schemas.openxmlformats.org/officeDocument/2006/relationships/oleObject" Target="../embeddings/oleObject227.bin"/><Relationship Id="rId30" Type="http://schemas.openxmlformats.org/officeDocument/2006/relationships/image" Target="../media/image215.emf"/><Relationship Id="rId35" Type="http://schemas.openxmlformats.org/officeDocument/2006/relationships/oleObject" Target="../embeddings/oleObject231.bin"/><Relationship Id="rId43" Type="http://schemas.openxmlformats.org/officeDocument/2006/relationships/oleObject" Target="../embeddings/oleObject235.bin"/><Relationship Id="rId48" Type="http://schemas.openxmlformats.org/officeDocument/2006/relationships/image" Target="../media/image224.emf"/><Relationship Id="rId56" Type="http://schemas.openxmlformats.org/officeDocument/2006/relationships/image" Target="../media/image228.emf"/><Relationship Id="rId8" Type="http://schemas.openxmlformats.org/officeDocument/2006/relationships/image" Target="../media/image204.emf"/><Relationship Id="rId51" Type="http://schemas.openxmlformats.org/officeDocument/2006/relationships/oleObject" Target="../embeddings/oleObject239.bin"/><Relationship Id="rId3" Type="http://schemas.openxmlformats.org/officeDocument/2006/relationships/oleObject" Target="../embeddings/oleObject215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33" Type="http://schemas.openxmlformats.org/officeDocument/2006/relationships/oleObject" Target="../embeddings/oleObject230.bin"/><Relationship Id="rId38" Type="http://schemas.openxmlformats.org/officeDocument/2006/relationships/image" Target="../media/image219.emf"/><Relationship Id="rId46" Type="http://schemas.openxmlformats.org/officeDocument/2006/relationships/image" Target="../media/image223.emf"/><Relationship Id="rId20" Type="http://schemas.openxmlformats.org/officeDocument/2006/relationships/image" Target="../media/image210.emf"/><Relationship Id="rId41" Type="http://schemas.openxmlformats.org/officeDocument/2006/relationships/oleObject" Target="../embeddings/oleObject234.bin"/><Relationship Id="rId54" Type="http://schemas.openxmlformats.org/officeDocument/2006/relationships/image" Target="../media/image227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3.emf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14.emf"/><Relationship Id="rId36" Type="http://schemas.openxmlformats.org/officeDocument/2006/relationships/image" Target="../media/image218.emf"/><Relationship Id="rId49" Type="http://schemas.openxmlformats.org/officeDocument/2006/relationships/oleObject" Target="../embeddings/oleObject23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141.jpeg"/><Relationship Id="rId4" Type="http://schemas.openxmlformats.org/officeDocument/2006/relationships/image" Target="../media/image229.wmf"/><Relationship Id="rId9" Type="http://schemas.openxmlformats.org/officeDocument/2006/relationships/image" Target="../media/image140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gif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0F7AE03-9E2A-4F49-822C-0DCCD5625B8B}"/>
              </a:ext>
            </a:extLst>
          </p:cNvPr>
          <p:cNvSpPr/>
          <p:nvPr/>
        </p:nvSpPr>
        <p:spPr>
          <a:xfrm>
            <a:off x="1129259" y="497547"/>
            <a:ext cx="8007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8000"/>
                </a:solidFill>
              </a:rPr>
              <a:t>在氢原子处于主量子数</a:t>
            </a:r>
            <a:r>
              <a:rPr lang="en-US" altLang="zh-CN" sz="2800" b="1" i="1" dirty="0">
                <a:solidFill>
                  <a:srgbClr val="008000"/>
                </a:solidFill>
              </a:rPr>
              <a:t>n</a:t>
            </a:r>
            <a:r>
              <a:rPr lang="en-US" altLang="zh-CN" sz="2800" b="1" dirty="0">
                <a:solidFill>
                  <a:srgbClr val="008000"/>
                </a:solidFill>
              </a:rPr>
              <a:t> = 2</a:t>
            </a:r>
            <a:r>
              <a:rPr lang="zh-CN" altLang="en-US" sz="2800" b="1" dirty="0">
                <a:solidFill>
                  <a:srgbClr val="008000"/>
                </a:solidFill>
              </a:rPr>
              <a:t>的壳层中，电子可能具有的量子态（</a:t>
            </a:r>
            <a:r>
              <a:rPr lang="en-US" altLang="zh-CN" sz="2800" b="1" i="1" dirty="0" err="1">
                <a:solidFill>
                  <a:srgbClr val="008000"/>
                </a:solidFill>
              </a:rPr>
              <a:t>n,l,m</a:t>
            </a:r>
            <a:r>
              <a:rPr lang="en-US" altLang="zh-CN" sz="2800" b="1" i="1" baseline="-25000" dirty="0" err="1">
                <a:solidFill>
                  <a:srgbClr val="008000"/>
                </a:solidFill>
              </a:rPr>
              <a:t>l</a:t>
            </a:r>
            <a:r>
              <a:rPr lang="en-US" altLang="zh-CN" sz="2800" b="1" i="1" dirty="0" err="1">
                <a:solidFill>
                  <a:srgbClr val="008000"/>
                </a:solidFill>
              </a:rPr>
              <a:t>,m</a:t>
            </a:r>
            <a:r>
              <a:rPr lang="en-US" altLang="zh-CN" sz="2800" b="1" i="1" baseline="-25000" dirty="0" err="1">
                <a:solidFill>
                  <a:srgbClr val="008000"/>
                </a:solidFill>
              </a:rPr>
              <a:t>s</a:t>
            </a:r>
            <a:r>
              <a:rPr lang="zh-CN" altLang="en-US" sz="2800" b="1" dirty="0">
                <a:solidFill>
                  <a:srgbClr val="008000"/>
                </a:solidFill>
              </a:rPr>
              <a:t>）最多有多少种，分别列出来。</a:t>
            </a:r>
          </a:p>
        </p:txBody>
      </p:sp>
    </p:spTree>
    <p:extLst>
      <p:ext uri="{BB962C8B-B14F-4D97-AF65-F5344CB8AC3E}">
        <p14:creationId xmlns:p14="http://schemas.microsoft.com/office/powerpoint/2010/main" val="153359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0627C6F-5B60-4BA8-A4B5-55D9E2A3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42" y="339980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F4BA703F-7BBF-42AE-A7A3-BBB65304A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162188"/>
              </p:ext>
            </p:extLst>
          </p:nvPr>
        </p:nvGraphicFramePr>
        <p:xfrm>
          <a:off x="3399441" y="120875"/>
          <a:ext cx="5393117" cy="134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1" name="Equation" r:id="rId3" imgW="2247840" imgH="647640" progId="Equation.DSMT4">
                  <p:embed/>
                </p:oleObj>
              </mc:Choice>
              <mc:Fallback>
                <p:oleObj name="Equation" r:id="rId3" imgW="2247840" imgH="64764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6A6C184-9A6E-4572-9FA2-1539F3714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441" y="120875"/>
                        <a:ext cx="5393117" cy="134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73203AC-54C1-4C14-B9CB-829E1CF0B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33061"/>
              </p:ext>
            </p:extLst>
          </p:nvPr>
        </p:nvGraphicFramePr>
        <p:xfrm>
          <a:off x="1077446" y="1647906"/>
          <a:ext cx="1060608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2" name="Equation" r:id="rId5" imgW="2806560" imgH="583920" progId="Equation.DSMT4">
                  <p:embed/>
                </p:oleObj>
              </mc:Choice>
              <mc:Fallback>
                <p:oleObj name="Equation" r:id="rId5" imgW="2806560" imgH="58392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F7463EB-D9E8-47A2-B8C0-0532AE75B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446" y="1647906"/>
                        <a:ext cx="1060608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4B8CF7A-A7D6-4122-A952-8569C4C95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74066"/>
              </p:ext>
            </p:extLst>
          </p:nvPr>
        </p:nvGraphicFramePr>
        <p:xfrm>
          <a:off x="1393698" y="3671642"/>
          <a:ext cx="921543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3" name="Equation" r:id="rId7" imgW="2438280" imgH="507960" progId="Equation.DSMT4">
                  <p:embed/>
                </p:oleObj>
              </mc:Choice>
              <mc:Fallback>
                <p:oleObj name="Equation" r:id="rId7" imgW="2438280" imgH="50796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96178AF7-27A1-4DCF-8F3B-28F0CD0E5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698" y="3671642"/>
                        <a:ext cx="9215437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8">
            <a:extLst>
              <a:ext uri="{FF2B5EF4-FFF2-40B4-BE49-F238E27FC236}">
                <a16:creationId xmlns:a16="http://schemas.microsoft.com/office/drawing/2014/main" id="{97D41815-B402-4A39-A175-B1A85980B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51" y="5793384"/>
            <a:ext cx="1101777" cy="389744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A5898EF-61A0-420A-B2A8-81017ECD9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84051"/>
              </p:ext>
            </p:extLst>
          </p:nvPr>
        </p:nvGraphicFramePr>
        <p:xfrm>
          <a:off x="2184245" y="5497330"/>
          <a:ext cx="27828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4" name="Equation" r:id="rId9" imgW="736560" imgH="380880" progId="Equation.DSMT4">
                  <p:embed/>
                </p:oleObj>
              </mc:Choice>
              <mc:Fallback>
                <p:oleObj name="Equation" r:id="rId9" imgW="736560" imgH="38088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C4D2405F-CE11-4B55-8A4C-3E93C0C75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245" y="5497330"/>
                        <a:ext cx="278288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F92AF751-B146-4DF9-979F-F779F432E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55181"/>
              </p:ext>
            </p:extLst>
          </p:nvPr>
        </p:nvGraphicFramePr>
        <p:xfrm>
          <a:off x="6380490" y="5519555"/>
          <a:ext cx="2371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5" name="Equation" r:id="rId11" imgW="749160" imgH="380880" progId="Equation.DSMT4">
                  <p:embed/>
                </p:oleObj>
              </mc:Choice>
              <mc:Fallback>
                <p:oleObj name="Equation" r:id="rId11" imgW="749160" imgH="380880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E46F079E-00DF-4A97-AC59-4D854EF18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490" y="5519555"/>
                        <a:ext cx="2371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7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A0E6A63F-DCB2-4E60-B98D-BB62441A7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06102"/>
              </p:ext>
            </p:extLst>
          </p:nvPr>
        </p:nvGraphicFramePr>
        <p:xfrm>
          <a:off x="2057400" y="82550"/>
          <a:ext cx="278288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3" name="Equation" r:id="rId3" imgW="736560" imgH="380880" progId="Equation.DSMT4">
                  <p:embed/>
                </p:oleObj>
              </mc:Choice>
              <mc:Fallback>
                <p:oleObj name="Equation" r:id="rId3" imgW="736560" imgH="38088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3048EFDC-C04E-419E-9D71-CCDDC4474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2550"/>
                        <a:ext cx="278288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8">
            <a:extLst>
              <a:ext uri="{FF2B5EF4-FFF2-40B4-BE49-F238E27FC236}">
                <a16:creationId xmlns:a16="http://schemas.microsoft.com/office/drawing/2014/main" id="{313B228E-EB02-4C4F-A579-E953840B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95" y="1479023"/>
            <a:ext cx="1012930" cy="349775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63EF9CAC-4B8B-4831-B1E2-1DAB0FC0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388" y="1176856"/>
            <a:ext cx="52184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氢原子，完全确定其状态也需要三个两两对易的力学量：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B7D7477D-C0E2-420F-8983-B4F37A95B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31182"/>
              </p:ext>
            </p:extLst>
          </p:nvPr>
        </p:nvGraphicFramePr>
        <p:xfrm>
          <a:off x="8386763" y="1265238"/>
          <a:ext cx="1851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4" name="Equation" r:id="rId5" imgW="558720" imgH="291960" progId="Equation.DSMT4">
                  <p:embed/>
                </p:oleObj>
              </mc:Choice>
              <mc:Fallback>
                <p:oleObj name="Equation" r:id="rId5" imgW="558720" imgH="29196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8DBEB484-2861-4FF1-B423-F4ED76D07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1265238"/>
                        <a:ext cx="18510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22C578F-941F-4F54-A82A-06FB648DBAFD}"/>
              </a:ext>
            </a:extLst>
          </p:cNvPr>
          <p:cNvSpPr/>
          <p:nvPr/>
        </p:nvSpPr>
        <p:spPr>
          <a:xfrm>
            <a:off x="1064418" y="2239680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角动量平方算符的</a:t>
            </a:r>
            <a:r>
              <a:rPr lang="zh-CN" altLang="en-US" sz="3200" b="1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本征方程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2465F7F-4885-46F9-AAE4-C122746F4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2606"/>
              </p:ext>
            </p:extLst>
          </p:nvPr>
        </p:nvGraphicFramePr>
        <p:xfrm>
          <a:off x="6192837" y="5194070"/>
          <a:ext cx="3622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5" name="Equation" r:id="rId7" imgW="1168200" imgH="228600" progId="Equation.DSMT4">
                  <p:embed/>
                </p:oleObj>
              </mc:Choice>
              <mc:Fallback>
                <p:oleObj name="Equation" r:id="rId7" imgW="11682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88161DF-37E3-4EFA-B06C-BA48F7AC5E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2837" y="5194070"/>
                        <a:ext cx="362267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06000A0-9168-4CAD-91AE-BC11524B5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23353"/>
              </p:ext>
            </p:extLst>
          </p:nvPr>
        </p:nvGraphicFramePr>
        <p:xfrm>
          <a:off x="1742060" y="5404919"/>
          <a:ext cx="2165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6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BAB5401-9A80-4500-AFE8-18573A5E4E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2060" y="5404919"/>
                        <a:ext cx="21653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CAE85EB0-93C8-4FA6-87B8-47BD9ED3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88900"/>
              </p:ext>
            </p:extLst>
          </p:nvPr>
        </p:nvGraphicFramePr>
        <p:xfrm>
          <a:off x="1308074" y="3029465"/>
          <a:ext cx="3130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7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22" name="Object 2">
                        <a:extLst>
                          <a:ext uri="{FF2B5EF4-FFF2-40B4-BE49-F238E27FC236}">
                            <a16:creationId xmlns:a16="http://schemas.microsoft.com/office/drawing/2014/main" id="{0CC6BA4A-3BF9-4139-BC7C-8ADC265A6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74" y="3029465"/>
                        <a:ext cx="31305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E0E3809-8915-40E1-A89A-A987F907B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61764"/>
              </p:ext>
            </p:extLst>
          </p:nvPr>
        </p:nvGraphicFramePr>
        <p:xfrm>
          <a:off x="2057400" y="4062282"/>
          <a:ext cx="4876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8" name="Equation" r:id="rId13" imgW="1574640" imgH="253800" progId="Equation.DSMT4">
                  <p:embed/>
                </p:oleObj>
              </mc:Choice>
              <mc:Fallback>
                <p:oleObj name="Equation" r:id="rId13" imgW="1574640" imgH="25380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8A0467C7-2E86-4FA4-8457-CEF1DEE03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62282"/>
                        <a:ext cx="4876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8">
            <a:extLst>
              <a:ext uri="{FF2B5EF4-FFF2-40B4-BE49-F238E27FC236}">
                <a16:creationId xmlns:a16="http://schemas.microsoft.com/office/drawing/2014/main" id="{2AB9456D-F46E-4AE3-A516-B23DE68C9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21997"/>
              </p:ext>
            </p:extLst>
          </p:nvPr>
        </p:nvGraphicFramePr>
        <p:xfrm>
          <a:off x="5881713" y="3038730"/>
          <a:ext cx="4048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9" name="Equation" r:id="rId15" imgW="1638000" imgH="266400" progId="Equation.DSMT4">
                  <p:embed/>
                </p:oleObj>
              </mc:Choice>
              <mc:Fallback>
                <p:oleObj name="Equation" r:id="rId15" imgW="1638000" imgH="266400" progId="Equation.DSMT4">
                  <p:embed/>
                  <p:pic>
                    <p:nvPicPr>
                      <p:cNvPr id="24" name="Object 38">
                        <a:extLst>
                          <a:ext uri="{FF2B5EF4-FFF2-40B4-BE49-F238E27FC236}">
                            <a16:creationId xmlns:a16="http://schemas.microsoft.com/office/drawing/2014/main" id="{B59AA146-C3F9-48C9-8D0D-41902F8F6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713" y="3038730"/>
                        <a:ext cx="40481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1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9F4BC5BC-FA60-4A65-AFA6-3DE7F5D13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67836"/>
              </p:ext>
            </p:extLst>
          </p:nvPr>
        </p:nvGraphicFramePr>
        <p:xfrm>
          <a:off x="703315" y="58239"/>
          <a:ext cx="1060608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8" name="Equation" r:id="rId3" imgW="2806560" imgH="583920" progId="Equation.DSMT4">
                  <p:embed/>
                </p:oleObj>
              </mc:Choice>
              <mc:Fallback>
                <p:oleObj name="Equation" r:id="rId3" imgW="2806560" imgH="58392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E9294246-5464-449C-900C-729F70C6C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15" y="58239"/>
                        <a:ext cx="1060608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6AC404-C380-40EC-A201-ADE744FB7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3686"/>
              </p:ext>
            </p:extLst>
          </p:nvPr>
        </p:nvGraphicFramePr>
        <p:xfrm>
          <a:off x="1274371" y="2947532"/>
          <a:ext cx="4559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9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B74FC1E5-0BD7-4CD0-A783-560C3C023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371" y="2947532"/>
                        <a:ext cx="45593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DA03B29-0B28-4873-96CD-4363F0227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42073"/>
              </p:ext>
            </p:extLst>
          </p:nvPr>
        </p:nvGraphicFramePr>
        <p:xfrm>
          <a:off x="1805040" y="1921920"/>
          <a:ext cx="2782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90" name="Equation" r:id="rId7" imgW="736560" imgH="304560" progId="Equation.DSMT4">
                  <p:embed/>
                </p:oleObj>
              </mc:Choice>
              <mc:Fallback>
                <p:oleObj name="Equation" r:id="rId7" imgW="736560" imgH="30456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2BE0AC6D-C40E-4780-96C1-77D9FFEA2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040" y="1921920"/>
                        <a:ext cx="2782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C93A3E4A-283C-4A6B-885C-82C9D7D32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55154"/>
              </p:ext>
            </p:extLst>
          </p:nvPr>
        </p:nvGraphicFramePr>
        <p:xfrm>
          <a:off x="7022397" y="1816390"/>
          <a:ext cx="2371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91" name="Equation" r:id="rId9" imgW="749160" imgH="380880" progId="Equation.DSMT4">
                  <p:embed/>
                </p:oleObj>
              </mc:Choice>
              <mc:Fallback>
                <p:oleObj name="Equation" r:id="rId9" imgW="749160" imgH="380880" progId="Equation.DSMT4">
                  <p:embed/>
                  <p:pic>
                    <p:nvPicPr>
                      <p:cNvPr id="22" name="Object 9">
                        <a:extLst>
                          <a:ext uri="{FF2B5EF4-FFF2-40B4-BE49-F238E27FC236}">
                            <a16:creationId xmlns:a16="http://schemas.microsoft.com/office/drawing/2014/main" id="{37D71F06-9F8E-479D-9E07-57FC4BAC9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97" y="1816390"/>
                        <a:ext cx="2371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407828F-0691-4F02-BD00-9FF22F064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09888"/>
              </p:ext>
            </p:extLst>
          </p:nvPr>
        </p:nvGraphicFramePr>
        <p:xfrm>
          <a:off x="6578152" y="3262014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92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1689706A-3432-40F5-9528-C9109CC78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152" y="3262014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F45EE41A-8B0E-4104-AA35-08B317E1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71" y="4235184"/>
            <a:ext cx="1012930" cy="349775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30D57DC-23C5-4776-A0B2-1EADCEB1B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53146"/>
              </p:ext>
            </p:extLst>
          </p:nvPr>
        </p:nvGraphicFramePr>
        <p:xfrm>
          <a:off x="0" y="4890832"/>
          <a:ext cx="12094161" cy="16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93" name="Equation" r:id="rId13" imgW="4343400" imgH="583920" progId="Equation.DSMT4">
                  <p:embed/>
                </p:oleObj>
              </mc:Choice>
              <mc:Fallback>
                <p:oleObj name="Equation" r:id="rId13" imgW="4343400" imgH="583920" progId="Equation.DSMT4">
                  <p:embed/>
                  <p:pic>
                    <p:nvPicPr>
                      <p:cNvPr id="25" name="Object 6">
                        <a:extLst>
                          <a:ext uri="{FF2B5EF4-FFF2-40B4-BE49-F238E27FC236}">
                            <a16:creationId xmlns:a16="http://schemas.microsoft.com/office/drawing/2014/main" id="{0D476542-AB42-4418-AC18-8099C7FA2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90832"/>
                        <a:ext cx="12094161" cy="16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2BEE00D-F135-4CC0-A1FF-C464AB0C4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06398"/>
              </p:ext>
            </p:extLst>
          </p:nvPr>
        </p:nvGraphicFramePr>
        <p:xfrm>
          <a:off x="172387" y="123960"/>
          <a:ext cx="12094161" cy="16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8" name="Equation" r:id="rId3" imgW="4343400" imgH="583920" progId="Equation.DSMT4">
                  <p:embed/>
                </p:oleObj>
              </mc:Choice>
              <mc:Fallback>
                <p:oleObj name="Equation" r:id="rId3" imgW="4343400" imgH="58392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71C3DECC-7872-4D0F-AFA4-498816674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87" y="123960"/>
                        <a:ext cx="12094161" cy="16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798C28-4782-41D2-BE32-9CD86E5A2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39329"/>
              </p:ext>
            </p:extLst>
          </p:nvPr>
        </p:nvGraphicFramePr>
        <p:xfrm>
          <a:off x="3918063" y="1882919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9" name="Equation" r:id="rId5" imgW="1231560" imgH="304560" progId="Equation.DSMT4">
                  <p:embed/>
                </p:oleObj>
              </mc:Choice>
              <mc:Fallback>
                <p:oleObj name="Equation" r:id="rId5" imgW="1231560" imgH="304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ED1E7F9-3771-4457-BEEE-C20872A67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063" y="1882919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8">
            <a:extLst>
              <a:ext uri="{FF2B5EF4-FFF2-40B4-BE49-F238E27FC236}">
                <a16:creationId xmlns:a16="http://schemas.microsoft.com/office/drawing/2014/main" id="{6EDD86A9-EA19-4CDE-8071-0153CFFD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86" y="3561263"/>
            <a:ext cx="599813" cy="328686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C5D1B80-3EA6-4DE2-904C-1FA7DD7B7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54004"/>
              </p:ext>
            </p:extLst>
          </p:nvPr>
        </p:nvGraphicFramePr>
        <p:xfrm>
          <a:off x="772200" y="3059875"/>
          <a:ext cx="11284314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00" name="Equation" r:id="rId7" imgW="4533840" imgH="482400" progId="Equation.DSMT4">
                  <p:embed/>
                </p:oleObj>
              </mc:Choice>
              <mc:Fallback>
                <p:oleObj name="Equation" r:id="rId7" imgW="4533840" imgH="482400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B2B38A07-1907-4D6E-AA03-16F4D338B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200" y="3059875"/>
                        <a:ext cx="11284314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8">
            <a:extLst>
              <a:ext uri="{FF2B5EF4-FFF2-40B4-BE49-F238E27FC236}">
                <a16:creationId xmlns:a16="http://schemas.microsoft.com/office/drawing/2014/main" id="{910F2F70-185A-4ADF-9E69-5C1F7F3D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65" y="5394275"/>
            <a:ext cx="1009338" cy="444394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D9C6A1-6339-469C-B20E-0358C8A3B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37044"/>
              </p:ext>
            </p:extLst>
          </p:nvPr>
        </p:nvGraphicFramePr>
        <p:xfrm>
          <a:off x="1968500" y="5013325"/>
          <a:ext cx="83756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01" name="Equation" r:id="rId9" imgW="3365280" imgH="482400" progId="Equation.DSMT4">
                  <p:embed/>
                </p:oleObj>
              </mc:Choice>
              <mc:Fallback>
                <p:oleObj name="Equation" r:id="rId9" imgW="336528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7BA6312-D481-46C9-9D73-59AFA6FAF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013325"/>
                        <a:ext cx="83756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5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5EF9DD2-347A-4E65-8BE9-C6EC7EDA1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86893"/>
              </p:ext>
            </p:extLst>
          </p:nvPr>
        </p:nvGraphicFramePr>
        <p:xfrm>
          <a:off x="979488" y="149225"/>
          <a:ext cx="89439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2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48A82802-F8B8-4069-9A08-A3A67149A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49225"/>
                        <a:ext cx="89439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33B423E-F077-4464-8E2F-BD13382F647F}"/>
              </a:ext>
            </a:extLst>
          </p:cNvPr>
          <p:cNvGrpSpPr>
            <a:grpSpLocks/>
          </p:cNvGrpSpPr>
          <p:nvPr/>
        </p:nvGrpSpPr>
        <p:grpSpPr bwMode="auto">
          <a:xfrm>
            <a:off x="2182217" y="1606962"/>
            <a:ext cx="4914900" cy="714375"/>
            <a:chOff x="229" y="120"/>
            <a:chExt cx="3096" cy="450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3C34C957-6220-413E-8FC9-1C68BF9D82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046133"/>
                </p:ext>
              </p:extLst>
            </p:nvPr>
          </p:nvGraphicFramePr>
          <p:xfrm>
            <a:off x="229" y="120"/>
            <a:ext cx="674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73" name="Equation" r:id="rId5" imgW="431640" imgH="253800" progId="Equation.DSMT4">
                    <p:embed/>
                  </p:oleObj>
                </mc:Choice>
                <mc:Fallback>
                  <p:oleObj name="Equation" r:id="rId5" imgW="431640" imgH="25380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A65E2F90-F516-41A1-9997-FC2AE4B9E7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20"/>
                          <a:ext cx="674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1FB4437B-D51F-48B8-B46A-44F8B75B9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182"/>
              <a:ext cx="24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00"/>
                  </a:solidFill>
                </a:rPr>
                <a:t>的解：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缔合拉盖尔函数 </a:t>
              </a:r>
            </a:p>
          </p:txBody>
        </p:sp>
      </p:grp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88314BB-7526-49B4-BAE3-6F32A816B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01103"/>
              </p:ext>
            </p:extLst>
          </p:nvPr>
        </p:nvGraphicFramePr>
        <p:xfrm>
          <a:off x="979488" y="3958844"/>
          <a:ext cx="6497690" cy="80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4" name="Equation" r:id="rId7" imgW="1968480" imgH="253800" progId="Equation.DSMT4">
                  <p:embed/>
                </p:oleObj>
              </mc:Choice>
              <mc:Fallback>
                <p:oleObj name="Equation" r:id="rId7" imgW="1968480" imgH="253800" progId="Equation.DSMT4">
                  <p:embed/>
                  <p:pic>
                    <p:nvPicPr>
                      <p:cNvPr id="32" name="Object 2">
                        <a:extLst>
                          <a:ext uri="{FF2B5EF4-FFF2-40B4-BE49-F238E27FC236}">
                            <a16:creationId xmlns:a16="http://schemas.microsoft.com/office/drawing/2014/main" id="{4B233090-1C2A-41FA-B434-13C6E12E9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958844"/>
                        <a:ext cx="6497690" cy="80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5AA59C4-1DA9-4948-BC0B-BBB5AF608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58277"/>
              </p:ext>
            </p:extLst>
          </p:nvPr>
        </p:nvGraphicFramePr>
        <p:xfrm>
          <a:off x="1452563" y="2419762"/>
          <a:ext cx="6246333" cy="136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5" name="Equation" r:id="rId9" imgW="2108160" imgH="482400" progId="Equation.DSMT4">
                  <p:embed/>
                </p:oleObj>
              </mc:Choice>
              <mc:Fallback>
                <p:oleObj name="Equation" r:id="rId9" imgW="2108160" imgH="4824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3C265DD-F317-4A77-BFA3-F1442F6CF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419762"/>
                        <a:ext cx="6246333" cy="1365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E0693ED-3ACC-4CD3-B0D1-CFF69E2D3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57650"/>
              </p:ext>
            </p:extLst>
          </p:nvPr>
        </p:nvGraphicFramePr>
        <p:xfrm>
          <a:off x="8529444" y="3868680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6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34" name="Object 2">
                        <a:extLst>
                          <a:ext uri="{FF2B5EF4-FFF2-40B4-BE49-F238E27FC236}">
                            <a16:creationId xmlns:a16="http://schemas.microsoft.com/office/drawing/2014/main" id="{FD2E9CCA-6B9C-4B41-8495-8B2D69DDC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444" y="3868680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3E3A97A-C57F-47CA-8DDB-A529A05CC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31052"/>
              </p:ext>
            </p:extLst>
          </p:nvPr>
        </p:nvGraphicFramePr>
        <p:xfrm>
          <a:off x="360362" y="5152613"/>
          <a:ext cx="3489367" cy="131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7" name="Equation" r:id="rId13" imgW="1955520" imgH="660240" progId="Equation.DSMT4">
                  <p:embed/>
                </p:oleObj>
              </mc:Choice>
              <mc:Fallback>
                <p:oleObj name="Equation" r:id="rId13" imgW="1955520" imgH="660240" progId="Equation.DSMT4">
                  <p:embed/>
                  <p:pic>
                    <p:nvPicPr>
                      <p:cNvPr id="35" name="Object 3">
                        <a:extLst>
                          <a:ext uri="{FF2B5EF4-FFF2-40B4-BE49-F238E27FC236}">
                            <a16:creationId xmlns:a16="http://schemas.microsoft.com/office/drawing/2014/main" id="{CAFA9EBF-0E38-4CB6-AE58-B95004929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" y="5152613"/>
                        <a:ext cx="3489367" cy="131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3">
            <a:extLst>
              <a:ext uri="{FF2B5EF4-FFF2-40B4-BE49-F238E27FC236}">
                <a16:creationId xmlns:a16="http://schemas.microsoft.com/office/drawing/2014/main" id="{19F14822-F2F1-4CA7-BFBC-D7ED96E04463}"/>
              </a:ext>
            </a:extLst>
          </p:cNvPr>
          <p:cNvGrpSpPr>
            <a:grpSpLocks/>
          </p:cNvGrpSpPr>
          <p:nvPr/>
        </p:nvGrpSpPr>
        <p:grpSpPr bwMode="auto">
          <a:xfrm>
            <a:off x="4991598" y="4975224"/>
            <a:ext cx="4197350" cy="603250"/>
            <a:chOff x="335" y="3052"/>
            <a:chExt cx="2644" cy="380"/>
          </a:xfrm>
        </p:grpSpPr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F84BE3F7-9FB6-4F19-8F09-8AB06705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12" name="Object 25">
              <a:extLst>
                <a:ext uri="{FF2B5EF4-FFF2-40B4-BE49-F238E27FC236}">
                  <a16:creationId xmlns:a16="http://schemas.microsoft.com/office/drawing/2014/main" id="{0BF6A8E3-9FA1-419C-AA45-07810289D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78" name="公式" r:id="rId15" imgW="660113" imgH="203112" progId="Equation.3">
                    <p:embed/>
                  </p:oleObj>
                </mc:Choice>
                <mc:Fallback>
                  <p:oleObj name="公式" r:id="rId15" imgW="660113" imgH="203112" progId="Equation.3">
                    <p:embed/>
                    <p:pic>
                      <p:nvPicPr>
                        <p:cNvPr id="38" name="Object 25">
                          <a:extLst>
                            <a:ext uri="{FF2B5EF4-FFF2-40B4-BE49-F238E27FC236}">
                              <a16:creationId xmlns:a16="http://schemas.microsoft.com/office/drawing/2014/main" id="{C7AE9DAD-FC6F-43C7-8E1B-17EF7BBA29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id="{0FB2A96F-8E79-4578-9DA4-02B768EE9F67}"/>
              </a:ext>
            </a:extLst>
          </p:cNvPr>
          <p:cNvGrpSpPr>
            <a:grpSpLocks/>
          </p:cNvGrpSpPr>
          <p:nvPr/>
        </p:nvGrpSpPr>
        <p:grpSpPr bwMode="auto">
          <a:xfrm>
            <a:off x="5009060" y="5580064"/>
            <a:ext cx="5487988" cy="612775"/>
            <a:chOff x="346" y="3433"/>
            <a:chExt cx="3457" cy="386"/>
          </a:xfrm>
        </p:grpSpPr>
        <p:sp>
          <p:nvSpPr>
            <p:cNvPr id="14" name="Text Box 27">
              <a:extLst>
                <a:ext uri="{FF2B5EF4-FFF2-40B4-BE49-F238E27FC236}">
                  <a16:creationId xmlns:a16="http://schemas.microsoft.com/office/drawing/2014/main" id="{313B1463-EB36-4088-8519-EDC756D8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15" name="Object 28">
              <a:extLst>
                <a:ext uri="{FF2B5EF4-FFF2-40B4-BE49-F238E27FC236}">
                  <a16:creationId xmlns:a16="http://schemas.microsoft.com/office/drawing/2014/main" id="{39970D6B-8A59-4A75-B021-69B92A7A4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79" name="公式" r:id="rId17" imgW="1091726" imgH="203112" progId="Equation.3">
                    <p:embed/>
                  </p:oleObj>
                </mc:Choice>
                <mc:Fallback>
                  <p:oleObj name="公式" r:id="rId17" imgW="1091726" imgH="203112" progId="Equation.3">
                    <p:embed/>
                    <p:pic>
                      <p:nvPicPr>
                        <p:cNvPr id="41" name="Object 28">
                          <a:extLst>
                            <a:ext uri="{FF2B5EF4-FFF2-40B4-BE49-F238E27FC236}">
                              <a16:creationId xmlns:a16="http://schemas.microsoft.com/office/drawing/2014/main" id="{49407AAE-0D1F-4DEF-BF1E-299548114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9">
            <a:extLst>
              <a:ext uri="{FF2B5EF4-FFF2-40B4-BE49-F238E27FC236}">
                <a16:creationId xmlns:a16="http://schemas.microsoft.com/office/drawing/2014/main" id="{38439EA7-94E3-4C01-AA7E-00C038494CDA}"/>
              </a:ext>
            </a:extLst>
          </p:cNvPr>
          <p:cNvGrpSpPr>
            <a:grpSpLocks/>
          </p:cNvGrpSpPr>
          <p:nvPr/>
        </p:nvGrpSpPr>
        <p:grpSpPr bwMode="auto">
          <a:xfrm>
            <a:off x="5050310" y="6192838"/>
            <a:ext cx="5267325" cy="665162"/>
            <a:chOff x="356" y="3745"/>
            <a:chExt cx="3318" cy="419"/>
          </a:xfrm>
        </p:grpSpPr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FD0FD5AF-F429-407C-A4D8-D182EA4DC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796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18" name="Object 31">
              <a:extLst>
                <a:ext uri="{FF2B5EF4-FFF2-40B4-BE49-F238E27FC236}">
                  <a16:creationId xmlns:a16="http://schemas.microsoft.com/office/drawing/2014/main" id="{B21C5C85-C09F-4A77-924D-CC8144640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3" y="3745"/>
            <a:ext cx="1911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80" name="公式" r:id="rId19" imgW="1040948" imgH="228501" progId="Equation.3">
                    <p:embed/>
                  </p:oleObj>
                </mc:Choice>
                <mc:Fallback>
                  <p:oleObj name="公式" r:id="rId19" imgW="1040948" imgH="228501" progId="Equation.3">
                    <p:embed/>
                    <p:pic>
                      <p:nvPicPr>
                        <p:cNvPr id="44" name="Object 31">
                          <a:extLst>
                            <a:ext uri="{FF2B5EF4-FFF2-40B4-BE49-F238E27FC236}">
                              <a16:creationId xmlns:a16="http://schemas.microsoft.com/office/drawing/2014/main" id="{7D4C6647-ADA9-49D3-8F15-B1AFC84B6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3745"/>
                          <a:ext cx="1911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200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02E8AF9-7851-4612-A107-D654677C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47" y="492409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832C23-BEB5-4E3E-A2A8-6C898AF84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45508"/>
              </p:ext>
            </p:extLst>
          </p:nvPr>
        </p:nvGraphicFramePr>
        <p:xfrm>
          <a:off x="2872678" y="183234"/>
          <a:ext cx="5393117" cy="134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6" name="Equation" r:id="rId3" imgW="2247840" imgH="647640" progId="Equation.DSMT4">
                  <p:embed/>
                </p:oleObj>
              </mc:Choice>
              <mc:Fallback>
                <p:oleObj name="Equation" r:id="rId3" imgW="2247840" imgH="64764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6A6C184-9A6E-4572-9FA2-1539F3714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78" y="183234"/>
                        <a:ext cx="5393117" cy="134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98CB67E-9EDE-4933-8585-273EC5765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149267"/>
              </p:ext>
            </p:extLst>
          </p:nvPr>
        </p:nvGraphicFramePr>
        <p:xfrm>
          <a:off x="4743008" y="1872075"/>
          <a:ext cx="41036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7" name="Equation" r:id="rId5" imgW="1218960" imgH="241200" progId="Equation.DSMT4">
                  <p:embed/>
                </p:oleObj>
              </mc:Choice>
              <mc:Fallback>
                <p:oleObj name="Equation" r:id="rId5" imgW="1218960" imgH="24120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DC5688DB-3F0F-4B4A-A7C2-3FC35F65B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008" y="1872075"/>
                        <a:ext cx="41036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5BA6007-9732-4471-AEC4-EEBBFF0C6E54}"/>
              </a:ext>
            </a:extLst>
          </p:cNvPr>
          <p:cNvSpPr/>
          <p:nvPr/>
        </p:nvSpPr>
        <p:spPr>
          <a:xfrm>
            <a:off x="1093447" y="3214754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FF"/>
                </a:solidFill>
                <a:latin typeface="Calibri" panose="020F0502020204030204" pitchFamily="34" charset="0"/>
              </a:rPr>
              <a:t>多电子原子</a:t>
            </a:r>
            <a:endParaRPr lang="zh-CN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F3AA13-481D-4051-AED0-D9F4FEF39735}"/>
              </a:ext>
            </a:extLst>
          </p:cNvPr>
          <p:cNvSpPr/>
          <p:nvPr/>
        </p:nvSpPr>
        <p:spPr>
          <a:xfrm>
            <a:off x="2845891" y="438000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单电子薛定谔方程</a:t>
            </a:r>
            <a:endParaRPr lang="zh-CN" altLang="en-US" sz="2800" dirty="0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2C53531F-C2C0-4ADF-B2D3-9B32E7C31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59932"/>
              </p:ext>
            </p:extLst>
          </p:nvPr>
        </p:nvGraphicFramePr>
        <p:xfrm>
          <a:off x="2360132" y="5133214"/>
          <a:ext cx="69786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8" name="Equation" r:id="rId7" imgW="2489040" imgH="419040" progId="Equation.DSMT4">
                  <p:embed/>
                </p:oleObj>
              </mc:Choice>
              <mc:Fallback>
                <p:oleObj name="Equation" r:id="rId7" imgW="2489040" imgH="41904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F43F2CFD-FC81-4525-B271-64924BF95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132" y="5133214"/>
                        <a:ext cx="69786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9127D0E-F5FC-404C-8FA4-2A529CE25F60}"/>
              </a:ext>
            </a:extLst>
          </p:cNvPr>
          <p:cNvSpPr/>
          <p:nvPr/>
        </p:nvSpPr>
        <p:spPr>
          <a:xfrm>
            <a:off x="2943260" y="3869654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单电子近似或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平均场近似</a:t>
            </a:r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独立粒子近似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4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7E9299E2-574B-4817-A69B-9C934EDC7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08121"/>
              </p:ext>
            </p:extLst>
          </p:nvPr>
        </p:nvGraphicFramePr>
        <p:xfrm>
          <a:off x="2287301" y="225637"/>
          <a:ext cx="9631962" cy="177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0" name="Equation" r:id="rId3" imgW="2755800" imgH="583920" progId="Equation.DSMT4">
                  <p:embed/>
                </p:oleObj>
              </mc:Choice>
              <mc:Fallback>
                <p:oleObj name="Equation" r:id="rId3" imgW="2755800" imgH="58392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9F4BC5BC-FA60-4A65-AFA6-3DE7F5D13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301" y="225637"/>
                        <a:ext cx="9631962" cy="177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AF51CC-5AFD-4792-B1D7-BE6D0514B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78347"/>
              </p:ext>
            </p:extLst>
          </p:nvPr>
        </p:nvGraphicFramePr>
        <p:xfrm>
          <a:off x="1003300" y="3227388"/>
          <a:ext cx="4660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1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B6AC404-C380-40EC-A201-ADE744FB7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27388"/>
                        <a:ext cx="46609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D59B4C0-ECE2-4598-8B58-C5F580686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52544"/>
              </p:ext>
            </p:extLst>
          </p:nvPr>
        </p:nvGraphicFramePr>
        <p:xfrm>
          <a:off x="1871961" y="2074728"/>
          <a:ext cx="2782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2" name="Equation" r:id="rId7" imgW="736560" imgH="304560" progId="Equation.DSMT4">
                  <p:embed/>
                </p:oleObj>
              </mc:Choice>
              <mc:Fallback>
                <p:oleObj name="Equation" r:id="rId7" imgW="736560" imgH="30456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BDA03B29-0B28-4873-96CD-4363F0227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961" y="2074728"/>
                        <a:ext cx="2782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CE40C9DB-49BA-45A8-AF1E-167AC429B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759485"/>
              </p:ext>
            </p:extLst>
          </p:nvPr>
        </p:nvGraphicFramePr>
        <p:xfrm>
          <a:off x="7022397" y="1816390"/>
          <a:ext cx="2371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3" name="Equation" r:id="rId9" imgW="749160" imgH="380880" progId="Equation.DSMT4">
                  <p:embed/>
                </p:oleObj>
              </mc:Choice>
              <mc:Fallback>
                <p:oleObj name="Equation" r:id="rId9" imgW="749160" imgH="380880" progId="Equation.DSMT4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C93A3E4A-283C-4A6B-885C-82C9D7D32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97" y="1816390"/>
                        <a:ext cx="2371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8DEAF08-0B0D-40F0-B5B3-CB2C3808E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39932"/>
              </p:ext>
            </p:extLst>
          </p:nvPr>
        </p:nvGraphicFramePr>
        <p:xfrm>
          <a:off x="6578152" y="3262014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4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E407828F-0691-4F02-BD00-9FF22F064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152" y="3262014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8297E488-8913-47AE-99BA-98056B3A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71" y="4235184"/>
            <a:ext cx="1012930" cy="349775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EAF3CA88-03E4-4FD5-A7A0-2A0F78456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47450"/>
              </p:ext>
            </p:extLst>
          </p:nvPr>
        </p:nvGraphicFramePr>
        <p:xfrm>
          <a:off x="-34925" y="4891088"/>
          <a:ext cx="121634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5" name="Equation" r:id="rId13" imgW="4368600" imgH="583920" progId="Equation.DSMT4">
                  <p:embed/>
                </p:oleObj>
              </mc:Choice>
              <mc:Fallback>
                <p:oleObj name="Equation" r:id="rId13" imgW="4368600" imgH="583920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530D57DC-23C5-4776-A0B2-1EADCEB1B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4891088"/>
                        <a:ext cx="121634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F4904DB-5AD8-4010-B95B-5BB8F9715320}"/>
              </a:ext>
            </a:extLst>
          </p:cNvPr>
          <p:cNvSpPr/>
          <p:nvPr/>
        </p:nvSpPr>
        <p:spPr>
          <a:xfrm>
            <a:off x="406100" y="-2533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多电子原子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90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2427841-2E2C-4278-95A1-D0BEB329A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04580"/>
              </p:ext>
            </p:extLst>
          </p:nvPr>
        </p:nvGraphicFramePr>
        <p:xfrm>
          <a:off x="138113" y="123825"/>
          <a:ext cx="121634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0" name="Equation" r:id="rId3" imgW="4368600" imgH="583920" progId="Equation.DSMT4">
                  <p:embed/>
                </p:oleObj>
              </mc:Choice>
              <mc:Fallback>
                <p:oleObj name="Equation" r:id="rId3" imgW="4368600" imgH="58392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22BEE00D-F135-4CC0-A1FF-C464AB0C4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123825"/>
                        <a:ext cx="121634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32B0DB-3CCB-4635-9F06-CDF047E67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66677"/>
              </p:ext>
            </p:extLst>
          </p:nvPr>
        </p:nvGraphicFramePr>
        <p:xfrm>
          <a:off x="3918063" y="1882919"/>
          <a:ext cx="3576383" cy="8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1" name="Equation" r:id="rId5" imgW="1231560" imgH="304560" progId="Equation.DSMT4">
                  <p:embed/>
                </p:oleObj>
              </mc:Choice>
              <mc:Fallback>
                <p:oleObj name="Equation" r:id="rId5" imgW="1231560" imgH="304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3798C28-4782-41D2-BE32-9CD86E5A2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063" y="1882919"/>
                        <a:ext cx="3576383" cy="88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8">
            <a:extLst>
              <a:ext uri="{FF2B5EF4-FFF2-40B4-BE49-F238E27FC236}">
                <a16:creationId xmlns:a16="http://schemas.microsoft.com/office/drawing/2014/main" id="{7BD98ECE-F1ED-4D25-BB8F-06C25DB2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86" y="3561263"/>
            <a:ext cx="599813" cy="328686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86F31285-1991-493A-B78A-848EFDE45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436251"/>
              </p:ext>
            </p:extLst>
          </p:nvPr>
        </p:nvGraphicFramePr>
        <p:xfrm>
          <a:off x="725488" y="3059113"/>
          <a:ext cx="11379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2" name="Equation" r:id="rId7" imgW="4572000" imgH="482400" progId="Equation.DSMT4">
                  <p:embed/>
                </p:oleObj>
              </mc:Choice>
              <mc:Fallback>
                <p:oleObj name="Equation" r:id="rId7" imgW="4572000" imgH="482400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3C5D1B80-3EA6-4DE2-904C-1FA7DD7B7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059113"/>
                        <a:ext cx="113792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8">
            <a:extLst>
              <a:ext uri="{FF2B5EF4-FFF2-40B4-BE49-F238E27FC236}">
                <a16:creationId xmlns:a16="http://schemas.microsoft.com/office/drawing/2014/main" id="{1B36F8FB-16E0-402B-BD22-BADF706F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65" y="5394275"/>
            <a:ext cx="1009338" cy="444394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247115-FEAD-4A0A-B890-D18D25D73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43474"/>
              </p:ext>
            </p:extLst>
          </p:nvPr>
        </p:nvGraphicFramePr>
        <p:xfrm>
          <a:off x="1919288" y="5013325"/>
          <a:ext cx="84724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3" name="Equation" r:id="rId9" imgW="3403440" imgH="482400" progId="Equation.DSMT4">
                  <p:embed/>
                </p:oleObj>
              </mc:Choice>
              <mc:Fallback>
                <p:oleObj name="Equation" r:id="rId9" imgW="34034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0D9C6A1-6339-469C-B20E-0358C8A3B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013325"/>
                        <a:ext cx="8472487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2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8C5EFE-2173-4098-A1CA-3B5869BF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47" y="492409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05CDBBC0-6865-4BFA-BFA1-A8AC8F6F1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27854"/>
              </p:ext>
            </p:extLst>
          </p:nvPr>
        </p:nvGraphicFramePr>
        <p:xfrm>
          <a:off x="3002821" y="321404"/>
          <a:ext cx="83756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1" name="Equation" r:id="rId3" imgW="3365280" imgH="482400" progId="Equation.DSMT4">
                  <p:embed/>
                </p:oleObj>
              </mc:Choice>
              <mc:Fallback>
                <p:oleObj name="Equation" r:id="rId3" imgW="336528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0D9C6A1-6339-469C-B20E-0358C8A3B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821" y="321404"/>
                        <a:ext cx="83756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6520756-CFF6-4BB7-986C-F5E207CE0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37652"/>
              </p:ext>
            </p:extLst>
          </p:nvPr>
        </p:nvGraphicFramePr>
        <p:xfrm>
          <a:off x="1055559" y="1369506"/>
          <a:ext cx="6497690" cy="80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2" name="Equation" r:id="rId5" imgW="1968480" imgH="253800" progId="Equation.DSMT4">
                  <p:embed/>
                </p:oleObj>
              </mc:Choice>
              <mc:Fallback>
                <p:oleObj name="Equation" r:id="rId5" imgW="1968480" imgH="25380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C88314BB-7526-49B4-BAE3-6F32A816B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559" y="1369506"/>
                        <a:ext cx="6497690" cy="80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3AEE926-F7A9-43FC-A13E-6F8B4BC1B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50141"/>
              </p:ext>
            </p:extLst>
          </p:nvPr>
        </p:nvGraphicFramePr>
        <p:xfrm>
          <a:off x="436433" y="2563275"/>
          <a:ext cx="3489367" cy="131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3" name="Equation" r:id="rId7" imgW="1955520" imgH="660240" progId="Equation.DSMT4">
                  <p:embed/>
                </p:oleObj>
              </mc:Choice>
              <mc:Fallback>
                <p:oleObj name="Equation" r:id="rId7" imgW="1955520" imgH="66024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73E3A97A-C57F-47CA-8DDB-A529A05CC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33" y="2563275"/>
                        <a:ext cx="3489367" cy="131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3">
            <a:extLst>
              <a:ext uri="{FF2B5EF4-FFF2-40B4-BE49-F238E27FC236}">
                <a16:creationId xmlns:a16="http://schemas.microsoft.com/office/drawing/2014/main" id="{9BFEE946-1955-4199-9F8D-EC231F343CE2}"/>
              </a:ext>
            </a:extLst>
          </p:cNvPr>
          <p:cNvGrpSpPr>
            <a:grpSpLocks/>
          </p:cNvGrpSpPr>
          <p:nvPr/>
        </p:nvGrpSpPr>
        <p:grpSpPr bwMode="auto">
          <a:xfrm>
            <a:off x="5067669" y="2385886"/>
            <a:ext cx="4197350" cy="603250"/>
            <a:chOff x="335" y="3052"/>
            <a:chExt cx="2644" cy="380"/>
          </a:xfrm>
        </p:grpSpPr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CC628D9C-E014-4E4B-A4DA-F9C3F5EAC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073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主量子数 </a:t>
              </a:r>
            </a:p>
          </p:txBody>
        </p:sp>
        <p:graphicFrame>
          <p:nvGraphicFramePr>
            <p:cNvPr id="11" name="Object 25">
              <a:extLst>
                <a:ext uri="{FF2B5EF4-FFF2-40B4-BE49-F238E27FC236}">
                  <a16:creationId xmlns:a16="http://schemas.microsoft.com/office/drawing/2014/main" id="{B93913B2-795F-4CBE-ACFC-60367CB30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3052"/>
            <a:ext cx="124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54" name="公式" r:id="rId9" imgW="660113" imgH="203112" progId="Equation.3">
                    <p:embed/>
                  </p:oleObj>
                </mc:Choice>
                <mc:Fallback>
                  <p:oleObj name="公式" r:id="rId9" imgW="660113" imgH="203112" progId="Equation.3">
                    <p:embed/>
                    <p:pic>
                      <p:nvPicPr>
                        <p:cNvPr id="12" name="Object 25">
                          <a:extLst>
                            <a:ext uri="{FF2B5EF4-FFF2-40B4-BE49-F238E27FC236}">
                              <a16:creationId xmlns:a16="http://schemas.microsoft.com/office/drawing/2014/main" id="{0BF6A8E3-9FA1-419C-AA45-07810289D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3052"/>
                          <a:ext cx="124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6">
            <a:extLst>
              <a:ext uri="{FF2B5EF4-FFF2-40B4-BE49-F238E27FC236}">
                <a16:creationId xmlns:a16="http://schemas.microsoft.com/office/drawing/2014/main" id="{9D01534A-E02D-4502-8427-E67BFD90DE76}"/>
              </a:ext>
            </a:extLst>
          </p:cNvPr>
          <p:cNvGrpSpPr>
            <a:grpSpLocks/>
          </p:cNvGrpSpPr>
          <p:nvPr/>
        </p:nvGrpSpPr>
        <p:grpSpPr bwMode="auto">
          <a:xfrm>
            <a:off x="5085131" y="2990726"/>
            <a:ext cx="5487988" cy="612775"/>
            <a:chOff x="346" y="3433"/>
            <a:chExt cx="3457" cy="386"/>
          </a:xfrm>
        </p:grpSpPr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C95AB3D-7244-40AB-8049-E0F004B37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343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轨道量子数 </a:t>
              </a:r>
            </a:p>
          </p:txBody>
        </p:sp>
        <p:graphicFrame>
          <p:nvGraphicFramePr>
            <p:cNvPr id="14" name="Object 28">
              <a:extLst>
                <a:ext uri="{FF2B5EF4-FFF2-40B4-BE49-F238E27FC236}">
                  <a16:creationId xmlns:a16="http://schemas.microsoft.com/office/drawing/2014/main" id="{BA42F5AB-5D87-4D16-B486-ABCD4B6575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3441"/>
            <a:ext cx="20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55" name="公式" r:id="rId11" imgW="1091726" imgH="203112" progId="Equation.3">
                    <p:embed/>
                  </p:oleObj>
                </mc:Choice>
                <mc:Fallback>
                  <p:oleObj name="公式" r:id="rId11" imgW="1091726" imgH="203112" progId="Equation.3">
                    <p:embed/>
                    <p:pic>
                      <p:nvPicPr>
                        <p:cNvPr id="15" name="Object 28">
                          <a:extLst>
                            <a:ext uri="{FF2B5EF4-FFF2-40B4-BE49-F238E27FC236}">
                              <a16:creationId xmlns:a16="http://schemas.microsoft.com/office/drawing/2014/main" id="{39970D6B-8A59-4A75-B021-69B92A7A4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441"/>
                          <a:ext cx="20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76640E41-8ACF-4258-99F4-9017D950CA14}"/>
              </a:ext>
            </a:extLst>
          </p:cNvPr>
          <p:cNvGrpSpPr>
            <a:grpSpLocks/>
          </p:cNvGrpSpPr>
          <p:nvPr/>
        </p:nvGrpSpPr>
        <p:grpSpPr bwMode="auto">
          <a:xfrm>
            <a:off x="5126381" y="3603500"/>
            <a:ext cx="5267325" cy="665162"/>
            <a:chOff x="356" y="3745"/>
            <a:chExt cx="3318" cy="419"/>
          </a:xfrm>
        </p:grpSpPr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6B106686-F406-45FD-8406-9A376F095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796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00"/>
                  </a:solidFill>
                </a:rPr>
                <a:t>磁量子数 </a:t>
              </a:r>
            </a:p>
          </p:txBody>
        </p:sp>
        <p:graphicFrame>
          <p:nvGraphicFramePr>
            <p:cNvPr id="17" name="Object 31">
              <a:extLst>
                <a:ext uri="{FF2B5EF4-FFF2-40B4-BE49-F238E27FC236}">
                  <a16:creationId xmlns:a16="http://schemas.microsoft.com/office/drawing/2014/main" id="{FBD2BCBA-02BC-4BE9-9B63-9BB1B0B41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3" y="3745"/>
            <a:ext cx="1911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56" name="公式" r:id="rId13" imgW="1040948" imgH="228501" progId="Equation.3">
                    <p:embed/>
                  </p:oleObj>
                </mc:Choice>
                <mc:Fallback>
                  <p:oleObj name="公式" r:id="rId13" imgW="1040948" imgH="228501" progId="Equation.3">
                    <p:embed/>
                    <p:pic>
                      <p:nvPicPr>
                        <p:cNvPr id="18" name="Object 31">
                          <a:extLst>
                            <a:ext uri="{FF2B5EF4-FFF2-40B4-BE49-F238E27FC236}">
                              <a16:creationId xmlns:a16="http://schemas.microsoft.com/office/drawing/2014/main" id="{B21C5C85-C09F-4A77-924D-CC8144640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3745"/>
                          <a:ext cx="1911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A85D6668-B456-4E40-93DD-3E40C75A39CF}"/>
              </a:ext>
            </a:extLst>
          </p:cNvPr>
          <p:cNvSpPr/>
          <p:nvPr/>
        </p:nvSpPr>
        <p:spPr>
          <a:xfrm>
            <a:off x="170241" y="38729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多电子原子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097A3-4EF5-4E86-96E9-025F9EB83CDA}"/>
              </a:ext>
            </a:extLst>
          </p:cNvPr>
          <p:cNvSpPr/>
          <p:nvPr/>
        </p:nvSpPr>
        <p:spPr>
          <a:xfrm>
            <a:off x="349653" y="481794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单电子薛定谔方程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37BBC59-1A9D-4E08-8915-B49E342A90B4}"/>
              </a:ext>
            </a:extLst>
          </p:cNvPr>
          <p:cNvSpPr/>
          <p:nvPr/>
        </p:nvSpPr>
        <p:spPr>
          <a:xfrm>
            <a:off x="349653" y="4296506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单电子近似或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平均场近似</a:t>
            </a:r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独立粒子近似</a:t>
            </a:r>
            <a:endParaRPr lang="zh-CN" altLang="en-US" sz="2800" dirty="0"/>
          </a:p>
        </p:txBody>
      </p:sp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FF8783F7-2821-4E8D-A26F-58E11D4B1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16719"/>
              </p:ext>
            </p:extLst>
          </p:nvPr>
        </p:nvGraphicFramePr>
        <p:xfrm>
          <a:off x="3317875" y="4665663"/>
          <a:ext cx="8470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7" name="Equation" r:id="rId15" imgW="3403440" imgH="482400" progId="Equation.DSMT4">
                  <p:embed/>
                </p:oleObj>
              </mc:Choice>
              <mc:Fallback>
                <p:oleObj name="Equation" r:id="rId15" imgW="3403440" imgH="4824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5D915655-AE43-4E7B-81A2-342681A1A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665663"/>
                        <a:ext cx="84709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E4C29AF4-EFE9-4E5A-A7EB-78847FFCB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06464"/>
              </p:ext>
            </p:extLst>
          </p:nvPr>
        </p:nvGraphicFramePr>
        <p:xfrm>
          <a:off x="859206" y="6018213"/>
          <a:ext cx="59102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8" name="Equation" r:id="rId17" imgW="1790640" imgH="253800" progId="Equation.DSMT4">
                  <p:embed/>
                </p:oleObj>
              </mc:Choice>
              <mc:Fallback>
                <p:oleObj name="Equation" r:id="rId17" imgW="1790640" imgH="2538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1E7F849A-0B0A-4B12-AC2C-7980465AF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06" y="6018213"/>
                        <a:ext cx="59102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608923A-EA24-4C4C-B3D7-7685CA51B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64274"/>
              </p:ext>
            </p:extLst>
          </p:nvPr>
        </p:nvGraphicFramePr>
        <p:xfrm>
          <a:off x="8048625" y="6018213"/>
          <a:ext cx="1179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9" name="Equation" r:id="rId19" imgW="660240" imgH="317160" progId="Equation.DSMT4">
                  <p:embed/>
                </p:oleObj>
              </mc:Choice>
              <mc:Fallback>
                <p:oleObj name="Equation" r:id="rId19" imgW="660240" imgH="317160" progId="Equation.DSMT4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27AF9D40-148A-4F22-AECF-DC7CD3A23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25" y="6018213"/>
                        <a:ext cx="11795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2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792254" y="594381"/>
            <a:ext cx="4160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solidFill>
                  <a:srgbClr val="C00000"/>
                </a:solidFill>
              </a:rPr>
              <a:t>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 电子的自旋（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spin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6881055" y="4995863"/>
            <a:ext cx="1712912" cy="1454150"/>
            <a:chOff x="4336" y="3283"/>
            <a:chExt cx="1079" cy="916"/>
          </a:xfrm>
        </p:grpSpPr>
        <p:grpSp>
          <p:nvGrpSpPr>
            <p:cNvPr id="44" name="Group 5"/>
            <p:cNvGrpSpPr>
              <a:grpSpLocks/>
            </p:cNvGrpSpPr>
            <p:nvPr/>
          </p:nvGrpSpPr>
          <p:grpSpPr bwMode="auto">
            <a:xfrm>
              <a:off x="4336" y="3283"/>
              <a:ext cx="456" cy="900"/>
              <a:chOff x="3360" y="3294"/>
              <a:chExt cx="456" cy="900"/>
            </a:xfrm>
          </p:grpSpPr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3420" y="3294"/>
                <a:ext cx="396" cy="684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3492" y="3630"/>
                <a:ext cx="252" cy="4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3360" y="4002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无磁场</a:t>
                </a:r>
              </a:p>
            </p:txBody>
          </p:sp>
        </p:grpSp>
        <p:grpSp>
          <p:nvGrpSpPr>
            <p:cNvPr id="45" name="Group 9"/>
            <p:cNvGrpSpPr>
              <a:grpSpLocks/>
            </p:cNvGrpSpPr>
            <p:nvPr/>
          </p:nvGrpSpPr>
          <p:grpSpPr bwMode="auto">
            <a:xfrm>
              <a:off x="4963" y="3286"/>
              <a:ext cx="452" cy="913"/>
              <a:chOff x="4128" y="3282"/>
              <a:chExt cx="452" cy="949"/>
            </a:xfrm>
          </p:grpSpPr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4176" y="3282"/>
                <a:ext cx="396" cy="70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4128" y="4032"/>
                <a:ext cx="45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有磁场</a:t>
                </a:r>
              </a:p>
            </p:txBody>
          </p:sp>
          <p:sp>
            <p:nvSpPr>
              <p:cNvPr id="48" name="Arc 12"/>
              <p:cNvSpPr>
                <a:spLocks/>
              </p:cNvSpPr>
              <p:nvPr/>
            </p:nvSpPr>
            <p:spPr bwMode="auto">
              <a:xfrm>
                <a:off x="4250" y="3585"/>
                <a:ext cx="239" cy="44"/>
              </a:xfrm>
              <a:custGeom>
                <a:avLst/>
                <a:gdLst>
                  <a:gd name="T0" fmla="*/ 0 w 43168"/>
                  <a:gd name="T1" fmla="*/ 0 h 21600"/>
                  <a:gd name="T2" fmla="*/ 0 w 43168"/>
                  <a:gd name="T3" fmla="*/ 0 h 21600"/>
                  <a:gd name="T4" fmla="*/ 0 w 431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68"/>
                  <a:gd name="T10" fmla="*/ 0 h 21600"/>
                  <a:gd name="T11" fmla="*/ 43168 w 431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68" h="21600" fill="none" extrusionOk="0">
                    <a:moveTo>
                      <a:pt x="-1" y="20564"/>
                    </a:moveTo>
                    <a:cubicBezTo>
                      <a:pt x="552" y="9051"/>
                      <a:pt x="10048" y="-1"/>
                      <a:pt x="21575" y="0"/>
                    </a:cubicBezTo>
                    <a:cubicBezTo>
                      <a:pt x="33286" y="0"/>
                      <a:pt x="42864" y="9332"/>
                      <a:pt x="43167" y="21040"/>
                    </a:cubicBezTo>
                  </a:path>
                  <a:path w="43168" h="21600" stroke="0" extrusionOk="0">
                    <a:moveTo>
                      <a:pt x="-1" y="20564"/>
                    </a:moveTo>
                    <a:cubicBezTo>
                      <a:pt x="552" y="9051"/>
                      <a:pt x="10048" y="-1"/>
                      <a:pt x="21575" y="0"/>
                    </a:cubicBezTo>
                    <a:cubicBezTo>
                      <a:pt x="33286" y="0"/>
                      <a:pt x="42864" y="9332"/>
                      <a:pt x="43167" y="21040"/>
                    </a:cubicBezTo>
                    <a:lnTo>
                      <a:pt x="21575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rc 13"/>
              <p:cNvSpPr>
                <a:spLocks/>
              </p:cNvSpPr>
              <p:nvPr/>
            </p:nvSpPr>
            <p:spPr bwMode="auto">
              <a:xfrm rot="10800000">
                <a:off x="4250" y="3669"/>
                <a:ext cx="239" cy="44"/>
              </a:xfrm>
              <a:custGeom>
                <a:avLst/>
                <a:gdLst>
                  <a:gd name="T0" fmla="*/ 0 w 43168"/>
                  <a:gd name="T1" fmla="*/ 0 h 21600"/>
                  <a:gd name="T2" fmla="*/ 0 w 43168"/>
                  <a:gd name="T3" fmla="*/ 0 h 21600"/>
                  <a:gd name="T4" fmla="*/ 0 w 431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68"/>
                  <a:gd name="T10" fmla="*/ 0 h 21600"/>
                  <a:gd name="T11" fmla="*/ 43168 w 431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68" h="21600" fill="none" extrusionOk="0">
                    <a:moveTo>
                      <a:pt x="-1" y="20564"/>
                    </a:moveTo>
                    <a:cubicBezTo>
                      <a:pt x="552" y="9051"/>
                      <a:pt x="10048" y="-1"/>
                      <a:pt x="21575" y="0"/>
                    </a:cubicBezTo>
                    <a:cubicBezTo>
                      <a:pt x="33286" y="0"/>
                      <a:pt x="42864" y="9332"/>
                      <a:pt x="43167" y="21040"/>
                    </a:cubicBezTo>
                  </a:path>
                  <a:path w="43168" h="21600" stroke="0" extrusionOk="0">
                    <a:moveTo>
                      <a:pt x="-1" y="20564"/>
                    </a:moveTo>
                    <a:cubicBezTo>
                      <a:pt x="552" y="9051"/>
                      <a:pt x="10048" y="-1"/>
                      <a:pt x="21575" y="0"/>
                    </a:cubicBezTo>
                    <a:cubicBezTo>
                      <a:pt x="33286" y="0"/>
                      <a:pt x="42864" y="9332"/>
                      <a:pt x="43167" y="21040"/>
                    </a:cubicBezTo>
                    <a:lnTo>
                      <a:pt x="21575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2216980" y="1554163"/>
            <a:ext cx="53276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斯特恩－盖拉赫实验（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1921</a:t>
            </a: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2718630" y="4894263"/>
            <a:ext cx="4105275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16075" indent="-1616075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实验结果：</a:t>
            </a:r>
            <a:r>
              <a:rPr kumimoji="1" lang="zh-CN" altLang="en-US" sz="26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银原子束穿过非均匀磁场后分裂为两束。</a:t>
            </a:r>
          </a:p>
        </p:txBody>
      </p:sp>
      <p:grpSp>
        <p:nvGrpSpPr>
          <p:cNvPr id="55" name="Group 16"/>
          <p:cNvGrpSpPr>
            <a:grpSpLocks/>
          </p:cNvGrpSpPr>
          <p:nvPr/>
        </p:nvGrpSpPr>
        <p:grpSpPr bwMode="auto">
          <a:xfrm>
            <a:off x="3501267" y="1681163"/>
            <a:ext cx="6700838" cy="3100387"/>
            <a:chOff x="1261" y="1223"/>
            <a:chExt cx="4221" cy="1953"/>
          </a:xfrm>
        </p:grpSpPr>
        <p:grpSp>
          <p:nvGrpSpPr>
            <p:cNvPr id="56" name="Group 17"/>
            <p:cNvGrpSpPr>
              <a:grpSpLocks/>
            </p:cNvGrpSpPr>
            <p:nvPr/>
          </p:nvGrpSpPr>
          <p:grpSpPr bwMode="auto">
            <a:xfrm>
              <a:off x="1261" y="1223"/>
              <a:ext cx="4221" cy="1953"/>
              <a:chOff x="1079" y="1278"/>
              <a:chExt cx="4221" cy="1953"/>
            </a:xfrm>
          </p:grpSpPr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2413" y="2424"/>
                <a:ext cx="37" cy="36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012" y="2442"/>
                <a:ext cx="37" cy="36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1933" y="1417"/>
                <a:ext cx="44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>
                <a:off x="2409" y="1373"/>
                <a:ext cx="430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4815" y="1278"/>
                <a:ext cx="4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grpSp>
            <p:nvGrpSpPr>
              <p:cNvPr id="63" name="Group 23"/>
              <p:cNvGrpSpPr>
                <a:grpSpLocks/>
              </p:cNvGrpSpPr>
              <p:nvPr/>
            </p:nvGrpSpPr>
            <p:grpSpPr bwMode="auto">
              <a:xfrm>
                <a:off x="1079" y="1966"/>
                <a:ext cx="714" cy="676"/>
                <a:chOff x="1234" y="2057"/>
                <a:chExt cx="714" cy="676"/>
              </a:xfrm>
            </p:grpSpPr>
            <p:sp>
              <p:nvSpPr>
                <p:cNvPr id="78" name="AutoShape 24"/>
                <p:cNvSpPr>
                  <a:spLocks noChangeArrowheads="1"/>
                </p:cNvSpPr>
                <p:nvPr/>
              </p:nvSpPr>
              <p:spPr bwMode="auto">
                <a:xfrm>
                  <a:off x="1234" y="2057"/>
                  <a:ext cx="714" cy="676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333300"/>
                    </a:gs>
                    <a:gs pos="100000">
                      <a:srgbClr val="18180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Oval 25"/>
                <p:cNvSpPr>
                  <a:spLocks noChangeArrowheads="1"/>
                </p:cNvSpPr>
                <p:nvPr/>
              </p:nvSpPr>
              <p:spPr bwMode="auto">
                <a:xfrm>
                  <a:off x="1856" y="2295"/>
                  <a:ext cx="56" cy="16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 flipV="1">
                <a:off x="1721" y="2287"/>
                <a:ext cx="3142" cy="18"/>
              </a:xfrm>
              <a:prstGeom prst="line">
                <a:avLst/>
              </a:prstGeom>
              <a:noFill/>
              <a:ln w="76200" cmpd="tri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27"/>
              <p:cNvSpPr>
                <a:spLocks noChangeArrowheads="1"/>
              </p:cNvSpPr>
              <p:nvPr/>
            </p:nvSpPr>
            <p:spPr bwMode="auto">
              <a:xfrm>
                <a:off x="2030" y="1985"/>
                <a:ext cx="37" cy="36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2433" y="1930"/>
                <a:ext cx="37" cy="36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4788" y="1758"/>
                <a:ext cx="44" cy="1209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00CCFF"/>
                </a:extrusionClr>
                <a:contourClr>
                  <a:srgbClr val="00CCFF"/>
                </a:contourClr>
              </a:sp3d>
            </p:spPr>
            <p:txBody>
              <a:bodyPr anchor="ctr">
                <a:spAutoFit/>
                <a:flatTx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2623" y="2077"/>
                <a:ext cx="9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基态银原子</a:t>
                </a:r>
                <a:r>
                  <a:rPr kumimoji="0" lang="zh-CN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射线</a:t>
                </a:r>
              </a:p>
            </p:txBody>
          </p:sp>
          <p:grpSp>
            <p:nvGrpSpPr>
              <p:cNvPr id="69" name="Group 31"/>
              <p:cNvGrpSpPr>
                <a:grpSpLocks/>
              </p:cNvGrpSpPr>
              <p:nvPr/>
            </p:nvGrpSpPr>
            <p:grpSpPr bwMode="auto">
              <a:xfrm>
                <a:off x="3487" y="2473"/>
                <a:ext cx="1228" cy="758"/>
                <a:chOff x="3487" y="2473"/>
                <a:chExt cx="1228" cy="758"/>
              </a:xfrm>
            </p:grpSpPr>
            <p:sp>
              <p:nvSpPr>
                <p:cNvPr id="75" name="Rectangle 32"/>
                <p:cNvSpPr>
                  <a:spLocks noChangeArrowheads="1"/>
                </p:cNvSpPr>
                <p:nvPr/>
              </p:nvSpPr>
              <p:spPr bwMode="auto">
                <a:xfrm>
                  <a:off x="3487" y="2695"/>
                  <a:ext cx="948" cy="536"/>
                </a:xfrm>
                <a:prstGeom prst="rect">
                  <a:avLst/>
                </a:prstGeom>
                <a:solidFill>
                  <a:srgbClr val="333399"/>
                </a:solidFill>
                <a:ln w="9525">
                  <a:miter lim="800000"/>
                  <a:headEnd/>
                  <a:tailEnd/>
                </a:ln>
                <a:scene3d>
                  <a:camera prst="legacyObliqueTopRight">
                    <a:rot lat="0" lon="21299970" rev="0"/>
                  </a:camera>
                  <a:lightRig rig="legacyFlat3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333399"/>
                  </a:extrusionClr>
                  <a:contourClr>
                    <a:srgbClr val="333399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806" y="2792"/>
                  <a:ext cx="566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kumimoji="1" lang="en-US" altLang="zh-CN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AutoShape 34"/>
                <p:cNvSpPr>
                  <a:spLocks noChangeArrowheads="1"/>
                </p:cNvSpPr>
                <p:nvPr/>
              </p:nvSpPr>
              <p:spPr bwMode="auto">
                <a:xfrm rot="8205681">
                  <a:off x="4318" y="2473"/>
                  <a:ext cx="397" cy="262"/>
                </a:xfrm>
                <a:prstGeom prst="rtTriangle">
                  <a:avLst/>
                </a:prstGeom>
                <a:solidFill>
                  <a:srgbClr val="333399"/>
                </a:solidFill>
                <a:ln w="9525">
                  <a:miter lim="800000"/>
                  <a:headEnd/>
                  <a:tailEnd/>
                </a:ln>
                <a:scene3d>
                  <a:camera prst="legacyObliqueTopRight">
                    <a:rot lat="0" lon="16199971" rev="0"/>
                  </a:camera>
                  <a:lightRig rig="legacyFlat2" dir="t"/>
                </a:scene3d>
                <a:sp3d extrusionH="1497000" prstMaterial="legacyMatte">
                  <a:bevelT w="13500" h="13500" prst="angle"/>
                  <a:bevelB w="13500" h="13500" prst="angle"/>
                  <a:extrusionClr>
                    <a:srgbClr val="333399"/>
                  </a:extrusionClr>
                  <a:contourClr>
                    <a:srgbClr val="333399"/>
                  </a:contourClr>
                </a:sp3d>
              </p:spPr>
              <p:txBody>
                <a:bodyPr anchor="ctr">
                  <a:spAutoFit/>
                  <a:flatTx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0" name="Group 35"/>
              <p:cNvGrpSpPr>
                <a:grpSpLocks/>
              </p:cNvGrpSpPr>
              <p:nvPr/>
            </p:nvGrpSpPr>
            <p:grpSpPr bwMode="auto">
              <a:xfrm>
                <a:off x="3518" y="1732"/>
                <a:ext cx="1155" cy="548"/>
                <a:chOff x="3518" y="1732"/>
                <a:chExt cx="1155" cy="548"/>
              </a:xfrm>
            </p:grpSpPr>
            <p:sp>
              <p:nvSpPr>
                <p:cNvPr id="71" name="Rectangle 36"/>
                <p:cNvSpPr>
                  <a:spLocks noChangeArrowheads="1"/>
                </p:cNvSpPr>
                <p:nvPr/>
              </p:nvSpPr>
              <p:spPr bwMode="auto">
                <a:xfrm>
                  <a:off x="3518" y="1773"/>
                  <a:ext cx="949" cy="4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2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0000"/>
                  </a:extrusionClr>
                  <a:contourClr>
                    <a:srgbClr val="FF0000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 useBgFill="1">
              <p:nvSpPr>
                <p:cNvPr id="72" name="Freeform 37"/>
                <p:cNvSpPr>
                  <a:spLocks/>
                </p:cNvSpPr>
                <p:nvPr/>
              </p:nvSpPr>
              <p:spPr bwMode="auto">
                <a:xfrm>
                  <a:off x="4454" y="1823"/>
                  <a:ext cx="219" cy="457"/>
                </a:xfrm>
                <a:custGeom>
                  <a:avLst/>
                  <a:gdLst>
                    <a:gd name="T0" fmla="*/ 109 w 219"/>
                    <a:gd name="T1" fmla="*/ 0 h 457"/>
                    <a:gd name="T2" fmla="*/ 0 w 219"/>
                    <a:gd name="T3" fmla="*/ 457 h 457"/>
                    <a:gd name="T4" fmla="*/ 219 w 219"/>
                    <a:gd name="T5" fmla="*/ 238 h 457"/>
                    <a:gd name="T6" fmla="*/ 109 w 219"/>
                    <a:gd name="T7" fmla="*/ 0 h 4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9"/>
                    <a:gd name="T13" fmla="*/ 0 h 457"/>
                    <a:gd name="T14" fmla="*/ 219 w 219"/>
                    <a:gd name="T15" fmla="*/ 457 h 4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9" h="457">
                      <a:moveTo>
                        <a:pt x="109" y="0"/>
                      </a:moveTo>
                      <a:lnTo>
                        <a:pt x="0" y="457"/>
                      </a:lnTo>
                      <a:lnTo>
                        <a:pt x="219" y="238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Freeform 38"/>
                <p:cNvSpPr>
                  <a:spLocks/>
                </p:cNvSpPr>
                <p:nvPr/>
              </p:nvSpPr>
              <p:spPr bwMode="auto">
                <a:xfrm>
                  <a:off x="4509" y="1732"/>
                  <a:ext cx="146" cy="293"/>
                </a:xfrm>
                <a:custGeom>
                  <a:avLst/>
                  <a:gdLst>
                    <a:gd name="T0" fmla="*/ 2 w 183"/>
                    <a:gd name="T1" fmla="*/ 293 h 293"/>
                    <a:gd name="T2" fmla="*/ 0 w 183"/>
                    <a:gd name="T3" fmla="*/ 293 h 293"/>
                    <a:gd name="T4" fmla="*/ 2 w 183"/>
                    <a:gd name="T5" fmla="*/ 0 h 293"/>
                    <a:gd name="T6" fmla="*/ 2 w 183"/>
                    <a:gd name="T7" fmla="*/ 293 h 2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3"/>
                    <a:gd name="T13" fmla="*/ 0 h 293"/>
                    <a:gd name="T14" fmla="*/ 183 w 183"/>
                    <a:gd name="T15" fmla="*/ 293 h 2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3" h="293">
                      <a:moveTo>
                        <a:pt x="183" y="293"/>
                      </a:moveTo>
                      <a:lnTo>
                        <a:pt x="0" y="293"/>
                      </a:lnTo>
                      <a:lnTo>
                        <a:pt x="91" y="0"/>
                      </a:lnTo>
                      <a:lnTo>
                        <a:pt x="183" y="293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807" y="1834"/>
                  <a:ext cx="64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</a:p>
              </p:txBody>
            </p:sp>
          </p:grpSp>
        </p:grp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806" y="2382"/>
              <a:ext cx="6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非均匀磁场</a:t>
              </a: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2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53" grpId="0" build="p" autoUpdateAnimBg="0"/>
      <p:bldP spid="5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>
            <a:extLst>
              <a:ext uri="{FF2B5EF4-FFF2-40B4-BE49-F238E27FC236}">
                <a16:creationId xmlns:a16="http://schemas.microsoft.com/office/drawing/2014/main" id="{992B226B-51DB-40B3-8C3D-6A46E8DAB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02206"/>
              </p:ext>
            </p:extLst>
          </p:nvPr>
        </p:nvGraphicFramePr>
        <p:xfrm>
          <a:off x="2183262" y="133134"/>
          <a:ext cx="1619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7" name="公式" r:id="rId3" imgW="571465" imgH="361981" progId="Equation.3">
                  <p:embed/>
                </p:oleObj>
              </mc:Choice>
              <mc:Fallback>
                <p:oleObj name="公式" r:id="rId3" imgW="571465" imgH="361981" progId="Equation.3">
                  <p:embed/>
                  <p:pic>
                    <p:nvPicPr>
                      <p:cNvPr id="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262" y="133134"/>
                        <a:ext cx="1619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3">
            <a:extLst>
              <a:ext uri="{FF2B5EF4-FFF2-40B4-BE49-F238E27FC236}">
                <a16:creationId xmlns:a16="http://schemas.microsoft.com/office/drawing/2014/main" id="{28A19372-D0A7-40AA-8C56-FF00CB8F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960" y="468452"/>
            <a:ext cx="220008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8000"/>
                </a:solidFill>
                <a:latin typeface="Times New Roman" pitchFamily="18" charset="0"/>
              </a:rPr>
              <a:t>—</a:t>
            </a:r>
            <a:r>
              <a:rPr lang="zh-CN" altLang="en-US" sz="2800" b="1" kern="0" dirty="0">
                <a:solidFill>
                  <a:srgbClr val="008000"/>
                </a:solidFill>
              </a:rPr>
              <a:t>能量算符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CC9694-86B6-4D5A-94EA-B051F8C8D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06625"/>
              </p:ext>
            </p:extLst>
          </p:nvPr>
        </p:nvGraphicFramePr>
        <p:xfrm>
          <a:off x="6487533" y="13676"/>
          <a:ext cx="203041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8" name="公式" r:id="rId5" imgW="723981" imgH="361981" progId="Equation.3">
                  <p:embed/>
                </p:oleObj>
              </mc:Choice>
              <mc:Fallback>
                <p:oleObj name="公式" r:id="rId5" imgW="723981" imgH="361981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533" y="13676"/>
                        <a:ext cx="2030413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4">
            <a:extLst>
              <a:ext uri="{FF2B5EF4-FFF2-40B4-BE49-F238E27FC236}">
                <a16:creationId xmlns:a16="http://schemas.microsoft.com/office/drawing/2014/main" id="{19B9C79A-F0EA-49CD-95A6-127CC83F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651" y="340701"/>
            <a:ext cx="2243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GB" sz="2400" b="1" kern="0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800" b="1" kern="0" dirty="0">
                <a:solidFill>
                  <a:srgbClr val="0000FF"/>
                </a:solidFill>
              </a:rPr>
              <a:t>动量算符</a:t>
            </a:r>
          </a:p>
        </p:txBody>
      </p:sp>
      <p:sp>
        <p:nvSpPr>
          <p:cNvPr id="6" name="Rectangle 4">
            <a:hlinkClick r:id="rId7" action="ppaction://hlinkpres?slideindex=39&amp;slidetitle=幻灯片 39"/>
            <a:extLst>
              <a:ext uri="{FF2B5EF4-FFF2-40B4-BE49-F238E27FC236}">
                <a16:creationId xmlns:a16="http://schemas.microsoft.com/office/drawing/2014/main" id="{4A588598-61A3-4987-8D49-6C6CCD04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680" y="-3645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总结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3B9E1-2FC7-44B1-B6A4-6AB806590931}"/>
              </a:ext>
            </a:extLst>
          </p:cNvPr>
          <p:cNvSpPr/>
          <p:nvPr/>
        </p:nvSpPr>
        <p:spPr>
          <a:xfrm>
            <a:off x="2192715" y="1310990"/>
            <a:ext cx="604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等于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FC2F9138-2A74-4823-8137-9BEBC83C5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"3150449" y="1748246"/>
          <a:ext cx="6319356" cy="113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9" name="公式" r:id="rId8" imgW="1917360" imgH="431640" progId="Equation.3">
                  <p:embed/>
                </p:oleObj>
              </mc:Choice>
              <mc:Fallback>
                <p:oleObj name="公式" r:id="rId8" imgW="191736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449" y="1748246"/>
                        <a:ext cx="6319356" cy="1139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D02315-C82F-4897-9573-9D290735C560}"/>
              </a:ext>
            </a:extLst>
          </p:cNvPr>
          <p:cNvSpPr/>
          <p:nvPr/>
        </p:nvSpPr>
        <p:spPr>
          <a:xfrm>
            <a:off x="1919537" y="2888190"/>
            <a:ext cx="2771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</a:t>
            </a:r>
            <a:r>
              <a:rPr lang="zh-CN" altLang="en-US" sz="2800" b="1" kern="0" dirty="0">
                <a:solidFill>
                  <a:srgbClr val="0000FF"/>
                </a:solidFill>
              </a:rPr>
              <a:t>算符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化</a:t>
            </a:r>
          </a:p>
        </p:txBody>
      </p:sp>
      <p:sp>
        <p:nvSpPr>
          <p:cNvPr id="10" name="AutoShape 35">
            <a:extLst>
              <a:ext uri="{FF2B5EF4-FFF2-40B4-BE49-F238E27FC236}">
                <a16:creationId xmlns:a16="http://schemas.microsoft.com/office/drawing/2014/main" id="{D2BC483A-B373-410A-B1C9-F2BBABA7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079" y="4090144"/>
            <a:ext cx="850541" cy="196056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92794E79-E340-4E08-B02C-7BF957C77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87059"/>
              </p:ext>
            </p:extLst>
          </p:nvPr>
        </p:nvGraphicFramePr>
        <p:xfrm>
          <a:off x="3869746" y="3470433"/>
          <a:ext cx="6223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0" name="公式" r:id="rId10" imgW="1663560" imgH="431640" progId="Equation.3">
                  <p:embed/>
                </p:oleObj>
              </mc:Choice>
              <mc:Fallback>
                <p:oleObj name="公式" r:id="rId10" imgW="1663560" imgH="431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746" y="3470433"/>
                        <a:ext cx="62230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240C9547-7A69-4C73-A94F-2D49077EF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06213"/>
              </p:ext>
            </p:extLst>
          </p:nvPr>
        </p:nvGraphicFramePr>
        <p:xfrm>
          <a:off x="3544619" y="5013177"/>
          <a:ext cx="655161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1" name="公式" r:id="rId12" imgW="2171520" imgH="457200" progId="Equation.3">
                  <p:embed/>
                </p:oleObj>
              </mc:Choice>
              <mc:Fallback>
                <p:oleObj name="公式" r:id="rId12" imgW="2171520" imgH="457200" progId="Equation.3">
                  <p:embed/>
                  <p:pic>
                    <p:nvPicPr>
                      <p:cNvPr id="1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19" y="5013177"/>
                        <a:ext cx="655161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83105" y="1785717"/>
            <a:ext cx="77136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/>
              <a:t> </a:t>
            </a:r>
            <a:r>
              <a:rPr kumimoji="1" lang="zh-CN" altLang="en-US" sz="2800">
                <a:solidFill>
                  <a:srgbClr val="009900"/>
                </a:solidFill>
              </a:rPr>
              <a:t>但按电磁学知，一磁偶极子在非均匀磁场中，除了受力矩的作用，还受 力的作用，且有</a:t>
            </a:r>
            <a:endParaRPr kumimoji="1" lang="zh-CN" altLang="en-US" sz="2800" i="1">
              <a:solidFill>
                <a:srgbClr val="0099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64292"/>
              </p:ext>
            </p:extLst>
          </p:nvPr>
        </p:nvGraphicFramePr>
        <p:xfrm>
          <a:off x="3702344" y="2717577"/>
          <a:ext cx="24225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6" name="Equation" r:id="rId3" imgW="799753" imgH="431613" progId="Equation.3">
                  <p:embed/>
                </p:oleObj>
              </mc:Choice>
              <mc:Fallback>
                <p:oleObj name="Equation" r:id="rId3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344" y="2717577"/>
                        <a:ext cx="24225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51318" y="4987702"/>
            <a:ext cx="787558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800080"/>
                </a:solidFill>
              </a:rPr>
              <a:t>虽然银原子没有</a:t>
            </a:r>
            <a:r>
              <a:rPr lang="zh-CN" altLang="en-US" sz="2800" dirty="0">
                <a:solidFill>
                  <a:srgbClr val="FF0000"/>
                </a:solidFill>
              </a:rPr>
              <a:t>轨道</a:t>
            </a:r>
            <a:r>
              <a:rPr kumimoji="1" lang="zh-CN" altLang="en-US" sz="2800" dirty="0">
                <a:solidFill>
                  <a:srgbClr val="FF0000"/>
                </a:solidFill>
              </a:rPr>
              <a:t>磁矩</a:t>
            </a:r>
            <a:r>
              <a:rPr kumimoji="1" lang="zh-CN" altLang="en-US" sz="2800" dirty="0">
                <a:solidFill>
                  <a:srgbClr val="800080"/>
                </a:solidFill>
              </a:rPr>
              <a:t>，但实验结果说明银原子有</a:t>
            </a:r>
            <a:r>
              <a:rPr lang="zh-CN" altLang="en-US" sz="2800" dirty="0">
                <a:solidFill>
                  <a:srgbClr val="FF0000"/>
                </a:solidFill>
              </a:rPr>
              <a:t>其它</a:t>
            </a:r>
            <a:r>
              <a:rPr kumimoji="1" lang="zh-CN" altLang="en-US" sz="2800" dirty="0">
                <a:solidFill>
                  <a:srgbClr val="FF0000"/>
                </a:solidFill>
              </a:rPr>
              <a:t>磁矩</a:t>
            </a:r>
            <a:r>
              <a:rPr kumimoji="1" lang="zh-CN" altLang="en-US" sz="2800" dirty="0">
                <a:solidFill>
                  <a:srgbClr val="800080"/>
                </a:solidFill>
              </a:rPr>
              <a:t>，而且沿外磁场方向有两个分量</a:t>
            </a:r>
            <a:r>
              <a:rPr kumimoji="1" lang="zh-CN" altLang="en-US" sz="2800" dirty="0">
                <a:solidFill>
                  <a:srgbClr val="009900"/>
                </a:solidFill>
              </a:rPr>
              <a:t>（因为银原子分裂为两束）</a:t>
            </a:r>
            <a:r>
              <a:rPr kumimoji="1" lang="zh-CN" altLang="en-US" sz="2800" dirty="0">
                <a:solidFill>
                  <a:srgbClr val="800080"/>
                </a:solidFill>
              </a:rPr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24380" y="190279"/>
            <a:ext cx="4659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00FF"/>
                </a:solidFill>
              </a:rPr>
              <a:t>实验出现了新的矛盾：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40217" y="815752"/>
            <a:ext cx="79168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0000FF"/>
                </a:solidFill>
              </a:rPr>
              <a:t>实验用的银原子大部分处在基态（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l =</a:t>
            </a:r>
            <a:r>
              <a:rPr kumimoji="1" lang="en-US" altLang="zh-CN" sz="2800" dirty="0">
                <a:solidFill>
                  <a:srgbClr val="FF0000"/>
                </a:solidFill>
              </a:rPr>
              <a:t>0</a:t>
            </a:r>
            <a:r>
              <a:rPr kumimoji="1" lang="zh-CN" altLang="en-US" sz="2800" dirty="0">
                <a:solidFill>
                  <a:srgbClr val="0000FF"/>
                </a:solidFill>
              </a:rPr>
              <a:t>） ，无</a:t>
            </a:r>
            <a:r>
              <a:rPr lang="zh-CN" altLang="en-US" sz="2800" dirty="0">
                <a:solidFill>
                  <a:srgbClr val="FF0000"/>
                </a:solidFill>
              </a:rPr>
              <a:t>轨道</a:t>
            </a:r>
            <a:r>
              <a:rPr kumimoji="1" lang="zh-CN" altLang="en-US" sz="2800" dirty="0">
                <a:solidFill>
                  <a:srgbClr val="FF0000"/>
                </a:solidFill>
              </a:rPr>
              <a:t>磁矩</a:t>
            </a:r>
            <a:r>
              <a:rPr kumimoji="1" lang="zh-CN" altLang="en-US" sz="2800" dirty="0">
                <a:solidFill>
                  <a:srgbClr val="0000FF"/>
                </a:solidFill>
              </a:rPr>
              <a:t>，银原子不应该受到磁力的偏转。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92642" y="3989167"/>
            <a:ext cx="76628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其中</a:t>
            </a:r>
            <a:r>
              <a:rPr kumimoji="1" lang="en-US" altLang="zh-CN" sz="2800" i="1" dirty="0" err="1">
                <a:solidFill>
                  <a:srgbClr val="FF0000"/>
                </a:solidFill>
              </a:rPr>
              <a:t>μ</a:t>
            </a:r>
            <a:r>
              <a:rPr kumimoji="1" lang="en-US" altLang="zh-CN" sz="2800" i="1" baseline="-25000" dirty="0" err="1">
                <a:solidFill>
                  <a:srgbClr val="FF0000"/>
                </a:solidFill>
              </a:rPr>
              <a:t>z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为磁偶极子的磁矩，</a:t>
            </a:r>
            <a:r>
              <a:rPr kumimoji="1" lang="zh-CN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</a:t>
            </a:r>
            <a:r>
              <a:rPr kumimoji="1"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kumimoji="1" lang="en-US" altLang="zh-CN" sz="28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/ z</a:t>
            </a:r>
            <a:r>
              <a: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为外磁场沿</a:t>
            </a:r>
            <a:r>
              <a:rPr kumimoji="1" lang="en-US" altLang="zh-CN" sz="2800" i="1" dirty="0">
                <a:solidFill>
                  <a:srgbClr val="0000FF"/>
                </a:solidFill>
                <a:sym typeface="Symbol" panose="05050102010706020507" pitchFamily="18" charset="2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方向的梯度，</a:t>
            </a:r>
            <a:r>
              <a:rPr kumimoji="1" lang="zh-CN" altLang="en-US" sz="2800" i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800" i="1" dirty="0" err="1">
                <a:solidFill>
                  <a:srgbClr val="FF0000"/>
                </a:solidFill>
              </a:rPr>
              <a:t>F</a:t>
            </a:r>
            <a:r>
              <a:rPr kumimoji="1" lang="en-US" altLang="zh-CN" sz="2800" i="1" baseline="-25000" dirty="0" err="1">
                <a:solidFill>
                  <a:srgbClr val="FF0000"/>
                </a:solidFill>
              </a:rPr>
              <a:t>z</a:t>
            </a:r>
            <a:r>
              <a:rPr kumimoji="1" lang="en-US" altLang="zh-CN" sz="2800" baseline="-25000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为沿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</a:rPr>
              <a:t>方向受的磁力。</a:t>
            </a:r>
          </a:p>
        </p:txBody>
      </p:sp>
    </p:spTree>
    <p:extLst>
      <p:ext uri="{BB962C8B-B14F-4D97-AF65-F5344CB8AC3E}">
        <p14:creationId xmlns:p14="http://schemas.microsoft.com/office/powerpoint/2010/main" val="21087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autoUpdateAnimBg="0"/>
      <p:bldP spid="6" grpId="0" build="p" autoUpdateAnimBg="0"/>
      <p:bldP spid="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759956" y="230346"/>
            <a:ext cx="8382000" cy="104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i="1" dirty="0"/>
              <a:t>      </a:t>
            </a:r>
            <a:r>
              <a:rPr lang="en-US" altLang="zh-CN" sz="2800" dirty="0">
                <a:solidFill>
                  <a:srgbClr val="008000"/>
                </a:solidFill>
              </a:rPr>
              <a:t>1925</a:t>
            </a:r>
            <a:r>
              <a:rPr lang="zh-CN" altLang="en-US" sz="2800" dirty="0">
                <a:solidFill>
                  <a:srgbClr val="008000"/>
                </a:solidFill>
              </a:rPr>
              <a:t>年，乌仑贝克 </a:t>
            </a:r>
            <a:r>
              <a:rPr lang="en-US" altLang="zh-CN" sz="2800" i="1" dirty="0">
                <a:solidFill>
                  <a:srgbClr val="008000"/>
                </a:solidFill>
              </a:rPr>
              <a:t>( </a:t>
            </a:r>
            <a:r>
              <a:rPr lang="en-US" altLang="zh-CN" sz="2800" i="1" dirty="0" err="1">
                <a:solidFill>
                  <a:srgbClr val="008000"/>
                </a:solidFill>
              </a:rPr>
              <a:t>G.E.Uhlenbeck</a:t>
            </a:r>
            <a:r>
              <a:rPr lang="en-US" altLang="zh-CN" sz="2800" i="1" dirty="0">
                <a:solidFill>
                  <a:srgbClr val="008000"/>
                </a:solidFill>
              </a:rPr>
              <a:t> )</a:t>
            </a:r>
            <a:r>
              <a:rPr lang="zh-CN" altLang="en-US" sz="2800" dirty="0">
                <a:solidFill>
                  <a:srgbClr val="008000"/>
                </a:solidFill>
              </a:rPr>
              <a:t>和高德斯密特</a:t>
            </a:r>
            <a:r>
              <a:rPr lang="en-US" altLang="zh-CN" sz="2800" i="1" dirty="0">
                <a:solidFill>
                  <a:srgbClr val="008000"/>
                </a:solidFill>
              </a:rPr>
              <a:t>(</a:t>
            </a:r>
            <a:r>
              <a:rPr lang="en-US" altLang="zh-CN" sz="2800" i="1" dirty="0" err="1">
                <a:solidFill>
                  <a:srgbClr val="008000"/>
                </a:solidFill>
              </a:rPr>
              <a:t>S.A.Goudsmit</a:t>
            </a:r>
            <a:r>
              <a:rPr lang="en-US" altLang="zh-CN" sz="2800" i="1" dirty="0">
                <a:solidFill>
                  <a:srgbClr val="008000"/>
                </a:solidFill>
              </a:rPr>
              <a:t>)</a:t>
            </a:r>
            <a:r>
              <a:rPr lang="zh-CN" altLang="en-US" sz="2800" dirty="0">
                <a:solidFill>
                  <a:srgbClr val="008000"/>
                </a:solidFill>
              </a:rPr>
              <a:t>提出：</a:t>
            </a:r>
          </a:p>
        </p:txBody>
      </p:sp>
      <p:sp>
        <p:nvSpPr>
          <p:cNvPr id="8" name="矩形 7"/>
          <p:cNvSpPr/>
          <p:nvPr/>
        </p:nvSpPr>
        <p:spPr>
          <a:xfrm>
            <a:off x="666802" y="1201217"/>
            <a:ext cx="7044573" cy="196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电子的运动与地球绕太阳运动相似，电子一方面绕原子核运动，从而产生了相应的轨道角动量；而另一方面它又有着自转，从而产生了相应的</a:t>
            </a:r>
            <a:r>
              <a:rPr lang="zh-CN" altLang="zh-CN" sz="2800" kern="1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自转角动量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和相应的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自旋磁矩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7639937" y="1232544"/>
            <a:ext cx="2286000" cy="2582863"/>
            <a:chOff x="432" y="508"/>
            <a:chExt cx="1440" cy="1627"/>
          </a:xfrm>
        </p:grpSpPr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751" y="1335"/>
              <a:ext cx="800" cy="80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51" y="599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rc 12"/>
            <p:cNvSpPr>
              <a:spLocks/>
            </p:cNvSpPr>
            <p:nvPr/>
          </p:nvSpPr>
          <p:spPr bwMode="auto">
            <a:xfrm>
              <a:off x="432" y="1524"/>
              <a:ext cx="1440" cy="452"/>
            </a:xfrm>
            <a:custGeom>
              <a:avLst/>
              <a:gdLst>
                <a:gd name="T0" fmla="*/ 0 w 43200"/>
                <a:gd name="T1" fmla="*/ 0 h 40471"/>
                <a:gd name="T2" fmla="*/ 0 w 43200"/>
                <a:gd name="T3" fmla="*/ 0 h 40471"/>
                <a:gd name="T4" fmla="*/ 0 w 43200"/>
                <a:gd name="T5" fmla="*/ 0 h 404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471"/>
                <a:gd name="T11" fmla="*/ 43200 w 43200"/>
                <a:gd name="T12" fmla="*/ 40471 h 40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471" fill="none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</a:path>
                <a:path w="43200" h="40471" stroke="0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  <a:lnTo>
                    <a:pt x="21600" y="18871"/>
                  </a:lnTo>
                  <a:lnTo>
                    <a:pt x="32109" y="0"/>
                  </a:lnTo>
                  <a:close/>
                </a:path>
              </a:pathLst>
            </a:custGeom>
            <a:noFill/>
            <a:ln w="25400" cap="rnd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rc 13"/>
            <p:cNvSpPr>
              <a:spLocks/>
            </p:cNvSpPr>
            <p:nvPr/>
          </p:nvSpPr>
          <p:spPr bwMode="auto">
            <a:xfrm>
              <a:off x="432" y="1536"/>
              <a:ext cx="1166" cy="440"/>
            </a:xfrm>
            <a:custGeom>
              <a:avLst/>
              <a:gdLst>
                <a:gd name="T0" fmla="*/ 0 w 34987"/>
                <a:gd name="T1" fmla="*/ 0 h 39356"/>
                <a:gd name="T2" fmla="*/ 0 w 34987"/>
                <a:gd name="T3" fmla="*/ 0 h 39356"/>
                <a:gd name="T4" fmla="*/ 0 w 34987"/>
                <a:gd name="T5" fmla="*/ 0 h 39356"/>
                <a:gd name="T6" fmla="*/ 0 60000 65536"/>
                <a:gd name="T7" fmla="*/ 0 60000 65536"/>
                <a:gd name="T8" fmla="*/ 0 60000 65536"/>
                <a:gd name="T9" fmla="*/ 0 w 34987"/>
                <a:gd name="T10" fmla="*/ 0 h 39356"/>
                <a:gd name="T11" fmla="*/ 34987 w 34987"/>
                <a:gd name="T12" fmla="*/ 39356 h 39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987" h="39356" fill="none" extrusionOk="0">
                  <a:moveTo>
                    <a:pt x="34987" y="34707"/>
                  </a:moveTo>
                  <a:cubicBezTo>
                    <a:pt x="31174" y="37718"/>
                    <a:pt x="26458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</a:path>
                <a:path w="34987" h="39356" stroke="0" extrusionOk="0">
                  <a:moveTo>
                    <a:pt x="34987" y="34707"/>
                  </a:moveTo>
                  <a:cubicBezTo>
                    <a:pt x="31174" y="37718"/>
                    <a:pt x="26458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  <a:lnTo>
                    <a:pt x="21600" y="17756"/>
                  </a:lnTo>
                  <a:lnTo>
                    <a:pt x="34987" y="34707"/>
                  </a:lnTo>
                  <a:close/>
                </a:path>
              </a:pathLst>
            </a:custGeom>
            <a:noFill/>
            <a:ln w="25400" cap="rnd">
              <a:solidFill>
                <a:srgbClr val="FF00FF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030523"/>
                </p:ext>
              </p:extLst>
            </p:nvPr>
          </p:nvGraphicFramePr>
          <p:xfrm>
            <a:off x="1171" y="508"/>
            <a:ext cx="39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23" name="公式" r:id="rId3" imgW="139680" imgH="215640" progId="Equation.3">
                    <p:embed/>
                  </p:oleObj>
                </mc:Choice>
                <mc:Fallback>
                  <p:oleObj name="公式" r:id="rId3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508"/>
                          <a:ext cx="394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矩形 39"/>
          <p:cNvSpPr/>
          <p:nvPr/>
        </p:nvSpPr>
        <p:spPr>
          <a:xfrm>
            <a:off x="6230179" y="3892227"/>
            <a:ext cx="4298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</a:rPr>
              <a:t>“</a:t>
            </a:r>
            <a:r>
              <a:rPr lang="zh-CN" altLang="en-US" sz="2800" b="1" dirty="0">
                <a:solidFill>
                  <a:srgbClr val="008000"/>
                </a:solidFill>
              </a:rPr>
              <a:t>自旋”不是宏观物体的“自转”</a:t>
            </a:r>
            <a:r>
              <a:rPr lang="en-US" altLang="zh-CN" sz="2800" b="1" dirty="0">
                <a:solidFill>
                  <a:srgbClr val="008000"/>
                </a:solidFill>
              </a:rPr>
              <a:t>,  </a:t>
            </a:r>
            <a:r>
              <a:rPr lang="zh-CN" altLang="en-US" sz="2800" b="1" dirty="0">
                <a:solidFill>
                  <a:srgbClr val="008000"/>
                </a:solidFill>
              </a:rPr>
              <a:t>只能说电子自旋是电子的一种内部运动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015081" y="3136782"/>
            <a:ext cx="399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>
                <a:solidFill>
                  <a:srgbClr val="C00000"/>
                </a:solidFill>
              </a:rPr>
              <a:t>）电子的自旋角动量</a:t>
            </a: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36621"/>
              </p:ext>
            </p:extLst>
          </p:nvPr>
        </p:nvGraphicFramePr>
        <p:xfrm>
          <a:off x="2717088" y="3844847"/>
          <a:ext cx="2586960" cy="72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24" name="Equation" r:id="rId5" imgW="901309" imgH="253890" progId="Equation.3">
                  <p:embed/>
                </p:oleObj>
              </mc:Choice>
              <mc:Fallback>
                <p:oleObj name="Equation" r:id="rId5" imgW="90130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88" y="3844847"/>
                        <a:ext cx="2586960" cy="729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2159656" y="480016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FF"/>
                </a:solidFill>
              </a:rPr>
              <a:t>自旋量子数</a:t>
            </a:r>
            <a:endParaRPr lang="zh-CN" altLang="en-US" sz="28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98656"/>
              </p:ext>
            </p:extLst>
          </p:nvPr>
        </p:nvGraphicFramePr>
        <p:xfrm>
          <a:off x="4452883" y="4466345"/>
          <a:ext cx="986720" cy="105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25" name="公式" r:id="rId7" imgW="368280" imgH="393480" progId="Equation.3">
                  <p:embed/>
                </p:oleObj>
              </mc:Choice>
              <mc:Fallback>
                <p:oleObj name="公式" r:id="rId7" imgW="368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2883" y="4466345"/>
                        <a:ext cx="986720" cy="105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3324768" y="591840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25630"/>
              </p:ext>
            </p:extLst>
          </p:nvPr>
        </p:nvGraphicFramePr>
        <p:xfrm>
          <a:off x="4649028" y="5563602"/>
          <a:ext cx="15811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26" name="公式" r:id="rId9" imgW="552569" imgH="361981" progId="Equation.3">
                  <p:embed/>
                </p:oleObj>
              </mc:Choice>
              <mc:Fallback>
                <p:oleObj name="公式" r:id="rId9" imgW="552569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028" y="5563602"/>
                        <a:ext cx="15811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868638" y="5428307"/>
            <a:ext cx="32733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自旋运动是相对论效应的必然结果，无经典运动对应。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25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/>
      <p:bldP spid="40" grpId="0"/>
      <p:bldP spid="41" grpId="0" autoUpdateAnimBg="0"/>
      <p:bldP spid="43" grpId="0"/>
      <p:bldP spid="45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081706" y="12700"/>
            <a:ext cx="478336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(2)</a:t>
            </a:r>
            <a:r>
              <a:rPr lang="zh-CN" altLang="en-US" sz="3200" dirty="0">
                <a:solidFill>
                  <a:srgbClr val="FF0000"/>
                </a:solidFill>
              </a:rPr>
              <a:t>电子自旋及空间量子化</a:t>
            </a: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3097552" y="739774"/>
            <a:ext cx="1985962" cy="3733800"/>
            <a:chOff x="4038" y="1663"/>
            <a:chExt cx="1251" cy="2352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30" y="1711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4050" y="2131"/>
              <a:ext cx="960" cy="336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4050" y="3403"/>
              <a:ext cx="960" cy="336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V="1">
              <a:off x="4530" y="2323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4530" y="2947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H="1" flipV="1">
              <a:off x="4050" y="2323"/>
              <a:ext cx="48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4038" y="2947"/>
              <a:ext cx="492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4530" y="2323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530" y="357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18"/>
            <p:cNvGraphicFramePr>
              <a:graphicFrameLocks noChangeAspect="1"/>
            </p:cNvGraphicFramePr>
            <p:nvPr/>
          </p:nvGraphicFramePr>
          <p:xfrm>
            <a:off x="5106" y="3475"/>
            <a:ext cx="18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2" name="公式" r:id="rId3" imgW="85841" imgH="152512" progId="Equation.3">
                    <p:embed/>
                  </p:oleObj>
                </mc:Choice>
                <mc:Fallback>
                  <p:oleObj name="公式" r:id="rId3" imgW="85841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3475"/>
                          <a:ext cx="18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9"/>
            <p:cNvGraphicFramePr>
              <a:graphicFrameLocks noChangeAspect="1"/>
            </p:cNvGraphicFramePr>
            <p:nvPr/>
          </p:nvGraphicFramePr>
          <p:xfrm>
            <a:off x="5106" y="2179"/>
            <a:ext cx="18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3" name="公式" r:id="rId5" imgW="85841" imgH="152512" progId="Equation.3">
                    <p:embed/>
                  </p:oleObj>
                </mc:Choice>
                <mc:Fallback>
                  <p:oleObj name="公式" r:id="rId5" imgW="85841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2179"/>
                          <a:ext cx="18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0"/>
            <p:cNvGraphicFramePr>
              <a:graphicFrameLocks noChangeAspect="1"/>
            </p:cNvGraphicFramePr>
            <p:nvPr/>
          </p:nvGraphicFramePr>
          <p:xfrm>
            <a:off x="4602" y="1683"/>
            <a:ext cx="41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4" name="Equation" r:id="rId7" imgW="279279" imgH="241195" progId="Equation.3">
                    <p:embed/>
                  </p:oleObj>
                </mc:Choice>
                <mc:Fallback>
                  <p:oleObj name="Equation" r:id="rId7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683"/>
                          <a:ext cx="41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4272" y="1663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/>
                <a:t>z</a:t>
              </a:r>
            </a:p>
          </p:txBody>
        </p:sp>
        <p:graphicFrame>
          <p:nvGraphicFramePr>
            <p:cNvPr id="40" name="Object 22"/>
            <p:cNvGraphicFramePr>
              <a:graphicFrameLocks noChangeAspect="1"/>
            </p:cNvGraphicFramePr>
            <p:nvPr/>
          </p:nvGraphicFramePr>
          <p:xfrm>
            <a:off x="4264" y="3400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5" name="Equation" r:id="rId9" imgW="266469" imgH="393359" progId="Equation.3">
                    <p:embed/>
                  </p:oleObj>
                </mc:Choice>
                <mc:Fallback>
                  <p:oleObj name="Equation" r:id="rId9" imgW="266469" imgH="393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3400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3"/>
            <p:cNvGraphicFramePr>
              <a:graphicFrameLocks noChangeAspect="1"/>
            </p:cNvGraphicFramePr>
            <p:nvPr/>
          </p:nvGraphicFramePr>
          <p:xfrm>
            <a:off x="4365" y="2155"/>
            <a:ext cx="1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6" name="Equation" r:id="rId11" imgW="152334" imgH="393529" progId="Equation.3">
                    <p:embed/>
                  </p:oleObj>
                </mc:Choice>
                <mc:Fallback>
                  <p:oleObj name="Equation" r:id="rId11" imgW="152334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155"/>
                          <a:ext cx="1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4338" y="282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0</a:t>
              </a:r>
              <a:endParaRPr kumimoji="1" lang="en-US" altLang="zh-CN" sz="2800"/>
            </a:p>
          </p:txBody>
        </p:sp>
        <p:sp>
          <p:nvSpPr>
            <p:cNvPr id="43" name="Oval 25"/>
            <p:cNvSpPr>
              <a:spLocks noChangeArrowheads="1"/>
            </p:cNvSpPr>
            <p:nvPr/>
          </p:nvSpPr>
          <p:spPr bwMode="auto">
            <a:xfrm>
              <a:off x="4578" y="259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6"/>
            <p:cNvSpPr>
              <a:spLocks noChangeArrowheads="1"/>
            </p:cNvSpPr>
            <p:nvPr/>
          </p:nvSpPr>
          <p:spPr bwMode="auto">
            <a:xfrm>
              <a:off x="4676" y="31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rc 27"/>
            <p:cNvSpPr>
              <a:spLocks/>
            </p:cNvSpPr>
            <p:nvPr/>
          </p:nvSpPr>
          <p:spPr bwMode="auto">
            <a:xfrm rot="13280590">
              <a:off x="4581" y="2627"/>
              <a:ext cx="253" cy="116"/>
            </a:xfrm>
            <a:custGeom>
              <a:avLst/>
              <a:gdLst>
                <a:gd name="T0" fmla="*/ 0 w 40408"/>
                <a:gd name="T1" fmla="*/ 0 h 21600"/>
                <a:gd name="T2" fmla="*/ 0 w 40408"/>
                <a:gd name="T3" fmla="*/ 0 h 21600"/>
                <a:gd name="T4" fmla="*/ 0 w 404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408"/>
                <a:gd name="T10" fmla="*/ 0 h 21600"/>
                <a:gd name="T11" fmla="*/ 40408 w 404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08" h="21600" fill="none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</a:path>
                <a:path w="40408" h="21600" stroke="0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  <a:lnTo>
                    <a:pt x="21107" y="21600"/>
                  </a:lnTo>
                  <a:lnTo>
                    <a:pt x="0" y="17009"/>
                  </a:lnTo>
                  <a:close/>
                </a:path>
              </a:pathLst>
            </a:custGeom>
            <a:noFill/>
            <a:ln w="12700">
              <a:solidFill>
                <a:srgbClr val="FFFF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Arc 28"/>
            <p:cNvSpPr>
              <a:spLocks/>
            </p:cNvSpPr>
            <p:nvPr/>
          </p:nvSpPr>
          <p:spPr bwMode="auto">
            <a:xfrm rot="19387145">
              <a:off x="4706" y="3212"/>
              <a:ext cx="202" cy="94"/>
            </a:xfrm>
            <a:custGeom>
              <a:avLst/>
              <a:gdLst>
                <a:gd name="T0" fmla="*/ 0 w 40408"/>
                <a:gd name="T1" fmla="*/ 0 h 21600"/>
                <a:gd name="T2" fmla="*/ 0 w 40408"/>
                <a:gd name="T3" fmla="*/ 0 h 21600"/>
                <a:gd name="T4" fmla="*/ 0 w 404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408"/>
                <a:gd name="T10" fmla="*/ 0 h 21600"/>
                <a:gd name="T11" fmla="*/ 40408 w 404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08" h="21600" fill="none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</a:path>
                <a:path w="40408" h="21600" stroke="0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  <a:lnTo>
                    <a:pt x="21107" y="21600"/>
                  </a:lnTo>
                  <a:lnTo>
                    <a:pt x="0" y="17009"/>
                  </a:lnTo>
                  <a:close/>
                </a:path>
              </a:pathLst>
            </a:custGeom>
            <a:noFill/>
            <a:ln w="12700">
              <a:solidFill>
                <a:srgbClr val="FFFF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6307630" y="473074"/>
            <a:ext cx="4019550" cy="4343400"/>
            <a:chOff x="3072" y="768"/>
            <a:chExt cx="2532" cy="2736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888" y="7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rc 17"/>
            <p:cNvSpPr>
              <a:spLocks/>
            </p:cNvSpPr>
            <p:nvPr/>
          </p:nvSpPr>
          <p:spPr bwMode="auto">
            <a:xfrm>
              <a:off x="3888" y="1297"/>
              <a:ext cx="961" cy="1920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888" y="2256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3888" y="1488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22"/>
            <p:cNvGraphicFramePr>
              <a:graphicFrameLocks noChangeAspect="1"/>
            </p:cNvGraphicFramePr>
            <p:nvPr/>
          </p:nvGraphicFramePr>
          <p:xfrm>
            <a:off x="4608" y="1200"/>
            <a:ext cx="99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7" name="公式" r:id="rId13" imgW="552569" imgH="361981" progId="Equation.3">
                    <p:embed/>
                  </p:oleObj>
                </mc:Choice>
                <mc:Fallback>
                  <p:oleObj name="公式" r:id="rId13" imgW="552569" imgH="36198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00"/>
                          <a:ext cx="99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3"/>
            <p:cNvGraphicFramePr>
              <a:graphicFrameLocks noChangeAspect="1"/>
            </p:cNvGraphicFramePr>
            <p:nvPr/>
          </p:nvGraphicFramePr>
          <p:xfrm>
            <a:off x="3072" y="2736"/>
            <a:ext cx="7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8" name="公式" r:id="rId15" imgW="533403" imgH="342816" progId="Equation.3">
                    <p:embed/>
                  </p:oleObj>
                </mc:Choice>
                <mc:Fallback>
                  <p:oleObj name="公式" r:id="rId15" imgW="533403" imgH="3428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7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4"/>
            <p:cNvGraphicFramePr>
              <a:graphicFrameLocks noChangeAspect="1"/>
            </p:cNvGraphicFramePr>
            <p:nvPr/>
          </p:nvGraphicFramePr>
          <p:xfrm>
            <a:off x="3216" y="1200"/>
            <a:ext cx="6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9" name="公式" r:id="rId17" imgW="419218" imgH="342816" progId="Equation.3">
                    <p:embed/>
                  </p:oleObj>
                </mc:Choice>
                <mc:Fallback>
                  <p:oleObj name="公式" r:id="rId17" imgW="419218" imgH="3428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6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5"/>
            <p:cNvGraphicFramePr>
              <a:graphicFrameLocks noChangeAspect="1"/>
            </p:cNvGraphicFramePr>
            <p:nvPr/>
          </p:nvGraphicFramePr>
          <p:xfrm>
            <a:off x="3984" y="768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80" name="公式" r:id="rId19" imgW="47510" imgH="76121" progId="Equation.3">
                    <p:embed/>
                  </p:oleObj>
                </mc:Choice>
                <mc:Fallback>
                  <p:oleObj name="公式" r:id="rId19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18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3888" y="2256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" name="Object 28"/>
            <p:cNvGraphicFramePr>
              <a:graphicFrameLocks noChangeAspect="1"/>
            </p:cNvGraphicFramePr>
            <p:nvPr/>
          </p:nvGraphicFramePr>
          <p:xfrm>
            <a:off x="3600" y="2112"/>
            <a:ext cx="2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81" name="公式" r:id="rId21" imgW="95289" imgH="114182" progId="Equation.3">
                    <p:embed/>
                  </p:oleObj>
                </mc:Choice>
                <mc:Fallback>
                  <p:oleObj name="公式" r:id="rId21" imgW="95289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2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2498525" y="4923893"/>
            <a:ext cx="4949165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自旋角动量的空间取向是量子化的，在外磁场方向投影</a:t>
            </a:r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37046"/>
              </p:ext>
            </p:extLst>
          </p:nvPr>
        </p:nvGraphicFramePr>
        <p:xfrm>
          <a:off x="7811052" y="4965856"/>
          <a:ext cx="21510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2" name="Equation" r:id="rId23" imgW="583947" imgH="228501" progId="Equation.3">
                  <p:embed/>
                </p:oleObj>
              </mc:Choice>
              <mc:Fallback>
                <p:oleObj name="Equation" r:id="rId23" imgW="5839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052" y="4965856"/>
                        <a:ext cx="21510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/>
          <p:nvPr/>
        </p:nvSpPr>
        <p:spPr>
          <a:xfrm>
            <a:off x="2666022" y="6150804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FF"/>
                </a:solidFill>
              </a:rPr>
              <a:t>自旋</a:t>
            </a:r>
            <a:r>
              <a:rPr lang="zh-CN" altLang="en-US" sz="2800" b="1" dirty="0">
                <a:solidFill>
                  <a:srgbClr val="FF00FF"/>
                </a:solidFill>
              </a:rPr>
              <a:t>磁</a:t>
            </a:r>
            <a:r>
              <a:rPr kumimoji="1" lang="zh-CN" altLang="en-US" sz="2800" b="1" dirty="0">
                <a:solidFill>
                  <a:srgbClr val="FF00FF"/>
                </a:solidFill>
              </a:rPr>
              <a:t>量子数</a:t>
            </a:r>
            <a:endParaRPr lang="zh-CN" altLang="en-US" sz="2800" b="1" dirty="0"/>
          </a:p>
        </p:txBody>
      </p:sp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67143"/>
              </p:ext>
            </p:extLst>
          </p:nvPr>
        </p:nvGraphicFramePr>
        <p:xfrm>
          <a:off x="6152273" y="5732462"/>
          <a:ext cx="25415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3" name="Equation" r:id="rId25" imgW="819271" imgH="323920" progId="Equation.3">
                  <p:embed/>
                </p:oleObj>
              </mc:Choice>
              <mc:Fallback>
                <p:oleObj name="Equation" r:id="rId25" imgW="819271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273" y="5732462"/>
                        <a:ext cx="254158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1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2397906" y="422895"/>
            <a:ext cx="311467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FF00FF"/>
                </a:solidFill>
              </a:rPr>
              <a:t>（</a:t>
            </a:r>
            <a:r>
              <a:rPr lang="en-US" altLang="zh-CN" sz="2800" dirty="0">
                <a:solidFill>
                  <a:srgbClr val="FF00FF"/>
                </a:solidFill>
              </a:rPr>
              <a:t>3</a:t>
            </a:r>
            <a:r>
              <a:rPr lang="zh-CN" altLang="en-US" sz="2800" dirty="0">
                <a:solidFill>
                  <a:srgbClr val="FF00FF"/>
                </a:solidFill>
              </a:rPr>
              <a:t>）自旋磁矩</a:t>
            </a:r>
          </a:p>
        </p:txBody>
      </p:sp>
      <p:sp>
        <p:nvSpPr>
          <p:cNvPr id="3" name="Rectangle 68"/>
          <p:cNvSpPr>
            <a:spLocks noChangeArrowheads="1"/>
          </p:cNvSpPr>
          <p:nvPr/>
        </p:nvSpPr>
        <p:spPr bwMode="auto">
          <a:xfrm>
            <a:off x="2186117" y="2330450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</a:rPr>
              <a:t>在外磁场方向投影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8719"/>
              </p:ext>
            </p:extLst>
          </p:nvPr>
        </p:nvGraphicFramePr>
        <p:xfrm>
          <a:off x="2497031" y="835735"/>
          <a:ext cx="24558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29" name="公式" r:id="rId3" imgW="698400" imgH="393480" progId="Equation.3">
                  <p:embed/>
                </p:oleObj>
              </mc:Choice>
              <mc:Fallback>
                <p:oleObj name="公式" r:id="rId3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031" y="835735"/>
                        <a:ext cx="24558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24111" y="204787"/>
            <a:ext cx="2286000" cy="2582863"/>
            <a:chOff x="432" y="508"/>
            <a:chExt cx="1440" cy="1627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1" y="1335"/>
              <a:ext cx="800" cy="80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51" y="599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432" y="1524"/>
              <a:ext cx="1440" cy="452"/>
            </a:xfrm>
            <a:custGeom>
              <a:avLst/>
              <a:gdLst>
                <a:gd name="T0" fmla="*/ 0 w 43200"/>
                <a:gd name="T1" fmla="*/ 0 h 40471"/>
                <a:gd name="T2" fmla="*/ 0 w 43200"/>
                <a:gd name="T3" fmla="*/ 0 h 40471"/>
                <a:gd name="T4" fmla="*/ 0 w 43200"/>
                <a:gd name="T5" fmla="*/ 0 h 404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471"/>
                <a:gd name="T11" fmla="*/ 43200 w 43200"/>
                <a:gd name="T12" fmla="*/ 40471 h 40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471" fill="none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</a:path>
                <a:path w="43200" h="40471" stroke="0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  <a:lnTo>
                    <a:pt x="21600" y="18871"/>
                  </a:lnTo>
                  <a:lnTo>
                    <a:pt x="32109" y="0"/>
                  </a:lnTo>
                  <a:close/>
                </a:path>
              </a:pathLst>
            </a:custGeom>
            <a:noFill/>
            <a:ln w="25400" cap="rnd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>
              <a:off x="432" y="1536"/>
              <a:ext cx="1166" cy="440"/>
            </a:xfrm>
            <a:custGeom>
              <a:avLst/>
              <a:gdLst>
                <a:gd name="T0" fmla="*/ 0 w 34987"/>
                <a:gd name="T1" fmla="*/ 0 h 39356"/>
                <a:gd name="T2" fmla="*/ 0 w 34987"/>
                <a:gd name="T3" fmla="*/ 0 h 39356"/>
                <a:gd name="T4" fmla="*/ 0 w 34987"/>
                <a:gd name="T5" fmla="*/ 0 h 39356"/>
                <a:gd name="T6" fmla="*/ 0 60000 65536"/>
                <a:gd name="T7" fmla="*/ 0 60000 65536"/>
                <a:gd name="T8" fmla="*/ 0 60000 65536"/>
                <a:gd name="T9" fmla="*/ 0 w 34987"/>
                <a:gd name="T10" fmla="*/ 0 h 39356"/>
                <a:gd name="T11" fmla="*/ 34987 w 34987"/>
                <a:gd name="T12" fmla="*/ 39356 h 39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987" h="39356" fill="none" extrusionOk="0">
                  <a:moveTo>
                    <a:pt x="34987" y="34707"/>
                  </a:moveTo>
                  <a:cubicBezTo>
                    <a:pt x="31174" y="37718"/>
                    <a:pt x="26458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</a:path>
                <a:path w="34987" h="39356" stroke="0" extrusionOk="0">
                  <a:moveTo>
                    <a:pt x="34987" y="34707"/>
                  </a:moveTo>
                  <a:cubicBezTo>
                    <a:pt x="31174" y="37718"/>
                    <a:pt x="26458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  <a:lnTo>
                    <a:pt x="21600" y="17756"/>
                  </a:lnTo>
                  <a:lnTo>
                    <a:pt x="34987" y="34707"/>
                  </a:lnTo>
                  <a:close/>
                </a:path>
              </a:pathLst>
            </a:custGeom>
            <a:noFill/>
            <a:ln w="25400" cap="rnd">
              <a:solidFill>
                <a:srgbClr val="FF00FF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5928872"/>
                </p:ext>
              </p:extLst>
            </p:nvPr>
          </p:nvGraphicFramePr>
          <p:xfrm>
            <a:off x="1171" y="508"/>
            <a:ext cx="39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0" name="公式" r:id="rId5" imgW="139680" imgH="215640" progId="Equation.3">
                    <p:embed/>
                  </p:oleObj>
                </mc:Choice>
                <mc:Fallback>
                  <p:oleObj name="公式" r:id="rId5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508"/>
                          <a:ext cx="394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8590157" y="2787650"/>
            <a:ext cx="1985962" cy="3733800"/>
            <a:chOff x="4038" y="1663"/>
            <a:chExt cx="1251" cy="2352"/>
          </a:xfrm>
        </p:grpSpPr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V="1">
              <a:off x="4530" y="1711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050" y="2131"/>
              <a:ext cx="960" cy="336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050" y="3403"/>
              <a:ext cx="960" cy="336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4530" y="2323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4530" y="2947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 flipV="1">
              <a:off x="4050" y="2323"/>
              <a:ext cx="48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>
              <a:off x="4038" y="2947"/>
              <a:ext cx="492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4530" y="2323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4530" y="357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8"/>
            <p:cNvGraphicFramePr>
              <a:graphicFrameLocks noChangeAspect="1"/>
            </p:cNvGraphicFramePr>
            <p:nvPr/>
          </p:nvGraphicFramePr>
          <p:xfrm>
            <a:off x="5106" y="3475"/>
            <a:ext cx="18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1" name="公式" r:id="rId7" imgW="85841" imgH="152512" progId="Equation.3">
                    <p:embed/>
                  </p:oleObj>
                </mc:Choice>
                <mc:Fallback>
                  <p:oleObj name="公式" r:id="rId7" imgW="85841" imgH="152512" progId="Equation.3">
                    <p:embed/>
                    <p:pic>
                      <p:nvPicPr>
                        <p:cNvPr id="3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3475"/>
                          <a:ext cx="18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9"/>
            <p:cNvGraphicFramePr>
              <a:graphicFrameLocks noChangeAspect="1"/>
            </p:cNvGraphicFramePr>
            <p:nvPr/>
          </p:nvGraphicFramePr>
          <p:xfrm>
            <a:off x="5106" y="2179"/>
            <a:ext cx="18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2" name="公式" r:id="rId9" imgW="85841" imgH="152512" progId="Equation.3">
                    <p:embed/>
                  </p:oleObj>
                </mc:Choice>
                <mc:Fallback>
                  <p:oleObj name="公式" r:id="rId9" imgW="85841" imgH="152512" progId="Equation.3">
                    <p:embed/>
                    <p:pic>
                      <p:nvPicPr>
                        <p:cNvPr id="3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2179"/>
                          <a:ext cx="18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0"/>
            <p:cNvGraphicFramePr>
              <a:graphicFrameLocks noChangeAspect="1"/>
            </p:cNvGraphicFramePr>
            <p:nvPr/>
          </p:nvGraphicFramePr>
          <p:xfrm>
            <a:off x="4602" y="1683"/>
            <a:ext cx="41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3" name="Equation" r:id="rId11" imgW="279279" imgH="241195" progId="Equation.3">
                    <p:embed/>
                  </p:oleObj>
                </mc:Choice>
                <mc:Fallback>
                  <p:oleObj name="Equation" r:id="rId11" imgW="279279" imgH="241195" progId="Equation.3">
                    <p:embed/>
                    <p:pic>
                      <p:nvPicPr>
                        <p:cNvPr id="3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683"/>
                          <a:ext cx="41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272" y="1663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/>
                <a:t>z</a:t>
              </a:r>
            </a:p>
          </p:txBody>
        </p:sp>
        <p:graphicFrame>
          <p:nvGraphicFramePr>
            <p:cNvPr id="52" name="Object 22"/>
            <p:cNvGraphicFramePr>
              <a:graphicFrameLocks noChangeAspect="1"/>
            </p:cNvGraphicFramePr>
            <p:nvPr/>
          </p:nvGraphicFramePr>
          <p:xfrm>
            <a:off x="4264" y="3400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4" name="Equation" r:id="rId13" imgW="266469" imgH="393359" progId="Equation.3">
                    <p:embed/>
                  </p:oleObj>
                </mc:Choice>
                <mc:Fallback>
                  <p:oleObj name="Equation" r:id="rId13" imgW="266469" imgH="393359" progId="Equation.3">
                    <p:embed/>
                    <p:pic>
                      <p:nvPicPr>
                        <p:cNvPr id="4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3400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3"/>
            <p:cNvGraphicFramePr>
              <a:graphicFrameLocks noChangeAspect="1"/>
            </p:cNvGraphicFramePr>
            <p:nvPr/>
          </p:nvGraphicFramePr>
          <p:xfrm>
            <a:off x="4365" y="2155"/>
            <a:ext cx="1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35" name="Equation" r:id="rId15" imgW="152334" imgH="393529" progId="Equation.3">
                    <p:embed/>
                  </p:oleObj>
                </mc:Choice>
                <mc:Fallback>
                  <p:oleObj name="Equation" r:id="rId15" imgW="152334" imgH="393529" progId="Equation.3">
                    <p:embed/>
                    <p:pic>
                      <p:nvPicPr>
                        <p:cNvPr id="4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155"/>
                          <a:ext cx="1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4338" y="282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0</a:t>
              </a:r>
              <a:endParaRPr kumimoji="1" lang="en-US" altLang="zh-CN" sz="2800"/>
            </a:p>
          </p:txBody>
        </p:sp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4578" y="259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>
              <a:off x="4676" y="31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Arc 27"/>
            <p:cNvSpPr>
              <a:spLocks/>
            </p:cNvSpPr>
            <p:nvPr/>
          </p:nvSpPr>
          <p:spPr bwMode="auto">
            <a:xfrm rot="13280590">
              <a:off x="4581" y="2627"/>
              <a:ext cx="253" cy="116"/>
            </a:xfrm>
            <a:custGeom>
              <a:avLst/>
              <a:gdLst>
                <a:gd name="T0" fmla="*/ 0 w 40408"/>
                <a:gd name="T1" fmla="*/ 0 h 21600"/>
                <a:gd name="T2" fmla="*/ 0 w 40408"/>
                <a:gd name="T3" fmla="*/ 0 h 21600"/>
                <a:gd name="T4" fmla="*/ 0 w 404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408"/>
                <a:gd name="T10" fmla="*/ 0 h 21600"/>
                <a:gd name="T11" fmla="*/ 40408 w 404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08" h="21600" fill="none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</a:path>
                <a:path w="40408" h="21600" stroke="0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  <a:lnTo>
                    <a:pt x="21107" y="21600"/>
                  </a:lnTo>
                  <a:lnTo>
                    <a:pt x="0" y="17009"/>
                  </a:lnTo>
                  <a:close/>
                </a:path>
              </a:pathLst>
            </a:custGeom>
            <a:noFill/>
            <a:ln w="12700">
              <a:solidFill>
                <a:srgbClr val="FFFF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Arc 28"/>
            <p:cNvSpPr>
              <a:spLocks/>
            </p:cNvSpPr>
            <p:nvPr/>
          </p:nvSpPr>
          <p:spPr bwMode="auto">
            <a:xfrm rot="19387145">
              <a:off x="4706" y="3212"/>
              <a:ext cx="202" cy="94"/>
            </a:xfrm>
            <a:custGeom>
              <a:avLst/>
              <a:gdLst>
                <a:gd name="T0" fmla="*/ 0 w 40408"/>
                <a:gd name="T1" fmla="*/ 0 h 21600"/>
                <a:gd name="T2" fmla="*/ 0 w 40408"/>
                <a:gd name="T3" fmla="*/ 0 h 21600"/>
                <a:gd name="T4" fmla="*/ 0 w 404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408"/>
                <a:gd name="T10" fmla="*/ 0 h 21600"/>
                <a:gd name="T11" fmla="*/ 40408 w 404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08" h="21600" fill="none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</a:path>
                <a:path w="40408" h="21600" stroke="0" extrusionOk="0">
                  <a:moveTo>
                    <a:pt x="0" y="17009"/>
                  </a:moveTo>
                  <a:cubicBezTo>
                    <a:pt x="2159" y="7080"/>
                    <a:pt x="10946" y="-1"/>
                    <a:pt x="21107" y="0"/>
                  </a:cubicBezTo>
                  <a:cubicBezTo>
                    <a:pt x="29273" y="0"/>
                    <a:pt x="36742" y="4606"/>
                    <a:pt x="40408" y="11903"/>
                  </a:cubicBezTo>
                  <a:lnTo>
                    <a:pt x="21107" y="21600"/>
                  </a:lnTo>
                  <a:lnTo>
                    <a:pt x="0" y="17009"/>
                  </a:lnTo>
                  <a:close/>
                </a:path>
              </a:pathLst>
            </a:custGeom>
            <a:noFill/>
            <a:ln w="12700">
              <a:solidFill>
                <a:srgbClr val="FFFF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" name="Rectangle 72"/>
          <p:cNvSpPr>
            <a:spLocks noChangeArrowheads="1"/>
          </p:cNvSpPr>
          <p:nvPr/>
        </p:nvSpPr>
        <p:spPr bwMode="auto">
          <a:xfrm>
            <a:off x="2030991" y="3726190"/>
            <a:ext cx="36196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9900"/>
                </a:solidFill>
              </a:rPr>
              <a:t>自旋磁矩大小与自旋角动量大小的比值</a:t>
            </a:r>
          </a:p>
        </p:txBody>
      </p: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1928113" y="5376068"/>
            <a:ext cx="345840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轨道磁矩大小与轨道角动量大小的比值</a:t>
            </a:r>
          </a:p>
        </p:txBody>
      </p:sp>
      <p:graphicFrame>
        <p:nvGraphicFramePr>
          <p:cNvPr id="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232783"/>
              </p:ext>
            </p:extLst>
          </p:nvPr>
        </p:nvGraphicFramePr>
        <p:xfrm>
          <a:off x="2336600" y="2720974"/>
          <a:ext cx="2108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6" name="公式" r:id="rId17" imgW="787320" imgH="393480" progId="Equation.3">
                  <p:embed/>
                </p:oleObj>
              </mc:Choice>
              <mc:Fallback>
                <p:oleObj name="公式" r:id="rId17" imgW="787320" imgH="39348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600" y="2720974"/>
                        <a:ext cx="2108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7740"/>
              </p:ext>
            </p:extLst>
          </p:nvPr>
        </p:nvGraphicFramePr>
        <p:xfrm>
          <a:off x="5668350" y="3840956"/>
          <a:ext cx="15367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7" name="公式" r:id="rId19" imgW="558720" imgH="520560" progId="Equation.3">
                  <p:embed/>
                </p:oleObj>
              </mc:Choice>
              <mc:Fallback>
                <p:oleObj name="公式" r:id="rId19" imgW="558720" imgH="52056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350" y="3840956"/>
                        <a:ext cx="15367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13639"/>
              </p:ext>
            </p:extLst>
          </p:nvPr>
        </p:nvGraphicFramePr>
        <p:xfrm>
          <a:off x="5496068" y="5376068"/>
          <a:ext cx="164306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8" name="公式" r:id="rId21" imgW="647640" imgH="507960" progId="Equation.3">
                  <p:embed/>
                </p:oleObj>
              </mc:Choice>
              <mc:Fallback>
                <p:oleObj name="公式" r:id="rId21" imgW="647640" imgH="507960" progId="Equation.3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068" y="5376068"/>
                        <a:ext cx="1643063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71309"/>
              </p:ext>
            </p:extLst>
          </p:nvPr>
        </p:nvGraphicFramePr>
        <p:xfrm>
          <a:off x="4593828" y="2801341"/>
          <a:ext cx="2285195" cy="10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9" name="公式" r:id="rId23" imgW="888840" imgH="393480" progId="Equation.3">
                  <p:embed/>
                </p:oleObj>
              </mc:Choice>
              <mc:Fallback>
                <p:oleObj name="公式" r:id="rId23" imgW="888840" imgH="393480" progId="Equation.3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93828" y="2801341"/>
                        <a:ext cx="2285195" cy="101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96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AC7C44BE-30CA-488A-9269-8C41D033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4" y="861884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</a:t>
            </a:r>
            <a:r>
              <a:rPr lang="zh-CN" altLang="en-US" sz="2800" dirty="0">
                <a:solidFill>
                  <a:srgbClr val="FF0000"/>
                </a:solidFill>
              </a:rPr>
              <a:t>电子自旋</a:t>
            </a:r>
            <a:r>
              <a:rPr lang="zh-CN" altLang="en-US" sz="2800" dirty="0">
                <a:solidFill>
                  <a:srgbClr val="008000"/>
                </a:solidFill>
              </a:rPr>
              <a:t>角动量</a:t>
            </a:r>
            <a:r>
              <a:rPr lang="zh-CN" altLang="en-US" sz="2800" dirty="0">
                <a:solidFill>
                  <a:srgbClr val="0000FF"/>
                </a:solidFill>
              </a:rPr>
              <a:t>空间量子化条件，求</a:t>
            </a:r>
            <a:r>
              <a:rPr lang="zh-CN" altLang="en-US" sz="2800" dirty="0">
                <a:solidFill>
                  <a:srgbClr val="FF0000"/>
                </a:solidFill>
              </a:rPr>
              <a:t>自旋</a:t>
            </a:r>
            <a:r>
              <a:rPr lang="zh-CN" altLang="en-US" sz="2800" dirty="0">
                <a:solidFill>
                  <a:srgbClr val="008000"/>
                </a:solidFill>
              </a:rPr>
              <a:t>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09CF475D-F2A3-4EDF-A1BF-11FE24FEDA55}"/>
              </a:ext>
            </a:extLst>
          </p:cNvPr>
          <p:cNvGrpSpPr>
            <a:grpSpLocks/>
          </p:cNvGrpSpPr>
          <p:nvPr/>
        </p:nvGrpSpPr>
        <p:grpSpPr bwMode="auto">
          <a:xfrm>
            <a:off x="6817296" y="2024556"/>
            <a:ext cx="4019550" cy="4343400"/>
            <a:chOff x="3072" y="768"/>
            <a:chExt cx="2532" cy="2736"/>
          </a:xfrm>
        </p:grpSpPr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9228F737-49E9-434F-B047-BD6BE4480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17">
              <a:extLst>
                <a:ext uri="{FF2B5EF4-FFF2-40B4-BE49-F238E27FC236}">
                  <a16:creationId xmlns:a16="http://schemas.microsoft.com/office/drawing/2014/main" id="{1969B0C7-9F00-4BF2-A89C-3A1E389D7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297"/>
              <a:ext cx="961" cy="1920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63DDB487-2D01-436C-B1D2-AD3232638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0AEEF07C-5E5D-440A-BD48-E30AA6102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CC2ED96B-3987-458F-8FC1-1967F1F22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1F1913B2-70ED-4601-9E7B-EFDDA98B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22">
              <a:extLst>
                <a:ext uri="{FF2B5EF4-FFF2-40B4-BE49-F238E27FC236}">
                  <a16:creationId xmlns:a16="http://schemas.microsoft.com/office/drawing/2014/main" id="{48ADA75D-4BCE-403E-9D11-B92B884E33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200"/>
            <a:ext cx="99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38" name="公式" r:id="rId3" imgW="552569" imgH="361981" progId="Equation.3">
                    <p:embed/>
                  </p:oleObj>
                </mc:Choice>
                <mc:Fallback>
                  <p:oleObj name="公式" r:id="rId3" imgW="552569" imgH="361981" progId="Equation.3">
                    <p:embed/>
                    <p:pic>
                      <p:nvPicPr>
                        <p:cNvPr id="5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00"/>
                          <a:ext cx="99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>
              <a:extLst>
                <a:ext uri="{FF2B5EF4-FFF2-40B4-BE49-F238E27FC236}">
                  <a16:creationId xmlns:a16="http://schemas.microsoft.com/office/drawing/2014/main" id="{2B19EAB1-505C-4827-A9CD-56665C7C0A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36"/>
            <a:ext cx="7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39" name="公式" r:id="rId5" imgW="533403" imgH="342816" progId="Equation.3">
                    <p:embed/>
                  </p:oleObj>
                </mc:Choice>
                <mc:Fallback>
                  <p:oleObj name="公式" r:id="rId5" imgW="533403" imgH="342816" progId="Equation.3">
                    <p:embed/>
                    <p:pic>
                      <p:nvPicPr>
                        <p:cNvPr id="5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7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>
              <a:extLst>
                <a:ext uri="{FF2B5EF4-FFF2-40B4-BE49-F238E27FC236}">
                  <a16:creationId xmlns:a16="http://schemas.microsoft.com/office/drawing/2014/main" id="{55FCAC80-4392-4965-B19C-8E93D0C9A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00"/>
            <a:ext cx="6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40" name="公式" r:id="rId7" imgW="419218" imgH="342816" progId="Equation.3">
                    <p:embed/>
                  </p:oleObj>
                </mc:Choice>
                <mc:Fallback>
                  <p:oleObj name="公式" r:id="rId7" imgW="419218" imgH="342816" progId="Equation.3">
                    <p:embed/>
                    <p:pic>
                      <p:nvPicPr>
                        <p:cNvPr id="5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6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>
              <a:extLst>
                <a:ext uri="{FF2B5EF4-FFF2-40B4-BE49-F238E27FC236}">
                  <a16:creationId xmlns:a16="http://schemas.microsoft.com/office/drawing/2014/main" id="{48CDEC56-A192-4BC9-B3F0-4E742EB8A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41" name="公式" r:id="rId9" imgW="47510" imgH="76121" progId="Equation.3">
                    <p:embed/>
                  </p:oleObj>
                </mc:Choice>
                <mc:Fallback>
                  <p:oleObj name="公式" r:id="rId9" imgW="47510" imgH="76121" progId="Equation.3">
                    <p:embed/>
                    <p:pic>
                      <p:nvPicPr>
                        <p:cNvPr id="5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18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B609BF93-5E97-4B05-9E8B-12EC9AC37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EC19B7FE-AF49-4EC3-B9C6-8BADBB2C5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28">
              <a:extLst>
                <a:ext uri="{FF2B5EF4-FFF2-40B4-BE49-F238E27FC236}">
                  <a16:creationId xmlns:a16="http://schemas.microsoft.com/office/drawing/2014/main" id="{C69B3B97-08B1-4CD8-B151-036532F422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112"/>
            <a:ext cx="2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42" name="公式" r:id="rId11" imgW="95289" imgH="114182" progId="Equation.3">
                    <p:embed/>
                  </p:oleObj>
                </mc:Choice>
                <mc:Fallback>
                  <p:oleObj name="公式" r:id="rId11" imgW="95289" imgH="114182" progId="Equation.3">
                    <p:embed/>
                    <p:pic>
                      <p:nvPicPr>
                        <p:cNvPr id="6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2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B7930DD5-7D69-45F6-8011-2D7310848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36797"/>
              </p:ext>
            </p:extLst>
          </p:nvPr>
        </p:nvGraphicFramePr>
        <p:xfrm>
          <a:off x="564134" y="2470643"/>
          <a:ext cx="49561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3" name="Equation" r:id="rId13" imgW="1409400" imgH="419040" progId="Equation.DSMT4">
                  <p:embed/>
                </p:oleObj>
              </mc:Choice>
              <mc:Fallback>
                <p:oleObj name="Equation" r:id="rId13" imgW="1409400" imgH="419040" progId="Equation.DSMT4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4" y="2470643"/>
                        <a:ext cx="49561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3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91023" y="222322"/>
            <a:ext cx="60516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0000"/>
                </a:solidFill>
              </a:rPr>
              <a:t>3.  </a:t>
            </a:r>
            <a:r>
              <a:rPr kumimoji="1" lang="zh-CN" altLang="en-US" sz="3200" dirty="0">
                <a:solidFill>
                  <a:srgbClr val="FF0000"/>
                </a:solidFill>
              </a:rPr>
              <a:t>对斯特恩</a:t>
            </a:r>
            <a:r>
              <a:rPr kumimoji="1" lang="en-US" altLang="zh-CN" sz="3200" dirty="0">
                <a:solidFill>
                  <a:srgbClr val="FF0000"/>
                </a:solidFill>
              </a:rPr>
              <a:t>—</a:t>
            </a:r>
            <a:r>
              <a:rPr kumimoji="1" lang="zh-CN" altLang="en-US" sz="3200" dirty="0">
                <a:solidFill>
                  <a:srgbClr val="FF0000"/>
                </a:solidFill>
              </a:rPr>
              <a:t>盖拉赫实验的解释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70031" y="891149"/>
            <a:ext cx="68936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</a:rPr>
              <a:t>银原子</a:t>
            </a:r>
            <a:r>
              <a:rPr kumimoji="1" lang="en-US" altLang="zh-CN" sz="2800" dirty="0">
                <a:solidFill>
                  <a:srgbClr val="0000FF"/>
                </a:solidFill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</a:rPr>
              <a:t>原子序数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Z</a:t>
            </a:r>
            <a:r>
              <a:rPr kumimoji="1" lang="en-US" altLang="zh-CN" sz="2800" dirty="0">
                <a:solidFill>
                  <a:srgbClr val="FF0000"/>
                </a:solidFill>
              </a:rPr>
              <a:t>=47</a:t>
            </a:r>
            <a:r>
              <a:rPr kumimoji="1" lang="en-US" altLang="zh-CN" sz="2800" dirty="0">
                <a:solidFill>
                  <a:srgbClr val="0000FF"/>
                </a:solidFill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</a:rPr>
              <a:t>处在基态时无轨道角动量，也就是说，其最外层的价电子的轨道角动量为零（内层共</a:t>
            </a:r>
            <a:r>
              <a:rPr kumimoji="1" lang="en-US" altLang="zh-CN" sz="2800" dirty="0">
                <a:solidFill>
                  <a:srgbClr val="FF0000"/>
                </a:solidFill>
              </a:rPr>
              <a:t>46</a:t>
            </a:r>
            <a:r>
              <a:rPr kumimoji="1" lang="zh-CN" altLang="en-US" sz="2800" dirty="0">
                <a:solidFill>
                  <a:srgbClr val="0000FF"/>
                </a:solidFill>
              </a:rPr>
              <a:t>个电子两两配对后既无轨道角动量又无自旋角动量）：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57852"/>
              </p:ext>
            </p:extLst>
          </p:nvPr>
        </p:nvGraphicFramePr>
        <p:xfrm>
          <a:off x="8851011" y="1492415"/>
          <a:ext cx="15176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6" name="公式" r:id="rId3" imgW="431640" imgH="215640" progId="Equation.3">
                  <p:embed/>
                </p:oleObj>
              </mc:Choice>
              <mc:Fallback>
                <p:oleObj name="公式" r:id="rId3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011" y="1492415"/>
                        <a:ext cx="15176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70031" y="2815885"/>
            <a:ext cx="42010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746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</a:rPr>
              <a:t>但</a:t>
            </a:r>
            <a:r>
              <a:rPr kumimoji="1" lang="zh-CN" altLang="en-US" sz="2800" dirty="0"/>
              <a:t>未配对</a:t>
            </a:r>
            <a:r>
              <a:rPr kumimoji="1" lang="zh-CN" altLang="en-US" sz="2800" dirty="0">
                <a:solidFill>
                  <a:srgbClr val="FF00FF"/>
                </a:solidFill>
              </a:rPr>
              <a:t>的价电子还有自旋角动量，有自旋磁矩：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859611"/>
              </p:ext>
            </p:extLst>
          </p:nvPr>
        </p:nvGraphicFramePr>
        <p:xfrm>
          <a:off x="6868083" y="2683891"/>
          <a:ext cx="24558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7" name="公式" r:id="rId5" imgW="698400" imgH="393480" progId="Equation.3">
                  <p:embed/>
                </p:oleObj>
              </mc:Choice>
              <mc:Fallback>
                <p:oleObj name="公式" r:id="rId5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083" y="2683891"/>
                        <a:ext cx="24558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64427" y="3944616"/>
            <a:ext cx="470935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9900"/>
                </a:solidFill>
              </a:rPr>
              <a:t>基态银原子的磁矩就是它最外层的价电子的自旋磁矩：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14832"/>
              </p:ext>
            </p:extLst>
          </p:nvPr>
        </p:nvGraphicFramePr>
        <p:xfrm>
          <a:off x="6868082" y="3869546"/>
          <a:ext cx="33035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8" name="公式" r:id="rId7" imgW="939600" imgH="393480" progId="Equation.3">
                  <p:embed/>
                </p:oleObj>
              </mc:Choice>
              <mc:Fallback>
                <p:oleObj name="公式" r:id="rId7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082" y="3869546"/>
                        <a:ext cx="33035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164428" y="5099143"/>
            <a:ext cx="456514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C3300"/>
                </a:solidFill>
              </a:rPr>
              <a:t>在外磁场中有两种分立的取向，经过非均匀磁场磁力的作用在屏上就出现两条痕迹。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26090"/>
              </p:ext>
            </p:extLst>
          </p:nvPr>
        </p:nvGraphicFramePr>
        <p:xfrm>
          <a:off x="7187312" y="5269189"/>
          <a:ext cx="24225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9" name="Equation" r:id="rId9" imgW="799753" imgH="431613" progId="Equation.3">
                  <p:embed/>
                </p:oleObj>
              </mc:Choice>
              <mc:Fallback>
                <p:oleObj name="Equation" r:id="rId9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312" y="5269189"/>
                        <a:ext cx="24225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autoUpdateAnimBg="0"/>
      <p:bldP spid="11" grpId="0" build="p" autoUpdateAnimBg="0"/>
      <p:bldP spid="13" grpId="0" build="p" autoUpdateAnimBg="0"/>
      <p:bldP spid="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91187" y="1968325"/>
            <a:ext cx="6955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革末实验证明了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91188" y="656945"/>
            <a:ext cx="7815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1.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密立根</a:t>
            </a:r>
            <a:r>
              <a:rPr lang="zh-CN" altLang="en-US" sz="3200" b="1" dirty="0">
                <a:solidFill>
                  <a:srgbClr val="008000"/>
                </a:solidFill>
                <a:latin typeface="+mn-ea"/>
              </a:rPr>
              <a:t>实验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和</a:t>
            </a:r>
            <a:r>
              <a:rPr lang="zh-CN" altLang="en-US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康普顿</a:t>
            </a:r>
            <a:r>
              <a:rPr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证明了</a:t>
            </a:r>
            <a:r>
              <a:rPr lang="en-US" altLang="zh-CN" sz="3200" b="1" dirty="0"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6316" y="2022947"/>
            <a:ext cx="3892412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德布罗意物质波理论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252514" y="727860"/>
            <a:ext cx="34934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光具有波粒二象性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1187" y="28690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</a:rPr>
              <a:t>3. </a:t>
            </a:r>
            <a:r>
              <a:rPr kumimoji="1" lang="zh-CN" altLang="en-US" sz="3200" b="1" dirty="0">
                <a:solidFill>
                  <a:srgbClr val="C00000"/>
                </a:solidFill>
              </a:rPr>
              <a:t>塞曼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实验证明了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3195" y="2915837"/>
            <a:ext cx="5540299" cy="584775"/>
          </a:xfrm>
          <a:prstGeom prst="rect">
            <a:avLst/>
          </a:prstGeom>
          <a:solidFill>
            <a:srgbClr val="0EF26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轨道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角动量空间取向的量子化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91187" y="3802303"/>
            <a:ext cx="7487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/>
              <a:t>4.  </a:t>
            </a:r>
            <a:r>
              <a:rPr kumimoji="1" lang="zh-CN" altLang="en-US" sz="3200" dirty="0"/>
              <a:t>斯特恩</a:t>
            </a:r>
            <a:r>
              <a:rPr kumimoji="1" lang="en-US" altLang="zh-CN" sz="3200" dirty="0"/>
              <a:t>—</a:t>
            </a:r>
            <a:r>
              <a:rPr kumimoji="1" lang="zh-CN" altLang="en-US" sz="3200" dirty="0"/>
              <a:t>盖拉赫实验</a:t>
            </a:r>
            <a:r>
              <a:rPr lang="zh-CN" altLang="en-US" sz="3200" dirty="0"/>
              <a:t>证明了</a:t>
            </a:r>
            <a:r>
              <a:rPr lang="en-US" altLang="zh-CN" sz="3200" dirty="0"/>
              <a:t>_______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7242624" y="3856925"/>
            <a:ext cx="2236510" cy="584775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电子的自旋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2155037" y="4964001"/>
            <a:ext cx="8290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9900CC"/>
                </a:solidFill>
              </a:rPr>
              <a:t>5. </a:t>
            </a:r>
            <a:r>
              <a:rPr lang="zh-CN" altLang="en-US" sz="3200" b="1" dirty="0">
                <a:solidFill>
                  <a:srgbClr val="FF0000"/>
                </a:solidFill>
              </a:rPr>
              <a:t>电子的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自旋量子数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，</a:t>
            </a:r>
            <a:r>
              <a:rPr lang="zh-CN" altLang="en-US" sz="3200" b="1" dirty="0">
                <a:solidFill>
                  <a:srgbClr val="008000"/>
                </a:solidFill>
              </a:rPr>
              <a:t>自旋角动量大小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8000"/>
                </a:solidFill>
              </a:rPr>
              <a:t>，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自旋</a:t>
            </a:r>
            <a:r>
              <a:rPr lang="zh-CN" altLang="en-US" sz="3200" b="1" dirty="0">
                <a:solidFill>
                  <a:srgbClr val="0000FF"/>
                </a:solidFill>
              </a:rPr>
              <a:t>磁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量子数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，</a:t>
            </a:r>
            <a:r>
              <a:rPr lang="zh-CN" altLang="en-US" sz="3200" b="1" dirty="0">
                <a:solidFill>
                  <a:srgbClr val="9900CC"/>
                </a:solidFill>
              </a:rPr>
              <a:t>自旋角动量在外磁场方向投影</a:t>
            </a:r>
            <a:r>
              <a:rPr kumimoji="1" lang="en-US" altLang="zh-CN" sz="3200" b="1" dirty="0">
                <a:solidFill>
                  <a:srgbClr val="9900CC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9900CC"/>
                </a:solidFill>
              </a:rPr>
              <a:t>。</a:t>
            </a:r>
            <a:endParaRPr lang="zh-CN" altLang="en-US" sz="3200" b="1" dirty="0">
              <a:solidFill>
                <a:srgbClr val="9900CC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85363"/>
              </p:ext>
            </p:extLst>
          </p:nvPr>
        </p:nvGraphicFramePr>
        <p:xfrm>
          <a:off x="6109447" y="4574048"/>
          <a:ext cx="885055" cy="9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86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9447" y="4574048"/>
                        <a:ext cx="885055" cy="9460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95228"/>
              </p:ext>
            </p:extLst>
          </p:nvPr>
        </p:nvGraphicFramePr>
        <p:xfrm>
          <a:off x="2806754" y="5321270"/>
          <a:ext cx="1304073" cy="8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87" name="公式" r:id="rId5" imgW="552569" imgH="361981" progId="Equation.3">
                  <p:embed/>
                </p:oleObj>
              </mc:Choice>
              <mc:Fallback>
                <p:oleObj name="公式" r:id="rId5" imgW="552569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54" y="5321270"/>
                        <a:ext cx="1304073" cy="820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73672"/>
              </p:ext>
            </p:extLst>
          </p:nvPr>
        </p:nvGraphicFramePr>
        <p:xfrm>
          <a:off x="6906316" y="5284476"/>
          <a:ext cx="1052975" cy="81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88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316" y="5284476"/>
                        <a:ext cx="1052975" cy="812591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81"/>
              </p:ext>
            </p:extLst>
          </p:nvPr>
        </p:nvGraphicFramePr>
        <p:xfrm>
          <a:off x="6109447" y="6051534"/>
          <a:ext cx="1204258" cy="73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89" name="公式" r:id="rId9" imgW="647640" imgH="393480" progId="Equation.3">
                  <p:embed/>
                </p:oleObj>
              </mc:Choice>
              <mc:Fallback>
                <p:oleObj name="公式" r:id="rId9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47" y="6051534"/>
                        <a:ext cx="1204258" cy="73201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6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nimBg="1"/>
      <p:bldP spid="7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839F6D-0F43-4290-A294-F194889E84AF}"/>
              </a:ext>
            </a:extLst>
          </p:cNvPr>
          <p:cNvSpPr/>
          <p:nvPr/>
        </p:nvSpPr>
        <p:spPr>
          <a:xfrm>
            <a:off x="1619902" y="373719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三、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同类</a:t>
            </a:r>
            <a:r>
              <a:rPr lang="zh-CN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粒子的不可分辨性原理</a:t>
            </a:r>
            <a:endParaRPr lang="zh-CN" altLang="zh-CN" sz="32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46E1E2-49F5-46AA-9DA2-60299EA92280}"/>
              </a:ext>
            </a:extLst>
          </p:cNvPr>
          <p:cNvSpPr/>
          <p:nvPr/>
        </p:nvSpPr>
        <p:spPr>
          <a:xfrm>
            <a:off x="904406" y="1086388"/>
            <a:ext cx="102232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经典力学中，可以指派一个观察者跟随一个粒子一道运动，并随时记录下粒子的位置矢量和到达时间，从而得到粒子的位置矢量是时间的函数，即运动方程。粒子在空间运动所经过的路迹称为轨道。通过消去运动方程中的时间参数，即可得到轨道方程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DADC8-F1EE-4345-9DA0-EC8C3710A853}"/>
              </a:ext>
            </a:extLst>
          </p:cNvPr>
          <p:cNvSpPr/>
          <p:nvPr/>
        </p:nvSpPr>
        <p:spPr>
          <a:xfrm>
            <a:off x="904406" y="3001624"/>
            <a:ext cx="9498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在量子力学中，没有办法得到粒子的运动方程，因此粒子没有轨道</a:t>
            </a:r>
            <a:r>
              <a:rPr lang="zh-CN" altLang="en-US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lang="zh-CN" altLang="zh-CN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。只能得到粒子在空间各处出现的概率密度。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0ABEA4-7E3C-4462-A0BC-BC312FEAA2B7}"/>
              </a:ext>
            </a:extLst>
          </p:cNvPr>
          <p:cNvSpPr/>
          <p:nvPr/>
        </p:nvSpPr>
        <p:spPr>
          <a:xfrm>
            <a:off x="1181500" y="4173724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对于内禀属性完全相同的粒子，没有办法分辨。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292AA3-4E40-49F9-BC80-FFF913E530CF}"/>
              </a:ext>
            </a:extLst>
          </p:cNvPr>
          <p:cNvSpPr/>
          <p:nvPr/>
        </p:nvSpPr>
        <p:spPr>
          <a:xfrm>
            <a:off x="1476171" y="4886473"/>
            <a:ext cx="8927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同类</a:t>
            </a:r>
            <a:r>
              <a:rPr lang="zh-CN" altLang="zh-CN" sz="2800" b="1" kern="100" dirty="0">
                <a:solidFill>
                  <a:srgbClr val="FF00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粒子的不可分辨性原理：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在量子力学中，内禀属性完全相同的粒子是不可分辨的</a:t>
            </a: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b="1" dirty="0">
                <a:solidFill>
                  <a:srgbClr val="0000FF"/>
                </a:solidFill>
              </a:rPr>
              <a:t>对任意两个这样的粒子进行交换，不会改变系统的状态，即粒子在空间出现的概率密度不会改变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74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608039-DA78-441F-93C5-610BB81240EC}"/>
              </a:ext>
            </a:extLst>
          </p:cNvPr>
          <p:cNvSpPr/>
          <p:nvPr/>
        </p:nvSpPr>
        <p:spPr>
          <a:xfrm>
            <a:off x="1318774" y="247017"/>
            <a:ext cx="8927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同类</a:t>
            </a:r>
            <a:r>
              <a:rPr lang="zh-CN" altLang="zh-CN" sz="28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粒子的不可分辨性原理：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在量子力学中，内禀属性完全相同的粒子是不可分辨的</a:t>
            </a: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b="1" dirty="0">
                <a:solidFill>
                  <a:srgbClr val="0000FF"/>
                </a:solidFill>
              </a:rPr>
              <a:t>对任意两个这样的粒子进行交换，不会改变系统的状态，即粒子在空间出现的概率密度不会改变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726B4-787C-454A-B0A1-9D3C6B0CDACD}"/>
              </a:ext>
            </a:extLst>
          </p:cNvPr>
          <p:cNvSpPr/>
          <p:nvPr/>
        </p:nvSpPr>
        <p:spPr>
          <a:xfrm>
            <a:off x="935597" y="237490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C3300"/>
                </a:solidFill>
              </a:rPr>
              <a:t>对任意两个粒子进行交换，波函数的模不变</a:t>
            </a:r>
            <a:r>
              <a:rPr lang="zh-CN" altLang="zh-CN" sz="2800" b="1" kern="100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4D07DE-110A-4F67-970E-982BF790E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80526"/>
              </p:ext>
            </p:extLst>
          </p:nvPr>
        </p:nvGraphicFramePr>
        <p:xfrm>
          <a:off x="697043" y="3091401"/>
          <a:ext cx="10087823" cy="97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7" name="Equation" r:id="rId3" imgW="2921000" imgH="279400" progId="Equation.DSMT4">
                  <p:embed/>
                </p:oleObj>
              </mc:Choice>
              <mc:Fallback>
                <p:oleObj name="Equation" r:id="rId3" imgW="29210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43" y="3091401"/>
                        <a:ext cx="10087823" cy="970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7">
            <a:extLst>
              <a:ext uri="{FF2B5EF4-FFF2-40B4-BE49-F238E27FC236}">
                <a16:creationId xmlns:a16="http://schemas.microsoft.com/office/drawing/2014/main" id="{9CB947A6-32F4-4CFA-B4B1-A61CBEE9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51" y="4521145"/>
            <a:ext cx="952500" cy="347662"/>
          </a:xfrm>
          <a:prstGeom prst="rightArrow">
            <a:avLst>
              <a:gd name="adj1" fmla="val 50000"/>
              <a:gd name="adj2" fmla="val 118785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2886A9C-6CEC-4504-9281-454A799E0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38691"/>
              </p:ext>
            </p:extLst>
          </p:nvPr>
        </p:nvGraphicFramePr>
        <p:xfrm>
          <a:off x="1649543" y="4255612"/>
          <a:ext cx="10478396" cy="87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8" name="Equation" r:id="rId5" imgW="3009900" imgH="254000" progId="Equation.DSMT4">
                  <p:embed/>
                </p:oleObj>
              </mc:Choice>
              <mc:Fallback>
                <p:oleObj name="Equation" r:id="rId5" imgW="30099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43" y="4255612"/>
                        <a:ext cx="10478396" cy="87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395735CE-8460-44D0-A118-9A9AD3D70ED8}"/>
              </a:ext>
            </a:extLst>
          </p:cNvPr>
          <p:cNvSpPr/>
          <p:nvPr/>
        </p:nvSpPr>
        <p:spPr>
          <a:xfrm>
            <a:off x="1866962" y="5635265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</a:t>
            </a:r>
            <a:r>
              <a:rPr lang="el-GR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θ</a:t>
            </a:r>
            <a:r>
              <a:rPr lang="zh-CN" altLang="en-US" sz="2800" b="1" dirty="0">
                <a:solidFill>
                  <a:srgbClr val="009900"/>
                </a:solidFill>
              </a:rPr>
              <a:t>为一实数</a:t>
            </a:r>
          </a:p>
        </p:txBody>
      </p:sp>
    </p:spTree>
    <p:extLst>
      <p:ext uri="{BB962C8B-B14F-4D97-AF65-F5344CB8AC3E}">
        <p14:creationId xmlns:p14="http://schemas.microsoft.com/office/powerpoint/2010/main" val="24074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BE2D522-C122-4317-AD04-946AD4184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19203"/>
              </p:ext>
            </p:extLst>
          </p:nvPr>
        </p:nvGraphicFramePr>
        <p:xfrm>
          <a:off x="930015" y="140812"/>
          <a:ext cx="10478396" cy="87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32" name="Equation" r:id="rId3" imgW="3009900" imgH="254000" progId="Equation.DSMT4">
                  <p:embed/>
                </p:oleObj>
              </mc:Choice>
              <mc:Fallback>
                <p:oleObj name="Equation" r:id="rId3" imgW="3009900" imgH="254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2886A9C-6CEC-4504-9281-454A799E0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015" y="140812"/>
                        <a:ext cx="10478396" cy="87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0459037-6621-4EE3-929F-AEB2D5ACDC92}"/>
              </a:ext>
            </a:extLst>
          </p:cNvPr>
          <p:cNvSpPr/>
          <p:nvPr/>
        </p:nvSpPr>
        <p:spPr>
          <a:xfrm>
            <a:off x="1177415" y="1028581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</a:t>
            </a:r>
            <a:r>
              <a:rPr lang="el-GR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θ</a:t>
            </a:r>
            <a:r>
              <a:rPr lang="zh-CN" altLang="en-US" sz="2800" b="1" dirty="0">
                <a:solidFill>
                  <a:srgbClr val="009900"/>
                </a:solidFill>
              </a:rPr>
              <a:t>为一实数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5A0C22-8E24-4DA6-AB0F-B8F8229B7148}"/>
              </a:ext>
            </a:extLst>
          </p:cNvPr>
          <p:cNvSpPr/>
          <p:nvPr/>
        </p:nvSpPr>
        <p:spPr>
          <a:xfrm>
            <a:off x="811289" y="1535914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自然界存在的所有粒子可以分为两类</a:t>
            </a:r>
            <a:r>
              <a:rPr lang="zh-CN" altLang="en-US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7F5D878-2C79-4121-A313-965D2865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89" y="2864795"/>
            <a:ext cx="102309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</a:rPr>
              <a:t>实验表明，现在发现大多数微观粒子的自旋量子数取半整数，如电子，中子，质子，中子自旋均为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s=</a:t>
            </a:r>
            <a:r>
              <a:rPr kumimoji="1" lang="en-US" altLang="zh-CN" sz="2800" dirty="0">
                <a:solidFill>
                  <a:srgbClr val="FF0000"/>
                </a:solidFill>
              </a:rPr>
              <a:t>1/2</a:t>
            </a:r>
            <a:r>
              <a:rPr kumimoji="1" lang="zh-CN" altLang="en-US" sz="2800" dirty="0">
                <a:solidFill>
                  <a:srgbClr val="0000FF"/>
                </a:solidFill>
              </a:rPr>
              <a:t>；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0FE91E4-FC74-465F-9897-9375D475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29" y="3993205"/>
            <a:ext cx="817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46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</a:rPr>
              <a:t>费米子</a:t>
            </a:r>
            <a:r>
              <a:rPr kumimoji="1" lang="zh-CN" altLang="en-US" sz="2800" dirty="0">
                <a:solidFill>
                  <a:srgbClr val="0000FF"/>
                </a:solidFill>
              </a:rPr>
              <a:t>：自旋量子数取半整数，即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 = </a:t>
            </a:r>
            <a:r>
              <a:rPr kumimoji="1" lang="en-US" altLang="zh-CN" sz="2800" dirty="0">
                <a:solidFill>
                  <a:srgbClr val="FF0000"/>
                </a:solidFill>
              </a:rPr>
              <a:t>1/2, 3/2,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3CA230C-7949-4F2E-92B4-0C7A8BB07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32097"/>
              </p:ext>
            </p:extLst>
          </p:nvPr>
        </p:nvGraphicFramePr>
        <p:xfrm>
          <a:off x="312865" y="4491609"/>
          <a:ext cx="10125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33" name="Equation" r:id="rId5" imgW="2908080" imgH="253800" progId="Equation.DSMT4">
                  <p:embed/>
                </p:oleObj>
              </mc:Choice>
              <mc:Fallback>
                <p:oleObj name="Equation" r:id="rId5" imgW="2908080" imgH="253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BE2D522-C122-4317-AD04-946AD4184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5" y="4491609"/>
                        <a:ext cx="1012507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72077D7-5660-42D2-9796-036D11518F73}"/>
              </a:ext>
            </a:extLst>
          </p:cNvPr>
          <p:cNvSpPr/>
          <p:nvPr/>
        </p:nvSpPr>
        <p:spPr>
          <a:xfrm>
            <a:off x="811289" y="5440751"/>
            <a:ext cx="8711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全同费米系统的波函数对于任意一对粒子交换而言改变符号，是反对称的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139751E-B76C-4ED9-B5F3-A61D437C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15" y="2166804"/>
            <a:ext cx="171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66"/>
                </a:solidFill>
              </a:rPr>
              <a:t>1.  </a:t>
            </a:r>
            <a:r>
              <a:rPr kumimoji="1" lang="zh-CN" altLang="en-US" sz="2800" dirty="0">
                <a:solidFill>
                  <a:srgbClr val="FF0066"/>
                </a:solidFill>
              </a:rPr>
              <a:t>费米子</a:t>
            </a:r>
          </a:p>
        </p:txBody>
      </p:sp>
    </p:spTree>
    <p:extLst>
      <p:ext uri="{BB962C8B-B14F-4D97-AF65-F5344CB8AC3E}">
        <p14:creationId xmlns:p14="http://schemas.microsoft.com/office/powerpoint/2010/main" val="5898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1" y="497047"/>
            <a:ext cx="2560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en-US" sz="2800" b="1" kern="0" dirty="0">
                <a:solidFill>
                  <a:srgbClr val="0000FF"/>
                </a:solidFill>
              </a:rPr>
              <a:t>算符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76208"/>
              </p:ext>
            </p:extLst>
          </p:nvPr>
        </p:nvGraphicFramePr>
        <p:xfrm>
          <a:off x="4353693" y="268683"/>
          <a:ext cx="58896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8" name="公式" r:id="rId3" imgW="2336760" imgH="457200" progId="Equation.3">
                  <p:embed/>
                </p:oleObj>
              </mc:Choice>
              <mc:Fallback>
                <p:oleObj name="公式" r:id="rId3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693" y="268683"/>
                        <a:ext cx="58896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83519"/>
              </p:ext>
            </p:extLst>
          </p:nvPr>
        </p:nvGraphicFramePr>
        <p:xfrm>
          <a:off x="4336221" y="4209186"/>
          <a:ext cx="1504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9" name="公式" r:id="rId5" imgW="545760" imgH="241200" progId="Equation.3">
                  <p:embed/>
                </p:oleObj>
              </mc:Choice>
              <mc:Fallback>
                <p:oleObj name="公式" r:id="rId5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221" y="4209186"/>
                        <a:ext cx="15049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896201" y="6235365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kern="0" dirty="0">
                <a:solidFill>
                  <a:srgbClr val="E628C2"/>
                </a:solidFill>
                <a:latin typeface="Times New Roman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薛定谔方程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63906"/>
              </p:ext>
            </p:extLst>
          </p:nvPr>
        </p:nvGraphicFramePr>
        <p:xfrm>
          <a:off x="5866360" y="4196226"/>
          <a:ext cx="21097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0" name="公式" r:id="rId7" imgW="672840" imgH="241200" progId="Equation.3">
                  <p:embed/>
                </p:oleObj>
              </mc:Choice>
              <mc:Fallback>
                <p:oleObj name="公式" r:id="rId7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360" y="4196226"/>
                        <a:ext cx="21097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36382"/>
              </p:ext>
            </p:extLst>
          </p:nvPr>
        </p:nvGraphicFramePr>
        <p:xfrm>
          <a:off x="4799856" y="5156894"/>
          <a:ext cx="4559748" cy="118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1" name="公式" r:id="rId9" imgW="1828849" imgH="457267" progId="Equation.3">
                  <p:embed/>
                </p:oleObj>
              </mc:Choice>
              <mc:Fallback>
                <p:oleObj name="公式" r:id="rId9" imgW="1828849" imgH="4572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5156894"/>
                        <a:ext cx="4559748" cy="118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964741" y="1514890"/>
            <a:ext cx="8030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经典力学：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等于哈密顿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量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7559" y="3134356"/>
            <a:ext cx="8530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量子力学：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kern="0" dirty="0">
                <a:solidFill>
                  <a:srgbClr val="008000"/>
                </a:solidFill>
              </a:rPr>
              <a:t>算符作用在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波函数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上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等于哈密顿</a:t>
            </a:r>
            <a:r>
              <a:rPr lang="zh-CN" altLang="en-US" sz="2800" b="1" kern="0" dirty="0">
                <a:solidFill>
                  <a:srgbClr val="008000"/>
                </a:solidFill>
              </a:rPr>
              <a:t>算符作用在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波函数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上</a:t>
            </a:r>
            <a:r>
              <a:rPr lang="en-US" altLang="zh-CN" sz="2800" b="1" kern="0" dirty="0">
                <a:solidFill>
                  <a:srgbClr val="E628C2"/>
                </a:solidFill>
                <a:latin typeface="Times New Roman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薛定谔方程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42549"/>
              </p:ext>
            </p:extLst>
          </p:nvPr>
        </p:nvGraphicFramePr>
        <p:xfrm>
          <a:off x="3304824" y="5308648"/>
          <a:ext cx="17097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2" name="公式" r:id="rId11" imgW="761760" imgH="393480" progId="Equation.3">
                  <p:embed/>
                </p:oleObj>
              </mc:Choice>
              <mc:Fallback>
                <p:oleObj name="公式" r:id="rId11" imgW="761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4824" y="5308648"/>
                        <a:ext cx="1709737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67015"/>
              </p:ext>
            </p:extLst>
          </p:nvPr>
        </p:nvGraphicFramePr>
        <p:xfrm>
          <a:off x="3736924" y="1914171"/>
          <a:ext cx="498792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3" name="公式" r:id="rId13" imgW="1333440" imgH="419040" progId="Equation.3">
                  <p:embed/>
                </p:oleObj>
              </mc:Choice>
              <mc:Fallback>
                <p:oleObj name="公式" r:id="rId13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24" y="1914171"/>
                        <a:ext cx="498792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2152144" y="5661249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B056D72-D418-4502-A1ED-C5F63DFD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38" y="3574532"/>
            <a:ext cx="9961074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C00CC"/>
                </a:solidFill>
              </a:rPr>
              <a:t>此外也有一些基本粒子的自旋取整数，如： 氘核、光子（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</a:t>
            </a:r>
            <a:r>
              <a:rPr kumimoji="1" lang="en-US" altLang="zh-CN" sz="2800" dirty="0">
                <a:solidFill>
                  <a:srgbClr val="FF0000"/>
                </a:solidFill>
              </a:rPr>
              <a:t>=1</a:t>
            </a:r>
            <a:r>
              <a:rPr kumimoji="1" lang="zh-CN" altLang="en-US" sz="2800" dirty="0">
                <a:solidFill>
                  <a:srgbClr val="CC00CC"/>
                </a:solidFill>
              </a:rPr>
              <a:t>）、</a:t>
            </a:r>
            <a:r>
              <a:rPr kumimoji="1" lang="zh-CN" altLang="en-US" sz="2800" dirty="0">
                <a:solidFill>
                  <a:srgbClr val="CC00CC"/>
                </a:solidFill>
                <a:sym typeface="Symbol" panose="05050102010706020507" pitchFamily="18" charset="2"/>
              </a:rPr>
              <a:t> 介子和</a:t>
            </a:r>
            <a:r>
              <a:rPr kumimoji="1" lang="en-US" altLang="zh-CN" sz="2800" dirty="0">
                <a:solidFill>
                  <a:srgbClr val="CC00CC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sz="2800" dirty="0">
                <a:solidFill>
                  <a:srgbClr val="CC00CC"/>
                </a:solidFill>
                <a:sym typeface="Symbol" panose="05050102010706020507" pitchFamily="18" charset="2"/>
              </a:rPr>
              <a:t>介子</a:t>
            </a:r>
            <a:r>
              <a:rPr kumimoji="1" lang="zh-CN" altLang="en-US" sz="2800" dirty="0">
                <a:solidFill>
                  <a:srgbClr val="CC00CC"/>
                </a:solidFill>
              </a:rPr>
              <a:t>（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</a:t>
            </a:r>
            <a:r>
              <a:rPr kumimoji="1" lang="en-US" altLang="zh-CN" sz="2800" dirty="0">
                <a:solidFill>
                  <a:srgbClr val="FF0000"/>
                </a:solidFill>
              </a:rPr>
              <a:t>=0</a:t>
            </a:r>
            <a:r>
              <a:rPr kumimoji="1" lang="zh-CN" altLang="en-US" sz="2800" dirty="0">
                <a:solidFill>
                  <a:srgbClr val="CC00CC"/>
                </a:solidFill>
              </a:rPr>
              <a:t>）</a:t>
            </a:r>
            <a:r>
              <a:rPr kumimoji="1" lang="zh-CN" altLang="en-US" sz="2800" dirty="0">
                <a:solidFill>
                  <a:srgbClr val="CC00CC"/>
                </a:solidFill>
                <a:sym typeface="Symbol" panose="05050102010706020507" pitchFamily="18" charset="2"/>
              </a:rPr>
              <a:t>等。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EF9325-B103-44D7-87E4-DDD44025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85" y="4705261"/>
            <a:ext cx="703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46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</a:rPr>
              <a:t>玻色子</a:t>
            </a:r>
            <a:r>
              <a:rPr kumimoji="1" lang="zh-CN" altLang="en-US" sz="2800" dirty="0">
                <a:solidFill>
                  <a:srgbClr val="009900"/>
                </a:solidFill>
              </a:rPr>
              <a:t>：自旋为整数，即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 = </a:t>
            </a:r>
            <a:r>
              <a:rPr kumimoji="1" lang="en-US" altLang="zh-CN" sz="2800" dirty="0">
                <a:solidFill>
                  <a:srgbClr val="FF0000"/>
                </a:solidFill>
              </a:rPr>
              <a:t>0</a:t>
            </a:r>
            <a:r>
              <a:rPr kumimoji="1" lang="zh-CN" altLang="en-US" sz="2800" dirty="0">
                <a:solidFill>
                  <a:srgbClr val="FF0000"/>
                </a:solidFill>
              </a:rPr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1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,…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7554168-6F2E-4C9D-BDAA-19CB6508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15" y="120647"/>
            <a:ext cx="171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66"/>
                </a:solidFill>
              </a:rPr>
              <a:t>1.  </a:t>
            </a:r>
            <a:r>
              <a:rPr kumimoji="1" lang="zh-CN" altLang="en-US" sz="2800" dirty="0">
                <a:solidFill>
                  <a:srgbClr val="FF0066"/>
                </a:solidFill>
              </a:rPr>
              <a:t>费米子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E61336-599D-4D56-AFDE-C51B2D0C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61" y="867755"/>
            <a:ext cx="817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46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</a:rPr>
              <a:t>费米子</a:t>
            </a:r>
            <a:r>
              <a:rPr kumimoji="1" lang="zh-CN" altLang="en-US" sz="2800" dirty="0">
                <a:solidFill>
                  <a:srgbClr val="0000FF"/>
                </a:solidFill>
              </a:rPr>
              <a:t>：自旋量子数取半整数，即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 = </a:t>
            </a:r>
            <a:r>
              <a:rPr kumimoji="1" lang="en-US" altLang="zh-CN" sz="2800" dirty="0">
                <a:solidFill>
                  <a:srgbClr val="FF0000"/>
                </a:solidFill>
              </a:rPr>
              <a:t>1/2, 3/2,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74BDCAB-238A-432C-BA33-418FC3C92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89302"/>
              </p:ext>
            </p:extLst>
          </p:nvPr>
        </p:nvGraphicFramePr>
        <p:xfrm>
          <a:off x="417797" y="1366159"/>
          <a:ext cx="10125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3" name="Equation" r:id="rId3" imgW="2908080" imgH="253800" progId="Equation.DSMT4">
                  <p:embed/>
                </p:oleObj>
              </mc:Choice>
              <mc:Fallback>
                <p:oleObj name="Equation" r:id="rId3" imgW="290808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3CA230C-7949-4F2E-92B4-0C7A8BB07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97" y="1366159"/>
                        <a:ext cx="1012507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E9E8673-B6E4-4E41-B074-DD88EBDA2D2C}"/>
              </a:ext>
            </a:extLst>
          </p:cNvPr>
          <p:cNvSpPr/>
          <p:nvPr/>
        </p:nvSpPr>
        <p:spPr>
          <a:xfrm>
            <a:off x="258241" y="2356844"/>
            <a:ext cx="11675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全同费米系统的波函数对于任意一对粒子交换而言改变符号，是反对称的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184D915-0CFA-4A6A-9114-E0C79163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85" y="2965688"/>
            <a:ext cx="171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/>
              <a:t>2.  </a:t>
            </a:r>
            <a:r>
              <a:rPr kumimoji="1" lang="zh-CN" altLang="en-US" sz="2800" dirty="0"/>
              <a:t>玻色子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8C70F4B-EC35-4199-AABA-F645646BF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04426"/>
              </p:ext>
            </p:extLst>
          </p:nvPr>
        </p:nvGraphicFramePr>
        <p:xfrm>
          <a:off x="842963" y="5222875"/>
          <a:ext cx="98155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4" name="Equation" r:id="rId5" imgW="2819160" imgH="253800" progId="Equation.DSMT4">
                  <p:embed/>
                </p:oleObj>
              </mc:Choice>
              <mc:Fallback>
                <p:oleObj name="Equation" r:id="rId5" imgW="281916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3CA230C-7949-4F2E-92B4-0C7A8BB07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222875"/>
                        <a:ext cx="9815512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61AC68E-9BF5-4F21-AD9B-BD9414181EDF}"/>
              </a:ext>
            </a:extLst>
          </p:cNvPr>
          <p:cNvSpPr/>
          <p:nvPr/>
        </p:nvSpPr>
        <p:spPr>
          <a:xfrm>
            <a:off x="945285" y="6102350"/>
            <a:ext cx="10814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全同玻色系统的波函数对于任意一对粒子交换而言不变，是对称的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6C992C36-5314-408F-8D07-CD3D39B6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200" y="169662"/>
            <a:ext cx="4354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C00000"/>
                </a:solidFill>
              </a:rPr>
              <a:t>四、泡利不相容原理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569468-7A67-4ABE-A66D-98CA5DC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6" y="1426767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B335D8AF-3216-4C22-A0A8-4D1E2A9FD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50959"/>
              </p:ext>
            </p:extLst>
          </p:nvPr>
        </p:nvGraphicFramePr>
        <p:xfrm>
          <a:off x="3014955" y="1207662"/>
          <a:ext cx="5393117" cy="134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8" name="Equation" r:id="rId3" imgW="2247840" imgH="647640" progId="Equation.DSMT4">
                  <p:embed/>
                </p:oleObj>
              </mc:Choice>
              <mc:Fallback>
                <p:oleObj name="Equation" r:id="rId3" imgW="2247840" imgH="6476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A4C8A4ED-BBA2-4F46-BFC0-3218E6A14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955" y="1207662"/>
                        <a:ext cx="5393117" cy="134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0096CF72-5DDD-4BF4-BC63-98666F943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60695"/>
              </p:ext>
            </p:extLst>
          </p:nvPr>
        </p:nvGraphicFramePr>
        <p:xfrm>
          <a:off x="2881313" y="2674938"/>
          <a:ext cx="39909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9" name="Equation" r:id="rId5" imgW="1371600" imgH="241200" progId="Equation.DSMT4">
                  <p:embed/>
                </p:oleObj>
              </mc:Choice>
              <mc:Fallback>
                <p:oleObj name="Equation" r:id="rId5" imgW="1371600" imgH="241200" progId="Equation.DSMT4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3EED02AA-8CFE-4732-9C3D-5015E5F4E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674938"/>
                        <a:ext cx="39909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C0B975E-8AF6-48F9-8886-AA2BE6DBB88D}"/>
              </a:ext>
            </a:extLst>
          </p:cNvPr>
          <p:cNvSpPr/>
          <p:nvPr/>
        </p:nvSpPr>
        <p:spPr>
          <a:xfrm>
            <a:off x="3038753" y="374314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单电子薛定谔方程</a:t>
            </a:r>
            <a:endParaRPr lang="zh-CN" altLang="en-US" sz="2800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BF47FE1-F4D6-48BE-9210-B663A9662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69661"/>
              </p:ext>
            </p:extLst>
          </p:nvPr>
        </p:nvGraphicFramePr>
        <p:xfrm>
          <a:off x="2222188" y="4266366"/>
          <a:ext cx="69786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00" name="Equation" r:id="rId7" imgW="2489040" imgH="419040" progId="Equation.DSMT4">
                  <p:embed/>
                </p:oleObj>
              </mc:Choice>
              <mc:Fallback>
                <p:oleObj name="Equation" r:id="rId7" imgW="2489040" imgH="41904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80F6F9DB-2681-4E4C-BC5D-936F9D3C0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188" y="4266366"/>
                        <a:ext cx="69786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5F37570-15E0-427C-9CF2-C02802B28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8153"/>
              </p:ext>
            </p:extLst>
          </p:nvPr>
        </p:nvGraphicFramePr>
        <p:xfrm>
          <a:off x="3365500" y="5673725"/>
          <a:ext cx="32877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01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14434C64-CC4D-43A3-A0CF-6A8FF98EF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673725"/>
                        <a:ext cx="32877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9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0002" y="-63785"/>
            <a:ext cx="3879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FF"/>
                </a:solidFill>
              </a:rPr>
              <a:t>1.  </a:t>
            </a:r>
            <a:r>
              <a:rPr kumimoji="1" lang="zh-CN" altLang="en-US" sz="2800" dirty="0">
                <a:solidFill>
                  <a:srgbClr val="0000FF"/>
                </a:solidFill>
              </a:rPr>
              <a:t>氢原子的四个量子数</a:t>
            </a:r>
          </a:p>
        </p:txBody>
      </p:sp>
      <p:graphicFrame>
        <p:nvGraphicFramePr>
          <p:cNvPr id="88" name="Object 8">
            <a:extLst>
              <a:ext uri="{FF2B5EF4-FFF2-40B4-BE49-F238E27FC236}">
                <a16:creationId xmlns:a16="http://schemas.microsoft.com/office/drawing/2014/main" id="{A382F5DB-D861-4F35-B508-ED34C673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52173"/>
              </p:ext>
            </p:extLst>
          </p:nvPr>
        </p:nvGraphicFramePr>
        <p:xfrm>
          <a:off x="889000" y="571500"/>
          <a:ext cx="106838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80" name="Equation" r:id="rId3" imgW="4038480" imgH="241200" progId="Equation.DSMT4">
                  <p:embed/>
                </p:oleObj>
              </mc:Choice>
              <mc:Fallback>
                <p:oleObj name="Equation" r:id="rId3" imgW="4038480" imgH="24120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0096CF72-5DDD-4BF4-BC63-98666F943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71500"/>
                        <a:ext cx="106838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3">
            <a:extLst>
              <a:ext uri="{FF2B5EF4-FFF2-40B4-BE49-F238E27FC236}">
                <a16:creationId xmlns:a16="http://schemas.microsoft.com/office/drawing/2014/main" id="{7522A40C-4159-4DB2-9901-040C5060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892" y="1581070"/>
            <a:ext cx="46531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9900"/>
                </a:solidFill>
              </a:rPr>
              <a:t>氢原子中的电子运动状态由四个量子数决定：</a:t>
            </a:r>
          </a:p>
        </p:txBody>
      </p:sp>
      <p:grpSp>
        <p:nvGrpSpPr>
          <p:cNvPr id="89" name="Group 8">
            <a:extLst>
              <a:ext uri="{FF2B5EF4-FFF2-40B4-BE49-F238E27FC236}">
                <a16:creationId xmlns:a16="http://schemas.microsoft.com/office/drawing/2014/main" id="{00D02B14-BBA5-4486-BC35-2EF2BCE66240}"/>
              </a:ext>
            </a:extLst>
          </p:cNvPr>
          <p:cNvGrpSpPr>
            <a:grpSpLocks/>
          </p:cNvGrpSpPr>
          <p:nvPr/>
        </p:nvGrpSpPr>
        <p:grpSpPr bwMode="auto">
          <a:xfrm>
            <a:off x="8603078" y="1809593"/>
            <a:ext cx="2452688" cy="1547814"/>
            <a:chOff x="4174" y="1027"/>
            <a:chExt cx="1545" cy="975"/>
          </a:xfrm>
        </p:grpSpPr>
        <p:sp>
          <p:nvSpPr>
            <p:cNvPr id="90" name="Oval 9">
              <a:extLst>
                <a:ext uri="{FF2B5EF4-FFF2-40B4-BE49-F238E27FC236}">
                  <a16:creationId xmlns:a16="http://schemas.microsoft.com/office/drawing/2014/main" id="{EBE7F696-3733-43A1-BD5E-354BB0C21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184"/>
              <a:ext cx="1296" cy="528"/>
            </a:xfrm>
            <a:prstGeom prst="ellips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14">
              <a:extLst>
                <a:ext uri="{FF2B5EF4-FFF2-40B4-BE49-F238E27FC236}">
                  <a16:creationId xmlns:a16="http://schemas.microsoft.com/office/drawing/2014/main" id="{EAB420EB-46F3-449D-B2F5-124D37C0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448"/>
              <a:ext cx="131" cy="11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Text Box 15">
              <a:extLst>
                <a:ext uri="{FF2B5EF4-FFF2-40B4-BE49-F238E27FC236}">
                  <a16:creationId xmlns:a16="http://schemas.microsoft.com/office/drawing/2014/main" id="{22579CD1-5EC9-4ECE-81D0-0C75339E0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" y="1672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 dirty="0"/>
                <a:t>e</a:t>
              </a: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EC299DB7-7876-47C1-AEC8-AFCA20BC9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5" y="1171"/>
              <a:ext cx="254" cy="32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4" name="Object 17">
              <a:extLst>
                <a:ext uri="{FF2B5EF4-FFF2-40B4-BE49-F238E27FC236}">
                  <a16:creationId xmlns:a16="http://schemas.microsoft.com/office/drawing/2014/main" id="{C9EBB593-9245-4A6C-BFD5-C4E5C26515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037327"/>
                </p:ext>
              </p:extLst>
            </p:nvPr>
          </p:nvGraphicFramePr>
          <p:xfrm>
            <a:off x="5515" y="1027"/>
            <a:ext cx="15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881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4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" y="1027"/>
                          <a:ext cx="15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Line 10">
            <a:extLst>
              <a:ext uri="{FF2B5EF4-FFF2-40B4-BE49-F238E27FC236}">
                <a16:creationId xmlns:a16="http://schemas.microsoft.com/office/drawing/2014/main" id="{E126DDCA-4387-4629-A6A1-99FE5CC53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9877" y="1373029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" name="Object 13">
            <a:extLst>
              <a:ext uri="{FF2B5EF4-FFF2-40B4-BE49-F238E27FC236}">
                <a16:creationId xmlns:a16="http://schemas.microsoft.com/office/drawing/2014/main" id="{2FD20CCB-1A08-4740-A6CA-F3958362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68657"/>
              </p:ext>
            </p:extLst>
          </p:nvPr>
        </p:nvGraphicFramePr>
        <p:xfrm>
          <a:off x="9822277" y="1144429"/>
          <a:ext cx="338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82" name="公式" r:id="rId7" imgW="139639" imgH="203112" progId="Equation.3">
                  <p:embed/>
                </p:oleObj>
              </mc:Choice>
              <mc:Fallback>
                <p:oleObj name="公式" r:id="rId7" imgW="139639" imgH="203112" progId="Equation.3">
                  <p:embed/>
                  <p:pic>
                    <p:nvPicPr>
                      <p:cNvPr id="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2277" y="1144429"/>
                        <a:ext cx="338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Line 11">
            <a:extLst>
              <a:ext uri="{FF2B5EF4-FFF2-40B4-BE49-F238E27FC236}">
                <a16:creationId xmlns:a16="http://schemas.microsoft.com/office/drawing/2014/main" id="{9382B1B4-5FA8-4CD6-83EF-087737F82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9877" y="2897029"/>
            <a:ext cx="0" cy="533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" name="Object 12">
            <a:extLst>
              <a:ext uri="{FF2B5EF4-FFF2-40B4-BE49-F238E27FC236}">
                <a16:creationId xmlns:a16="http://schemas.microsoft.com/office/drawing/2014/main" id="{7F82C843-979C-4DA7-BD23-63AF71ACD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26675"/>
              </p:ext>
            </p:extLst>
          </p:nvPr>
        </p:nvGraphicFramePr>
        <p:xfrm>
          <a:off x="9795291" y="3225642"/>
          <a:ext cx="3730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83" name="公式" r:id="rId9" imgW="177646" imgH="228402" progId="Equation.3">
                  <p:embed/>
                </p:oleObj>
              </mc:Choice>
              <mc:Fallback>
                <p:oleObj name="公式" r:id="rId9" imgW="177646" imgH="228402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5291" y="3225642"/>
                        <a:ext cx="3730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Arc 12">
            <a:extLst>
              <a:ext uri="{FF2B5EF4-FFF2-40B4-BE49-F238E27FC236}">
                <a16:creationId xmlns:a16="http://schemas.microsoft.com/office/drawing/2014/main" id="{0492837F-85CE-414E-AFE9-15BAA653D164}"/>
              </a:ext>
            </a:extLst>
          </p:cNvPr>
          <p:cNvSpPr>
            <a:spLocks/>
          </p:cNvSpPr>
          <p:nvPr/>
        </p:nvSpPr>
        <p:spPr bwMode="auto">
          <a:xfrm>
            <a:off x="10293910" y="2553570"/>
            <a:ext cx="646025" cy="264651"/>
          </a:xfrm>
          <a:custGeom>
            <a:avLst/>
            <a:gdLst>
              <a:gd name="T0" fmla="*/ 0 w 43200"/>
              <a:gd name="T1" fmla="*/ 0 h 40471"/>
              <a:gd name="T2" fmla="*/ 0 w 43200"/>
              <a:gd name="T3" fmla="*/ 0 h 40471"/>
              <a:gd name="T4" fmla="*/ 0 w 43200"/>
              <a:gd name="T5" fmla="*/ 0 h 40471"/>
              <a:gd name="T6" fmla="*/ 0 60000 65536"/>
              <a:gd name="T7" fmla="*/ 0 60000 65536"/>
              <a:gd name="T8" fmla="*/ 0 60000 65536"/>
              <a:gd name="T9" fmla="*/ 0 w 43200"/>
              <a:gd name="T10" fmla="*/ 0 h 40471"/>
              <a:gd name="T11" fmla="*/ 43200 w 43200"/>
              <a:gd name="T12" fmla="*/ 40471 h 40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0471" fill="none" extrusionOk="0">
                <a:moveTo>
                  <a:pt x="32109" y="0"/>
                </a:moveTo>
                <a:cubicBezTo>
                  <a:pt x="38955" y="3813"/>
                  <a:pt x="43200" y="11034"/>
                  <a:pt x="43200" y="18871"/>
                </a:cubicBezTo>
                <a:cubicBezTo>
                  <a:pt x="43200" y="30800"/>
                  <a:pt x="33529" y="40471"/>
                  <a:pt x="21600" y="40471"/>
                </a:cubicBezTo>
                <a:cubicBezTo>
                  <a:pt x="9670" y="40471"/>
                  <a:pt x="0" y="30800"/>
                  <a:pt x="0" y="18871"/>
                </a:cubicBezTo>
                <a:cubicBezTo>
                  <a:pt x="-1" y="11785"/>
                  <a:pt x="3475" y="5150"/>
                  <a:pt x="9300" y="1115"/>
                </a:cubicBezTo>
              </a:path>
              <a:path w="43200" h="40471" stroke="0" extrusionOk="0">
                <a:moveTo>
                  <a:pt x="32109" y="0"/>
                </a:moveTo>
                <a:cubicBezTo>
                  <a:pt x="38955" y="3813"/>
                  <a:pt x="43200" y="11034"/>
                  <a:pt x="43200" y="18871"/>
                </a:cubicBezTo>
                <a:cubicBezTo>
                  <a:pt x="43200" y="30800"/>
                  <a:pt x="33529" y="40471"/>
                  <a:pt x="21600" y="40471"/>
                </a:cubicBezTo>
                <a:cubicBezTo>
                  <a:pt x="9670" y="40471"/>
                  <a:pt x="0" y="30800"/>
                  <a:pt x="0" y="18871"/>
                </a:cubicBezTo>
                <a:cubicBezTo>
                  <a:pt x="-1" y="11785"/>
                  <a:pt x="3475" y="5150"/>
                  <a:pt x="9300" y="1115"/>
                </a:cubicBezTo>
                <a:lnTo>
                  <a:pt x="21600" y="18871"/>
                </a:lnTo>
                <a:lnTo>
                  <a:pt x="32109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10">
            <a:extLst>
              <a:ext uri="{FF2B5EF4-FFF2-40B4-BE49-F238E27FC236}">
                <a16:creationId xmlns:a16="http://schemas.microsoft.com/office/drawing/2014/main" id="{63BE64DF-E617-48B5-95EA-4DB4D461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3246" y="1667629"/>
            <a:ext cx="17709" cy="8439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1" name="Object 13">
            <a:extLst>
              <a:ext uri="{FF2B5EF4-FFF2-40B4-BE49-F238E27FC236}">
                <a16:creationId xmlns:a16="http://schemas.microsoft.com/office/drawing/2014/main" id="{A17BB89A-F115-449A-B68D-5CC99C7CF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22819"/>
              </p:ext>
            </p:extLst>
          </p:nvPr>
        </p:nvGraphicFramePr>
        <p:xfrm>
          <a:off x="10514430" y="1215688"/>
          <a:ext cx="339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84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5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4430" y="1215688"/>
                        <a:ext cx="3397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 Box 8">
            <a:extLst>
              <a:ext uri="{FF2B5EF4-FFF2-40B4-BE49-F238E27FC236}">
                <a16:creationId xmlns:a16="http://schemas.microsoft.com/office/drawing/2014/main" id="{3BBD7569-84FE-4876-97B0-386170D9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938" y="1920721"/>
            <a:ext cx="314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3300"/>
                </a:solidFill>
              </a:rPr>
              <a:t>（</a:t>
            </a:r>
            <a:r>
              <a:rPr kumimoji="1" lang="en-US" altLang="zh-CN" sz="2800" i="1" dirty="0">
                <a:solidFill>
                  <a:srgbClr val="CC3300"/>
                </a:solidFill>
              </a:rPr>
              <a:t>n, l, m</a:t>
            </a:r>
            <a:r>
              <a:rPr kumimoji="1" lang="en-US" altLang="zh-CN" sz="2800" i="1" baseline="-25000" dirty="0">
                <a:solidFill>
                  <a:srgbClr val="CC3300"/>
                </a:solidFill>
              </a:rPr>
              <a:t>l </a:t>
            </a:r>
            <a:r>
              <a:rPr kumimoji="1" lang="en-US" altLang="zh-CN" sz="2800" i="1" dirty="0">
                <a:solidFill>
                  <a:srgbClr val="CC3300"/>
                </a:solidFill>
              </a:rPr>
              <a:t>, </a:t>
            </a:r>
            <a:r>
              <a:rPr kumimoji="1" lang="en-US" altLang="zh-CN" sz="28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2800" i="1" baseline="-25000" dirty="0" err="1">
                <a:solidFill>
                  <a:srgbClr val="CC3300"/>
                </a:solidFill>
              </a:rPr>
              <a:t>s</a:t>
            </a:r>
            <a:r>
              <a:rPr kumimoji="1" lang="zh-CN" altLang="en-US" sz="2800" dirty="0">
                <a:solidFill>
                  <a:srgbClr val="CC3300"/>
                </a:solidFill>
              </a:rPr>
              <a:t>）</a:t>
            </a:r>
          </a:p>
        </p:txBody>
      </p:sp>
      <p:sp>
        <p:nvSpPr>
          <p:cNvPr id="103" name="Text Box 4">
            <a:extLst>
              <a:ext uri="{FF2B5EF4-FFF2-40B4-BE49-F238E27FC236}">
                <a16:creationId xmlns:a16="http://schemas.microsoft.com/office/drawing/2014/main" id="{67DE21F8-71B1-44FC-AB51-1B65A4C3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449" y="2592233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</a:rPr>
              <a:t>主量子数</a:t>
            </a:r>
            <a:r>
              <a:rPr kumimoji="1" lang="en-US" altLang="zh-CN" sz="2800" i="1" dirty="0"/>
              <a:t>n</a:t>
            </a:r>
            <a:r>
              <a:rPr kumimoji="1" lang="zh-CN" altLang="en-US" sz="2800" dirty="0">
                <a:solidFill>
                  <a:schemeClr val="tx2"/>
                </a:solidFill>
              </a:rPr>
              <a:t>：</a:t>
            </a:r>
            <a:r>
              <a:rPr kumimoji="1" lang="zh-CN" altLang="en-US" sz="2800" dirty="0"/>
              <a:t>               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n=</a:t>
            </a:r>
            <a:r>
              <a:rPr kumimoji="1" lang="en-US" altLang="zh-CN" sz="2800" dirty="0">
                <a:solidFill>
                  <a:srgbClr val="FF0066"/>
                </a:solidFill>
              </a:rPr>
              <a:t>1, 2, 3,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…</a:t>
            </a:r>
          </a:p>
        </p:txBody>
      </p:sp>
      <p:sp>
        <p:nvSpPr>
          <p:cNvPr id="104" name="Text Box 5">
            <a:extLst>
              <a:ext uri="{FF2B5EF4-FFF2-40B4-BE49-F238E27FC236}">
                <a16:creationId xmlns:a16="http://schemas.microsoft.com/office/drawing/2014/main" id="{2035B5DC-21CE-4C1B-BDA7-E5F05B1D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499" y="3357408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0000FF"/>
                </a:solidFill>
              </a:rPr>
              <a:t>轨道角量子数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chemeClr val="tx2"/>
                </a:solidFill>
              </a:rPr>
              <a:t>：</a:t>
            </a:r>
            <a:r>
              <a:rPr kumimoji="1" lang="zh-CN" altLang="en-US" sz="2800" dirty="0">
                <a:latin typeface="宋体" panose="02010600030101010101" pitchFamily="2" charset="-122"/>
              </a:rPr>
              <a:t>    </a:t>
            </a:r>
            <a:r>
              <a:rPr kumimoji="1" lang="en-US" altLang="zh-CN" sz="2800" i="1" dirty="0">
                <a:solidFill>
                  <a:srgbClr val="CC3300"/>
                </a:solidFill>
              </a:rPr>
              <a:t>l = </a:t>
            </a:r>
            <a:r>
              <a:rPr kumimoji="1" lang="en-US" altLang="zh-CN" sz="2800" dirty="0">
                <a:solidFill>
                  <a:srgbClr val="CC3300"/>
                </a:solidFill>
              </a:rPr>
              <a:t>0, 1, 2,…, (</a:t>
            </a:r>
            <a:r>
              <a:rPr kumimoji="1" lang="en-US" altLang="zh-CN" sz="2800" i="1" dirty="0">
                <a:solidFill>
                  <a:srgbClr val="CC3300"/>
                </a:solidFill>
              </a:rPr>
              <a:t>n-</a:t>
            </a:r>
            <a:r>
              <a:rPr kumimoji="1" lang="en-US" altLang="zh-CN" sz="2800" dirty="0">
                <a:solidFill>
                  <a:srgbClr val="CC3300"/>
                </a:solidFill>
              </a:rPr>
              <a:t>1)</a:t>
            </a:r>
            <a:endParaRPr kumimoji="1" lang="en-US" altLang="zh-CN" sz="2800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Text Box 6">
            <a:extLst>
              <a:ext uri="{FF2B5EF4-FFF2-40B4-BE49-F238E27FC236}">
                <a16:creationId xmlns:a16="http://schemas.microsoft.com/office/drawing/2014/main" id="{A2F9DB3C-6AEF-4C6A-94A3-3BDF690AC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324" y="4171794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800080"/>
                </a:solidFill>
              </a:rPr>
              <a:t>轨道磁量子数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chemeClr val="tx2"/>
                </a:solidFill>
              </a:rPr>
              <a:t>：</a:t>
            </a:r>
            <a:r>
              <a:rPr kumimoji="1" lang="zh-CN" altLang="en-US" sz="2800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/>
              <a:t>    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m</a:t>
            </a:r>
            <a:r>
              <a:rPr kumimoji="1" lang="en-US" altLang="zh-CN" sz="2800" i="1" baseline="-25000" dirty="0">
                <a:solidFill>
                  <a:srgbClr val="FF0066"/>
                </a:solidFill>
              </a:rPr>
              <a:t>l</a:t>
            </a:r>
            <a:r>
              <a:rPr kumimoji="1" lang="en-US" altLang="zh-CN" sz="2800" dirty="0">
                <a:solidFill>
                  <a:srgbClr val="FF0066"/>
                </a:solidFill>
              </a:rPr>
              <a:t>=0, </a:t>
            </a:r>
            <a:r>
              <a:rPr kumimoji="1"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dirty="0">
                <a:solidFill>
                  <a:srgbClr val="FF0066"/>
                </a:solidFill>
              </a:rPr>
              <a:t>1,  </a:t>
            </a:r>
            <a:r>
              <a:rPr kumimoji="1"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dirty="0">
                <a:solidFill>
                  <a:srgbClr val="FF0066"/>
                </a:solidFill>
              </a:rPr>
              <a:t>2, …,  </a:t>
            </a:r>
            <a:r>
              <a:rPr kumimoji="1" lang="en-US" altLang="zh-CN" sz="2800" dirty="0">
                <a:solidFill>
                  <a:srgbClr val="FF0066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i="1" dirty="0">
                <a:solidFill>
                  <a:srgbClr val="FF0066"/>
                </a:solidFill>
              </a:rPr>
              <a:t> l </a:t>
            </a:r>
          </a:p>
        </p:txBody>
      </p:sp>
      <p:sp>
        <p:nvSpPr>
          <p:cNvPr id="106" name="Text Box 7">
            <a:extLst>
              <a:ext uri="{FF2B5EF4-FFF2-40B4-BE49-F238E27FC236}">
                <a16:creationId xmlns:a16="http://schemas.microsoft.com/office/drawing/2014/main" id="{09ABBA41-7400-4896-9640-67DC136B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511" y="4892519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FF00FF"/>
                </a:solidFill>
              </a:rPr>
              <a:t>自旋磁量子数</a:t>
            </a:r>
            <a:r>
              <a:rPr kumimoji="1" lang="en-US" altLang="zh-CN" sz="2800" i="1" dirty="0" err="1">
                <a:solidFill>
                  <a:srgbClr val="0000FF"/>
                </a:solidFill>
              </a:rPr>
              <a:t>m</a:t>
            </a:r>
            <a:r>
              <a:rPr kumimoji="1" lang="en-US" altLang="zh-CN" sz="2800" i="1" baseline="-25000" dirty="0" err="1">
                <a:solidFill>
                  <a:srgbClr val="0000FF"/>
                </a:solidFill>
              </a:rPr>
              <a:t>s</a:t>
            </a:r>
            <a:r>
              <a:rPr kumimoji="1" lang="zh-CN" altLang="en-US" sz="2800" dirty="0"/>
              <a:t>：</a:t>
            </a:r>
            <a:r>
              <a:rPr kumimoji="1" lang="zh-CN" altLang="en-US" sz="2800" i="1" dirty="0"/>
              <a:t>      </a:t>
            </a:r>
            <a:r>
              <a:rPr kumimoji="1" lang="en-US" altLang="zh-CN" sz="28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2800" i="1" baseline="-25000" dirty="0" err="1">
                <a:solidFill>
                  <a:srgbClr val="CC3300"/>
                </a:solidFill>
              </a:rPr>
              <a:t>s</a:t>
            </a:r>
            <a:r>
              <a:rPr kumimoji="1" lang="en-US" altLang="zh-CN" sz="2800" dirty="0">
                <a:solidFill>
                  <a:srgbClr val="CC3300"/>
                </a:solidFill>
              </a:rPr>
              <a:t>=</a:t>
            </a:r>
            <a:r>
              <a:rPr kumimoji="1" lang="en-US" altLang="zh-CN" sz="2800" dirty="0">
                <a:solidFill>
                  <a:srgbClr val="CC33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dirty="0">
                <a:solidFill>
                  <a:srgbClr val="CC3300"/>
                </a:solidFill>
              </a:rPr>
              <a:t>1/2</a:t>
            </a:r>
          </a:p>
        </p:txBody>
      </p:sp>
      <p:grpSp>
        <p:nvGrpSpPr>
          <p:cNvPr id="107" name="Group 4">
            <a:extLst>
              <a:ext uri="{FF2B5EF4-FFF2-40B4-BE49-F238E27FC236}">
                <a16:creationId xmlns:a16="http://schemas.microsoft.com/office/drawing/2014/main" id="{CFCB2C38-E06E-4FCF-98E3-802376F005D5}"/>
              </a:ext>
            </a:extLst>
          </p:cNvPr>
          <p:cNvGrpSpPr>
            <a:grpSpLocks/>
          </p:cNvGrpSpPr>
          <p:nvPr/>
        </p:nvGrpSpPr>
        <p:grpSpPr bwMode="auto">
          <a:xfrm>
            <a:off x="2997938" y="5593374"/>
            <a:ext cx="6096000" cy="1066800"/>
            <a:chOff x="960" y="1104"/>
            <a:chExt cx="3840" cy="672"/>
          </a:xfrm>
        </p:grpSpPr>
        <p:sp>
          <p:nvSpPr>
            <p:cNvPr id="108" name="Rectangle 5">
              <a:extLst>
                <a:ext uri="{FF2B5EF4-FFF2-40B4-BE49-F238E27FC236}">
                  <a16:creationId xmlns:a16="http://schemas.microsoft.com/office/drawing/2014/main" id="{DC348EC5-9CB5-4BC5-A7F9-3D3899314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09" name="Rectangle 6">
              <a:extLst>
                <a:ext uri="{FF2B5EF4-FFF2-40B4-BE49-F238E27FC236}">
                  <a16:creationId xmlns:a16="http://schemas.microsoft.com/office/drawing/2014/main" id="{B8EE3DEB-FA06-4AC1-95CD-A3EEA792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480" cy="33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10" name="Rectangle 7">
              <a:extLst>
                <a:ext uri="{FF2B5EF4-FFF2-40B4-BE49-F238E27FC236}">
                  <a16:creationId xmlns:a16="http://schemas.microsoft.com/office/drawing/2014/main" id="{9717BD9E-5C54-46D7-802A-4703DC86A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1A910AAB-6878-4263-A209-EE6928F9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A83795CC-8C64-4772-8962-5A970961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13" name="Rectangle 10">
              <a:extLst>
                <a:ext uri="{FF2B5EF4-FFF2-40B4-BE49-F238E27FC236}">
                  <a16:creationId xmlns:a16="http://schemas.microsoft.com/office/drawing/2014/main" id="{FF5FACB0-D53A-4226-BF7A-D6CD0181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96A8EBB1-D29E-412D-AE41-BFCB6ECE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D762D06D-AA3A-445D-9920-446CFD74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40"/>
              <a:ext cx="480" cy="336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符号</a:t>
              </a: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A32975A-3432-4E2A-999F-0ACD0A18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A2BE0DD7-EB4B-4DBC-A506-FD3C2E9E6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8" name="Rectangle 15">
              <a:extLst>
                <a:ext uri="{FF2B5EF4-FFF2-40B4-BE49-F238E27FC236}">
                  <a16:creationId xmlns:a16="http://schemas.microsoft.com/office/drawing/2014/main" id="{45605F05-57EC-480B-81CE-1C412716A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9" name="Rectangle 16">
              <a:extLst>
                <a:ext uri="{FF2B5EF4-FFF2-40B4-BE49-F238E27FC236}">
                  <a16:creationId xmlns:a16="http://schemas.microsoft.com/office/drawing/2014/main" id="{30839CBF-5477-46D6-BF6D-B619B448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0" name="Rectangle 17">
              <a:extLst>
                <a:ext uri="{FF2B5EF4-FFF2-40B4-BE49-F238E27FC236}">
                  <a16:creationId xmlns:a16="http://schemas.microsoft.com/office/drawing/2014/main" id="{6322E2DD-8E6B-4A16-A7A6-C18D9DC5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1" name="Rectangle 18">
              <a:extLst>
                <a:ext uri="{FF2B5EF4-FFF2-40B4-BE49-F238E27FC236}">
                  <a16:creationId xmlns:a16="http://schemas.microsoft.com/office/drawing/2014/main" id="{28F6EEC0-F8CC-465A-A710-DA171F32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2" name="Rectangle 19">
              <a:extLst>
                <a:ext uri="{FF2B5EF4-FFF2-40B4-BE49-F238E27FC236}">
                  <a16:creationId xmlns:a16="http://schemas.microsoft.com/office/drawing/2014/main" id="{EA132439-4C31-4FA4-B224-642454E4E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Rectangle 20">
              <a:extLst>
                <a:ext uri="{FF2B5EF4-FFF2-40B4-BE49-F238E27FC236}">
                  <a16:creationId xmlns:a16="http://schemas.microsoft.com/office/drawing/2014/main" id="{8F5EB98E-A1CC-4A54-B9A1-1427BAB8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480" cy="3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24" name="Line 21">
              <a:extLst>
                <a:ext uri="{FF2B5EF4-FFF2-40B4-BE49-F238E27FC236}">
                  <a16:creationId xmlns:a16="http://schemas.microsoft.com/office/drawing/2014/main" id="{EF3521A9-891C-4EE5-ACF6-19B52D2E3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5" name="Line 22">
              <a:extLst>
                <a:ext uri="{FF2B5EF4-FFF2-40B4-BE49-F238E27FC236}">
                  <a16:creationId xmlns:a16="http://schemas.microsoft.com/office/drawing/2014/main" id="{516812B2-B289-492E-AC01-0BF6CFE6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4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6" name="Line 23">
              <a:extLst>
                <a:ext uri="{FF2B5EF4-FFF2-40B4-BE49-F238E27FC236}">
                  <a16:creationId xmlns:a16="http://schemas.microsoft.com/office/drawing/2014/main" id="{0B013C58-96E4-4242-8190-AEA176B8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76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7" name="Line 24">
              <a:extLst>
                <a:ext uri="{FF2B5EF4-FFF2-40B4-BE49-F238E27FC236}">
                  <a16:creationId xmlns:a16="http://schemas.microsoft.com/office/drawing/2014/main" id="{19F50C62-47A7-463E-B361-281230897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8" name="Line 25">
              <a:extLst>
                <a:ext uri="{FF2B5EF4-FFF2-40B4-BE49-F238E27FC236}">
                  <a16:creationId xmlns:a16="http://schemas.microsoft.com/office/drawing/2014/main" id="{5C551DD3-A0B4-4BA1-A6FF-215D89DE4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9" name="Line 26">
              <a:extLst>
                <a:ext uri="{FF2B5EF4-FFF2-40B4-BE49-F238E27FC236}">
                  <a16:creationId xmlns:a16="http://schemas.microsoft.com/office/drawing/2014/main" id="{9F926811-EF52-4348-B1F5-DC97E8E2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0" name="Line 27">
              <a:extLst>
                <a:ext uri="{FF2B5EF4-FFF2-40B4-BE49-F238E27FC236}">
                  <a16:creationId xmlns:a16="http://schemas.microsoft.com/office/drawing/2014/main" id="{0ED2AAE4-A046-417F-A784-4A0B0FBEF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1" name="Line 28">
              <a:extLst>
                <a:ext uri="{FF2B5EF4-FFF2-40B4-BE49-F238E27FC236}">
                  <a16:creationId xmlns:a16="http://schemas.microsoft.com/office/drawing/2014/main" id="{F9F37545-BDB9-4C29-830D-90157F102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2" name="Line 29">
              <a:extLst>
                <a:ext uri="{FF2B5EF4-FFF2-40B4-BE49-F238E27FC236}">
                  <a16:creationId xmlns:a16="http://schemas.microsoft.com/office/drawing/2014/main" id="{5767A5CD-852A-468D-9102-BCC9849FD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8C2781C8-7E58-4C1A-8EE0-37FAF517E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A67CFCF7-7D5C-4631-8417-B3295508D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35" name="Line 32">
              <a:extLst>
                <a:ext uri="{FF2B5EF4-FFF2-40B4-BE49-F238E27FC236}">
                  <a16:creationId xmlns:a16="http://schemas.microsoft.com/office/drawing/2014/main" id="{217A9B8E-3B44-4EF2-9729-C4029E27F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  <p:bldP spid="95" grpId="0" animBg="1"/>
      <p:bldP spid="97" grpId="0" animBg="1"/>
      <p:bldP spid="99" grpId="0" animBg="1"/>
      <p:bldP spid="100" grpId="0" animBg="1"/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1865150" y="22670"/>
            <a:ext cx="101644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C00000"/>
                </a:solidFill>
                <a:ea typeface="楷体_GB2312" pitchFamily="49" charset="-122"/>
              </a:rPr>
              <a:t>2.  </a:t>
            </a:r>
            <a:r>
              <a:rPr lang="zh-CN" altLang="en-US" sz="3600" dirty="0">
                <a:solidFill>
                  <a:srgbClr val="C00000"/>
                </a:solidFill>
                <a:ea typeface="楷体_GB2312" pitchFamily="49" charset="-122"/>
              </a:rPr>
              <a:t>描述</a:t>
            </a:r>
            <a:r>
              <a:rPr lang="zh-CN" altLang="en-US" sz="3600" dirty="0">
                <a:solidFill>
                  <a:srgbClr val="FF00FF"/>
                </a:solidFill>
                <a:latin typeface="Calibri" panose="020F0502020204030204" pitchFamily="34" charset="0"/>
              </a:rPr>
              <a:t>多电子</a:t>
            </a:r>
            <a:r>
              <a:rPr lang="zh-CN" altLang="en-US" sz="3600" dirty="0">
                <a:solidFill>
                  <a:srgbClr val="C00000"/>
                </a:solidFill>
                <a:ea typeface="楷体_GB2312" pitchFamily="49" charset="-122"/>
              </a:rPr>
              <a:t>原子电子运动状态的四个量子数</a:t>
            </a:r>
            <a:r>
              <a:rPr lang="zh-CN" altLang="en-US" sz="3600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7CF37DB0-28A7-4320-BAB4-8B7F4E6A2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78884"/>
              </p:ext>
            </p:extLst>
          </p:nvPr>
        </p:nvGraphicFramePr>
        <p:xfrm>
          <a:off x="671513" y="546100"/>
          <a:ext cx="10550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57" name="Equation" r:id="rId3" imgW="3987720" imgH="241200" progId="Equation.DSMT4">
                  <p:embed/>
                </p:oleObj>
              </mc:Choice>
              <mc:Fallback>
                <p:oleObj name="Equation" r:id="rId3" imgW="3987720" imgH="241200" progId="Equation.DSMT4">
                  <p:embed/>
                  <p:pic>
                    <p:nvPicPr>
                      <p:cNvPr id="88" name="Object 8">
                        <a:extLst>
                          <a:ext uri="{FF2B5EF4-FFF2-40B4-BE49-F238E27FC236}">
                            <a16:creationId xmlns:a16="http://schemas.microsoft.com/office/drawing/2014/main" id="{A382F5DB-D861-4F35-B508-ED34C673F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46100"/>
                        <a:ext cx="10550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">
            <a:extLst>
              <a:ext uri="{FF2B5EF4-FFF2-40B4-BE49-F238E27FC236}">
                <a16:creationId xmlns:a16="http://schemas.microsoft.com/office/drawing/2014/main" id="{5F0C8828-5E16-4534-B22D-878982130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572" y="1227348"/>
            <a:ext cx="67818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）主量子数</a:t>
            </a:r>
            <a:r>
              <a:rPr lang="en-US" altLang="zh-CN" sz="2800" i="1" dirty="0">
                <a:solidFill>
                  <a:srgbClr val="FF0066"/>
                </a:solidFill>
              </a:rPr>
              <a:t>n</a:t>
            </a:r>
            <a:r>
              <a:rPr lang="zh-CN" altLang="en-US" sz="2800" dirty="0">
                <a:solidFill>
                  <a:srgbClr val="0000CC"/>
                </a:solidFill>
              </a:rPr>
              <a:t>，可取    </a:t>
            </a:r>
            <a:r>
              <a:rPr lang="en-US" altLang="zh-CN" sz="2800" i="1" dirty="0">
                <a:solidFill>
                  <a:srgbClr val="FF0066"/>
                </a:solidFill>
              </a:rPr>
              <a:t>n=</a:t>
            </a:r>
            <a:r>
              <a:rPr lang="en-US" altLang="zh-CN" sz="2800" dirty="0">
                <a:solidFill>
                  <a:srgbClr val="FF0066"/>
                </a:solidFill>
              </a:rPr>
              <a:t>1,2,3,4,</a:t>
            </a:r>
            <a:r>
              <a:rPr lang="en-US" altLang="zh-CN" sz="2800" i="1" dirty="0">
                <a:solidFill>
                  <a:srgbClr val="FF0066"/>
                </a:solidFill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FF"/>
                </a:solidFill>
              </a:rPr>
              <a:t>它基本上决定原子中电子的能量。</a:t>
            </a:r>
            <a:endParaRPr lang="zh-CN" altLang="en-US" sz="2800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66364DA8-932C-437E-97A1-F8944A88C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948" y="2733758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3300"/>
                </a:solidFill>
              </a:rPr>
              <a:t>氢原子：</a:t>
            </a:r>
            <a:r>
              <a:rPr lang="zh-CN" altLang="en-US" sz="2800" dirty="0"/>
              <a:t> 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C32127C0-6B85-4CAB-9F24-8787916D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572" y="3374517"/>
            <a:ext cx="67818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8000"/>
                </a:solidFill>
              </a:rPr>
              <a:t>（</a:t>
            </a:r>
            <a:r>
              <a:rPr lang="en-US" altLang="zh-CN" sz="2800" dirty="0">
                <a:solidFill>
                  <a:srgbClr val="008000"/>
                </a:solidFill>
              </a:rPr>
              <a:t>2</a:t>
            </a:r>
            <a:r>
              <a:rPr lang="zh-CN" altLang="en-US" sz="2800" dirty="0">
                <a:solidFill>
                  <a:srgbClr val="008000"/>
                </a:solidFill>
              </a:rPr>
              <a:t>）角量子数</a:t>
            </a: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r>
              <a:rPr lang="zh-CN" altLang="en-US" sz="2800" dirty="0">
                <a:solidFill>
                  <a:srgbClr val="008000"/>
                </a:solidFill>
              </a:rPr>
              <a:t>，可取    </a:t>
            </a:r>
            <a:r>
              <a:rPr lang="en-US" altLang="zh-CN" sz="2800" i="1" dirty="0">
                <a:solidFill>
                  <a:srgbClr val="FF0066"/>
                </a:solidFill>
              </a:rPr>
              <a:t>l=</a:t>
            </a:r>
            <a:r>
              <a:rPr lang="en-US" altLang="zh-CN" sz="2800" dirty="0">
                <a:solidFill>
                  <a:srgbClr val="FF0066"/>
                </a:solidFill>
              </a:rPr>
              <a:t>0,1,2,</a:t>
            </a:r>
            <a:r>
              <a:rPr lang="en-US" altLang="zh-CN" sz="2800" i="1" dirty="0">
                <a:solidFill>
                  <a:srgbClr val="FF0066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800" i="1" dirty="0">
                <a:solidFill>
                  <a:srgbClr val="FF0066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66"/>
                </a:solidFill>
                <a:cs typeface="Times New Roman" panose="02020603050405020304" pitchFamily="18" charset="0"/>
              </a:rPr>
              <a:t>n-1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990033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sz="2800" dirty="0">
                <a:solidFill>
                  <a:srgbClr val="990033"/>
                </a:solidFill>
                <a:latin typeface="宋体" panose="02010600030101010101" pitchFamily="2" charset="-122"/>
              </a:rPr>
              <a:t>确定电子轨道角动量的值。</a:t>
            </a:r>
            <a:r>
              <a:rPr lang="zh-CN" altLang="en-US" sz="2800" dirty="0">
                <a:solidFill>
                  <a:srgbClr val="990033"/>
                </a:solidFill>
              </a:rPr>
              <a:t>对电子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</a:rPr>
              <a:t>       的能量也有一定的影响。 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34E9CD63-F56F-4BBD-B62C-71A38721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922" y="4933209"/>
            <a:ext cx="172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70C0"/>
                </a:solidFill>
              </a:rPr>
              <a:t>氢原子：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45F7E841-3604-4F6B-806C-307AE8BE5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67675"/>
              </p:ext>
            </p:extLst>
          </p:nvPr>
        </p:nvGraphicFramePr>
        <p:xfrm>
          <a:off x="4791748" y="2397334"/>
          <a:ext cx="4619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58" name="Equation" r:id="rId5" imgW="1943100" imgH="393700" progId="Equation.3">
                  <p:embed/>
                </p:oleObj>
              </mc:Choice>
              <mc:Fallback>
                <p:oleObj name="Equation" r:id="rId5" imgW="1943100" imgH="3937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748" y="2397334"/>
                        <a:ext cx="46196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>
            <a:extLst>
              <a:ext uri="{FF2B5EF4-FFF2-40B4-BE49-F238E27FC236}">
                <a16:creationId xmlns:a16="http://schemas.microsoft.com/office/drawing/2014/main" id="{D832BD3D-77EB-4754-A378-175731395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680570"/>
              </p:ext>
            </p:extLst>
          </p:nvPr>
        </p:nvGraphicFramePr>
        <p:xfrm>
          <a:off x="4321053" y="4812559"/>
          <a:ext cx="5561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59" name="Equation" r:id="rId7" imgW="2197100" imgH="254000" progId="Equation.3">
                  <p:embed/>
                </p:oleObj>
              </mc:Choice>
              <mc:Fallback>
                <p:oleObj name="Equation" r:id="rId7" imgW="2197100" imgH="2540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053" y="4812559"/>
                        <a:ext cx="55610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">
            <a:extLst>
              <a:ext uri="{FF2B5EF4-FFF2-40B4-BE49-F238E27FC236}">
                <a16:creationId xmlns:a16="http://schemas.microsoft.com/office/drawing/2014/main" id="{FE806C0C-7F86-4247-BEB1-544F86771C97}"/>
              </a:ext>
            </a:extLst>
          </p:cNvPr>
          <p:cNvGrpSpPr>
            <a:grpSpLocks/>
          </p:cNvGrpSpPr>
          <p:nvPr/>
        </p:nvGrpSpPr>
        <p:grpSpPr bwMode="auto">
          <a:xfrm>
            <a:off x="2997938" y="5593374"/>
            <a:ext cx="6096000" cy="1066800"/>
            <a:chOff x="960" y="1104"/>
            <a:chExt cx="3840" cy="672"/>
          </a:xfrm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01958E9B-EE13-463A-BC1F-565CF351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D80A2F96-C56A-4860-8255-6AEBF1E8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480" cy="33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1B8BBDE4-9A21-4EAE-A849-32FC144C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B12D45DE-8459-47A0-8A07-82FDD0C38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7279BFD9-992E-4EE0-BCAC-C37319D5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F5EA69B3-8AF1-4323-92C2-921A21E67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383F3A2E-03F4-4468-BAEE-8FD778C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BAF3A841-658C-4E08-BE99-ECF81DEA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40"/>
              <a:ext cx="480" cy="336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符号</a:t>
              </a:r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F8DE4A77-C308-4A40-AA03-FEBD8E6DB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2ED7B066-DAC1-44E8-9159-C54B8064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3287693E-FE8E-494D-9ABC-7A6B79F9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242664D9-FAC8-4BED-941F-C82D6AC2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E6714EC7-4444-4F0B-8957-ACDDC147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5FC7C9EA-640D-4B51-B468-D8AE4E617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BF4531BC-D8FF-4281-85EE-E65A223A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63AB53D4-F384-4919-BD47-6BB12C28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480" cy="3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351E8D19-181E-47EF-85B2-6CA4C218A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B4A8EE26-1BC9-4FBD-90B8-C2FBBE69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4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4" name="Line 23">
              <a:extLst>
                <a:ext uri="{FF2B5EF4-FFF2-40B4-BE49-F238E27FC236}">
                  <a16:creationId xmlns:a16="http://schemas.microsoft.com/office/drawing/2014/main" id="{1F20CBAA-0018-4757-844A-025079081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76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5" name="Line 24">
              <a:extLst>
                <a:ext uri="{FF2B5EF4-FFF2-40B4-BE49-F238E27FC236}">
                  <a16:creationId xmlns:a16="http://schemas.microsoft.com/office/drawing/2014/main" id="{44465C78-56F8-4A8D-96D8-CE4E8B37A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F26E9864-924A-4EA2-90D5-663E2F917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7" name="Line 26">
              <a:extLst>
                <a:ext uri="{FF2B5EF4-FFF2-40B4-BE49-F238E27FC236}">
                  <a16:creationId xmlns:a16="http://schemas.microsoft.com/office/drawing/2014/main" id="{64A92F5B-7567-470A-9CB2-AF48EA322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8" name="Line 27">
              <a:extLst>
                <a:ext uri="{FF2B5EF4-FFF2-40B4-BE49-F238E27FC236}">
                  <a16:creationId xmlns:a16="http://schemas.microsoft.com/office/drawing/2014/main" id="{FE5AF8D5-C318-4ADE-AF09-5899A4309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69" name="Line 28">
              <a:extLst>
                <a:ext uri="{FF2B5EF4-FFF2-40B4-BE49-F238E27FC236}">
                  <a16:creationId xmlns:a16="http://schemas.microsoft.com/office/drawing/2014/main" id="{F148C94A-31AA-4FF6-A227-5113B8B0B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BA0543B4-2904-42BF-842C-0A139764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07A7C796-746F-41BA-8FD4-D3EA7A9A7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416F08DD-B907-4B58-90FC-291D6C897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5DFE736C-48ED-4CF0-87D6-9FF68F55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7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2438400" y="282933"/>
            <a:ext cx="6096000" cy="1066800"/>
            <a:chOff x="960" y="1104"/>
            <a:chExt cx="3840" cy="672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3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840" y="1440"/>
              <a:ext cx="480" cy="33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336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88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40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92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440" y="1440"/>
              <a:ext cx="48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960" y="1440"/>
              <a:ext cx="480" cy="336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符号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8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336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288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240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192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1440" y="1104"/>
              <a:ext cx="480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960" y="1104"/>
              <a:ext cx="480" cy="3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0" bIns="46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960" y="1104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960" y="144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60" y="1776"/>
              <a:ext cx="3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96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14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19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240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88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336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384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320" y="110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4800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438400" y="1883135"/>
            <a:ext cx="251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</a:rPr>
              <a:t>nl</a:t>
            </a:r>
            <a:r>
              <a:rPr lang="zh-CN" altLang="en-US" sz="2800"/>
              <a:t>表示电子态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5105400" y="188313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如 </a:t>
            </a:r>
            <a:r>
              <a:rPr lang="zh-CN" altLang="en-US" sz="2800" i="1" dirty="0"/>
              <a:t> </a:t>
            </a:r>
            <a:r>
              <a:rPr lang="en-US" altLang="zh-CN" sz="2800" dirty="0"/>
              <a:t>1</a:t>
            </a:r>
            <a:r>
              <a:rPr lang="en-US" altLang="zh-CN" sz="2800" i="1" dirty="0"/>
              <a:t>s   </a:t>
            </a:r>
            <a:r>
              <a:rPr lang="en-US" altLang="zh-CN" sz="2800" dirty="0"/>
              <a:t>2</a:t>
            </a:r>
            <a:r>
              <a:rPr lang="en-US" altLang="zh-CN" sz="2800" i="1" dirty="0"/>
              <a:t>p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1995488" y="2662596"/>
            <a:ext cx="8382000" cy="101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0000FF"/>
                </a:solidFill>
              </a:rPr>
              <a:t>磁量子数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lang="zh-CN" altLang="en-US" sz="2800" dirty="0">
                <a:solidFill>
                  <a:srgbClr val="0000FF"/>
                </a:solidFill>
              </a:rPr>
              <a:t>，可取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l </a:t>
            </a:r>
            <a:r>
              <a:rPr lang="en-US" altLang="zh-CN" sz="2800" i="1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0,± 1</a:t>
            </a:r>
            <a:r>
              <a:rPr lang="en-US" altLang="zh-CN" sz="2800" i="1" dirty="0">
                <a:solidFill>
                  <a:srgbClr val="FF0000"/>
                </a:solidFill>
              </a:rPr>
              <a:t> ,</a:t>
            </a:r>
            <a:r>
              <a:rPr lang="en-US" altLang="zh-CN" sz="2800" dirty="0">
                <a:solidFill>
                  <a:srgbClr val="FF0000"/>
                </a:solidFill>
              </a:rPr>
              <a:t>±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2,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±</a:t>
            </a: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endParaRPr lang="en-US" altLang="zh-CN" sz="28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i="1" dirty="0">
                <a:cs typeface="Times New Roman" panose="02020603050405020304" pitchFamily="18" charset="0"/>
              </a:rPr>
              <a:t>          </a:t>
            </a:r>
            <a:r>
              <a:rPr lang="zh-CN" altLang="en-US" sz="2800" dirty="0">
                <a:solidFill>
                  <a:srgbClr val="008000"/>
                </a:solidFill>
                <a:latin typeface="宋体" panose="02010600030101010101" pitchFamily="2" charset="-122"/>
              </a:rPr>
              <a:t>决定电子轨道角动量在外磁场方向的分量。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32114" y="3815123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</a:rPr>
              <a:t>氢原子：</a:t>
            </a:r>
            <a:r>
              <a:rPr lang="zh-CN" altLang="en-US" sz="2800" dirty="0"/>
              <a:t> 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068514" y="4972410"/>
            <a:ext cx="82073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</a:rPr>
              <a:t>（</a:t>
            </a:r>
            <a:r>
              <a:rPr lang="en-US" altLang="zh-CN" sz="2800" dirty="0">
                <a:solidFill>
                  <a:srgbClr val="009900"/>
                </a:solidFill>
              </a:rPr>
              <a:t>4</a:t>
            </a:r>
            <a:r>
              <a:rPr lang="zh-CN" altLang="en-US" sz="2800" dirty="0">
                <a:solidFill>
                  <a:srgbClr val="009900"/>
                </a:solidFill>
              </a:rPr>
              <a:t>）自旋磁量子数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s</a:t>
            </a:r>
            <a:r>
              <a:rPr lang="zh-CN" altLang="en-US" sz="2800" dirty="0">
                <a:solidFill>
                  <a:srgbClr val="009900"/>
                </a:solidFill>
              </a:rPr>
              <a:t>，只取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sz="2800" i="1" dirty="0">
                <a:solidFill>
                  <a:srgbClr val="FF0000"/>
                </a:solidFill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</a:rPr>
              <a:t>±1/2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70C0"/>
                </a:solidFill>
              </a:rPr>
              <a:t>           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</a:rPr>
              <a:t>确定电子自旋角动量在外磁场方向的分量。</a:t>
            </a:r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22251"/>
              </p:ext>
            </p:extLst>
          </p:nvPr>
        </p:nvGraphicFramePr>
        <p:xfrm>
          <a:off x="4243390" y="3740508"/>
          <a:ext cx="60721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1" name="Equation" r:id="rId3" imgW="2044700" imgH="228600" progId="Equation.3">
                  <p:embed/>
                </p:oleObj>
              </mc:Choice>
              <mc:Fallback>
                <p:oleObj name="Equation" r:id="rId3" imgW="2044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90" y="3740508"/>
                        <a:ext cx="60721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0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7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361786B-20C9-4596-9F4B-234FCA74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200" y="169662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00000"/>
                </a:solidFill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</a:rPr>
              <a:t>、泡利不相容原理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EDE641-6029-4C8D-8BC8-3C69C6E01870}"/>
              </a:ext>
            </a:extLst>
          </p:cNvPr>
          <p:cNvSpPr/>
          <p:nvPr/>
        </p:nvSpPr>
        <p:spPr>
          <a:xfrm>
            <a:off x="816604" y="854119"/>
            <a:ext cx="8927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同类</a:t>
            </a:r>
            <a:r>
              <a:rPr lang="zh-CN" altLang="zh-CN" sz="2800" b="1" kern="100" dirty="0">
                <a:solidFill>
                  <a:srgbClr val="FF00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粒子的不可分辨性原理：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在量子力学中，内禀属性完全相同的粒子是不可分辨的</a:t>
            </a: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b="1" dirty="0">
                <a:solidFill>
                  <a:srgbClr val="0000FF"/>
                </a:solidFill>
              </a:rPr>
              <a:t>对任意两个这样的粒子进行交换，不会改变系统的状态，即粒子在空间出现的概率密度不会改变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FBF0F7-18BD-4649-8E3B-4F787185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12" y="2831238"/>
            <a:ext cx="817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746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</a:rPr>
              <a:t>费米子</a:t>
            </a:r>
            <a:r>
              <a:rPr kumimoji="1" lang="zh-CN" altLang="en-US" sz="2800" dirty="0">
                <a:solidFill>
                  <a:srgbClr val="0000FF"/>
                </a:solidFill>
              </a:rPr>
              <a:t>：自旋量子数取半整数，即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 = </a:t>
            </a:r>
            <a:r>
              <a:rPr kumimoji="1" lang="en-US" altLang="zh-CN" sz="2800" dirty="0">
                <a:solidFill>
                  <a:srgbClr val="FF0000"/>
                </a:solidFill>
              </a:rPr>
              <a:t>1/2, 3/2,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D7B0AC-6559-411D-9035-B71A3D607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99390"/>
              </p:ext>
            </p:extLst>
          </p:nvPr>
        </p:nvGraphicFramePr>
        <p:xfrm>
          <a:off x="642648" y="3329642"/>
          <a:ext cx="10125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9" name="Equation" r:id="rId3" imgW="2908080" imgH="253800" progId="Equation.DSMT4">
                  <p:embed/>
                </p:oleObj>
              </mc:Choice>
              <mc:Fallback>
                <p:oleObj name="Equation" r:id="rId3" imgW="290808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3CA230C-7949-4F2E-92B4-0C7A8BB07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48" y="3329642"/>
                        <a:ext cx="1012507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97CB830-4884-4F87-8184-EE1F94D5A6D4}"/>
              </a:ext>
            </a:extLst>
          </p:cNvPr>
          <p:cNvSpPr/>
          <p:nvPr/>
        </p:nvSpPr>
        <p:spPr>
          <a:xfrm>
            <a:off x="1141072" y="4278784"/>
            <a:ext cx="8711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全同费米系统的波函数对于任意一对粒子交换而言改变符号，是反对称的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7" name="AutoShape 117">
            <a:extLst>
              <a:ext uri="{FF2B5EF4-FFF2-40B4-BE49-F238E27FC236}">
                <a16:creationId xmlns:a16="http://schemas.microsoft.com/office/drawing/2014/main" id="{4E033B4E-D3C8-4889-BE62-98C3D95A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0" y="5585447"/>
            <a:ext cx="952500" cy="347662"/>
          </a:xfrm>
          <a:prstGeom prst="rightArrow">
            <a:avLst>
              <a:gd name="adj1" fmla="val 50000"/>
              <a:gd name="adj2" fmla="val 118785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491C884D-759E-4BF0-B693-DB3FDD8B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717" y="5394628"/>
            <a:ext cx="1001840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</a:rPr>
              <a:t>泡利不相容原理：</a:t>
            </a:r>
            <a:r>
              <a:rPr lang="zh-CN" altLang="en-US" sz="2800" dirty="0">
                <a:solidFill>
                  <a:srgbClr val="FF00FF"/>
                </a:solidFill>
              </a:rPr>
              <a:t>在同一原子中，不可能有两个或两个以上的电子具有完全相同的四个量子数（即处于完全相同的状态）。</a:t>
            </a:r>
          </a:p>
        </p:txBody>
      </p:sp>
    </p:spTree>
    <p:extLst>
      <p:ext uri="{BB962C8B-B14F-4D97-AF65-F5344CB8AC3E}">
        <p14:creationId xmlns:p14="http://schemas.microsoft.com/office/powerpoint/2010/main" val="22951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0349" y="768611"/>
            <a:ext cx="4848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填空：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原子电子运动状态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507313" y="768611"/>
            <a:ext cx="3074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CC3300"/>
                </a:solidFill>
              </a:rPr>
              <a:t>（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n, l, m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l 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, </a:t>
            </a:r>
            <a:r>
              <a:rPr kumimoji="1" lang="en-US" altLang="zh-CN" sz="32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3200" i="1" baseline="-25000" dirty="0" err="1">
                <a:solidFill>
                  <a:srgbClr val="CC3300"/>
                </a:solidFill>
              </a:rPr>
              <a:t>s</a:t>
            </a:r>
            <a:r>
              <a:rPr kumimoji="1" lang="zh-CN" altLang="en-US" sz="3200" dirty="0">
                <a:solidFill>
                  <a:srgbClr val="CC3300"/>
                </a:solidFill>
              </a:rPr>
              <a:t>）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380349" y="3542847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___, </a:t>
            </a:r>
            <a:r>
              <a:rPr kumimoji="1" lang="en-US" altLang="zh-CN" sz="3200" dirty="0">
                <a:solidFill>
                  <a:srgbClr val="009900"/>
                </a:solidFill>
              </a:rPr>
              <a:t>-1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sym typeface="Symbol" panose="05050102010706020507" pitchFamily="18" charset="2"/>
              </a:rPr>
              <a:t>-</a:t>
            </a:r>
            <a:r>
              <a:rPr kumimoji="1" lang="en-US" altLang="zh-CN" sz="3200" dirty="0">
                <a:solidFill>
                  <a:srgbClr val="FF00FF"/>
                </a:solidFill>
              </a:rPr>
              <a:t>1/2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65164" y="4406004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0,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</a:rPr>
              <a:t>1/2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07209" y="526916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0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____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66048" y="268491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___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____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400718" y="1407892"/>
            <a:ext cx="2897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/>
              <a:t>n=</a:t>
            </a:r>
            <a:r>
              <a:rPr lang="en-US" altLang="zh-CN" sz="3200" b="1" dirty="0"/>
              <a:t>1,2,3,4,</a:t>
            </a:r>
            <a:r>
              <a:rPr lang="en-US" altLang="zh-CN" sz="3200" b="1" i="1" dirty="0">
                <a:cs typeface="Times New Roman" panose="02020603050405020304" pitchFamily="18" charset="0"/>
              </a:rPr>
              <a:t>…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5206392" y="1387183"/>
            <a:ext cx="2999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 = 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0, 1, 2,…, (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n-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1)</a:t>
            </a:r>
            <a:endParaRPr kumimoji="1" lang="en-US" altLang="zh-CN" sz="32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0717" y="2100136"/>
            <a:ext cx="424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0000FF"/>
                </a:solidFill>
              </a:rPr>
              <a:t>m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=0,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1,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2, …,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6911771" y="2100135"/>
            <a:ext cx="1995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i="1" dirty="0" err="1">
                <a:solidFill>
                  <a:srgbClr val="009900"/>
                </a:solidFill>
              </a:rPr>
              <a:t>m</a:t>
            </a:r>
            <a:r>
              <a:rPr kumimoji="1" lang="en-US" altLang="zh-CN" sz="3200" b="1" i="1" baseline="-25000" dirty="0" err="1">
                <a:solidFill>
                  <a:srgbClr val="009900"/>
                </a:solidFill>
              </a:rPr>
              <a:t>s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=</a:t>
            </a:r>
            <a:r>
              <a:rPr kumimoji="1" lang="en-US" altLang="zh-CN" sz="3200" b="1" dirty="0">
                <a:solidFill>
                  <a:srgbClr val="0099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1/2</a:t>
            </a:r>
            <a:endParaRPr lang="zh-CN" altLang="en-US" sz="3200" b="1" dirty="0">
              <a:solidFill>
                <a:srgbClr val="00990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66048" y="6132318"/>
            <a:ext cx="466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4</a:t>
            </a:r>
            <a:r>
              <a:rPr kumimoji="1" lang="en-US" altLang="zh-CN" sz="3200" dirty="0">
                <a:solidFill>
                  <a:srgbClr val="0000FF"/>
                </a:solidFill>
              </a:rPr>
              <a:t>, 1,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 _____</a:t>
            </a:r>
            <a:r>
              <a:rPr kumimoji="1" lang="en-US" altLang="zh-CN" sz="3200" dirty="0">
                <a:solidFill>
                  <a:srgbClr val="0000FF"/>
                </a:solidFill>
              </a:rPr>
              <a:t> 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_____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297751" y="10531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dirty="0"/>
          </a:p>
        </p:txBody>
      </p:sp>
      <p:pic>
        <p:nvPicPr>
          <p:cNvPr id="14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41" y="1283776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698390" y="276282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4620851" y="27261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3698390" y="356483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40349" y="443678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550439" y="5238383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1/2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08815" y="6093288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0, </a:t>
            </a:r>
            <a:r>
              <a:rPr kumimoji="1" lang="en-US" altLang="zh-CN" sz="28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b="1" dirty="0">
                <a:solidFill>
                  <a:srgbClr val="FF00FF"/>
                </a:solidFill>
              </a:rPr>
              <a:t>1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16192" y="6062511"/>
            <a:ext cx="997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C00000"/>
                </a:solidFill>
              </a:rPr>
              <a:t>1/2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9460" y="467542"/>
            <a:ext cx="7247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下列各组量子数中，哪一组可以描述原子中电子的状态？</a:t>
            </a:r>
          </a:p>
          <a:p>
            <a:pPr marL="514350" indent="-514350">
              <a:buAutoNum type="alphaUcParenBoth"/>
            </a:pPr>
            <a:r>
              <a:rPr lang="en-US" altLang="zh-CN" sz="3200" b="1" dirty="0"/>
              <a:t>n = 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l = 2</a:t>
            </a:r>
            <a:r>
              <a:rPr lang="zh-CN" altLang="en-US" sz="3200" b="1" dirty="0"/>
              <a:t>，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 </a:t>
            </a:r>
            <a:r>
              <a:rPr lang="en-US" altLang="zh-CN" sz="3200" b="1" dirty="0"/>
              <a:t>= 0</a:t>
            </a:r>
            <a:r>
              <a:rPr lang="zh-CN" altLang="en-US" sz="3200" b="1" dirty="0"/>
              <a:t>，   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66"/>
                </a:solidFill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</a:rPr>
              <a:t>(B)  n = 3</a:t>
            </a:r>
            <a:r>
              <a:rPr lang="zh-CN" altLang="en-US" sz="3200" b="1" dirty="0">
                <a:solidFill>
                  <a:srgbClr val="FF0066"/>
                </a:solidFill>
              </a:rPr>
              <a:t>，</a:t>
            </a:r>
            <a:r>
              <a:rPr lang="en-US" altLang="zh-CN" sz="3200" b="1" dirty="0">
                <a:solidFill>
                  <a:srgbClr val="FF0066"/>
                </a:solidFill>
              </a:rPr>
              <a:t>l = 1</a:t>
            </a:r>
            <a:r>
              <a:rPr lang="zh-CN" altLang="en-US" sz="3200" b="1" dirty="0">
                <a:solidFill>
                  <a:srgbClr val="FF0066"/>
                </a:solidFill>
              </a:rPr>
              <a:t>，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1"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</a:rPr>
              <a:t>=-1</a:t>
            </a:r>
            <a:r>
              <a:rPr lang="zh-CN" altLang="en-US" sz="3200" b="1" dirty="0">
                <a:solidFill>
                  <a:srgbClr val="FF0066"/>
                </a:solidFill>
              </a:rPr>
              <a:t>， </a:t>
            </a:r>
          </a:p>
          <a:p>
            <a:pPr marL="514350" indent="-514350">
              <a:buAutoNum type="alphaUcParenBoth" startAt="3"/>
            </a:pPr>
            <a:r>
              <a:rPr lang="en-US" altLang="zh-CN" sz="3200" b="1" dirty="0">
                <a:solidFill>
                  <a:srgbClr val="008000"/>
                </a:solidFill>
              </a:rPr>
              <a:t>n = 1</a:t>
            </a:r>
            <a:r>
              <a:rPr lang="zh-CN" altLang="en-US" sz="3200" b="1" dirty="0">
                <a:solidFill>
                  <a:srgbClr val="008000"/>
                </a:solidFill>
              </a:rPr>
              <a:t>，</a:t>
            </a:r>
            <a:r>
              <a:rPr lang="en-US" altLang="zh-CN" sz="3200" b="1" dirty="0">
                <a:solidFill>
                  <a:srgbClr val="008000"/>
                </a:solidFill>
              </a:rPr>
              <a:t>l = 2</a:t>
            </a:r>
            <a:r>
              <a:rPr lang="zh-CN" altLang="en-US" sz="3200" b="1" dirty="0">
                <a:solidFill>
                  <a:srgbClr val="008000"/>
                </a:solidFill>
              </a:rPr>
              <a:t>，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1"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dirty="0">
                <a:solidFill>
                  <a:srgbClr val="008000"/>
                </a:solidFill>
              </a:rPr>
              <a:t> = 1</a:t>
            </a:r>
            <a:r>
              <a:rPr lang="zh-CN" altLang="en-US" sz="3200" b="1" dirty="0">
                <a:solidFill>
                  <a:srgbClr val="008000"/>
                </a:solidFill>
              </a:rPr>
              <a:t>，   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r>
              <a:rPr lang="zh-CN" altLang="en-US" sz="3200" b="1" dirty="0"/>
              <a:t> </a:t>
            </a:r>
            <a:r>
              <a:rPr lang="en-US" altLang="zh-CN" sz="3200" b="1" dirty="0"/>
              <a:t>(D)  n = 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l = 0</a:t>
            </a:r>
            <a:r>
              <a:rPr lang="zh-CN" altLang="en-US" sz="3200" b="1" dirty="0"/>
              <a:t>，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1"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dirty="0"/>
              <a:t> = 1</a:t>
            </a:r>
            <a:r>
              <a:rPr lang="zh-CN" altLang="en-US" sz="3200" b="1" dirty="0"/>
              <a:t>，   </a:t>
            </a:r>
          </a:p>
        </p:txBody>
      </p:sp>
    </p:spTree>
    <p:extLst>
      <p:ext uri="{BB962C8B-B14F-4D97-AF65-F5344CB8AC3E}">
        <p14:creationId xmlns:p14="http://schemas.microsoft.com/office/powerpoint/2010/main" val="229784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1200" y="749932"/>
            <a:ext cx="80413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锂</a:t>
            </a:r>
            <a:r>
              <a:rPr lang="en-US" altLang="zh-CN" sz="3200" b="1" dirty="0"/>
              <a:t>(Z=3)</a:t>
            </a:r>
            <a:r>
              <a:rPr lang="zh-CN" altLang="en-US" sz="3200" b="1" dirty="0"/>
              <a:t>原子中含有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个电子，电子的量子态可用</a:t>
            </a:r>
            <a:r>
              <a:rPr lang="en-US" altLang="zh-CN" sz="3200" b="1" dirty="0"/>
              <a:t>(n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ml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ms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四个量子数来描述，若已知基态锂原子中一个电子的量子态为</a:t>
            </a:r>
            <a:r>
              <a:rPr lang="en-US" altLang="zh-CN" sz="3200" b="1" dirty="0"/>
              <a:t>(1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1/2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，则其余两个电子的量子态分别为</a:t>
            </a:r>
            <a:r>
              <a:rPr lang="en-US" altLang="zh-CN" sz="3200" b="1" dirty="0"/>
              <a:t>(_____________________)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(________________________)</a:t>
            </a:r>
            <a:r>
              <a:rPr lang="zh-CN" altLang="en-US" sz="3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5906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2574031" y="239713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ea typeface="楷体_GB2312" pitchFamily="49" charset="-122"/>
              </a:rPr>
              <a:t>4. </a:t>
            </a:r>
            <a:r>
              <a:rPr lang="zh-CN" altLang="en-US" sz="2800">
                <a:solidFill>
                  <a:srgbClr val="C00000"/>
                </a:solidFill>
                <a:ea typeface="楷体_GB2312" pitchFamily="49" charset="-122"/>
              </a:rPr>
              <a:t>原子的电子壳层结构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129532" y="795711"/>
            <a:ext cx="5719763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      </a:t>
            </a:r>
            <a:r>
              <a:rPr lang="zh-CN" altLang="en-US" sz="2800" dirty="0">
                <a:solidFill>
                  <a:srgbClr val="0000FF"/>
                </a:solidFill>
              </a:rPr>
              <a:t>原子内电子按一定壳层排列。</a:t>
            </a:r>
          </a:p>
        </p:txBody>
      </p:sp>
      <p:sp>
        <p:nvSpPr>
          <p:cNvPr id="8" name="矩形 7"/>
          <p:cNvSpPr/>
          <p:nvPr/>
        </p:nvSpPr>
        <p:spPr>
          <a:xfrm>
            <a:off x="2370193" y="2542201"/>
            <a:ext cx="6585045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每一壳层上，对应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b="1" i="1" dirty="0">
                <a:solidFill>
                  <a:srgbClr val="FF0000"/>
                </a:solidFill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</a:rPr>
              <a:t>1,2,3,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n-1</a:t>
            </a:r>
            <a:r>
              <a:rPr lang="zh-CN" altLang="en-US" sz="2800" b="1" dirty="0">
                <a:solidFill>
                  <a:srgbClr val="0000FF"/>
                </a:solidFill>
              </a:rPr>
              <a:t>可分成</a:t>
            </a:r>
            <a:r>
              <a:rPr lang="en-US" altLang="zh-CN" sz="2800" b="1" i="1" dirty="0" err="1">
                <a:solidFill>
                  <a:srgbClr val="0000FF"/>
                </a:solidFill>
              </a:rPr>
              <a:t>s,p,d,f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rgbClr val="0000FF"/>
                </a:solidFill>
              </a:rPr>
              <a:t>分（支）壳层。</a:t>
            </a:r>
          </a:p>
        </p:txBody>
      </p:sp>
      <p:sp>
        <p:nvSpPr>
          <p:cNvPr id="9" name="矩形 8"/>
          <p:cNvSpPr/>
          <p:nvPr/>
        </p:nvSpPr>
        <p:spPr>
          <a:xfrm>
            <a:off x="2370193" y="1913546"/>
            <a:ext cx="6863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n=</a:t>
            </a:r>
            <a:r>
              <a:rPr lang="en-US" altLang="zh-CN" sz="2800" b="1" dirty="0">
                <a:solidFill>
                  <a:srgbClr val="FF0000"/>
                </a:solidFill>
              </a:rPr>
              <a:t>1,2,3,4,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</a:rPr>
              <a:t>的壳层依次叫</a:t>
            </a:r>
            <a:r>
              <a:rPr lang="en-US" altLang="zh-CN" sz="2800" b="1" i="1" dirty="0">
                <a:solidFill>
                  <a:srgbClr val="009900"/>
                </a:solidFill>
              </a:rPr>
              <a:t>K,L,M,N,</a:t>
            </a:r>
            <a:r>
              <a:rPr lang="en-US" altLang="zh-CN" sz="2800" b="1" i="1" dirty="0">
                <a:solidFill>
                  <a:srgbClr val="009900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rgbClr val="009900"/>
                </a:solidFill>
              </a:rPr>
              <a:t>壳层。</a:t>
            </a:r>
          </a:p>
        </p:txBody>
      </p:sp>
      <p:sp>
        <p:nvSpPr>
          <p:cNvPr id="10" name="矩形 9"/>
          <p:cNvSpPr/>
          <p:nvPr/>
        </p:nvSpPr>
        <p:spPr>
          <a:xfrm>
            <a:off x="2574032" y="1315518"/>
            <a:ext cx="6144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主量子数</a:t>
            </a:r>
            <a:r>
              <a:rPr lang="en-US" altLang="zh-CN" sz="2800" b="1" i="1" dirty="0">
                <a:solidFill>
                  <a:srgbClr val="FF00FF"/>
                </a:solidFill>
              </a:rPr>
              <a:t>n</a:t>
            </a:r>
            <a:r>
              <a:rPr lang="zh-CN" altLang="en-US" sz="2800" b="1" dirty="0">
                <a:solidFill>
                  <a:srgbClr val="FF00FF"/>
                </a:solidFill>
              </a:rPr>
              <a:t>相同的电子组成一个壳层</a:t>
            </a:r>
            <a:r>
              <a:rPr lang="zh-CN" altLang="en-US" sz="2800" b="1" dirty="0">
                <a:solidFill>
                  <a:srgbClr val="0000CC"/>
                </a:solidFill>
              </a:rPr>
              <a:t>。</a:t>
            </a:r>
            <a:endParaRPr lang="zh-CN" altLang="en-US" sz="2800" b="1" dirty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129531" y="3881095"/>
            <a:ext cx="51101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华文楷体" panose="02010600040101010101" pitchFamily="2" charset="-122"/>
              </a:rPr>
              <a:t>多电子原子核处电子的分层排布遵循两条基本原理</a:t>
            </a:r>
            <a:r>
              <a:rPr lang="zh-CN" altLang="en-US" sz="2800" dirty="0">
                <a:solidFill>
                  <a:srgbClr val="FFFFFF"/>
                </a:solidFill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129531" y="4975226"/>
            <a:ext cx="41036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ea typeface="华文楷体" panose="02010600040101010101" pitchFamily="2" charset="-122"/>
              </a:rPr>
              <a:t>1</a:t>
            </a:r>
            <a:r>
              <a:rPr lang="zh-CN" altLang="en-US" sz="2800">
                <a:ea typeface="华文楷体" panose="02010600040101010101" pitchFamily="2" charset="-122"/>
              </a:rPr>
              <a:t>）</a:t>
            </a:r>
            <a:r>
              <a:rPr lang="zh-CN" altLang="en-US" sz="2800">
                <a:solidFill>
                  <a:srgbClr val="FF0000"/>
                </a:solidFill>
                <a:ea typeface="华文楷体" panose="02010600040101010101" pitchFamily="2" charset="-122"/>
              </a:rPr>
              <a:t>泡利不相容原理</a:t>
            </a:r>
            <a:r>
              <a:rPr lang="zh-CN" altLang="en-US" sz="2800" b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0">
                <a:ea typeface="华文楷体" panose="02010600040101010101" pitchFamily="2" charset="-122"/>
              </a:rPr>
              <a:t>       </a:t>
            </a:r>
            <a:endParaRPr lang="zh-CN" altLang="en-US" sz="2800" b="0"/>
          </a:p>
        </p:txBody>
      </p:sp>
      <p:pic>
        <p:nvPicPr>
          <p:cNvPr id="13" name="Picture 4" descr="45pau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94" y="3660776"/>
            <a:ext cx="22606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672581" y="5810251"/>
            <a:ext cx="381635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1945</a:t>
            </a:r>
            <a:r>
              <a:rPr kumimoji="1"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诺贝尔物理学奖得主</a:t>
            </a:r>
            <a:r>
              <a:rPr kumimoji="1" lang="en-US" altLang="zh-CN" sz="2800" b="1" dirty="0">
                <a:solidFill>
                  <a:srgbClr val="CC3300"/>
                </a:solidFill>
              </a:rPr>
              <a:t>W. Pauli</a:t>
            </a:r>
          </a:p>
        </p:txBody>
      </p:sp>
    </p:spTree>
    <p:extLst>
      <p:ext uri="{BB962C8B-B14F-4D97-AF65-F5344CB8AC3E}">
        <p14:creationId xmlns:p14="http://schemas.microsoft.com/office/powerpoint/2010/main" val="32855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66964" y="100869"/>
            <a:ext cx="83010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若微观粒子处在稳定的势场中，则势能函数</a:t>
            </a:r>
            <a:r>
              <a:rPr lang="en-US" altLang="zh-CN" sz="28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与时间无关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，称这类问题为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定态问题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。</a:t>
            </a: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52728"/>
              </p:ext>
            </p:extLst>
          </p:nvPr>
        </p:nvGraphicFramePr>
        <p:xfrm>
          <a:off x="3482880" y="863887"/>
          <a:ext cx="6094234" cy="12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65" name="公式" r:id="rId4" imgW="2234880" imgH="457200" progId="Equation.3">
                  <p:embed/>
                </p:oleObj>
              </mc:Choice>
              <mc:Fallback>
                <p:oleObj name="公式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880" y="863887"/>
                        <a:ext cx="6094234" cy="12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155731" y="2049077"/>
            <a:ext cx="7786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此时，哈密顿算</a:t>
            </a:r>
            <a:r>
              <a:rPr lang="zh-CN" altLang="en-GB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符与时间无关，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薛定谔方程可用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分离变量法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求解：波函数</a:t>
            </a:r>
            <a:r>
              <a:rPr lang="zh-CN" altLang="en-US" sz="2800" b="1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可以分离为空间坐标函数和时间函数的乘积。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527617" y="3558791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kern="0" dirty="0">
                <a:solidFill>
                  <a:srgbClr val="CC00CC"/>
                </a:solidFill>
              </a:rPr>
              <a:t>设 </a:t>
            </a: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68040"/>
              </p:ext>
            </p:extLst>
          </p:nvPr>
        </p:nvGraphicFramePr>
        <p:xfrm>
          <a:off x="3666502" y="3612595"/>
          <a:ext cx="39163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66" name="公式" r:id="rId6" imgW="1295400" imgH="203200" progId="Equation.3">
                  <p:embed/>
                </p:oleObj>
              </mc:Choice>
              <mc:Fallback>
                <p:oleObj name="公式" r:id="rId6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502" y="3612595"/>
                        <a:ext cx="39163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2367279" y="4993551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47110"/>
              </p:ext>
            </p:extLst>
          </p:nvPr>
        </p:nvGraphicFramePr>
        <p:xfrm>
          <a:off x="8329756" y="5899150"/>
          <a:ext cx="2255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67" name="公式" r:id="rId8" imgW="749160" imgH="177480" progId="Equation.3">
                  <p:embed/>
                </p:oleObj>
              </mc:Choice>
              <mc:Fallback>
                <p:oleObj name="公式" r:id="rId8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756" y="5899150"/>
                        <a:ext cx="22558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1994216" y="6167437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43707"/>
              </p:ext>
            </p:extLst>
          </p:nvPr>
        </p:nvGraphicFramePr>
        <p:xfrm>
          <a:off x="3482881" y="4401415"/>
          <a:ext cx="54514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68" name="公式" r:id="rId10" imgW="1815312" imgH="393529" progId="Equation.3">
                  <p:embed/>
                </p:oleObj>
              </mc:Choice>
              <mc:Fallback>
                <p:oleObj name="公式" r:id="rId10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881" y="4401415"/>
                        <a:ext cx="54514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33737"/>
              </p:ext>
            </p:extLst>
          </p:nvPr>
        </p:nvGraphicFramePr>
        <p:xfrm>
          <a:off x="3041793" y="5602288"/>
          <a:ext cx="52879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69" name="公式" r:id="rId12" imgW="1752480" imgH="419040" progId="Equation.3">
                  <p:embed/>
                </p:oleObj>
              </mc:Choice>
              <mc:Fallback>
                <p:oleObj name="公式" r:id="rId12" imgW="1752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793" y="5602288"/>
                        <a:ext cx="5287962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/>
      <p:bldP spid="26" grpId="0"/>
      <p:bldP spid="32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2497317" y="4842861"/>
            <a:ext cx="777716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在不违背泡利不相容原理的前提下，每个电子都趋于占据可能的最低能级，使原子系统的总能量尽可能的低。</a:t>
            </a: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2494143" y="3906236"/>
            <a:ext cx="3087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华文楷体" panose="02010600040101010101" pitchFamily="2" charset="-122"/>
              </a:rPr>
              <a:t>(2</a:t>
            </a:r>
            <a:r>
              <a:rPr lang="zh-CN" altLang="en-US" sz="2800">
                <a:ea typeface="华文楷体" panose="02010600040101010101" pitchFamily="2" charset="-122"/>
              </a:rPr>
              <a:t>）</a:t>
            </a:r>
            <a:r>
              <a:rPr lang="zh-CN" altLang="en-US" sz="2800">
                <a:solidFill>
                  <a:srgbClr val="FF0000"/>
                </a:solidFill>
                <a:ea typeface="华文楷体" panose="02010600040101010101" pitchFamily="2" charset="-122"/>
              </a:rPr>
              <a:t>能量最低原理</a:t>
            </a:r>
            <a:r>
              <a:rPr lang="zh-CN" altLang="en-US" sz="2800" b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endParaRPr lang="zh-CN" altLang="en-US" sz="2800"/>
          </a:p>
        </p:txBody>
      </p:sp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2543354" y="1518636"/>
            <a:ext cx="74104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FF"/>
                </a:solidFill>
              </a:rPr>
              <a:t>在同一原子中，不可能有两个或两个以上的电子具有完全相同的四个量子数（即处于完全相同的状态）。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463979" y="321659"/>
            <a:ext cx="41036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泡利不相容原理</a:t>
            </a:r>
            <a:r>
              <a:rPr lang="zh-CN" altLang="en-US" sz="2800" b="0" dirty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ea typeface="华文楷体" panose="02010600040101010101" pitchFamily="2" charset="-122"/>
              </a:rPr>
              <a:t>       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0935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53246" y="313409"/>
            <a:ext cx="385841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FF0000"/>
                </a:solidFill>
              </a:rPr>
              <a:t>原子的壳层结构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25426" y="1235748"/>
            <a:ext cx="703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C00CC"/>
                </a:solidFill>
              </a:rPr>
              <a:t>两个基本原则确定多电子原子的电子结构：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8140" y="1842172"/>
            <a:ext cx="8652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9900"/>
                </a:solidFill>
              </a:rPr>
              <a:t>1</a:t>
            </a:r>
            <a:r>
              <a:rPr kumimoji="1" lang="zh-CN" altLang="en-US" sz="2800" dirty="0">
                <a:solidFill>
                  <a:srgbClr val="009900"/>
                </a:solidFill>
              </a:rPr>
              <a:t>、当粒子系统的总能量为最小时，粒子系统是稳定的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73065" y="2366046"/>
            <a:ext cx="7902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CC3300"/>
                </a:solidFill>
              </a:rPr>
              <a:t>2</a:t>
            </a:r>
            <a:r>
              <a:rPr kumimoji="1" lang="zh-CN" altLang="en-US" sz="2800" dirty="0">
                <a:solidFill>
                  <a:srgbClr val="CC3300"/>
                </a:solidFill>
              </a:rPr>
              <a:t>、在一个原子中，只有一个电子可以存在于某一特定的量子态中 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346102" y="3629698"/>
            <a:ext cx="3865563" cy="523875"/>
            <a:chOff x="470" y="2352"/>
            <a:chExt cx="2435" cy="33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0" y="2352"/>
              <a:ext cx="12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/>
                <a:t>n </a:t>
              </a:r>
              <a:r>
                <a:rPr kumimoji="1" lang="en-US" altLang="zh-CN" sz="2800"/>
                <a:t>= 1</a:t>
              </a:r>
              <a:r>
                <a:rPr kumimoji="1" lang="zh-CN" altLang="en-US" sz="2800"/>
                <a:t>，</a:t>
              </a:r>
              <a:r>
                <a:rPr kumimoji="1" lang="en-US" altLang="zh-CN" sz="2800"/>
                <a:t>2</a:t>
              </a:r>
              <a:r>
                <a:rPr kumimoji="1" lang="zh-CN" altLang="en-US" sz="2800"/>
                <a:t>，</a:t>
              </a:r>
              <a:r>
                <a:rPr kumimoji="1" lang="en-US" altLang="zh-CN" sz="2800"/>
                <a:t>3</a:t>
              </a:r>
              <a:endParaRPr kumimoji="1" lang="en-US" altLang="zh-CN" sz="2800" i="1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749" y="2389"/>
            <a:ext cx="115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4" name="Equation" r:id="rId3" imgW="317087" imgH="76101" progId="Equation.2">
                    <p:embed/>
                  </p:oleObj>
                </mc:Choice>
                <mc:Fallback>
                  <p:oleObj name="Equation" r:id="rId3" imgW="317087" imgH="76101" progId="Equation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2389"/>
                          <a:ext cx="115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09565" y="3267746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8000"/>
                </a:solidFill>
              </a:rPr>
              <a:t>能量：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03803" y="3629698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70C0"/>
                </a:solidFill>
              </a:rPr>
              <a:t>壳层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422302" y="4239296"/>
            <a:ext cx="4587875" cy="954088"/>
            <a:chOff x="528" y="2784"/>
            <a:chExt cx="2890" cy="601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28" y="2784"/>
              <a:ext cx="289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/>
                <a:t>l </a:t>
              </a:r>
              <a:r>
                <a:rPr kumimoji="1" lang="en-US" altLang="zh-CN" sz="2800"/>
                <a:t>= 0</a:t>
              </a:r>
              <a:r>
                <a:rPr kumimoji="1" lang="zh-CN" altLang="en-US" sz="2800"/>
                <a:t>，</a:t>
              </a:r>
              <a:r>
                <a:rPr kumimoji="1" lang="en-US" altLang="zh-CN" sz="2800"/>
                <a:t>1</a:t>
              </a:r>
              <a:r>
                <a:rPr kumimoji="1" lang="zh-CN" altLang="en-US" sz="2800"/>
                <a:t>，</a:t>
              </a:r>
              <a:r>
                <a:rPr kumimoji="1" lang="en-US" altLang="zh-CN" sz="2800"/>
                <a:t>2</a:t>
              </a:r>
              <a:r>
                <a:rPr kumimoji="1" lang="zh-CN" altLang="en-US" sz="2800"/>
                <a:t>，</a:t>
              </a:r>
              <a:r>
                <a:rPr kumimoji="1" lang="en-US" altLang="zh-CN" sz="2800"/>
                <a:t>3</a:t>
              </a:r>
              <a:r>
                <a:rPr kumimoji="1" lang="zh-CN" altLang="en-US" sz="2800"/>
                <a:t>，        ，</a:t>
              </a:r>
              <a:r>
                <a:rPr kumimoji="1" lang="en-US" altLang="zh-CN" sz="2800" i="1"/>
                <a:t>n </a:t>
              </a:r>
              <a:r>
                <a:rPr kumimoji="1" lang="en-US" altLang="zh-CN" sz="2800"/>
                <a:t>- 1</a:t>
              </a:r>
            </a:p>
            <a:p>
              <a:pPr eaLnBrk="1" hangingPunct="1"/>
              <a:r>
                <a:rPr kumimoji="1" lang="en-US" altLang="zh-CN" sz="2800"/>
                <a:t>   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s </a:t>
              </a:r>
              <a:r>
                <a:rPr kumimoji="1" lang="en-US" altLang="zh-CN" sz="2800"/>
                <a:t>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p </a:t>
              </a:r>
              <a:r>
                <a:rPr kumimoji="1" lang="en-US" altLang="zh-CN" sz="2800"/>
                <a:t>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d</a:t>
              </a:r>
              <a:r>
                <a:rPr kumimoji="1" lang="en-US" altLang="zh-CN" sz="2800"/>
                <a:t>  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f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2109" y="2836"/>
            <a:ext cx="64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5" name="Equation" r:id="rId5" imgW="177415" imgH="76035" progId="Equation.2">
                    <p:embed/>
                  </p:oleObj>
                </mc:Choice>
                <mc:Fallback>
                  <p:oleObj name="Equation" r:id="rId5" imgW="177415" imgH="76035" progId="Equation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836"/>
                          <a:ext cx="64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803803" y="423929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66"/>
                </a:solidFill>
              </a:rPr>
              <a:t>支壳层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317526" y="5409286"/>
            <a:ext cx="7277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87119F"/>
                </a:solidFill>
              </a:rPr>
              <a:t>一个支壳层中的电子能量几乎完全相等</a:t>
            </a:r>
            <a:r>
              <a:rPr kumimoji="1" lang="en-US" altLang="zh-CN" sz="2800" dirty="0">
                <a:solidFill>
                  <a:srgbClr val="87119F"/>
                </a:solidFill>
              </a:rPr>
              <a:t>,</a:t>
            </a:r>
            <a:r>
              <a:rPr kumimoji="1" lang="zh-CN" altLang="en-US" sz="2800" dirty="0">
                <a:solidFill>
                  <a:srgbClr val="87119F"/>
                </a:solidFill>
              </a:rPr>
              <a:t>因为电子能量对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rgbClr val="87119F"/>
                </a:solidFill>
              </a:rPr>
              <a:t>， </a:t>
            </a:r>
            <a:r>
              <a:rPr kumimoji="1" lang="en-US" altLang="zh-CN" sz="2800" i="1" dirty="0" err="1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5000" dirty="0" err="1">
                <a:solidFill>
                  <a:srgbClr val="FF0000"/>
                </a:solidFill>
              </a:rPr>
              <a:t>s</a:t>
            </a:r>
            <a:r>
              <a:rPr kumimoji="1" lang="zh-CN" altLang="en-US" sz="2800" dirty="0">
                <a:solidFill>
                  <a:srgbClr val="87119F"/>
                </a:solidFill>
              </a:rPr>
              <a:t>依赖很小。</a:t>
            </a:r>
          </a:p>
        </p:txBody>
      </p:sp>
    </p:spTree>
    <p:extLst>
      <p:ext uri="{BB962C8B-B14F-4D97-AF65-F5344CB8AC3E}">
        <p14:creationId xmlns:p14="http://schemas.microsoft.com/office/powerpoint/2010/main" val="7343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9" grpId="0" autoUpdateAnimBg="0"/>
      <p:bldP spid="10" grpId="0" autoUpdateAnimBg="0"/>
      <p:bldP spid="14" grpId="0" autoUpdateAnimBg="0"/>
      <p:bldP spid="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41741" y="571499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FF00FF"/>
                </a:solidFill>
              </a:rPr>
              <a:t>每一壳层最多壳容纳的电子数</a:t>
            </a:r>
            <a:r>
              <a:rPr lang="en-US" altLang="zh-CN" sz="2800" b="1">
                <a:solidFill>
                  <a:srgbClr val="FF00FF"/>
                </a:solidFill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3364"/>
              </p:ext>
            </p:extLst>
          </p:nvPr>
        </p:nvGraphicFramePr>
        <p:xfrm>
          <a:off x="2698928" y="1214439"/>
          <a:ext cx="6324600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7" name="Equation" r:id="rId3" imgW="2451100" imgH="889000" progId="Equation.2">
                  <p:embed/>
                </p:oleObj>
              </mc:Choice>
              <mc:Fallback>
                <p:oleObj name="Equation" r:id="rId3" imgW="2451100" imgH="889000" progId="Equation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928" y="1214439"/>
                        <a:ext cx="6324600" cy="229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98866" y="1"/>
            <a:ext cx="6678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9900"/>
                </a:solidFill>
              </a:rPr>
              <a:t>每一支壳层最多能容纳的电子数：</a:t>
            </a:r>
            <a:r>
              <a:rPr kumimoji="1" lang="en-US" altLang="zh-CN" sz="2800">
                <a:solidFill>
                  <a:srgbClr val="FF0000"/>
                </a:solidFill>
              </a:rPr>
              <a:t>2(2</a:t>
            </a:r>
            <a:r>
              <a:rPr kumimoji="1" lang="en-US" altLang="zh-CN" sz="2800" i="1">
                <a:solidFill>
                  <a:srgbClr val="FF0000"/>
                </a:solidFill>
              </a:rPr>
              <a:t>l</a:t>
            </a:r>
            <a:r>
              <a:rPr kumimoji="1" lang="en-US" altLang="zh-CN" sz="2800">
                <a:solidFill>
                  <a:srgbClr val="FF0000"/>
                </a:solidFill>
              </a:rPr>
              <a:t>+1)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05269"/>
              </p:ext>
            </p:extLst>
          </p:nvPr>
        </p:nvGraphicFramePr>
        <p:xfrm>
          <a:off x="2127428" y="3500439"/>
          <a:ext cx="8369302" cy="3000375"/>
        </p:xfrm>
        <a:graphic>
          <a:graphicData uri="http://schemas.openxmlformats.org/drawingml/2006/table">
            <a:tbl>
              <a:tblPr/>
              <a:tblGrid>
                <a:gridCol w="63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7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2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9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28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9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28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79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87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955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6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63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446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796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28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95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581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2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L="91437" marR="91437" marT="45725" marB="4572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20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en-US" altLang="zh-CN" sz="2800" b="1" i="1" u="none" strike="noStrike" cap="none" normalizeH="0" baseline="-2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en-US" altLang="zh-CN" sz="2800" b="1" i="1" u="none" strike="noStrike" cap="none" normalizeH="0" baseline="-20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78474" y="1643065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FF"/>
                </a:solidFill>
              </a:rPr>
              <a:t>支壳层的填充顺序：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784726" y="1325563"/>
            <a:ext cx="5883275" cy="5257800"/>
            <a:chOff x="144" y="720"/>
            <a:chExt cx="3706" cy="331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576" y="3360"/>
              <a:ext cx="384" cy="327"/>
              <a:chOff x="1632" y="3225"/>
              <a:chExt cx="384" cy="327"/>
            </a:xfrm>
          </p:grpSpPr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Text Box 6"/>
              <p:cNvSpPr txBox="1">
                <a:spLocks noChangeArrowheads="1"/>
              </p:cNvSpPr>
              <p:nvPr/>
            </p:nvSpPr>
            <p:spPr bwMode="auto">
              <a:xfrm>
                <a:off x="1718" y="3225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/>
                  <a:t>s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036" y="2976"/>
              <a:ext cx="384" cy="519"/>
              <a:chOff x="2352" y="2496"/>
              <a:chExt cx="384" cy="519"/>
            </a:xfrm>
          </p:grpSpPr>
          <p:grpSp>
            <p:nvGrpSpPr>
              <p:cNvPr id="76" name="Group 8"/>
              <p:cNvGrpSpPr>
                <a:grpSpLocks/>
              </p:cNvGrpSpPr>
              <p:nvPr/>
            </p:nvGrpSpPr>
            <p:grpSpPr bwMode="auto">
              <a:xfrm>
                <a:off x="2352" y="2496"/>
                <a:ext cx="384" cy="288"/>
                <a:chOff x="2352" y="2496"/>
                <a:chExt cx="384" cy="288"/>
              </a:xfrm>
            </p:grpSpPr>
            <p:sp>
              <p:nvSpPr>
                <p:cNvPr id="80" name="Line 9"/>
                <p:cNvSpPr>
                  <a:spLocks noChangeShapeType="1"/>
                </p:cNvSpPr>
                <p:nvPr/>
              </p:nvSpPr>
              <p:spPr bwMode="auto">
                <a:xfrm>
                  <a:off x="2352" y="2775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8" y="249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p</a:t>
                  </a:r>
                </a:p>
              </p:txBody>
            </p:sp>
          </p:grpSp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2352" y="2688"/>
                <a:ext cx="384" cy="327"/>
                <a:chOff x="1632" y="3225"/>
                <a:chExt cx="384" cy="327"/>
              </a:xfrm>
            </p:grpSpPr>
            <p:sp>
              <p:nvSpPr>
                <p:cNvPr id="78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350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18" y="3225"/>
                  <a:ext cx="20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/>
                    <a:t>s</a:t>
                  </a:r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498" y="2400"/>
              <a:ext cx="394" cy="755"/>
              <a:chOff x="2976" y="2496"/>
              <a:chExt cx="394" cy="755"/>
            </a:xfrm>
          </p:grpSpPr>
          <p:grpSp>
            <p:nvGrpSpPr>
              <p:cNvPr id="66" name="Group 15"/>
              <p:cNvGrpSpPr>
                <a:grpSpLocks/>
              </p:cNvGrpSpPr>
              <p:nvPr/>
            </p:nvGrpSpPr>
            <p:grpSpPr bwMode="auto">
              <a:xfrm>
                <a:off x="2976" y="2496"/>
                <a:ext cx="384" cy="288"/>
                <a:chOff x="2976" y="2496"/>
                <a:chExt cx="384" cy="288"/>
              </a:xfrm>
            </p:grpSpPr>
            <p:sp>
              <p:nvSpPr>
                <p:cNvPr id="74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2727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72" y="249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d</a:t>
                  </a:r>
                </a:p>
              </p:txBody>
            </p:sp>
          </p:grp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2986" y="2732"/>
                <a:ext cx="384" cy="519"/>
                <a:chOff x="2352" y="2496"/>
                <a:chExt cx="384" cy="519"/>
              </a:xfrm>
            </p:grpSpPr>
            <p:grpSp>
              <p:nvGrpSpPr>
                <p:cNvPr id="68" name="Group 19"/>
                <p:cNvGrpSpPr>
                  <a:grpSpLocks/>
                </p:cNvGrpSpPr>
                <p:nvPr/>
              </p:nvGrpSpPr>
              <p:grpSpPr bwMode="auto">
                <a:xfrm>
                  <a:off x="2352" y="2496"/>
                  <a:ext cx="384" cy="288"/>
                  <a:chOff x="2352" y="2496"/>
                  <a:chExt cx="384" cy="288"/>
                </a:xfrm>
              </p:grpSpPr>
              <p:sp>
                <p:nvSpPr>
                  <p:cNvPr id="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75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496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/>
                      <a:t>p</a:t>
                    </a:r>
                  </a:p>
                </p:txBody>
              </p:sp>
            </p:grpSp>
            <p:grpSp>
              <p:nvGrpSpPr>
                <p:cNvPr id="69" name="Group 22"/>
                <p:cNvGrpSpPr>
                  <a:grpSpLocks/>
                </p:cNvGrpSpPr>
                <p:nvPr/>
              </p:nvGrpSpPr>
              <p:grpSpPr bwMode="auto">
                <a:xfrm>
                  <a:off x="2352" y="2688"/>
                  <a:ext cx="384" cy="327"/>
                  <a:chOff x="1632" y="3225"/>
                  <a:chExt cx="384" cy="327"/>
                </a:xfrm>
              </p:grpSpPr>
              <p:sp>
                <p:nvSpPr>
                  <p:cNvPr id="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504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225"/>
                    <a:ext cx="203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800"/>
                      <a:t>s</a:t>
                    </a:r>
                  </a:p>
                </p:txBody>
              </p:sp>
            </p:grp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456" y="743"/>
              <a:ext cx="394" cy="755"/>
              <a:chOff x="2976" y="2496"/>
              <a:chExt cx="394" cy="755"/>
            </a:xfrm>
          </p:grpSpPr>
          <p:grpSp>
            <p:nvGrpSpPr>
              <p:cNvPr id="56" name="Group 26"/>
              <p:cNvGrpSpPr>
                <a:grpSpLocks/>
              </p:cNvGrpSpPr>
              <p:nvPr/>
            </p:nvGrpSpPr>
            <p:grpSpPr bwMode="auto">
              <a:xfrm>
                <a:off x="2976" y="2496"/>
                <a:ext cx="384" cy="288"/>
                <a:chOff x="2976" y="2496"/>
                <a:chExt cx="384" cy="288"/>
              </a:xfrm>
            </p:grpSpPr>
            <p:sp>
              <p:nvSpPr>
                <p:cNvPr id="64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2727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72" y="249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d</a:t>
                  </a:r>
                </a:p>
              </p:txBody>
            </p:sp>
          </p:grpSp>
          <p:grpSp>
            <p:nvGrpSpPr>
              <p:cNvPr id="57" name="Group 29"/>
              <p:cNvGrpSpPr>
                <a:grpSpLocks/>
              </p:cNvGrpSpPr>
              <p:nvPr/>
            </p:nvGrpSpPr>
            <p:grpSpPr bwMode="auto">
              <a:xfrm>
                <a:off x="2986" y="2732"/>
                <a:ext cx="384" cy="519"/>
                <a:chOff x="2352" y="2496"/>
                <a:chExt cx="384" cy="519"/>
              </a:xfrm>
            </p:grpSpPr>
            <p:grpSp>
              <p:nvGrpSpPr>
                <p:cNvPr id="58" name="Group 30"/>
                <p:cNvGrpSpPr>
                  <a:grpSpLocks/>
                </p:cNvGrpSpPr>
                <p:nvPr/>
              </p:nvGrpSpPr>
              <p:grpSpPr bwMode="auto">
                <a:xfrm>
                  <a:off x="2352" y="2496"/>
                  <a:ext cx="384" cy="288"/>
                  <a:chOff x="2352" y="2496"/>
                  <a:chExt cx="384" cy="288"/>
                </a:xfrm>
              </p:grpSpPr>
              <p:sp>
                <p:nvSpPr>
                  <p:cNvPr id="6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775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496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/>
                      <a:t>p</a:t>
                    </a:r>
                  </a:p>
                </p:txBody>
              </p:sp>
            </p:grpSp>
            <p:grpSp>
              <p:nvGrpSpPr>
                <p:cNvPr id="59" name="Group 33"/>
                <p:cNvGrpSpPr>
                  <a:grpSpLocks/>
                </p:cNvGrpSpPr>
                <p:nvPr/>
              </p:nvGrpSpPr>
              <p:grpSpPr bwMode="auto">
                <a:xfrm>
                  <a:off x="2352" y="2688"/>
                  <a:ext cx="384" cy="327"/>
                  <a:chOff x="1632" y="3225"/>
                  <a:chExt cx="384" cy="327"/>
                </a:xfrm>
              </p:grpSpPr>
              <p:sp>
                <p:nvSpPr>
                  <p:cNvPr id="6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504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225"/>
                    <a:ext cx="203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800"/>
                      <a:t>s</a:t>
                    </a:r>
                  </a:p>
                </p:txBody>
              </p:sp>
            </p:grpSp>
          </p:grp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988" y="1632"/>
              <a:ext cx="394" cy="1104"/>
              <a:chOff x="2678" y="720"/>
              <a:chExt cx="394" cy="1104"/>
            </a:xfrm>
          </p:grpSpPr>
          <p:grpSp>
            <p:nvGrpSpPr>
              <p:cNvPr id="42" name="Group 37"/>
              <p:cNvGrpSpPr>
                <a:grpSpLocks/>
              </p:cNvGrpSpPr>
              <p:nvPr/>
            </p:nvGrpSpPr>
            <p:grpSpPr bwMode="auto">
              <a:xfrm>
                <a:off x="2688" y="720"/>
                <a:ext cx="384" cy="288"/>
                <a:chOff x="2688" y="1920"/>
                <a:chExt cx="384" cy="288"/>
              </a:xfrm>
            </p:grpSpPr>
            <p:sp>
              <p:nvSpPr>
                <p:cNvPr id="54" name="Line 38"/>
                <p:cNvSpPr>
                  <a:spLocks noChangeShapeType="1"/>
                </p:cNvSpPr>
                <p:nvPr/>
              </p:nvSpPr>
              <p:spPr bwMode="auto">
                <a:xfrm>
                  <a:off x="2688" y="2151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f</a:t>
                  </a:r>
                </a:p>
              </p:txBody>
            </p:sp>
          </p:grpSp>
          <p:grpSp>
            <p:nvGrpSpPr>
              <p:cNvPr id="43" name="Group 40"/>
              <p:cNvGrpSpPr>
                <a:grpSpLocks/>
              </p:cNvGrpSpPr>
              <p:nvPr/>
            </p:nvGrpSpPr>
            <p:grpSpPr bwMode="auto">
              <a:xfrm>
                <a:off x="2678" y="1069"/>
                <a:ext cx="394" cy="755"/>
                <a:chOff x="2976" y="2496"/>
                <a:chExt cx="394" cy="755"/>
              </a:xfrm>
            </p:grpSpPr>
            <p:grpSp>
              <p:nvGrpSpPr>
                <p:cNvPr id="44" name="Group 41"/>
                <p:cNvGrpSpPr>
                  <a:grpSpLocks/>
                </p:cNvGrpSpPr>
                <p:nvPr/>
              </p:nvGrpSpPr>
              <p:grpSpPr bwMode="auto">
                <a:xfrm>
                  <a:off x="2976" y="2496"/>
                  <a:ext cx="384" cy="288"/>
                  <a:chOff x="2976" y="2496"/>
                  <a:chExt cx="384" cy="288"/>
                </a:xfrm>
              </p:grpSpPr>
              <p:sp>
                <p:nvSpPr>
                  <p:cNvPr id="5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727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496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/>
                      <a:t>d</a:t>
                    </a:r>
                  </a:p>
                </p:txBody>
              </p:sp>
            </p:grpSp>
            <p:grpSp>
              <p:nvGrpSpPr>
                <p:cNvPr id="45" name="Group 44"/>
                <p:cNvGrpSpPr>
                  <a:grpSpLocks/>
                </p:cNvGrpSpPr>
                <p:nvPr/>
              </p:nvGrpSpPr>
              <p:grpSpPr bwMode="auto">
                <a:xfrm>
                  <a:off x="2986" y="2732"/>
                  <a:ext cx="384" cy="519"/>
                  <a:chOff x="2352" y="2496"/>
                  <a:chExt cx="384" cy="519"/>
                </a:xfrm>
              </p:grpSpPr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352" y="2496"/>
                    <a:ext cx="384" cy="288"/>
                    <a:chOff x="2352" y="2496"/>
                    <a:chExt cx="384" cy="288"/>
                  </a:xfrm>
                </p:grpSpPr>
                <p:sp>
                  <p:nvSpPr>
                    <p:cNvPr id="5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775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8" y="2496"/>
                      <a:ext cx="22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/>
                        <a:t>p</a:t>
                      </a:r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352" y="2688"/>
                    <a:ext cx="384" cy="327"/>
                    <a:chOff x="1632" y="3225"/>
                    <a:chExt cx="384" cy="327"/>
                  </a:xfrm>
                </p:grpSpPr>
                <p:sp>
                  <p:nvSpPr>
                    <p:cNvPr id="4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504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18" y="3225"/>
                      <a:ext cx="203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 sz="2800"/>
                        <a:t>s</a:t>
                      </a:r>
                    </a:p>
                  </p:txBody>
                </p:sp>
              </p:grpSp>
            </p:grpSp>
          </p:grp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2476" y="1200"/>
              <a:ext cx="394" cy="1104"/>
              <a:chOff x="2678" y="720"/>
              <a:chExt cx="394" cy="1104"/>
            </a:xfrm>
          </p:grpSpPr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2688" y="720"/>
                <a:ext cx="384" cy="288"/>
                <a:chOff x="2688" y="1920"/>
                <a:chExt cx="384" cy="288"/>
              </a:xfrm>
            </p:grpSpPr>
            <p:sp>
              <p:nvSpPr>
                <p:cNvPr id="40" name="Line 53"/>
                <p:cNvSpPr>
                  <a:spLocks noChangeShapeType="1"/>
                </p:cNvSpPr>
                <p:nvPr/>
              </p:nvSpPr>
              <p:spPr bwMode="auto">
                <a:xfrm>
                  <a:off x="2688" y="2151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f</a:t>
                  </a:r>
                </a:p>
              </p:txBody>
            </p:sp>
          </p:grpSp>
          <p:grpSp>
            <p:nvGrpSpPr>
              <p:cNvPr id="29" name="Group 55"/>
              <p:cNvGrpSpPr>
                <a:grpSpLocks/>
              </p:cNvGrpSpPr>
              <p:nvPr/>
            </p:nvGrpSpPr>
            <p:grpSpPr bwMode="auto">
              <a:xfrm>
                <a:off x="2678" y="1069"/>
                <a:ext cx="394" cy="755"/>
                <a:chOff x="2976" y="2496"/>
                <a:chExt cx="394" cy="755"/>
              </a:xfrm>
            </p:grpSpPr>
            <p:grpSp>
              <p:nvGrpSpPr>
                <p:cNvPr id="30" name="Group 56"/>
                <p:cNvGrpSpPr>
                  <a:grpSpLocks/>
                </p:cNvGrpSpPr>
                <p:nvPr/>
              </p:nvGrpSpPr>
              <p:grpSpPr bwMode="auto">
                <a:xfrm>
                  <a:off x="2976" y="2496"/>
                  <a:ext cx="384" cy="288"/>
                  <a:chOff x="2976" y="2496"/>
                  <a:chExt cx="384" cy="288"/>
                </a:xfrm>
              </p:grpSpPr>
              <p:sp>
                <p:nvSpPr>
                  <p:cNvPr id="3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727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496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/>
                      <a:t>d</a:t>
                    </a:r>
                  </a:p>
                </p:txBody>
              </p:sp>
            </p:grpSp>
            <p:grpSp>
              <p:nvGrpSpPr>
                <p:cNvPr id="31" name="Group 59"/>
                <p:cNvGrpSpPr>
                  <a:grpSpLocks/>
                </p:cNvGrpSpPr>
                <p:nvPr/>
              </p:nvGrpSpPr>
              <p:grpSpPr bwMode="auto">
                <a:xfrm>
                  <a:off x="2986" y="2732"/>
                  <a:ext cx="384" cy="519"/>
                  <a:chOff x="2352" y="2496"/>
                  <a:chExt cx="384" cy="519"/>
                </a:xfrm>
              </p:grpSpPr>
              <p:grpSp>
                <p:nvGrpSpPr>
                  <p:cNvPr id="32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352" y="2496"/>
                    <a:ext cx="384" cy="288"/>
                    <a:chOff x="2352" y="2496"/>
                    <a:chExt cx="384" cy="288"/>
                  </a:xfrm>
                </p:grpSpPr>
                <p:sp>
                  <p:nvSpPr>
                    <p:cNvPr id="3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775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8" y="2496"/>
                      <a:ext cx="22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/>
                        <a:t>p</a:t>
                      </a:r>
                    </a:p>
                  </p:txBody>
                </p:sp>
              </p:grpSp>
              <p:grpSp>
                <p:nvGrpSpPr>
                  <p:cNvPr id="3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352" y="2688"/>
                    <a:ext cx="384" cy="327"/>
                    <a:chOff x="1632" y="3225"/>
                    <a:chExt cx="384" cy="327"/>
                  </a:xfrm>
                </p:grpSpPr>
                <p:sp>
                  <p:nvSpPr>
                    <p:cNvPr id="34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504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18" y="3225"/>
                      <a:ext cx="203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 sz="2800"/>
                        <a:t>s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956" y="824"/>
              <a:ext cx="394" cy="1104"/>
              <a:chOff x="2678" y="720"/>
              <a:chExt cx="394" cy="1104"/>
            </a:xfrm>
          </p:grpSpPr>
          <p:grpSp>
            <p:nvGrpSpPr>
              <p:cNvPr id="14" name="Group 67"/>
              <p:cNvGrpSpPr>
                <a:grpSpLocks/>
              </p:cNvGrpSpPr>
              <p:nvPr/>
            </p:nvGrpSpPr>
            <p:grpSpPr bwMode="auto">
              <a:xfrm>
                <a:off x="2688" y="720"/>
                <a:ext cx="384" cy="288"/>
                <a:chOff x="2688" y="1920"/>
                <a:chExt cx="384" cy="288"/>
              </a:xfrm>
            </p:grpSpPr>
            <p:sp>
              <p:nvSpPr>
                <p:cNvPr id="26" name="Line 68"/>
                <p:cNvSpPr>
                  <a:spLocks noChangeShapeType="1"/>
                </p:cNvSpPr>
                <p:nvPr/>
              </p:nvSpPr>
              <p:spPr bwMode="auto">
                <a:xfrm>
                  <a:off x="2688" y="2151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/>
                    <a:t>f</a:t>
                  </a:r>
                </a:p>
              </p:txBody>
            </p:sp>
          </p:grpSp>
          <p:grpSp>
            <p:nvGrpSpPr>
              <p:cNvPr id="15" name="Group 70"/>
              <p:cNvGrpSpPr>
                <a:grpSpLocks/>
              </p:cNvGrpSpPr>
              <p:nvPr/>
            </p:nvGrpSpPr>
            <p:grpSpPr bwMode="auto">
              <a:xfrm>
                <a:off x="2678" y="1069"/>
                <a:ext cx="394" cy="755"/>
                <a:chOff x="2976" y="2496"/>
                <a:chExt cx="394" cy="755"/>
              </a:xfrm>
            </p:grpSpPr>
            <p:grpSp>
              <p:nvGrpSpPr>
                <p:cNvPr id="16" name="Group 71"/>
                <p:cNvGrpSpPr>
                  <a:grpSpLocks/>
                </p:cNvGrpSpPr>
                <p:nvPr/>
              </p:nvGrpSpPr>
              <p:grpSpPr bwMode="auto">
                <a:xfrm>
                  <a:off x="2976" y="2496"/>
                  <a:ext cx="384" cy="288"/>
                  <a:chOff x="2976" y="2496"/>
                  <a:chExt cx="384" cy="288"/>
                </a:xfrm>
              </p:grpSpPr>
              <p:sp>
                <p:nvSpPr>
                  <p:cNvPr id="2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727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496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/>
                      <a:t>d</a:t>
                    </a:r>
                  </a:p>
                </p:txBody>
              </p:sp>
            </p:grpSp>
            <p:grpSp>
              <p:nvGrpSpPr>
                <p:cNvPr id="17" name="Group 74"/>
                <p:cNvGrpSpPr>
                  <a:grpSpLocks/>
                </p:cNvGrpSpPr>
                <p:nvPr/>
              </p:nvGrpSpPr>
              <p:grpSpPr bwMode="auto">
                <a:xfrm>
                  <a:off x="2986" y="2732"/>
                  <a:ext cx="384" cy="519"/>
                  <a:chOff x="2352" y="2496"/>
                  <a:chExt cx="384" cy="519"/>
                </a:xfrm>
              </p:grpSpPr>
              <p:grpSp>
                <p:nvGrpSpPr>
                  <p:cNvPr id="18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352" y="2496"/>
                    <a:ext cx="384" cy="288"/>
                    <a:chOff x="2352" y="2496"/>
                    <a:chExt cx="384" cy="288"/>
                  </a:xfrm>
                </p:grpSpPr>
                <p:sp>
                  <p:nvSpPr>
                    <p:cNvPr id="22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775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8" y="2496"/>
                      <a:ext cx="223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/>
                        <a:t>p</a:t>
                      </a:r>
                    </a:p>
                  </p:txBody>
                </p:sp>
              </p:grpSp>
              <p:grpSp>
                <p:nvGrpSpPr>
                  <p:cNvPr id="19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2352" y="2688"/>
                    <a:ext cx="384" cy="327"/>
                    <a:chOff x="1632" y="3225"/>
                    <a:chExt cx="384" cy="327"/>
                  </a:xfrm>
                </p:grpSpPr>
                <p:sp>
                  <p:nvSpPr>
                    <p:cNvPr id="20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504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18" y="3225"/>
                      <a:ext cx="203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zh-CN" sz="2800"/>
                        <a:t>s</a:t>
                      </a:r>
                    </a:p>
                  </p:txBody>
                </p:sp>
              </p:grpSp>
            </p:grpSp>
          </p:grpSp>
        </p:grpSp>
        <p:sp>
          <p:nvSpPr>
            <p:cNvPr id="11" name="Text Box 81"/>
            <p:cNvSpPr txBox="1">
              <a:spLocks noChangeArrowheads="1"/>
            </p:cNvSpPr>
            <p:nvPr/>
          </p:nvSpPr>
          <p:spPr bwMode="auto">
            <a:xfrm>
              <a:off x="336" y="3744"/>
              <a:ext cx="3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n = </a:t>
              </a:r>
              <a:r>
                <a:rPr kumimoji="1" lang="en-US" altLang="zh-CN"/>
                <a:t>1        2        3        4        5        6        7</a:t>
              </a:r>
              <a:endParaRPr kumimoji="1" lang="en-US" altLang="zh-CN" i="1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V="1">
              <a:off x="144" y="720"/>
              <a:ext cx="0" cy="32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83"/>
            <p:cNvSpPr txBox="1">
              <a:spLocks noChangeArrowheads="1"/>
            </p:cNvSpPr>
            <p:nvPr/>
          </p:nvSpPr>
          <p:spPr bwMode="auto">
            <a:xfrm>
              <a:off x="214" y="10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E</a:t>
              </a:r>
            </a:p>
          </p:txBody>
        </p:sp>
      </p:grpSp>
      <p:grpSp>
        <p:nvGrpSpPr>
          <p:cNvPr id="84" name="Group 15"/>
          <p:cNvGrpSpPr>
            <a:grpSpLocks/>
          </p:cNvGrpSpPr>
          <p:nvPr/>
        </p:nvGrpSpPr>
        <p:grpSpPr bwMode="auto">
          <a:xfrm>
            <a:off x="1944688" y="0"/>
            <a:ext cx="5780087" cy="1965326"/>
            <a:chOff x="448" y="1295"/>
            <a:chExt cx="4147" cy="1040"/>
          </a:xfrm>
        </p:grpSpPr>
        <p:graphicFrame>
          <p:nvGraphicFramePr>
            <p:cNvPr id="85" name="Object 16"/>
            <p:cNvGraphicFramePr>
              <a:graphicFrameLocks noChangeAspect="1"/>
            </p:cNvGraphicFramePr>
            <p:nvPr/>
          </p:nvGraphicFramePr>
          <p:xfrm>
            <a:off x="448" y="1295"/>
            <a:ext cx="414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7" name="公式" r:id="rId3" imgW="2790919" imgH="133347" progId="Equation.3">
                    <p:embed/>
                  </p:oleObj>
                </mc:Choice>
                <mc:Fallback>
                  <p:oleObj name="公式" r:id="rId3" imgW="2790919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1295"/>
                          <a:ext cx="414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17"/>
            <p:cNvGraphicFramePr>
              <a:graphicFrameLocks noChangeAspect="1"/>
            </p:cNvGraphicFramePr>
            <p:nvPr/>
          </p:nvGraphicFramePr>
          <p:xfrm>
            <a:off x="458" y="1691"/>
            <a:ext cx="396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8" name="公式" r:id="rId5" imgW="2647850" imgH="133347" progId="Equation.3">
                    <p:embed/>
                  </p:oleObj>
                </mc:Choice>
                <mc:Fallback>
                  <p:oleObj name="公式" r:id="rId5" imgW="2647850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1691"/>
                          <a:ext cx="396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18"/>
            <p:cNvGraphicFramePr>
              <a:graphicFrameLocks noChangeAspect="1"/>
            </p:cNvGraphicFramePr>
            <p:nvPr/>
          </p:nvGraphicFramePr>
          <p:xfrm>
            <a:off x="513" y="2016"/>
            <a:ext cx="163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9" name="公式" r:id="rId7" imgW="1114316" imgH="133347" progId="Equation.3">
                    <p:embed/>
                  </p:oleObj>
                </mc:Choice>
                <mc:Fallback>
                  <p:oleObj name="公式" r:id="rId7" imgW="111431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2016"/>
                          <a:ext cx="163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79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63171"/>
              </p:ext>
            </p:extLst>
          </p:nvPr>
        </p:nvGraphicFramePr>
        <p:xfrm>
          <a:off x="2384225" y="295812"/>
          <a:ext cx="7158037" cy="5029200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氢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氖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钾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2F2F"/>
                        </a:gs>
                        <a:gs pos="100000">
                          <a:srgbClr val="006666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71511" y="5474239"/>
            <a:ext cx="85725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电子组态：利用各壳层电子数目表示原子的状态，如正常状态时的氖（</a:t>
            </a:r>
            <a:r>
              <a:rPr kumimoji="1" lang="en-US" altLang="zh-CN" dirty="0">
                <a:solidFill>
                  <a:srgbClr val="FF0000"/>
                </a:solidFill>
              </a:rPr>
              <a:t>1s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</a:rPr>
              <a:t>2s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</a:rPr>
              <a:t>2p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6</a:t>
            </a:r>
            <a:r>
              <a:rPr kumimoji="1" lang="zh-CN" altLang="en-US" dirty="0">
                <a:solidFill>
                  <a:srgbClr val="FF0000"/>
                </a:solidFill>
              </a:rPr>
              <a:t>）。指数上的数字之和为该原子的电子数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057826" y="2038887"/>
            <a:ext cx="2357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FFFF00"/>
                </a:solidFill>
              </a:rPr>
              <a:t>4</a:t>
            </a:r>
            <a:r>
              <a:rPr kumimoji="1" lang="en-US" altLang="zh-CN" i="1">
                <a:solidFill>
                  <a:srgbClr val="FFFF00"/>
                </a:solidFill>
              </a:rPr>
              <a:t>s </a:t>
            </a:r>
            <a:r>
              <a:rPr kumimoji="1" lang="zh-CN" altLang="en-US">
                <a:solidFill>
                  <a:srgbClr val="FFFF00"/>
                </a:solidFill>
                <a:ea typeface="楷体_GB2312" pitchFamily="49" charset="-122"/>
              </a:rPr>
              <a:t>能级</a:t>
            </a:r>
          </a:p>
          <a:p>
            <a:pPr algn="ctr" eaLnBrk="1" hangingPunct="1"/>
            <a:r>
              <a:rPr kumimoji="1" lang="zh-CN" altLang="en-US">
                <a:solidFill>
                  <a:srgbClr val="FFFF00"/>
                </a:solidFill>
                <a:ea typeface="楷体_GB2312" pitchFamily="49" charset="-122"/>
              </a:rPr>
              <a:t>低于</a:t>
            </a:r>
          </a:p>
          <a:p>
            <a:pPr algn="ctr" eaLnBrk="1" hangingPunct="1"/>
            <a:r>
              <a:rPr kumimoji="1" lang="en-US" altLang="zh-CN">
                <a:solidFill>
                  <a:srgbClr val="FFFF00"/>
                </a:solidFill>
              </a:rPr>
              <a:t>3</a:t>
            </a:r>
            <a:r>
              <a:rPr kumimoji="1" lang="en-US" altLang="zh-CN" i="1">
                <a:solidFill>
                  <a:srgbClr val="FFFF00"/>
                </a:solidFill>
              </a:rPr>
              <a:t>d </a:t>
            </a:r>
            <a:r>
              <a:rPr kumimoji="1" lang="zh-CN" altLang="en-US">
                <a:solidFill>
                  <a:srgbClr val="FFFF00"/>
                </a:solidFill>
                <a:ea typeface="楷体_GB2312" pitchFamily="49" charset="-122"/>
              </a:rPr>
              <a:t>能级</a:t>
            </a:r>
          </a:p>
        </p:txBody>
      </p:sp>
    </p:spTree>
    <p:extLst>
      <p:ext uri="{BB962C8B-B14F-4D97-AF65-F5344CB8AC3E}">
        <p14:creationId xmlns:p14="http://schemas.microsoft.com/office/powerpoint/2010/main" val="2167433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6400" y="304800"/>
            <a:ext cx="868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66"/>
                </a:solidFill>
                <a:latin typeface="宋体" panose="02010600030101010101" pitchFamily="2" charset="-122"/>
              </a:rPr>
              <a:t>写出以下各电子态的角动量的大小：</a:t>
            </a:r>
            <a:r>
              <a:rPr lang="zh-CN" altLang="en-US" sz="32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390900" y="990600"/>
          <a:ext cx="4152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7" name="Equation" r:id="rId3" imgW="1650960" imgH="215640" progId="Equation.3">
                  <p:embed/>
                </p:oleObj>
              </mc:Choice>
              <mc:Fallback>
                <p:oleObj name="Equation" r:id="rId3" imgW="1650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990600"/>
                        <a:ext cx="41529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1828800"/>
            <a:ext cx="742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   </a:t>
            </a:r>
            <a:r>
              <a:rPr lang="zh-CN" altLang="en-US" sz="3200" dirty="0">
                <a:latin typeface="宋体" panose="02010600030101010101" pitchFamily="2" charset="-122"/>
              </a:rPr>
              <a:t>角动量的大小仅有角量子数决定。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963864" y="2670176"/>
          <a:ext cx="45037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8" name="Equation" r:id="rId5" imgW="1511280" imgH="203040" progId="Equation.3">
                  <p:embed/>
                </p:oleObj>
              </mc:Choice>
              <mc:Fallback>
                <p:oleObj name="Equation" r:id="rId5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4" y="2670176"/>
                        <a:ext cx="45037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819401" y="3509964"/>
          <a:ext cx="70770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9" name="Equation" r:id="rId7" imgW="2374560" imgH="253800" progId="Equation.3">
                  <p:embed/>
                </p:oleObj>
              </mc:Choice>
              <mc:Fallback>
                <p:oleObj name="Equation" r:id="rId7" imgW="237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509964"/>
                        <a:ext cx="70770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743201" y="4424364"/>
          <a:ext cx="73771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0" name="Equation" r:id="rId9" imgW="2476440" imgH="253800" progId="Equation.3">
                  <p:embed/>
                </p:oleObj>
              </mc:Choice>
              <mc:Fallback>
                <p:oleObj name="Equation" r:id="rId9" imgW="2476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424364"/>
                        <a:ext cx="73771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438400" y="599757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941638" y="5491164"/>
          <a:ext cx="71929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1" name="Equation" r:id="rId11" imgW="2412720" imgH="253800" progId="Equation.3">
                  <p:embed/>
                </p:oleObj>
              </mc:Choice>
              <mc:Fallback>
                <p:oleObj name="Equation" r:id="rId11" imgW="241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91164"/>
                        <a:ext cx="71929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5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4872038" y="3429000"/>
            <a:ext cx="3365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8</a:t>
            </a:r>
          </a:p>
        </p:txBody>
      </p:sp>
      <p:sp>
        <p:nvSpPr>
          <p:cNvPr id="3" name="Rectangle 117"/>
          <p:cNvSpPr>
            <a:spLocks noChangeArrowheads="1"/>
          </p:cNvSpPr>
          <p:nvPr/>
        </p:nvSpPr>
        <p:spPr bwMode="auto">
          <a:xfrm>
            <a:off x="1847851" y="2924175"/>
            <a:ext cx="84248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8000"/>
                </a:solidFill>
              </a:rPr>
              <a:t>6.</a:t>
            </a:r>
            <a:r>
              <a:rPr lang="zh-CN" altLang="en-US" b="1" dirty="0">
                <a:solidFill>
                  <a:srgbClr val="008000"/>
                </a:solidFill>
              </a:rPr>
              <a:t>在氢原子处于主量子数</a:t>
            </a:r>
            <a:r>
              <a:rPr lang="en-US" altLang="zh-CN" b="1" i="1" dirty="0">
                <a:solidFill>
                  <a:srgbClr val="008000"/>
                </a:solidFill>
              </a:rPr>
              <a:t>n</a:t>
            </a:r>
            <a:r>
              <a:rPr lang="en-US" altLang="zh-CN" b="1" dirty="0">
                <a:solidFill>
                  <a:srgbClr val="008000"/>
                </a:solidFill>
              </a:rPr>
              <a:t> = 2</a:t>
            </a:r>
            <a:r>
              <a:rPr lang="zh-CN" altLang="en-US" b="1" dirty="0">
                <a:solidFill>
                  <a:srgbClr val="008000"/>
                </a:solidFill>
              </a:rPr>
              <a:t>的壳层中，电子可能具有的量子态（</a:t>
            </a:r>
            <a:r>
              <a:rPr lang="en-US" altLang="zh-CN" b="1" i="1" dirty="0" err="1">
                <a:solidFill>
                  <a:srgbClr val="008000"/>
                </a:solidFill>
              </a:rPr>
              <a:t>n,l,m</a:t>
            </a:r>
            <a:r>
              <a:rPr lang="en-US" altLang="zh-CN" b="1" i="1" baseline="-25000" dirty="0" err="1">
                <a:solidFill>
                  <a:srgbClr val="008000"/>
                </a:solidFill>
              </a:rPr>
              <a:t>l</a:t>
            </a:r>
            <a:r>
              <a:rPr lang="en-US" altLang="zh-CN" b="1" i="1" dirty="0" err="1">
                <a:solidFill>
                  <a:srgbClr val="008000"/>
                </a:solidFill>
              </a:rPr>
              <a:t>,m</a:t>
            </a:r>
            <a:r>
              <a:rPr lang="en-US" altLang="zh-CN" b="1" i="1" baseline="-25000" dirty="0" err="1">
                <a:solidFill>
                  <a:srgbClr val="008000"/>
                </a:solidFill>
              </a:rPr>
              <a:t>s</a:t>
            </a:r>
            <a:r>
              <a:rPr lang="zh-CN" altLang="en-US" b="1" dirty="0">
                <a:solidFill>
                  <a:srgbClr val="008000"/>
                </a:solidFill>
              </a:rPr>
              <a:t>）最多有</a:t>
            </a:r>
            <a:r>
              <a:rPr lang="en-US" altLang="zh-CN" b="1" baseline="-25000" dirty="0">
                <a:solidFill>
                  <a:srgbClr val="008000"/>
                </a:solidFill>
              </a:rPr>
              <a:t>——</a:t>
            </a:r>
            <a:r>
              <a:rPr lang="zh-CN" altLang="en-US" b="1" dirty="0">
                <a:solidFill>
                  <a:srgbClr val="008000"/>
                </a:solidFill>
              </a:rPr>
              <a:t>种，分别为：</a:t>
            </a:r>
          </a:p>
          <a:p>
            <a:pPr eaLnBrk="1" hangingPunct="1"/>
            <a:endParaRPr lang="zh-CN" altLang="en-US" b="1" dirty="0">
              <a:solidFill>
                <a:srgbClr val="008000"/>
              </a:solidFill>
            </a:endParaRPr>
          </a:p>
          <a:p>
            <a:pPr eaLnBrk="1" hangingPunct="1"/>
            <a:endParaRPr lang="zh-CN" altLang="en-US" b="1" dirty="0">
              <a:solidFill>
                <a:srgbClr val="008000"/>
              </a:solidFill>
            </a:endParaRPr>
          </a:p>
          <a:p>
            <a:pPr eaLnBrk="1" hangingPunct="1"/>
            <a:endParaRPr lang="zh-CN" altLang="en-US" b="1" dirty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08000"/>
                </a:solidFill>
              </a:rPr>
              <a:t>_____________________________________________________</a:t>
            </a:r>
          </a:p>
          <a:p>
            <a:pPr eaLnBrk="1" hangingPunct="1"/>
            <a:endParaRPr lang="en-US" altLang="zh-CN" b="1" dirty="0">
              <a:solidFill>
                <a:srgbClr val="008000"/>
              </a:solidFill>
            </a:endParaRPr>
          </a:p>
          <a:p>
            <a:pPr eaLnBrk="1" hangingPunct="1"/>
            <a:endParaRPr lang="en-US" altLang="zh-CN" b="1" dirty="0">
              <a:solidFill>
                <a:srgbClr val="008000"/>
              </a:solidFill>
            </a:endParaRPr>
          </a:p>
          <a:p>
            <a:pPr eaLnBrk="1" hangingPunct="1"/>
            <a:endParaRPr lang="en-US" altLang="zh-CN" b="1" dirty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08000"/>
                </a:solidFill>
              </a:rPr>
              <a:t>——————————————————————————</a:t>
            </a:r>
          </a:p>
        </p:txBody>
      </p:sp>
      <p:graphicFrame>
        <p:nvGraphicFramePr>
          <p:cNvPr id="4" name="Object 119"/>
          <p:cNvGraphicFramePr>
            <a:graphicFrameLocks noChangeAspect="1"/>
          </p:cNvGraphicFramePr>
          <p:nvPr/>
        </p:nvGraphicFramePr>
        <p:xfrm>
          <a:off x="1957389" y="4075114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6" name="公式" r:id="rId4" imgW="698197" imgH="393529" progId="Equation.3">
                  <p:embed/>
                </p:oleObj>
              </mc:Choice>
              <mc:Fallback>
                <p:oleObj name="公式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9" y="4075114"/>
                        <a:ext cx="158432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0"/>
          <p:cNvGraphicFramePr>
            <a:graphicFrameLocks noChangeAspect="1"/>
          </p:cNvGraphicFramePr>
          <p:nvPr/>
        </p:nvGraphicFramePr>
        <p:xfrm>
          <a:off x="4117976" y="4148139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7" name="公式" r:id="rId6" imgW="698197" imgH="393529" progId="Equation.3">
                  <p:embed/>
                </p:oleObj>
              </mc:Choice>
              <mc:Fallback>
                <p:oleObj name="公式" r:id="rId6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6" y="4148139"/>
                        <a:ext cx="158432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1"/>
          <p:cNvGraphicFramePr>
            <a:graphicFrameLocks noChangeAspect="1"/>
          </p:cNvGraphicFramePr>
          <p:nvPr/>
        </p:nvGraphicFramePr>
        <p:xfrm>
          <a:off x="8582026" y="4075114"/>
          <a:ext cx="1527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8" name="公式" r:id="rId8" imgW="672808" imgH="393529" progId="Equation.3">
                  <p:embed/>
                </p:oleObj>
              </mc:Choice>
              <mc:Fallback>
                <p:oleObj name="公式" r:id="rId8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026" y="4075114"/>
                        <a:ext cx="152717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2"/>
          <p:cNvGraphicFramePr>
            <a:graphicFrameLocks noChangeAspect="1"/>
          </p:cNvGraphicFramePr>
          <p:nvPr/>
        </p:nvGraphicFramePr>
        <p:xfrm>
          <a:off x="6276976" y="3932239"/>
          <a:ext cx="1527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9" name="公式" r:id="rId10" imgW="672808" imgH="393529" progId="Equation.3">
                  <p:embed/>
                </p:oleObj>
              </mc:Choice>
              <mc:Fallback>
                <p:oleObj name="公式" r:id="rId10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6" y="3932239"/>
                        <a:ext cx="152717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3"/>
          <p:cNvGraphicFramePr>
            <a:graphicFrameLocks noChangeAspect="1"/>
          </p:cNvGraphicFramePr>
          <p:nvPr/>
        </p:nvGraphicFramePr>
        <p:xfrm>
          <a:off x="4152901" y="5516564"/>
          <a:ext cx="17002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0" name="公式" r:id="rId12" imgW="748975" imgH="393529" progId="Equation.3">
                  <p:embed/>
                </p:oleObj>
              </mc:Choice>
              <mc:Fallback>
                <p:oleObj name="公式" r:id="rId12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5516564"/>
                        <a:ext cx="1700213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4"/>
          <p:cNvGraphicFramePr>
            <a:graphicFrameLocks noChangeAspect="1"/>
          </p:cNvGraphicFramePr>
          <p:nvPr/>
        </p:nvGraphicFramePr>
        <p:xfrm>
          <a:off x="1920876" y="5516564"/>
          <a:ext cx="17002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1" name="公式" r:id="rId14" imgW="748975" imgH="393529" progId="Equation.3">
                  <p:embed/>
                </p:oleObj>
              </mc:Choice>
              <mc:Fallback>
                <p:oleObj name="公式" r:id="rId14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5516564"/>
                        <a:ext cx="1700213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5"/>
          <p:cNvGraphicFramePr>
            <a:graphicFrameLocks noChangeAspect="1"/>
          </p:cNvGraphicFramePr>
          <p:nvPr/>
        </p:nvGraphicFramePr>
        <p:xfrm>
          <a:off x="8545513" y="5516564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2" name="公式" r:id="rId16" imgW="748975" imgH="393529" progId="Equation.3">
                  <p:embed/>
                </p:oleObj>
              </mc:Choice>
              <mc:Fallback>
                <p:oleObj name="公式" r:id="rId16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13" y="5516564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6"/>
          <p:cNvGraphicFramePr>
            <a:graphicFrameLocks noChangeAspect="1"/>
          </p:cNvGraphicFramePr>
          <p:nvPr/>
        </p:nvGraphicFramePr>
        <p:xfrm>
          <a:off x="6313488" y="5443539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3" name="公式" r:id="rId18" imgW="748975" imgH="393529" progId="Equation.3">
                  <p:embed/>
                </p:oleObj>
              </mc:Choice>
              <mc:Fallback>
                <p:oleObj name="公式" r:id="rId18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5443539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">
            <a:extLst>
              <a:ext uri="{FF2B5EF4-FFF2-40B4-BE49-F238E27FC236}">
                <a16:creationId xmlns:a16="http://schemas.microsoft.com/office/drawing/2014/main" id="{96E5F281-6DD8-4B4E-8D29-E5FE8AD8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4" y="493456"/>
            <a:ext cx="9086850" cy="1160285"/>
          </a:xfrm>
          <a:prstGeom prst="roundRect">
            <a:avLst>
              <a:gd name="adj" fmla="val 13750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多电子原子中，电子的排列遵循 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原理和 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原理。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8F32436-3632-4CC7-8B94-B673C0ED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92" y="1206066"/>
            <a:ext cx="2232025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能量最小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E95E03CB-9B27-4189-8CC8-E8EF7BCC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605315"/>
            <a:ext cx="1944688" cy="4572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泡利不相容</a:t>
            </a:r>
            <a:endParaRPr lang="zh-CN" altLang="en-US" sz="2400" b="1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0" y="331144"/>
            <a:ext cx="4782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8. </a:t>
            </a:r>
            <a:r>
              <a:rPr lang="zh-CN" altLang="en-US" b="1">
                <a:solidFill>
                  <a:srgbClr val="9900CC"/>
                </a:solidFill>
              </a:rPr>
              <a:t>在主量子数</a:t>
            </a:r>
            <a:r>
              <a:rPr lang="en-US" altLang="zh-CN" b="1" i="1">
                <a:solidFill>
                  <a:srgbClr val="9900CC"/>
                </a:solidFill>
              </a:rPr>
              <a:t>n</a:t>
            </a:r>
            <a:r>
              <a:rPr lang="en-US" altLang="zh-CN" b="1">
                <a:solidFill>
                  <a:srgbClr val="9900CC"/>
                </a:solidFill>
              </a:rPr>
              <a:t> =2</a:t>
            </a:r>
            <a:r>
              <a:rPr lang="zh-CN" altLang="en-US" b="1">
                <a:solidFill>
                  <a:srgbClr val="9900CC"/>
                </a:solidFill>
              </a:rPr>
              <a:t>，自旋磁量子数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47850" y="188914"/>
            <a:ext cx="8369300" cy="1252537"/>
            <a:chOff x="204" y="119"/>
            <a:chExt cx="5272" cy="789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3061" y="119"/>
            <a:ext cx="63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60" name="公式" r:id="rId3" imgW="482391" imgH="393529" progId="Equation.3">
                    <p:embed/>
                  </p:oleObj>
                </mc:Choice>
                <mc:Fallback>
                  <p:oleObj name="公式" r:id="rId3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9"/>
                          <a:ext cx="63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4" y="617"/>
              <a:ext cx="5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CC"/>
                  </a:solidFill>
                </a:rPr>
                <a:t>的量子态中，能够填充的最大电子数是</a:t>
              </a:r>
              <a:r>
                <a:rPr lang="en-US" altLang="zh-CN" b="1">
                  <a:solidFill>
                    <a:srgbClr val="9900CC"/>
                  </a:solidFill>
                </a:rPr>
                <a:t>_________________</a:t>
              </a:r>
              <a:r>
                <a:rPr lang="zh-CN" altLang="en-US" b="1">
                  <a:solidFill>
                    <a:srgbClr val="9900CC"/>
                  </a:solidFill>
                </a:rPr>
                <a:t>．</a:t>
              </a:r>
            </a:p>
          </p:txBody>
        </p: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16950" y="6921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4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61316"/>
              </p:ext>
            </p:extLst>
          </p:nvPr>
        </p:nvGraphicFramePr>
        <p:xfrm>
          <a:off x="2135189" y="1412876"/>
          <a:ext cx="1584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1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412876"/>
                        <a:ext cx="158432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78834"/>
              </p:ext>
            </p:extLst>
          </p:nvPr>
        </p:nvGraphicFramePr>
        <p:xfrm>
          <a:off x="6311901" y="1412876"/>
          <a:ext cx="1527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2" name="公式" r:id="rId7" imgW="672808" imgH="393529" progId="Equation.3">
                  <p:embed/>
                </p:oleObj>
              </mc:Choice>
              <mc:Fallback>
                <p:oleObj name="公式" r:id="rId7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1412876"/>
                        <a:ext cx="1527175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83819"/>
              </p:ext>
            </p:extLst>
          </p:nvPr>
        </p:nvGraphicFramePr>
        <p:xfrm>
          <a:off x="4224338" y="1412876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3" name="公式" r:id="rId9" imgW="748975" imgH="393529" progId="Equation.3">
                  <p:embed/>
                </p:oleObj>
              </mc:Choice>
              <mc:Fallback>
                <p:oleObj name="公式" r:id="rId9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412876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44208"/>
              </p:ext>
            </p:extLst>
          </p:nvPr>
        </p:nvGraphicFramePr>
        <p:xfrm>
          <a:off x="8183563" y="1412876"/>
          <a:ext cx="17002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4" name="公式" r:id="rId11" imgW="748975" imgH="393529" progId="Equation.3">
                  <p:embed/>
                </p:oleObj>
              </mc:Choice>
              <mc:Fallback>
                <p:oleObj name="公式" r:id="rId11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412876"/>
                        <a:ext cx="17002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03389" y="2416603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9. </a:t>
            </a:r>
            <a:r>
              <a:rPr lang="zh-CN" altLang="en-US" b="1">
                <a:solidFill>
                  <a:srgbClr val="9900CC"/>
                </a:solidFill>
              </a:rPr>
              <a:t>钴</a:t>
            </a:r>
            <a:r>
              <a:rPr lang="en-US" altLang="zh-CN" b="1">
                <a:solidFill>
                  <a:srgbClr val="9900CC"/>
                </a:solidFill>
              </a:rPr>
              <a:t>(</a:t>
            </a:r>
            <a:r>
              <a:rPr lang="en-US" altLang="zh-CN" b="1" i="1">
                <a:solidFill>
                  <a:srgbClr val="9900CC"/>
                </a:solidFill>
              </a:rPr>
              <a:t>Z</a:t>
            </a:r>
            <a:r>
              <a:rPr lang="en-US" altLang="zh-CN" b="1">
                <a:solidFill>
                  <a:srgbClr val="9900CC"/>
                </a:solidFill>
              </a:rPr>
              <a:t> = 27 )</a:t>
            </a:r>
            <a:r>
              <a:rPr lang="zh-CN" altLang="en-US" b="1">
                <a:solidFill>
                  <a:srgbClr val="9900CC"/>
                </a:solidFill>
              </a:rPr>
              <a:t>有两个电子在</a:t>
            </a:r>
            <a:r>
              <a:rPr lang="en-US" altLang="zh-CN" b="1">
                <a:solidFill>
                  <a:srgbClr val="9900CC"/>
                </a:solidFill>
              </a:rPr>
              <a:t>4s</a:t>
            </a:r>
            <a:r>
              <a:rPr lang="zh-CN" altLang="en-US" b="1">
                <a:solidFill>
                  <a:srgbClr val="9900CC"/>
                </a:solidFill>
              </a:rPr>
              <a:t>态，没有其它</a:t>
            </a:r>
            <a:r>
              <a:rPr lang="en-US" altLang="zh-CN" b="1" i="1">
                <a:solidFill>
                  <a:srgbClr val="9900CC"/>
                </a:solidFill>
              </a:rPr>
              <a:t>n</a:t>
            </a:r>
            <a:r>
              <a:rPr lang="en-US" altLang="zh-CN" b="1">
                <a:solidFill>
                  <a:srgbClr val="9900CC"/>
                </a:solidFill>
              </a:rPr>
              <a:t> ≥4</a:t>
            </a:r>
            <a:r>
              <a:rPr lang="zh-CN" altLang="en-US" b="1">
                <a:solidFill>
                  <a:srgbClr val="9900CC"/>
                </a:solidFill>
              </a:rPr>
              <a:t>的电子，则在</a:t>
            </a:r>
            <a:r>
              <a:rPr lang="en-US" altLang="zh-CN" b="1">
                <a:solidFill>
                  <a:srgbClr val="9900CC"/>
                </a:solidFill>
              </a:rPr>
              <a:t>3d</a:t>
            </a:r>
            <a:r>
              <a:rPr lang="zh-CN" altLang="en-US" b="1">
                <a:solidFill>
                  <a:srgbClr val="9900CC"/>
                </a:solidFill>
              </a:rPr>
              <a:t>态的电子可有</a:t>
            </a:r>
            <a:r>
              <a:rPr lang="en-US" altLang="zh-CN" b="1">
                <a:solidFill>
                  <a:srgbClr val="9900CC"/>
                </a:solidFill>
              </a:rPr>
              <a:t>____________</a:t>
            </a:r>
            <a:r>
              <a:rPr lang="zh-CN" altLang="en-US" b="1">
                <a:solidFill>
                  <a:srgbClr val="9900CC"/>
                </a:solidFill>
              </a:rPr>
              <a:t>个．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303838" y="27813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</a:rPr>
              <a:t>7 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90638"/>
              </p:ext>
            </p:extLst>
          </p:nvPr>
        </p:nvGraphicFramePr>
        <p:xfrm>
          <a:off x="4224339" y="3284539"/>
          <a:ext cx="36718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65" name="公式" r:id="rId13" imgW="1574800" imgH="228600" progId="Equation.3">
                  <p:embed/>
                </p:oleObj>
              </mc:Choice>
              <mc:Fallback>
                <p:oleObj name="公式" r:id="rId13" imgW="157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3284539"/>
                        <a:ext cx="3671887" cy="5349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2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92313" y="188913"/>
            <a:ext cx="8382000" cy="5853112"/>
            <a:chOff x="240" y="192"/>
            <a:chExt cx="5280" cy="368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40" y="192"/>
              <a:ext cx="528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7.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氢原子中处于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2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P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态的电子，描述其量子态的四个量子数（</a:t>
              </a:r>
              <a:r>
                <a:rPr lang="en-US" altLang="zh-CN" sz="2800" b="1" i="1" dirty="0">
                  <a:solidFill>
                    <a:schemeClr val="accent2"/>
                  </a:solidFill>
                </a:rPr>
                <a:t>n</a:t>
              </a:r>
              <a:r>
                <a:rPr lang="zh-CN" altLang="en-US" sz="2800" b="1" i="1" dirty="0">
                  <a:solidFill>
                    <a:schemeClr val="accent2"/>
                  </a:solidFill>
                </a:rPr>
                <a:t>，</a:t>
              </a:r>
              <a:r>
                <a:rPr lang="zh-CN" altLang="en-US" sz="2800" b="1" i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，</a:t>
              </a:r>
              <a:r>
                <a:rPr lang="en-US" altLang="zh-CN" sz="2800" b="1" i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m</a:t>
              </a:r>
              <a:r>
                <a:rPr lang="en-US" altLang="zh-CN" sz="2800" b="1" i="1" baseline="-25000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 </a:t>
              </a:r>
              <a:r>
                <a:rPr lang="zh-CN" altLang="en-US" sz="2800" b="1" i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i="1" dirty="0" err="1">
                  <a:solidFill>
                    <a:schemeClr val="accent2"/>
                  </a:solidFill>
                  <a:sym typeface="MT Extra" panose="05050102010205020202" pitchFamily="18" charset="2"/>
                </a:rPr>
                <a:t>m</a:t>
              </a:r>
              <a:r>
                <a:rPr lang="en-US" altLang="zh-CN" sz="2800" b="1" i="1" baseline="-25000" dirty="0" err="1">
                  <a:solidFill>
                    <a:schemeClr val="accent2"/>
                  </a:solidFill>
                  <a:sym typeface="MT Extra" panose="05050102010205020202" pitchFamily="18" charset="2"/>
                </a:rPr>
                <a:t>s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）可能取的值为：</a:t>
              </a:r>
            </a:p>
            <a:p>
              <a:pPr eaLnBrk="1" hangingPunct="1"/>
              <a:endParaRPr lang="zh-CN" altLang="en-US" sz="2800" b="1" dirty="0">
                <a:solidFill>
                  <a:schemeClr val="accent2"/>
                </a:solidFill>
                <a:sym typeface="MT Extra" panose="05050102010205020202" pitchFamily="18" charset="2"/>
              </a:endParaRPr>
            </a:p>
            <a:p>
              <a:pPr eaLnBrk="1" hangingPunct="1"/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A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3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1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-1/2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B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0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0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1/2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</a:t>
              </a:r>
            </a:p>
            <a:p>
              <a:pPr eaLnBrk="1" hangingPunct="1"/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1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-1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-1/2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D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 （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1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0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0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，</a:t>
              </a:r>
              <a:r>
                <a:rPr lang="en-US" altLang="zh-CN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1/2</a:t>
              </a:r>
              <a:r>
                <a:rPr lang="zh-CN" altLang="en-US" sz="2800" b="1" dirty="0">
                  <a:solidFill>
                    <a:schemeClr val="accent2"/>
                  </a:solidFill>
                  <a:sym typeface="MT Extra" panose="05050102010205020202" pitchFamily="18" charset="2"/>
                </a:rPr>
                <a:t>）</a:t>
              </a:r>
            </a:p>
            <a:p>
              <a:pPr eaLnBrk="1" hangingPunct="1"/>
              <a:endParaRPr lang="en-US" altLang="zh-CN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320" y="3552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94688" y="27225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00"/>
                </a:solidFill>
              </a:rPr>
              <a:t>C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733800" y="3416301"/>
          <a:ext cx="4714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4" name="Equation" r:id="rId3" imgW="171339" imgH="361989" progId="Equation.3">
                  <p:embed/>
                </p:oleObj>
              </mc:Choice>
              <mc:Fallback>
                <p:oleObj name="Equation" r:id="rId3" imgW="171339" imgH="3619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16301"/>
                        <a:ext cx="4714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078164" y="3654425"/>
          <a:ext cx="2644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5" name="Equation" r:id="rId5" imgW="1638300" imgH="279400" progId="Equation.3">
                  <p:embed/>
                </p:oleObj>
              </mc:Choice>
              <mc:Fallback>
                <p:oleObj name="Equation" r:id="rId5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4" y="3654425"/>
                        <a:ext cx="26447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82889" y="4437063"/>
          <a:ext cx="41481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6" name="公式" r:id="rId7" imgW="1384300" imgH="203200" progId="Equation.3">
                  <p:embed/>
                </p:oleObj>
              </mc:Choice>
              <mc:Fallback>
                <p:oleObj name="公式" r:id="rId7" imgW="1384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437063"/>
                        <a:ext cx="41481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214688" y="5589589"/>
          <a:ext cx="2870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57" name="公式" r:id="rId9" imgW="1206500" imgH="228600" progId="Equation.3">
                  <p:embed/>
                </p:oleObj>
              </mc:Choice>
              <mc:Fallback>
                <p:oleObj name="公式" r:id="rId9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589589"/>
                        <a:ext cx="2870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967663" y="27813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[          ]</a:t>
            </a:r>
          </a:p>
        </p:txBody>
      </p:sp>
    </p:spTree>
    <p:extLst>
      <p:ext uri="{BB962C8B-B14F-4D97-AF65-F5344CB8AC3E}">
        <p14:creationId xmlns:p14="http://schemas.microsoft.com/office/powerpoint/2010/main" val="36189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12094"/>
              </p:ext>
            </p:extLst>
          </p:nvPr>
        </p:nvGraphicFramePr>
        <p:xfrm>
          <a:off x="2814928" y="1498650"/>
          <a:ext cx="3023495" cy="82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70" name="公式" r:id="rId3" imgW="939600" imgH="253800" progId="Equation.3">
                  <p:embed/>
                </p:oleObj>
              </mc:Choice>
              <mc:Fallback>
                <p:oleObj name="公式" r:id="rId3" imgW="93960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928" y="1498650"/>
                        <a:ext cx="3023495" cy="821894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7058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59602"/>
              </p:ext>
            </p:extLst>
          </p:nvPr>
        </p:nvGraphicFramePr>
        <p:xfrm>
          <a:off x="3180054" y="3526121"/>
          <a:ext cx="1705332" cy="57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71" name="公式" r:id="rId5" imgW="596880" imgH="228600" progId="Equation.3">
                  <p:embed/>
                </p:oleObj>
              </mc:Choice>
              <mc:Fallback>
                <p:oleObj name="公式" r:id="rId5" imgW="5968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054" y="3526121"/>
                        <a:ext cx="1705332" cy="57998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3137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62478" y="944184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电子自旋角动量大小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62478" y="2865057"/>
            <a:ext cx="3474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i="1" dirty="0">
                <a:solidFill>
                  <a:srgbClr val="C00000"/>
                </a:solidFill>
              </a:rPr>
              <a:t>S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在外磁场方向的投影</a:t>
            </a: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21372"/>
              </p:ext>
            </p:extLst>
          </p:nvPr>
        </p:nvGraphicFramePr>
        <p:xfrm>
          <a:off x="2816517" y="5902325"/>
          <a:ext cx="3021907" cy="68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72" name="公式" r:id="rId7" imgW="1384200" imgH="279360" progId="Equation.3">
                  <p:embed/>
                </p:oleObj>
              </mc:Choice>
              <mc:Fallback>
                <p:oleObj name="公式" r:id="rId7" imgW="138420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517" y="5902325"/>
                        <a:ext cx="3021907" cy="683832"/>
                      </a:xfrm>
                      <a:prstGeom prst="rect">
                        <a:avLst/>
                      </a:prstGeom>
                      <a:solidFill>
                        <a:srgbClr val="87119F">
                          <a:alpha val="2196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6517" y="2284034"/>
            <a:ext cx="254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自旋量子数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87866" y="4068384"/>
            <a:ext cx="447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自旋磁量子数 </a:t>
            </a:r>
            <a:r>
              <a:rPr kumimoji="1" lang="en-US" altLang="zh-CN" sz="2800" i="1" dirty="0" err="1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kumimoji="1" lang="en-US" altLang="zh-CN" sz="2800" i="1" baseline="-22000" dirty="0" err="1">
                <a:solidFill>
                  <a:srgbClr val="C00000"/>
                </a:solidFill>
                <a:ea typeface="楷体_GB2312" pitchFamily="49" charset="-122"/>
              </a:rPr>
              <a:t>s</a:t>
            </a:r>
            <a:r>
              <a:rPr kumimoji="1" lang="en-US" altLang="zh-CN" sz="2800" dirty="0">
                <a:solidFill>
                  <a:srgbClr val="0099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取值个数为             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46579" y="334582"/>
            <a:ext cx="1922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</a:rPr>
              <a:t>电子自旋</a:t>
            </a:r>
            <a:endParaRPr kumimoji="1" lang="en-US" altLang="zh-CN" sz="3200">
              <a:solidFill>
                <a:srgbClr val="FF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969041" y="5135184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ea typeface="楷体_GB2312" pitchFamily="49" charset="-122"/>
              </a:rPr>
              <a:t>m</a:t>
            </a:r>
            <a:r>
              <a:rPr kumimoji="1" lang="en-US" altLang="zh-CN" sz="2800" baseline="-20000" dirty="0" err="1">
                <a:ea typeface="楷体_GB2312" pitchFamily="49" charset="-122"/>
              </a:rPr>
              <a:t>s</a:t>
            </a:r>
            <a:r>
              <a:rPr kumimoji="1" lang="en-US" altLang="zh-CN" sz="2800" baseline="-20000" dirty="0"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= </a:t>
            </a:r>
            <a:r>
              <a:rPr kumimoji="1" lang="en-US" altLang="zh-CN" dirty="0">
                <a:ea typeface="楷体_GB2312" pitchFamily="49" charset="-122"/>
              </a:rPr>
              <a:t>±1/2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180055" y="4670045"/>
            <a:ext cx="1301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en-US" altLang="zh-CN" sz="2800" i="1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+1= 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24379" y="5141534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则</a:t>
            </a:r>
            <a:r>
              <a:rPr kumimoji="1" lang="zh-CN" altLang="en-US" sz="2800" i="1" dirty="0">
                <a:solidFill>
                  <a:srgbClr val="CC00CC"/>
                </a:solidFill>
                <a:ea typeface="楷体_GB2312" pitchFamily="49" charset="-122"/>
              </a:rPr>
              <a:t> </a:t>
            </a:r>
            <a:r>
              <a:rPr kumimoji="1" lang="zh-CN" altLang="en-US" sz="2800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i="1" dirty="0">
                <a:ea typeface="楷体_GB2312" pitchFamily="49" charset="-122"/>
              </a:rPr>
              <a:t>=</a:t>
            </a:r>
            <a:r>
              <a:rPr kumimoji="1" lang="en-US" altLang="zh-CN" sz="2800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1/2 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231203" y="89745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FF0000"/>
                </a:solidFill>
              </a:rPr>
              <a:t>总结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22" name="Picture 2" descr="电子自旋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17" y="1484646"/>
            <a:ext cx="327818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325792" y="5761371"/>
            <a:ext cx="2687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电子自旋角动量在    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外磁场中的取向</a:t>
            </a:r>
          </a:p>
        </p:txBody>
      </p: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6892403" y="1484645"/>
            <a:ext cx="3276600" cy="4232275"/>
            <a:chOff x="3329" y="617"/>
            <a:chExt cx="2064" cy="2666"/>
          </a:xfrm>
        </p:grpSpPr>
        <p:pic>
          <p:nvPicPr>
            <p:cNvPr id="25" name="Picture 13" descr="电子自旋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" y="617"/>
              <a:ext cx="2064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5077" y="2486"/>
              <a:ext cx="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9684815" y="2984831"/>
            <a:ext cx="106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30256"/>
              </p:ext>
            </p:extLst>
          </p:nvPr>
        </p:nvGraphicFramePr>
        <p:xfrm>
          <a:off x="8112978" y="745616"/>
          <a:ext cx="1546225" cy="59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73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78" y="745616"/>
                        <a:ext cx="1546225" cy="59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728224" y="1544360"/>
            <a:ext cx="1362075" cy="4095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0" grpId="0" autoUpdateAnimBg="0"/>
      <p:bldP spid="16" grpId="0" autoUpdateAnimBg="0"/>
      <p:bldP spid="17" grpId="0" autoUpdateAnimBg="0"/>
      <p:bldP spid="18" grpId="0" autoUpdateAnimBg="0"/>
      <p:bldP spid="23" grpId="0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81623"/>
              </p:ext>
            </p:extLst>
          </p:nvPr>
        </p:nvGraphicFramePr>
        <p:xfrm>
          <a:off x="2986421" y="93415"/>
          <a:ext cx="605313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0" name="公式" r:id="rId3" imgW="2006280" imgH="419040" progId="Equation.3">
                  <p:embed/>
                </p:oleObj>
              </mc:Choice>
              <mc:Fallback>
                <p:oleObj name="公式" r:id="rId3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421" y="93415"/>
                        <a:ext cx="605313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4"/>
          <p:cNvSpPr>
            <a:spLocks/>
          </p:cNvSpPr>
          <p:nvPr/>
        </p:nvSpPr>
        <p:spPr bwMode="auto">
          <a:xfrm>
            <a:off x="3420966" y="2251218"/>
            <a:ext cx="204788" cy="1200150"/>
          </a:xfrm>
          <a:prstGeom prst="leftBrace">
            <a:avLst>
              <a:gd name="adj1" fmla="val 48837"/>
              <a:gd name="adj2" fmla="val 50000"/>
            </a:avLst>
          </a:prstGeom>
          <a:noFill/>
          <a:ln w="28575">
            <a:solidFill>
              <a:srgbClr val="87119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2139854" y="281636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2327726" y="1467378"/>
            <a:ext cx="7159625" cy="523875"/>
            <a:chOff x="725" y="2306"/>
            <a:chExt cx="4510" cy="330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725" y="2306"/>
              <a:ext cx="4510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b="1" kern="0" dirty="0">
                  <a:solidFill>
                    <a:srgbClr val="0000FF"/>
                  </a:solidFill>
                </a:rPr>
                <a:t>可得只含变量 </a:t>
              </a:r>
              <a:r>
                <a:rPr lang="en-US" altLang="zh-CN" sz="2800" b="1" i="1" kern="0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1" kern="0" dirty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只含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变量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GB" altLang="zh-CN" sz="2800" b="1" i="1" kern="0" dirty="0">
                  <a:latin typeface="Times New Roman" pitchFamily="18" charset="0"/>
                </a:rPr>
                <a:t>r</a:t>
              </a:r>
              <a:r>
                <a:rPr lang="en-US" altLang="zh-CN" sz="2800" b="1" kern="0" dirty="0">
                  <a:solidFill>
                    <a:srgbClr val="0000FF"/>
                  </a:solidFill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</a:rPr>
                <a:t>的</a:t>
              </a:r>
              <a:r>
                <a:rPr lang="zh-CN" altLang="en-US" sz="2800" b="1" kern="0" dirty="0">
                  <a:solidFill>
                    <a:srgbClr val="0000FF"/>
                  </a:solidFill>
                </a:rPr>
                <a:t>两个方程：</a:t>
              </a: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3615" y="236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2800" b="1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96777"/>
              </p:ext>
            </p:extLst>
          </p:nvPr>
        </p:nvGraphicFramePr>
        <p:xfrm>
          <a:off x="3892312" y="2008851"/>
          <a:ext cx="64198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1" name="公式" r:id="rId5" imgW="2114447" imgH="361981" progId="Equation.3">
                  <p:embed/>
                </p:oleObj>
              </mc:Choice>
              <mc:Fallback>
                <p:oleObj name="公式" r:id="rId5" imgW="2114447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312" y="2008851"/>
                        <a:ext cx="64198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90889"/>
              </p:ext>
            </p:extLst>
          </p:nvPr>
        </p:nvGraphicFramePr>
        <p:xfrm>
          <a:off x="3882929" y="3083069"/>
          <a:ext cx="650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2" name="公式" r:id="rId7" imgW="1876359" imgH="209468" progId="Equation.3">
                  <p:embed/>
                </p:oleObj>
              </mc:Choice>
              <mc:Fallback>
                <p:oleObj name="公式" r:id="rId7" imgW="1876359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929" y="3083069"/>
                        <a:ext cx="650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32094" y="3714885"/>
            <a:ext cx="361355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定态薛定谔方程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327725" y="4649270"/>
            <a:ext cx="79398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方程（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                              是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变量为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的微分方程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解为：</a:t>
            </a:r>
          </a:p>
        </p:txBody>
      </p:sp>
      <p:graphicFrame>
        <p:nvGraphicFramePr>
          <p:cNvPr id="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16380"/>
              </p:ext>
            </p:extLst>
          </p:nvPr>
        </p:nvGraphicFramePr>
        <p:xfrm>
          <a:off x="4564966" y="4397651"/>
          <a:ext cx="2492052" cy="96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3" name="公式" r:id="rId9" imgW="1091880" imgH="393480" progId="Equation.3">
                  <p:embed/>
                </p:oleObj>
              </mc:Choice>
              <mc:Fallback>
                <p:oleObj name="公式" r:id="rId9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966" y="4397651"/>
                        <a:ext cx="2492052" cy="963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326217" y="5485883"/>
            <a:ext cx="305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时间振动因子</a:t>
            </a:r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49150"/>
              </p:ext>
            </p:extLst>
          </p:nvPr>
        </p:nvGraphicFramePr>
        <p:xfrm>
          <a:off x="5032094" y="5075568"/>
          <a:ext cx="21907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4" name="公式" r:id="rId11" imgW="749300" imgH="330200" progId="Equation.3">
                  <p:embed/>
                </p:oleObj>
              </mc:Choice>
              <mc:Fallback>
                <p:oleObj name="公式" r:id="rId11" imgW="749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094" y="5075568"/>
                        <a:ext cx="21907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543789" y="6384814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99299"/>
              </p:ext>
            </p:extLst>
          </p:nvPr>
        </p:nvGraphicFramePr>
        <p:xfrm>
          <a:off x="3898620" y="5891103"/>
          <a:ext cx="3324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5" name="公式" r:id="rId13" imgW="1206500" imgH="330200" progId="Equation.3">
                  <p:embed/>
                </p:oleObj>
              </mc:Choice>
              <mc:Fallback>
                <p:oleObj name="公式" r:id="rId13" imgW="12065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20" y="5891103"/>
                        <a:ext cx="3324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7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/>
      <p:bldP spid="25" grpId="0"/>
      <p:bldP spid="27" grpId="0" autoUpdateAnimBg="0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043365" y="441506"/>
            <a:ext cx="518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</a:rPr>
              <a:t>表征电子的运动状态的四个量子数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84389" y="1046342"/>
            <a:ext cx="678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00FF"/>
                </a:solidFill>
              </a:rPr>
              <a:t>1</a:t>
            </a:r>
            <a:r>
              <a:rPr kumimoji="1" lang="en-US" altLang="zh-CN" sz="2800" dirty="0">
                <a:solidFill>
                  <a:srgbClr val="FF00FF"/>
                </a:solidFill>
              </a:rPr>
              <a:t>.</a:t>
            </a:r>
            <a:r>
              <a:rPr kumimoji="1" lang="zh-CN" altLang="en-US" dirty="0">
                <a:solidFill>
                  <a:srgbClr val="FF00FF"/>
                </a:solidFill>
              </a:rPr>
              <a:t>主量子数 </a:t>
            </a:r>
            <a:r>
              <a:rPr kumimoji="1" lang="en-US" altLang="zh-CN" sz="2800" i="1" dirty="0">
                <a:solidFill>
                  <a:srgbClr val="FF00FF"/>
                </a:solidFill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</a:rPr>
              <a:t>  ( 1 , 2 , 3, ……)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4263" y="2046467"/>
            <a:ext cx="692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sz="2800" dirty="0">
                <a:solidFill>
                  <a:srgbClr val="C00000"/>
                </a:solidFill>
              </a:rPr>
              <a:t>. </a:t>
            </a:r>
            <a:r>
              <a:rPr kumimoji="1" lang="zh-CN" altLang="en-US" dirty="0">
                <a:solidFill>
                  <a:srgbClr val="C00000"/>
                </a:solidFill>
              </a:rPr>
              <a:t>副量子数  </a:t>
            </a:r>
            <a:r>
              <a:rPr kumimoji="1" lang="en-US" altLang="zh-CN" i="1" dirty="0">
                <a:solidFill>
                  <a:srgbClr val="C00000"/>
                </a:solidFill>
              </a:rPr>
              <a:t>l  </a:t>
            </a:r>
            <a:r>
              <a:rPr kumimoji="1" lang="en-US" altLang="zh-CN" dirty="0">
                <a:solidFill>
                  <a:srgbClr val="C00000"/>
                </a:solidFill>
              </a:rPr>
              <a:t>( 0</a:t>
            </a:r>
            <a:r>
              <a:rPr kumimoji="1" lang="zh-CN" altLang="en-US" dirty="0">
                <a:solidFill>
                  <a:srgbClr val="C00000"/>
                </a:solidFill>
              </a:rPr>
              <a:t>，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，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，</a:t>
            </a:r>
            <a:r>
              <a:rPr kumimoji="1" lang="en-US" altLang="zh-CN" dirty="0">
                <a:solidFill>
                  <a:srgbClr val="C00000"/>
                </a:solidFill>
              </a:rPr>
              <a:t>……. , </a:t>
            </a:r>
            <a:r>
              <a:rPr kumimoji="1" lang="en-US" altLang="zh-CN" i="1" dirty="0">
                <a:solidFill>
                  <a:srgbClr val="C00000"/>
                </a:solidFill>
              </a:rPr>
              <a:t>n </a:t>
            </a:r>
            <a:r>
              <a:rPr kumimoji="1" lang="en-US" altLang="zh-CN" dirty="0">
                <a:solidFill>
                  <a:srgbClr val="C00000"/>
                </a:solidFill>
              </a:rPr>
              <a:t>-1 )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54264" y="3046592"/>
            <a:ext cx="729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</a:rPr>
              <a:t>. </a:t>
            </a:r>
            <a:r>
              <a:rPr kumimoji="1" lang="zh-CN" altLang="en-US" dirty="0">
                <a:solidFill>
                  <a:srgbClr val="FF0000"/>
                </a:solidFill>
              </a:rPr>
              <a:t>磁量子数 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0000" dirty="0">
                <a:solidFill>
                  <a:srgbClr val="FF0000"/>
                </a:solidFill>
              </a:rPr>
              <a:t>l  </a:t>
            </a:r>
            <a:r>
              <a:rPr kumimoji="1" lang="en-US" altLang="zh-CN" dirty="0">
                <a:solidFill>
                  <a:srgbClr val="FF0000"/>
                </a:solidFill>
              </a:rPr>
              <a:t>( 0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sz="2000" dirty="0">
                <a:solidFill>
                  <a:srgbClr val="FF0000"/>
                </a:solidFill>
              </a:rPr>
              <a:t>±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， </a:t>
            </a:r>
            <a:r>
              <a:rPr kumimoji="1" lang="en-US" altLang="zh-CN" sz="2000" dirty="0">
                <a:solidFill>
                  <a:srgbClr val="FF0000"/>
                </a:solidFill>
              </a:rPr>
              <a:t>±</a:t>
            </a:r>
            <a:r>
              <a:rPr kumimoji="1" lang="en-US" altLang="zh-CN" dirty="0">
                <a:solidFill>
                  <a:srgbClr val="FF0000"/>
                </a:solidFill>
              </a:rPr>
              <a:t> 2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</a:rPr>
              <a:t>……. , </a:t>
            </a:r>
            <a:r>
              <a:rPr kumimoji="1" lang="en-US" altLang="zh-CN" sz="2000" dirty="0">
                <a:solidFill>
                  <a:srgbClr val="FF0000"/>
                </a:solidFill>
              </a:rPr>
              <a:t>±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l</a:t>
            </a:r>
            <a:r>
              <a:rPr kumimoji="1" lang="en-US" altLang="zh-CN" dirty="0">
                <a:solidFill>
                  <a:srgbClr val="FF0000"/>
                </a:solidFill>
              </a:rPr>
              <a:t> )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4264" y="4072117"/>
            <a:ext cx="701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CC00CC"/>
                </a:solidFill>
              </a:rPr>
              <a:t>4</a:t>
            </a:r>
            <a:r>
              <a:rPr kumimoji="1" lang="en-US" altLang="zh-CN" sz="2800" dirty="0">
                <a:solidFill>
                  <a:srgbClr val="CC00CC"/>
                </a:solidFill>
              </a:rPr>
              <a:t>.</a:t>
            </a:r>
            <a:r>
              <a:rPr kumimoji="1" lang="zh-CN" altLang="en-US" dirty="0">
                <a:solidFill>
                  <a:srgbClr val="CC00CC"/>
                </a:solidFill>
              </a:rPr>
              <a:t>自旋磁量子数  </a:t>
            </a:r>
            <a:r>
              <a:rPr kumimoji="1" lang="en-US" altLang="zh-CN" sz="2800" i="1" dirty="0" err="1">
                <a:solidFill>
                  <a:srgbClr val="CC00CC"/>
                </a:solidFill>
              </a:rPr>
              <a:t>m</a:t>
            </a:r>
            <a:r>
              <a:rPr kumimoji="1" lang="en-US" altLang="zh-CN" sz="2800" i="1" baseline="-20000" dirty="0" err="1">
                <a:solidFill>
                  <a:srgbClr val="CC00CC"/>
                </a:solidFill>
              </a:rPr>
              <a:t>s</a:t>
            </a:r>
            <a:r>
              <a:rPr kumimoji="1" lang="en-US" altLang="zh-CN" sz="2800" i="1" baseline="-20000" dirty="0">
                <a:solidFill>
                  <a:srgbClr val="CC00CC"/>
                </a:solidFill>
              </a:rPr>
              <a:t>  </a:t>
            </a:r>
            <a:r>
              <a:rPr kumimoji="1" lang="en-US" altLang="zh-CN" dirty="0">
                <a:solidFill>
                  <a:srgbClr val="CC00CC"/>
                </a:solidFill>
              </a:rPr>
              <a:t>( ½  ,  -½  )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190875" y="1582917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大体上决定了原子能量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89289" y="2565579"/>
            <a:ext cx="731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决定电子的轨道角动量大小，对能量也有稍许影响。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95639" y="3626029"/>
            <a:ext cx="5221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决定电子轨道角动量空间取向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89288" y="4618217"/>
            <a:ext cx="4887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决定电子自旋角动量空间取向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468563" y="5172254"/>
            <a:ext cx="7156450" cy="528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rgbClr val="FF0000"/>
                </a:solidFill>
              </a:rPr>
              <a:t>电子运动状态：（ </a:t>
            </a:r>
            <a:r>
              <a:rPr kumimoji="1" lang="en-US" altLang="zh-CN" sz="2800" i="1">
                <a:solidFill>
                  <a:srgbClr val="FF0000"/>
                </a:solidFill>
              </a:rPr>
              <a:t>n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、 </a:t>
            </a:r>
            <a:r>
              <a:rPr kumimoji="1" lang="en-US" altLang="zh-CN" i="1">
                <a:solidFill>
                  <a:srgbClr val="FF0000"/>
                </a:solidFill>
              </a:rPr>
              <a:t>l </a:t>
            </a:r>
            <a:r>
              <a:rPr kumimoji="1" lang="zh-CN" altLang="en-US">
                <a:solidFill>
                  <a:srgbClr val="FF0000"/>
                </a:solidFill>
              </a:rPr>
              <a:t>、 </a:t>
            </a:r>
            <a:r>
              <a:rPr kumimoji="1" lang="en-US" altLang="zh-CN" sz="2800" i="1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0000">
                <a:solidFill>
                  <a:srgbClr val="FF0000"/>
                </a:solidFill>
              </a:rPr>
              <a:t>l </a:t>
            </a:r>
            <a:r>
              <a:rPr kumimoji="1" lang="zh-CN" altLang="en-US">
                <a:solidFill>
                  <a:srgbClr val="FF0000"/>
                </a:solidFill>
              </a:rPr>
              <a:t>、 </a:t>
            </a:r>
            <a:r>
              <a:rPr kumimoji="1" lang="en-US" altLang="zh-CN" sz="2800" i="1">
                <a:solidFill>
                  <a:srgbClr val="FF0000"/>
                </a:solidFill>
              </a:rPr>
              <a:t>m</a:t>
            </a:r>
            <a:r>
              <a:rPr kumimoji="1" lang="en-US" altLang="zh-CN" sz="2800" i="1" baseline="-20000">
                <a:solidFill>
                  <a:srgbClr val="FF0000"/>
                </a:solidFill>
              </a:rPr>
              <a:t>s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286126" y="5834242"/>
            <a:ext cx="5140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009900"/>
                </a:solidFill>
              </a:rPr>
              <a:t>如：（ </a:t>
            </a:r>
            <a:r>
              <a:rPr kumimoji="1" lang="en-US" altLang="zh-CN" sz="2800" dirty="0">
                <a:solidFill>
                  <a:srgbClr val="009900"/>
                </a:solidFill>
              </a:rPr>
              <a:t>2 </a:t>
            </a:r>
            <a:r>
              <a:rPr kumimoji="1" lang="zh-CN" altLang="en-US" dirty="0">
                <a:solidFill>
                  <a:srgbClr val="009900"/>
                </a:solidFill>
              </a:rPr>
              <a:t>、 </a:t>
            </a:r>
            <a:r>
              <a:rPr kumimoji="1" lang="en-US" altLang="zh-CN" dirty="0">
                <a:solidFill>
                  <a:srgbClr val="009900"/>
                </a:solidFill>
              </a:rPr>
              <a:t>1 </a:t>
            </a:r>
            <a:r>
              <a:rPr kumimoji="1" lang="zh-CN" altLang="en-US" dirty="0">
                <a:solidFill>
                  <a:srgbClr val="009900"/>
                </a:solidFill>
              </a:rPr>
              <a:t>、 </a:t>
            </a:r>
            <a:r>
              <a:rPr kumimoji="1" lang="en-US" altLang="zh-CN" sz="2800" dirty="0">
                <a:solidFill>
                  <a:srgbClr val="009900"/>
                </a:solidFill>
              </a:rPr>
              <a:t>-1</a:t>
            </a:r>
            <a:r>
              <a:rPr kumimoji="1" lang="en-US" altLang="zh-CN" sz="2800" baseline="-20000" dirty="0">
                <a:solidFill>
                  <a:srgbClr val="009900"/>
                </a:solidFill>
              </a:rPr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、 </a:t>
            </a:r>
            <a:r>
              <a:rPr kumimoji="1" lang="en-US" altLang="zh-CN" dirty="0">
                <a:solidFill>
                  <a:srgbClr val="009900"/>
                </a:solidFill>
              </a:rPr>
              <a:t>½ </a:t>
            </a:r>
            <a:r>
              <a:rPr kumimoji="1" lang="zh-CN" altLang="en-US" dirty="0">
                <a:solidFill>
                  <a:srgbClr val="009900"/>
                </a:solidFill>
              </a:rPr>
              <a:t>）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05802" y="4221344"/>
            <a:ext cx="2257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CC3300"/>
                </a:solidFill>
              </a:rPr>
              <a:t>注意各个量子数的取值范围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57425" y="298631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FF0000"/>
                </a:solidFill>
              </a:rPr>
              <a:t>总结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2419523" y="249091"/>
            <a:ext cx="46085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zh-CN" altLang="en-US" sz="3200" b="1" i="0" dirty="0">
                <a:solidFill>
                  <a:srgbClr val="CC3300"/>
                </a:solidFill>
                <a:ea typeface="黑体" panose="02010609060101010101" pitchFamily="49" charset="-122"/>
              </a:rPr>
              <a:t>普朗克能量子假设</a:t>
            </a:r>
            <a:r>
              <a:rPr kumimoji="0" lang="en-US" altLang="zh-CN" sz="3200" b="1" i="0" dirty="0">
                <a:solidFill>
                  <a:srgbClr val="CC3300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135560" y="836712"/>
            <a:ext cx="85324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lang="zh-CN" altLang="zh-CN" sz="2800" b="1" i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空腔壁</a:t>
            </a:r>
            <a:r>
              <a:rPr kumimoji="0"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黑体的原子可以看成作简谐振动的电偶极子，这些线性电振子可以吸收或发射辐射，同辐射场处于热平衡。每个原子振子发出任意</a:t>
            </a:r>
            <a:r>
              <a:rPr kumimoji="0" lang="zh-CN" altLang="en-US" sz="2800" b="1" i="0" dirty="0">
                <a:solidFill>
                  <a:srgbClr val="0000FF"/>
                </a:solidFill>
              </a:rPr>
              <a:t>频率的</a:t>
            </a:r>
            <a:r>
              <a:rPr kumimoji="0"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单色波，因此整个黑体就发出连续的辐射。原子振子的辐射场形成驻波。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2419523" y="3408418"/>
            <a:ext cx="7921625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0" lang="zh-CN" altLang="en-US" sz="2800" b="1" i="0" dirty="0">
                <a:solidFill>
                  <a:srgbClr val="9900CC"/>
                </a:solidFill>
              </a:rPr>
              <a:t>每一个频率为</a:t>
            </a:r>
            <a:r>
              <a:rPr kumimoji="0" lang="el-GR" altLang="zh-CN" sz="2800" b="1" i="0" dirty="0">
                <a:solidFill>
                  <a:srgbClr val="FF0000"/>
                </a:solidFill>
              </a:rPr>
              <a:t>ν</a:t>
            </a:r>
            <a:r>
              <a:rPr kumimoji="0" lang="en-US" altLang="zh-CN" sz="2800" b="1" i="0" dirty="0">
                <a:solidFill>
                  <a:srgbClr val="9900CC"/>
                </a:solidFill>
              </a:rPr>
              <a:t> 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空腔壁上带电谐振子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的能量不能连续变化，只能处于某些特殊状态，在这些状态中它们的能量是最小能量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E</a:t>
            </a:r>
            <a:r>
              <a:rPr kumimoji="0" lang="en-US" altLang="zh-CN" sz="2800" b="1" i="0" baseline="-25000" dirty="0">
                <a:solidFill>
                  <a:srgbClr val="FF0000"/>
                </a:solidFill>
              </a:rPr>
              <a:t>0 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=</a:t>
            </a:r>
            <a:r>
              <a:rPr lang="zh-CN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h</a:t>
            </a:r>
            <a:r>
              <a:rPr lang="zh-CN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的整数倍。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电振子</a:t>
            </a:r>
            <a:r>
              <a:rPr lang="zh-CN" altLang="zh-CN" sz="2800" b="1" i="0" dirty="0">
                <a:solidFill>
                  <a:srgbClr val="9900CC"/>
                </a:solidFill>
                <a:latin typeface="宋体" panose="02010600030101010101" pitchFamily="2" charset="-122"/>
              </a:rPr>
              <a:t>只能一份一份地按不连续方式辐射或吸收能量。振子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所吸收或发射的能量是 </a:t>
            </a:r>
            <a:r>
              <a:rPr lang="zh-CN" altLang="zh-CN" sz="2800" b="1" i="0" dirty="0">
                <a:solidFill>
                  <a:srgbClr val="FF0000"/>
                </a:solidFill>
                <a:latin typeface="Century Schoolbook" panose="02040604050505020304" pitchFamily="18" charset="0"/>
              </a:rPr>
              <a:t>h</a:t>
            </a:r>
            <a:r>
              <a:rPr lang="zh-CN" altLang="zh-CN" sz="2800" b="1" i="0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</a:t>
            </a:r>
            <a:r>
              <a:rPr lang="zh-CN" altLang="zh-CN" sz="2800" i="0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的整数倍。</a:t>
            </a:r>
            <a:r>
              <a:rPr lang="zh-CN" altLang="en-US" sz="2800" b="1" i="0" dirty="0">
                <a:solidFill>
                  <a:srgbClr val="CC00CC"/>
                </a:solidFill>
              </a:rPr>
              <a:t>最小能量单位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E</a:t>
            </a:r>
            <a:r>
              <a:rPr kumimoji="0" lang="en-US" altLang="zh-CN" sz="2800" b="1" i="0" baseline="-25000" dirty="0">
                <a:solidFill>
                  <a:srgbClr val="FF0000"/>
                </a:solidFill>
              </a:rPr>
              <a:t>0 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=</a:t>
            </a:r>
            <a:r>
              <a:rPr lang="zh-CN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h</a:t>
            </a:r>
            <a:r>
              <a:rPr lang="en-US" altLang="zh-CN" sz="2800" b="1" i="0" dirty="0">
                <a:solidFill>
                  <a:srgbClr val="CC00CC"/>
                </a:solidFill>
              </a:rPr>
              <a:t> </a:t>
            </a:r>
            <a:r>
              <a:rPr lang="zh-CN" altLang="en-US" sz="2800" b="1" i="0" dirty="0">
                <a:solidFill>
                  <a:srgbClr val="CC00CC"/>
                </a:solidFill>
              </a:rPr>
              <a:t>称为</a:t>
            </a:r>
            <a:r>
              <a:rPr lang="zh-CN" altLang="en-US" sz="2800" b="1" i="0" dirty="0">
                <a:solidFill>
                  <a:srgbClr val="009900"/>
                </a:solidFill>
                <a:ea typeface="黑体" panose="02010609060101010101" pitchFamily="49" charset="-122"/>
              </a:rPr>
              <a:t>能量子</a:t>
            </a:r>
            <a:r>
              <a:rPr lang="zh-CN" altLang="en-US" sz="2800" b="1" i="0" dirty="0">
                <a:solidFill>
                  <a:srgbClr val="CC00CC"/>
                </a:solidFill>
                <a:ea typeface="黑体" panose="02010609060101010101" pitchFamily="49" charset="-122"/>
              </a:rPr>
              <a:t>。</a:t>
            </a:r>
            <a:endParaRPr kumimoji="0" lang="zh-CN" altLang="en-US" sz="2800" b="1" i="0" dirty="0">
              <a:solidFill>
                <a:srgbClr val="CC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444" y="130121"/>
            <a:ext cx="2655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FF0000"/>
                </a:solidFill>
              </a:rPr>
              <a:t>量子力学总结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379971" y="4661410"/>
            <a:ext cx="3857742" cy="1411508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rgbClr val="FF00FF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7524751" y="5357813"/>
          <a:ext cx="2047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18" name="公式" r:id="rId4" imgW="438114" imgH="133347" progId="Equation.3">
                  <p:embed/>
                </p:oleObj>
              </mc:Choice>
              <mc:Fallback>
                <p:oleObj name="公式" r:id="rId4" imgW="4381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1" y="5357813"/>
                        <a:ext cx="2047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024688" y="478631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维恩位移定律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775521" y="260649"/>
            <a:ext cx="3254735" cy="1653117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2532287" y="535777"/>
            <a:ext cx="1971377" cy="59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FF0000"/>
                </a:solidFill>
                <a:ea typeface="黑体" panose="02010609060101010101" pitchFamily="49" charset="-122"/>
              </a:rPr>
              <a:t>维恩公式</a:t>
            </a:r>
            <a:endParaRPr lang="zh-CN" altLang="en-US" i="0" dirty="0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7621861" y="1125539"/>
            <a:ext cx="2615852" cy="799745"/>
          </a:xfrm>
          <a:prstGeom prst="rect">
            <a:avLst/>
          </a:prstGeom>
          <a:solidFill>
            <a:srgbClr val="66FF99"/>
          </a:solidFill>
          <a:ln w="25400">
            <a:solidFill>
              <a:srgbClr val="FF00FF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8298755" y="2295825"/>
            <a:ext cx="1109159" cy="55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0070C0"/>
                </a:solidFill>
                <a:ea typeface="黑体" panose="02010609060101010101" pitchFamily="49" charset="-122"/>
              </a:rPr>
              <a:t>积分</a:t>
            </a:r>
            <a:endParaRPr lang="zh-CN" altLang="en-US" i="0" dirty="0">
              <a:solidFill>
                <a:srgbClr val="0070C0"/>
              </a:solidFill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7745081" y="2046136"/>
            <a:ext cx="1006295" cy="67289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34247" y="2598441"/>
            <a:ext cx="3039226" cy="156119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727808" y="2726594"/>
            <a:ext cx="2955991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 i="0" dirty="0">
                <a:ea typeface="黑体" panose="02010609060101010101" pitchFamily="49" charset="-122"/>
              </a:rPr>
              <a:t> </a:t>
            </a:r>
            <a:r>
              <a:rPr lang="zh-CN" altLang="en-US" sz="3600" b="1" i="0" dirty="0">
                <a:solidFill>
                  <a:srgbClr val="9900CC"/>
                </a:solidFill>
                <a:ea typeface="黑体" panose="02010609060101010101" pitchFamily="49" charset="-122"/>
              </a:rPr>
              <a:t>普朗克公式</a:t>
            </a:r>
            <a:endParaRPr lang="zh-CN" altLang="en-US" sz="3600" i="0" dirty="0">
              <a:solidFill>
                <a:srgbClr val="9900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79442" y="3490869"/>
            <a:ext cx="1561012" cy="10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0000CC"/>
                </a:solidFill>
                <a:ea typeface="黑体" panose="02010609060101010101" pitchFamily="49" charset="-122"/>
              </a:rPr>
              <a:t>取低频</a:t>
            </a:r>
          </a:p>
          <a:p>
            <a:pPr algn="just" eaLnBrk="1" hangingPunct="1"/>
            <a:r>
              <a:rPr lang="zh-CN" altLang="en-US" b="1" i="0" dirty="0">
                <a:solidFill>
                  <a:srgbClr val="0000CC"/>
                </a:solidFill>
                <a:ea typeface="黑体" panose="02010609060101010101" pitchFamily="49" charset="-122"/>
              </a:rPr>
              <a:t> 极限</a:t>
            </a:r>
            <a:endParaRPr lang="zh-CN" altLang="en-US" i="0" dirty="0">
              <a:solidFill>
                <a:srgbClr val="0000CC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497358" y="3947329"/>
            <a:ext cx="985625" cy="672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659955" y="2108533"/>
            <a:ext cx="1559986" cy="10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取高频</a:t>
            </a:r>
          </a:p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 极限</a:t>
            </a:r>
            <a:endParaRPr lang="zh-CN" altLang="en-US" i="0" dirty="0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3517575" y="2048056"/>
            <a:ext cx="986088" cy="6727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2204575" y="4695192"/>
            <a:ext cx="2676935" cy="1736353"/>
          </a:xfrm>
          <a:prstGeom prst="rect">
            <a:avLst/>
          </a:prstGeom>
          <a:gradFill flip="none" rotWithShape="1">
            <a:gsLst>
              <a:gs pos="0">
                <a:srgbClr val="9900FF">
                  <a:tint val="66000"/>
                  <a:satMod val="160000"/>
                </a:srgbClr>
              </a:gs>
              <a:gs pos="50000">
                <a:srgbClr val="9900FF">
                  <a:tint val="44500"/>
                  <a:satMod val="160000"/>
                </a:srgbClr>
              </a:gs>
              <a:gs pos="100000">
                <a:srgbClr val="9900FF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389257" y="4924735"/>
            <a:ext cx="2492252" cy="120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FF0066"/>
                </a:solidFill>
                <a:ea typeface="黑体" panose="02010609060101010101" pitchFamily="49" charset="-122"/>
              </a:rPr>
              <a:t>瑞利－金斯公式</a:t>
            </a:r>
          </a:p>
          <a:p>
            <a:pPr algn="just" eaLnBrk="1" hangingPunct="1"/>
            <a:endParaRPr lang="zh-CN" altLang="en-US" b="1" i="0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i="0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745292" y="3900225"/>
            <a:ext cx="1006379" cy="6729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319866" y="3804440"/>
            <a:ext cx="1478514" cy="5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求极值</a:t>
            </a:r>
            <a:endParaRPr lang="zh-CN" altLang="en-US" i="0" dirty="0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15107"/>
              </p:ext>
            </p:extLst>
          </p:nvPr>
        </p:nvGraphicFramePr>
        <p:xfrm>
          <a:off x="4926793" y="3240496"/>
          <a:ext cx="2534199" cy="91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19" name="公式" r:id="rId6" imgW="1295400" imgH="469900" progId="Equation.3">
                  <p:embed/>
                </p:oleObj>
              </mc:Choice>
              <mc:Fallback>
                <p:oleObj name="公式" r:id="rId6" imgW="129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793" y="3240496"/>
                        <a:ext cx="2534199" cy="919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34074"/>
              </p:ext>
            </p:extLst>
          </p:nvPr>
        </p:nvGraphicFramePr>
        <p:xfrm>
          <a:off x="1980514" y="1160784"/>
          <a:ext cx="2974428" cy="5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20" name="公式" r:id="rId8" imgW="1193800" imgH="241300" progId="Equation.3">
                  <p:embed/>
                </p:oleObj>
              </mc:Choice>
              <mc:Fallback>
                <p:oleObj name="公式" r:id="rId8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14" y="1160784"/>
                        <a:ext cx="2974428" cy="56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104958"/>
              </p:ext>
            </p:extLst>
          </p:nvPr>
        </p:nvGraphicFramePr>
        <p:xfrm>
          <a:off x="2577075" y="5386721"/>
          <a:ext cx="2028053" cy="8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21" name="公式" r:id="rId10" imgW="1117600" imgH="419100" progId="Equation.3">
                  <p:embed/>
                </p:oleObj>
              </mc:Choice>
              <mc:Fallback>
                <p:oleObj name="公式" r:id="rId10" imgW="111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075" y="5386721"/>
                        <a:ext cx="2028053" cy="801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720608" y="1123815"/>
            <a:ext cx="2435076" cy="55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斯特藩</a:t>
            </a:r>
            <a:r>
              <a:rPr lang="en-US" altLang="zh-CN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zh-CN" altLang="en-US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玻耳兹曼定律  </a:t>
            </a:r>
            <a:r>
              <a:rPr lang="en-US" altLang="zh-CN" sz="2400" b="1" i="0" dirty="0">
                <a:ea typeface="黑体" panose="02010609060101010101" pitchFamily="49" charset="-122"/>
              </a:rPr>
              <a:t>M</a:t>
            </a:r>
            <a:r>
              <a:rPr lang="en-US" altLang="zh-CN" sz="2400" b="1" i="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b="1" i="0" dirty="0">
                <a:ea typeface="黑体" panose="02010609060101010101" pitchFamily="49" charset="-122"/>
              </a:rPr>
              <a:t> = </a:t>
            </a:r>
            <a:r>
              <a:rPr lang="en-US" altLang="zh-CN" sz="2400" b="1" i="0" dirty="0"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i="0" dirty="0">
                <a:ea typeface="黑体" panose="02010609060101010101" pitchFamily="49" charset="-122"/>
              </a:rPr>
              <a:t>T </a:t>
            </a:r>
            <a:r>
              <a:rPr lang="en-US" altLang="zh-CN" sz="2400" b="1" i="0" baseline="30000" dirty="0">
                <a:ea typeface="黑体" panose="02010609060101010101" pitchFamily="49" charset="-122"/>
              </a:rPr>
              <a:t>4</a:t>
            </a: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38895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92050" y="823245"/>
            <a:ext cx="77914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7363" indent="-487363"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</a:rPr>
              <a:t>光是由一颗一颗的光子（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</a:rPr>
              <a:t>光量子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</a:rPr>
              <a:t>组成。每个光子的能量与其频率成正比，即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63737" y="1823370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C00000"/>
                </a:solidFill>
              </a:rPr>
              <a:t>E = </a:t>
            </a:r>
            <a:r>
              <a:rPr lang="en-US" altLang="zh-CN" sz="3200" dirty="0" err="1">
                <a:solidFill>
                  <a:srgbClr val="C00000"/>
                </a:solidFill>
              </a:rPr>
              <a:t>h</a:t>
            </a:r>
            <a:r>
              <a:rPr lang="en-US" altLang="zh-CN" sz="3200" dirty="0" err="1">
                <a:solidFill>
                  <a:srgbClr val="C00000"/>
                </a:solidFill>
                <a:latin typeface="Symbol" panose="05050102010706020507" pitchFamily="18" charset="2"/>
              </a:rPr>
              <a:t>n</a:t>
            </a:r>
            <a:endParaRPr lang="en-US" altLang="zh-CN" sz="3200" dirty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392050" y="2537745"/>
            <a:ext cx="7772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</a:rPr>
              <a:t>(2) </a:t>
            </a:r>
            <a:r>
              <a:rPr lang="zh-CN" altLang="en-US" sz="2800" dirty="0">
                <a:solidFill>
                  <a:srgbClr val="009900"/>
                </a:solidFill>
              </a:rPr>
              <a:t>一个光子只能整个地被电子吸收或放出。光量子具有“整体性”。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58336"/>
              </p:ext>
            </p:extLst>
          </p:nvPr>
        </p:nvGraphicFramePr>
        <p:xfrm>
          <a:off x="5892487" y="3537868"/>
          <a:ext cx="39195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41" name="Equation" r:id="rId3" imgW="1562148" imgH="323920" progId="Equation.3">
                  <p:embed/>
                </p:oleObj>
              </mc:Choice>
              <mc:Fallback>
                <p:oleObj name="Equation" r:id="rId3" imgW="1562148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487" y="3537868"/>
                        <a:ext cx="39195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22845"/>
              </p:ext>
            </p:extLst>
          </p:nvPr>
        </p:nvGraphicFramePr>
        <p:xfrm>
          <a:off x="6535425" y="6038180"/>
          <a:ext cx="2284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42" name="Equation" r:id="rId5" imgW="723981" imgH="133347" progId="Equation.3">
                  <p:embed/>
                </p:oleObj>
              </mc:Choice>
              <mc:Fallback>
                <p:oleObj name="Equation" r:id="rId5" imgW="723981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425" y="6038180"/>
                        <a:ext cx="22844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88156" y="6058819"/>
            <a:ext cx="32369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0A0908"/>
                </a:solidFill>
              </a:rPr>
              <a:t> </a:t>
            </a:r>
            <a:r>
              <a:rPr lang="zh-CN" altLang="en-US" sz="2800" b="1" kern="0" dirty="0">
                <a:solidFill>
                  <a:srgbClr val="0A0908"/>
                </a:solidFill>
              </a:rPr>
              <a:t>光子能量动量关系 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749238" y="3682332"/>
            <a:ext cx="2516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0A0908"/>
                </a:solidFill>
              </a:rPr>
              <a:t> </a:t>
            </a:r>
            <a:r>
              <a:rPr lang="zh-CN" altLang="en-US" sz="2800" b="1" kern="0" dirty="0">
                <a:solidFill>
                  <a:srgbClr val="CC3300"/>
                </a:solidFill>
              </a:rPr>
              <a:t>爱因斯坦公式</a:t>
            </a:r>
            <a:r>
              <a:rPr lang="zh-CN" altLang="en-US" sz="2800" b="1" kern="0" dirty="0">
                <a:solidFill>
                  <a:srgbClr val="0A0908"/>
                </a:solidFill>
              </a:rPr>
              <a:t> 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463488" y="180305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534926" y="4537995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红限频率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902592"/>
              </p:ext>
            </p:extLst>
          </p:nvPr>
        </p:nvGraphicFramePr>
        <p:xfrm>
          <a:off x="4606612" y="4609430"/>
          <a:ext cx="16827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43" name="Equation" r:id="rId7" imgW="774364" imgH="266584" progId="Equation.3">
                  <p:embed/>
                </p:oleObj>
              </mc:Choice>
              <mc:Fallback>
                <p:oleObj name="Equation" r:id="rId7" imgW="77436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612" y="4609430"/>
                        <a:ext cx="16827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807181" y="5465094"/>
            <a:ext cx="27098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宋体" pitchFamily="2" charset="-122"/>
              </a:rPr>
              <a:t>光的波粒二象性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7" grpId="0"/>
      <p:bldP spid="8" grpId="0"/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31555"/>
              </p:ext>
            </p:extLst>
          </p:nvPr>
        </p:nvGraphicFramePr>
        <p:xfrm>
          <a:off x="5524500" y="5715003"/>
          <a:ext cx="4408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6" name="公式" r:id="rId3" imgW="1587500" imgH="431800" progId="Equation.3">
                  <p:embed/>
                </p:oleObj>
              </mc:Choice>
              <mc:Fallback>
                <p:oleObj name="公式" r:id="rId3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715003"/>
                        <a:ext cx="44084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38313" y="5357815"/>
            <a:ext cx="2786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>
                <a:solidFill>
                  <a:srgbClr val="D3092F"/>
                </a:solidFill>
              </a:rPr>
              <a:t>康普顿公式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09750" y="6072190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 dirty="0">
                <a:solidFill>
                  <a:srgbClr val="D3092F"/>
                </a:solidFill>
              </a:rPr>
              <a:t>康普顿波长</a:t>
            </a:r>
            <a:r>
              <a:rPr lang="zh-CN" altLang="en-US" sz="2800" dirty="0">
                <a:solidFill>
                  <a:srgbClr val="CC0000"/>
                </a:solidFill>
              </a:rPr>
              <a:t>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934200" y="1"/>
            <a:ext cx="3733800" cy="2971801"/>
            <a:chOff x="2784" y="368"/>
            <a:chExt cx="2880" cy="222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57" name="公式" r:id="rId6" imgW="177646" imgH="190335" progId="Equation.3">
                    <p:embed/>
                  </p:oleObj>
                </mc:Choice>
                <mc:Fallback>
                  <p:oleObj name="公式" r:id="rId6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58" name="公式" r:id="rId8" imgW="190417" imgH="241195" progId="Equation.3">
                    <p:embed/>
                  </p:oleObj>
                </mc:Choice>
                <mc:Fallback>
                  <p:oleObj name="公式" r:id="rId8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799" y="823"/>
              <a:ext cx="1041" cy="857"/>
              <a:chOff x="2799" y="823"/>
              <a:chExt cx="1041" cy="857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5"/>
              <p:cNvGraphicFramePr>
                <a:graphicFrameLocks noChangeAspect="1"/>
              </p:cNvGraphicFramePr>
              <p:nvPr/>
            </p:nvGraphicFramePr>
            <p:xfrm>
              <a:off x="2799" y="823"/>
              <a:ext cx="784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259" name="Equation" r:id="rId10" imgW="380887" imgH="323920" progId="Equation.3">
                      <p:embed/>
                    </p:oleObj>
                  </mc:Choice>
                  <mc:Fallback>
                    <p:oleObj name="Equation" r:id="rId10" imgW="380887" imgH="32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823"/>
                            <a:ext cx="784" cy="6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840" y="368"/>
              <a:ext cx="1162" cy="1312"/>
              <a:chOff x="3840" y="368"/>
              <a:chExt cx="1162" cy="1312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4286" y="368"/>
              <a:ext cx="716" cy="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260" name="Equation" r:id="rId12" imgW="285867" imgH="323920" progId="Equation.3">
                      <p:embed/>
                    </p:oleObj>
                  </mc:Choice>
                  <mc:Fallback>
                    <p:oleObj name="Equation" r:id="rId12" imgW="285867" imgH="32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68"/>
                            <a:ext cx="716" cy="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3840" y="1680"/>
              <a:ext cx="768" cy="911"/>
              <a:chOff x="3840" y="1680"/>
              <a:chExt cx="768" cy="911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1"/>
              <p:cNvGraphicFramePr>
                <a:graphicFrameLocks noChangeAspect="1"/>
              </p:cNvGraphicFramePr>
              <p:nvPr/>
            </p:nvGraphicFramePr>
            <p:xfrm>
              <a:off x="4128" y="2235"/>
              <a:ext cx="480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261" name="Equation" r:id="rId14" imgW="171412" imgH="114182" progId="Equation.3">
                      <p:embed/>
                    </p:oleObj>
                  </mc:Choice>
                  <mc:Fallback>
                    <p:oleObj name="Equation" r:id="rId14" imgW="171412" imgH="1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235"/>
                            <a:ext cx="480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3926" y="1138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62" name="Equation" r:id="rId16" imgW="126725" imgH="177415" progId="Equation.3">
                    <p:embed/>
                  </p:oleObj>
                </mc:Choice>
                <mc:Fallback>
                  <p:oleObj name="Equation" r:id="rId1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138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2979" y="1668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63" name="Equation" r:id="rId18" imgW="165028" imgH="228501" progId="Equation.3">
                    <p:embed/>
                  </p:oleObj>
                </mc:Choice>
                <mc:Fallback>
                  <p:oleObj name="Equation" r:id="rId18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1668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64" name="公式" r:id="rId20" imgW="114185" imgH="171408" progId="Equation.3">
                    <p:embed/>
                  </p:oleObj>
                </mc:Choice>
                <mc:Fallback>
                  <p:oleObj name="公式" r:id="rId20" imgW="114185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0 w 21600"/>
                <a:gd name="T1" fmla="*/ 0 h 30659"/>
                <a:gd name="T2" fmla="*/ 0 w 21600"/>
                <a:gd name="T3" fmla="*/ 0 h 30659"/>
                <a:gd name="T4" fmla="*/ 0 w 21600"/>
                <a:gd name="T5" fmla="*/ 0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265" name="公式" r:id="rId22" imgW="133351" imgH="171408" progId="Equation.3">
                    <p:embed/>
                  </p:oleObj>
                </mc:Choice>
                <mc:Fallback>
                  <p:oleObj name="公式" r:id="rId22" imgW="133351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71526"/>
              </p:ext>
            </p:extLst>
          </p:nvPr>
        </p:nvGraphicFramePr>
        <p:xfrm>
          <a:off x="5095875" y="4714876"/>
          <a:ext cx="47498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6" name="Equation" r:id="rId24" imgW="1511300" imgH="393700" progId="Equation.3">
                  <p:embed/>
                </p:oleObj>
              </mc:Choice>
              <mc:Fallback>
                <p:oleObj name="Equation" r:id="rId24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714876"/>
                        <a:ext cx="47498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2185295" y="379499"/>
            <a:ext cx="23463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康普顿效应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0836"/>
              </p:ext>
            </p:extLst>
          </p:nvPr>
        </p:nvGraphicFramePr>
        <p:xfrm>
          <a:off x="2095501" y="1214438"/>
          <a:ext cx="4397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7" name="Equation" r:id="rId26" imgW="1409088" imgH="241195" progId="Equation.3">
                  <p:embed/>
                </p:oleObj>
              </mc:Choice>
              <mc:Fallback>
                <p:oleObj name="Equation" r:id="rId26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1214438"/>
                        <a:ext cx="43973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6677"/>
              </p:ext>
            </p:extLst>
          </p:nvPr>
        </p:nvGraphicFramePr>
        <p:xfrm>
          <a:off x="2381250" y="2071688"/>
          <a:ext cx="3111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8" name="Equation" r:id="rId28" imgW="1000131" imgH="361981" progId="Equation.3">
                  <p:embed/>
                </p:oleObj>
              </mc:Choice>
              <mc:Fallback>
                <p:oleObj name="Equation" r:id="rId28" imgW="1000131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071688"/>
                        <a:ext cx="3111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07415"/>
              </p:ext>
            </p:extLst>
          </p:nvPr>
        </p:nvGraphicFramePr>
        <p:xfrm>
          <a:off x="2095500" y="3286128"/>
          <a:ext cx="38862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9" name="Equation" r:id="rId30" imgW="800100" imgH="647700" progId="Equation.3">
                  <p:embed/>
                </p:oleObj>
              </mc:Choice>
              <mc:Fallback>
                <p:oleObj name="Equation" r:id="rId30" imgW="8001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286128"/>
                        <a:ext cx="38862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7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09750" y="240073"/>
            <a:ext cx="4714875" cy="579437"/>
          </a:xfrm>
          <a:prstGeom prst="rect">
            <a:avLst/>
          </a:prstGeom>
          <a:gradFill rotWithShape="1">
            <a:gsLst>
              <a:gs pos="0">
                <a:srgbClr val="FF00FF"/>
              </a:gs>
              <a:gs pos="50000">
                <a:srgbClr val="FFFFFF"/>
              </a:gs>
              <a:gs pos="100000">
                <a:srgbClr val="FF00FF"/>
              </a:gs>
            </a:gsLst>
            <a:lin ang="5400000" scaled="1"/>
          </a:gradFill>
          <a:ln>
            <a:noFill/>
          </a:ln>
          <a:effectLst>
            <a:outerShdw dist="162639" dir="18519588" algn="ctr" rotWithShape="0">
              <a:srgbClr val="0000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3200" dirty="0">
                <a:ea typeface="楷体_GB2312" pitchFamily="49" charset="-122"/>
                <a:sym typeface="Symbol" panose="05050102010706020507" pitchFamily="18" charset="2"/>
              </a:rPr>
              <a:t>4.  </a:t>
            </a:r>
            <a:r>
              <a:rPr lang="zh-CN" altLang="en-US" sz="3200" dirty="0">
                <a:ea typeface="楷体_GB2312" pitchFamily="49" charset="-122"/>
                <a:sym typeface="Symbol" panose="05050102010706020507" pitchFamily="18" charset="2"/>
              </a:rPr>
              <a:t>氢</a:t>
            </a:r>
            <a:r>
              <a:rPr lang="zh-CN" altLang="en-US" sz="3200" dirty="0">
                <a:ea typeface="楷体_GB2312" pitchFamily="49" charset="-122"/>
              </a:rPr>
              <a:t>原子的玻尔理论</a:t>
            </a: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2095501" y="102588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基础</a:t>
            </a:r>
            <a:endParaRPr lang="zh-CN" altLang="en-US" sz="28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67188" y="1148308"/>
            <a:ext cx="4473404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卢瑟福的原子核模型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/>
              <a:t>氢原子光谱的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Rydberg</a:t>
            </a:r>
            <a:r>
              <a:rPr lang="zh-CN" altLang="en-US" sz="2800" b="1" dirty="0"/>
              <a:t>公式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87119F"/>
                </a:solidFill>
              </a:rPr>
              <a:t>普朗克能量子概念</a:t>
            </a:r>
            <a:endParaRPr lang="en-US" altLang="zh-CN" sz="2800" b="1" dirty="0">
              <a:solidFill>
                <a:srgbClr val="87119F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098590" y="3992553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）定态假说：</a:t>
            </a:r>
            <a:r>
              <a:rPr lang="zh-CN" altLang="en-US" sz="2800" dirty="0">
                <a:solidFill>
                  <a:srgbClr val="009900"/>
                </a:solidFill>
              </a:rPr>
              <a:t>电子在原子中，可以在一些特定的圆轨道上运动，而不辐射电磁波，这时原子处于稳定状态（定态）并具有一定的能量。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04683" y="3346027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玻尔的基本假设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1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45595"/>
              </p:ext>
            </p:extLst>
          </p:nvPr>
        </p:nvGraphicFramePr>
        <p:xfrm>
          <a:off x="2845594" y="5491044"/>
          <a:ext cx="26431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76" name="Equation" r:id="rId3" imgW="939800" imgH="457200" progId="Equation.3">
                  <p:embed/>
                </p:oleObj>
              </mc:Choice>
              <mc:Fallback>
                <p:oleObj name="Equation" r:id="rId3" imgW="93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94" y="5491044"/>
                        <a:ext cx="26431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71147"/>
              </p:ext>
            </p:extLst>
          </p:nvPr>
        </p:nvGraphicFramePr>
        <p:xfrm>
          <a:off x="6524625" y="5500852"/>
          <a:ext cx="3429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77" name="Equation" r:id="rId5" imgW="1181100" imgH="457200" progId="Equation.3">
                  <p:embed/>
                </p:oleObj>
              </mc:Choice>
              <mc:Fallback>
                <p:oleObj name="Equation" r:id="rId5" imgW="118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5500852"/>
                        <a:ext cx="34290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7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/>
      <p:bldP spid="9" grpId="0"/>
      <p:bldP spid="14" grpId="0" autoUpdateAnimBg="0"/>
      <p:bldP spid="1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172508" y="2543228"/>
            <a:ext cx="8016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）跃迁假设：</a:t>
            </a:r>
            <a:r>
              <a:rPr lang="zh-CN" altLang="en-US" sz="2800" dirty="0">
                <a:solidFill>
                  <a:srgbClr val="0000FF"/>
                </a:solidFill>
              </a:rPr>
              <a:t>当原子从高能量的定态跃迁到低能量的定态，即电子从高能量</a:t>
            </a:r>
            <a:r>
              <a:rPr lang="en-US" altLang="zh-CN" sz="2800" dirty="0" err="1">
                <a:solidFill>
                  <a:srgbClr val="FF0066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FF0066"/>
                </a:solidFill>
              </a:rPr>
              <a:t>i</a:t>
            </a:r>
            <a:r>
              <a:rPr lang="zh-CN" altLang="en-US" sz="2800" dirty="0">
                <a:solidFill>
                  <a:srgbClr val="0000FF"/>
                </a:solidFill>
              </a:rPr>
              <a:t>的轨道跃迁到低能量</a:t>
            </a:r>
            <a:r>
              <a:rPr lang="en-US" altLang="zh-CN" sz="2800" dirty="0" err="1">
                <a:solidFill>
                  <a:srgbClr val="FF0066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FF0066"/>
                </a:solidFill>
              </a:rPr>
              <a:t>f</a:t>
            </a:r>
            <a:r>
              <a:rPr lang="zh-CN" altLang="en-US" sz="2800" dirty="0">
                <a:solidFill>
                  <a:srgbClr val="0000FF"/>
                </a:solidFill>
              </a:rPr>
              <a:t>的轨道上时，要发射一个能量为</a:t>
            </a:r>
            <a:r>
              <a:rPr lang="en-US" altLang="zh-CN" sz="2800" dirty="0" err="1">
                <a:solidFill>
                  <a:srgbClr val="FF0066"/>
                </a:solidFill>
              </a:rPr>
              <a:t>h</a:t>
            </a:r>
            <a:r>
              <a:rPr lang="en-US" altLang="zh-CN" sz="2800" dirty="0" err="1">
                <a:solidFill>
                  <a:srgbClr val="FF0066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的光子：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24150"/>
              </p:ext>
            </p:extLst>
          </p:nvPr>
        </p:nvGraphicFramePr>
        <p:xfrm>
          <a:off x="5787242" y="3983604"/>
          <a:ext cx="2590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94" name="公式" r:id="rId3" imgW="876300" imgH="241300" progId="Equation.3">
                  <p:embed/>
                </p:oleObj>
              </mc:Choice>
              <mc:Fallback>
                <p:oleObj name="公式" r:id="rId3" imgW="87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242" y="3983604"/>
                        <a:ext cx="2590800" cy="708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FF"/>
                          </a:gs>
                          <a:gs pos="50000">
                            <a:srgbClr val="FFFFFF"/>
                          </a:gs>
                          <a:gs pos="100000">
                            <a:srgbClr val="FF00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35583"/>
              </p:ext>
            </p:extLst>
          </p:nvPr>
        </p:nvGraphicFramePr>
        <p:xfrm>
          <a:off x="1850242" y="5482853"/>
          <a:ext cx="31432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95" name="Equation" r:id="rId5" imgW="1304894" imgH="323920" progId="Equation.3">
                  <p:embed/>
                </p:oleObj>
              </mc:Choice>
              <mc:Fallback>
                <p:oleObj name="Equation" r:id="rId5" imgW="1304894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42" y="5482853"/>
                        <a:ext cx="3143250" cy="1071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5064932" y="609245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m = 1 , 2 , 3 , …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7296956" y="6092453"/>
            <a:ext cx="351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n = m+1 , m+2 , m+3 , …,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793450" y="117201"/>
            <a:ext cx="828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）量子化条件：</a:t>
            </a:r>
            <a:r>
              <a:rPr lang="zh-CN" altLang="en-US" sz="2800" dirty="0">
                <a:solidFill>
                  <a:srgbClr val="009900"/>
                </a:solidFill>
              </a:rPr>
              <a:t>电子以速度</a:t>
            </a:r>
            <a:r>
              <a:rPr lang="en-US" altLang="zh-CN" sz="2800" dirty="0">
                <a:solidFill>
                  <a:srgbClr val="FF0066"/>
                </a:solidFill>
              </a:rPr>
              <a:t>v</a:t>
            </a:r>
            <a:r>
              <a:rPr lang="zh-CN" altLang="en-US" sz="2800" dirty="0">
                <a:solidFill>
                  <a:srgbClr val="009900"/>
                </a:solidFill>
              </a:rPr>
              <a:t>在半径为</a:t>
            </a:r>
            <a:r>
              <a:rPr lang="en-US" altLang="zh-CN" sz="2800" dirty="0">
                <a:solidFill>
                  <a:srgbClr val="FF0066"/>
                </a:solidFill>
              </a:rPr>
              <a:t>r</a:t>
            </a:r>
            <a:r>
              <a:rPr lang="zh-CN" altLang="en-US" sz="2800" dirty="0">
                <a:solidFill>
                  <a:srgbClr val="009900"/>
                </a:solidFill>
              </a:rPr>
              <a:t>的圆周上绕核运动时，只的电子角动量</a:t>
            </a:r>
            <a:r>
              <a:rPr lang="en-US" altLang="zh-CN" sz="2800" dirty="0">
                <a:solidFill>
                  <a:srgbClr val="FF0066"/>
                </a:solidFill>
              </a:rPr>
              <a:t>L</a:t>
            </a:r>
            <a:r>
              <a:rPr lang="zh-CN" altLang="en-US" sz="2800" dirty="0">
                <a:solidFill>
                  <a:srgbClr val="009900"/>
                </a:solidFill>
              </a:rPr>
              <a:t>等于</a:t>
            </a:r>
            <a:r>
              <a:rPr lang="en-US" altLang="zh-CN" sz="2800" dirty="0">
                <a:solidFill>
                  <a:srgbClr val="FF0066"/>
                </a:solidFill>
              </a:rPr>
              <a:t>h/(2</a:t>
            </a:r>
            <a:r>
              <a:rPr lang="en-US" altLang="zh-CN" sz="2800" dirty="0">
                <a:solidFill>
                  <a:srgbClr val="FF0066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66"/>
                </a:solidFill>
              </a:rPr>
              <a:t> )</a:t>
            </a:r>
            <a:r>
              <a:rPr lang="zh-CN" altLang="en-US" sz="2800" dirty="0">
                <a:solidFill>
                  <a:srgbClr val="009900"/>
                </a:solidFill>
              </a:rPr>
              <a:t>的整数倍的那些轨道才是稳定的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73462" y="1403478"/>
            <a:ext cx="259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其中</a:t>
            </a:r>
            <a:r>
              <a:rPr lang="en-US" altLang="zh-CN" sz="2800" dirty="0">
                <a:solidFill>
                  <a:srgbClr val="CC3300"/>
                </a:solidFill>
              </a:rPr>
              <a:t>n=1,2,3,...</a:t>
            </a:r>
            <a:r>
              <a:rPr lang="zh-CN" altLang="en-US" sz="2800" dirty="0">
                <a:solidFill>
                  <a:srgbClr val="CC3300"/>
                </a:solidFill>
              </a:rPr>
              <a:t>称为主量子数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133"/>
              </p:ext>
            </p:extLst>
          </p:nvPr>
        </p:nvGraphicFramePr>
        <p:xfrm>
          <a:off x="2645726" y="1549634"/>
          <a:ext cx="38147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96" name="公式" r:id="rId7" imgW="1358310" imgH="406224" progId="Equation.3">
                  <p:embed/>
                </p:oleObj>
              </mc:Choice>
              <mc:Fallback>
                <p:oleObj name="公式" r:id="rId7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726" y="1549634"/>
                        <a:ext cx="3814763" cy="9382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FF"/>
                          </a:gs>
                          <a:gs pos="50000">
                            <a:srgbClr val="FFFFFF"/>
                          </a:gs>
                          <a:gs pos="100000">
                            <a:srgbClr val="FF00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15566"/>
              </p:ext>
            </p:extLst>
          </p:nvPr>
        </p:nvGraphicFramePr>
        <p:xfrm>
          <a:off x="5646430" y="4482729"/>
          <a:ext cx="44719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97" name="Equation" r:id="rId9" imgW="1244600" imgH="457200" progId="Equation.3">
                  <p:embed/>
                </p:oleObj>
              </mc:Choice>
              <mc:Fallback>
                <p:oleObj name="Equation" r:id="rId9" imgW="124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430" y="4482729"/>
                        <a:ext cx="4471988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569619" y="4732759"/>
            <a:ext cx="1857375" cy="571500"/>
          </a:xfrm>
          <a:prstGeom prst="rightArrow">
            <a:avLst>
              <a:gd name="adj1" fmla="val 50000"/>
              <a:gd name="adj2" fmla="val 84997"/>
            </a:avLst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66050"/>
              </p:ext>
            </p:extLst>
          </p:nvPr>
        </p:nvGraphicFramePr>
        <p:xfrm>
          <a:off x="3362997" y="22473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65" name="Equation" r:id="rId3" imgW="419100" imgH="419100" progId="Equation.3">
                  <p:embed/>
                </p:oleObj>
              </mc:Choice>
              <mc:Fallback>
                <p:oleObj name="Equation" r:id="rId3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997" y="2247365"/>
                        <a:ext cx="1311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8124"/>
              </p:ext>
            </p:extLst>
          </p:nvPr>
        </p:nvGraphicFramePr>
        <p:xfrm>
          <a:off x="4720308" y="5247738"/>
          <a:ext cx="3962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66" name="公式" r:id="rId5" imgW="1257120" imgH="342720" progId="Equation.3">
                  <p:embed/>
                </p:oleObj>
              </mc:Choice>
              <mc:Fallback>
                <p:oleObj name="公式" r:id="rId5" imgW="1257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308" y="5247738"/>
                        <a:ext cx="3962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219996" y="461426"/>
            <a:ext cx="6742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5</a:t>
            </a:r>
            <a:r>
              <a:rPr lang="zh-CN" altLang="en-US" sz="2800" b="1" kern="0" dirty="0">
                <a:solidFill>
                  <a:srgbClr val="FF0000"/>
                </a:solidFill>
              </a:rPr>
              <a:t>. 微观粒子的波粒二象性,德布罗意关系 </a:t>
            </a:r>
            <a:r>
              <a:rPr lang="zh-CN" altLang="en-US" sz="2800" b="1" kern="0" dirty="0">
                <a:solidFill>
                  <a:srgbClr val="0A0908"/>
                </a:solidFill>
              </a:rPr>
              <a:t>   </a:t>
            </a:r>
            <a:endParaRPr lang="zh-CN" altLang="en-US" sz="2800" b="1" kern="0" dirty="0">
              <a:solidFill>
                <a:srgbClr val="009900"/>
              </a:solidFill>
            </a:endParaRPr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44360"/>
              </p:ext>
            </p:extLst>
          </p:nvPr>
        </p:nvGraphicFramePr>
        <p:xfrm>
          <a:off x="5863310" y="2604551"/>
          <a:ext cx="140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67" name="Equation" r:id="rId7" imgW="419218" imgH="114182" progId="Equation.3">
                  <p:embed/>
                </p:oleObj>
              </mc:Choice>
              <mc:Fallback>
                <p:oleObj name="Equation" r:id="rId7" imgW="419218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310" y="2604551"/>
                        <a:ext cx="1400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792774" y="1229758"/>
            <a:ext cx="599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9900"/>
                </a:solidFill>
              </a:rPr>
              <a:t>戴维孙,革末等人的电子衍射实验验证了德布罗意关系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19995" y="3890428"/>
            <a:ext cx="7143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动量为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P</a:t>
            </a:r>
            <a:r>
              <a:rPr lang="zh-CN" altLang="zh-CN" sz="2800" dirty="0">
                <a:latin typeface="Century Schoolbook" panose="02040604050505020304" pitchFamily="18" charset="0"/>
              </a:rPr>
              <a:t>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、质量为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m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、能量为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E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的自由粒子，</a:t>
            </a:r>
            <a:r>
              <a:rPr lang="zh-CN" altLang="zh-CN" sz="2800" i="1" dirty="0">
                <a:solidFill>
                  <a:srgbClr val="CC3300"/>
                </a:solidFill>
                <a:latin typeface="Century Schoolbook" panose="02040604050505020304" pitchFamily="18" charset="0"/>
              </a:rPr>
              <a:t>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沿 </a:t>
            </a:r>
            <a:r>
              <a:rPr lang="zh-CN" altLang="zh-CN" sz="2800" i="1" dirty="0">
                <a:solidFill>
                  <a:srgbClr val="CC3300"/>
                </a:solidFill>
                <a:latin typeface="Century Schoolbook" panose="02040604050505020304" pitchFamily="18" charset="0"/>
              </a:rPr>
              <a:t>x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轴运动的波函数为：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54642"/>
              </p:ext>
            </p:extLst>
          </p:nvPr>
        </p:nvGraphicFramePr>
        <p:xfrm>
          <a:off x="3236914" y="701676"/>
          <a:ext cx="44545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97" name="公式" r:id="rId3" imgW="1419349" imgH="323920" progId="Equation.3">
                  <p:embed/>
                </p:oleObj>
              </mc:Choice>
              <mc:Fallback>
                <p:oleObj name="公式" r:id="rId3" imgW="1419349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4" y="701676"/>
                        <a:ext cx="44545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2570"/>
              </p:ext>
            </p:extLst>
          </p:nvPr>
        </p:nvGraphicFramePr>
        <p:xfrm>
          <a:off x="2451816" y="2701746"/>
          <a:ext cx="76914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98" name="Equation" r:id="rId5" imgW="2705077" imgH="352533" progId="Equation.3">
                  <p:embed/>
                </p:oleObj>
              </mc:Choice>
              <mc:Fallback>
                <p:oleObj name="Equation" r:id="rId5" imgW="2705077" imgH="3525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16" y="2701746"/>
                        <a:ext cx="76914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23317" y="272872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6. </a:t>
            </a:r>
            <a:r>
              <a:rPr lang="zh-CN" altLang="en-US" sz="2800" dirty="0">
                <a:solidFill>
                  <a:srgbClr val="FF0000"/>
                </a:solidFill>
              </a:rPr>
              <a:t>含时薛定谔方程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94691" y="2130247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FF"/>
                </a:solidFill>
              </a:rPr>
              <a:t>定态薛定谔方程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92760"/>
              </p:ext>
            </p:extLst>
          </p:nvPr>
        </p:nvGraphicFramePr>
        <p:xfrm>
          <a:off x="3023317" y="3714573"/>
          <a:ext cx="3254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99" name="公式" r:id="rId7" imgW="1180800" imgH="330120" progId="Equation.3">
                  <p:embed/>
                </p:oleObj>
              </mc:Choice>
              <mc:Fallback>
                <p:oleObj name="公式" r:id="rId7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317" y="3714573"/>
                        <a:ext cx="32543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8814"/>
              </p:ext>
            </p:extLst>
          </p:nvPr>
        </p:nvGraphicFramePr>
        <p:xfrm>
          <a:off x="2796304" y="5567352"/>
          <a:ext cx="7002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00" name="公式" r:id="rId9" imgW="6524741" imgH="742857" progId="Equation.3">
                  <p:embed/>
                </p:oleObj>
              </mc:Choice>
              <mc:Fallback>
                <p:oleObj name="公式" r:id="rId9" imgW="6524741" imgH="7428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04" y="5567352"/>
                        <a:ext cx="70024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39180" y="5138726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7. </a:t>
            </a:r>
            <a:r>
              <a:rPr lang="zh-CN" altLang="en-US" sz="2800" dirty="0">
                <a:solidFill>
                  <a:srgbClr val="800000"/>
                </a:solidFill>
              </a:rPr>
              <a:t>算符化规则：</a:t>
            </a:r>
          </a:p>
        </p:txBody>
      </p:sp>
    </p:spTree>
    <p:extLst>
      <p:ext uri="{BB962C8B-B14F-4D97-AF65-F5344CB8AC3E}">
        <p14:creationId xmlns:p14="http://schemas.microsoft.com/office/powerpoint/2010/main" val="21025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81359" y="577337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8.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不确定关系式</a:t>
            </a:r>
          </a:p>
        </p:txBody>
      </p:sp>
      <p:graphicFrame>
        <p:nvGraphicFramePr>
          <p:cNvPr id="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6457"/>
              </p:ext>
            </p:extLst>
          </p:nvPr>
        </p:nvGraphicFramePr>
        <p:xfrm>
          <a:off x="5110297" y="648774"/>
          <a:ext cx="1693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65" name="公式" r:id="rId3" imgW="1619375" imgH="361981" progId="Equation.3">
                  <p:embed/>
                </p:oleObj>
              </mc:Choice>
              <mc:Fallback>
                <p:oleObj name="公式" r:id="rId3" imgW="1619375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297" y="648774"/>
                        <a:ext cx="1693862" cy="4254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556683"/>
              </p:ext>
            </p:extLst>
          </p:nvPr>
        </p:nvGraphicFramePr>
        <p:xfrm>
          <a:off x="7396299" y="648774"/>
          <a:ext cx="1476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66" name="公式" r:id="rId5" imgW="542851" imgH="114182" progId="Equation.3">
                  <p:embed/>
                </p:oleObj>
              </mc:Choice>
              <mc:Fallback>
                <p:oleObj name="公式" r:id="rId5" imgW="542851" imgH="1141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299" y="648774"/>
                        <a:ext cx="1476375" cy="4318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067060" y="3898200"/>
            <a:ext cx="7489825" cy="523875"/>
            <a:chOff x="521" y="2341"/>
            <a:chExt cx="4718" cy="330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521" y="2341"/>
              <a:ext cx="47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</a:rPr>
                <a:t>时刻</a:t>
              </a:r>
              <a:r>
                <a:rPr kumimoji="1" lang="en-US" altLang="zh-CN" sz="2800" i="1" dirty="0"/>
                <a:t>t </a:t>
              </a:r>
              <a:r>
                <a:rPr kumimoji="1" lang="zh-CN" altLang="en-US" sz="2800" dirty="0">
                  <a:solidFill>
                    <a:srgbClr val="CC00CC"/>
                  </a:solidFill>
                </a:rPr>
                <a:t>粒子出现在    附近</a:t>
              </a:r>
              <a:r>
                <a:rPr kumimoji="1" lang="en-US" altLang="zh-CN" sz="2800" dirty="0" err="1"/>
                <a:t>d</a:t>
              </a:r>
              <a:r>
                <a:rPr kumimoji="1" lang="en-US" altLang="zh-CN" sz="2800" i="1" dirty="0" err="1"/>
                <a:t>V</a:t>
              </a:r>
              <a:r>
                <a:rPr kumimoji="1" lang="zh-CN" altLang="en-US" sz="2800" dirty="0">
                  <a:solidFill>
                    <a:srgbClr val="CC00CC"/>
                  </a:solidFill>
                </a:rPr>
                <a:t>体积内的概率为：</a:t>
              </a:r>
            </a:p>
          </p:txBody>
        </p:sp>
        <p:graphicFrame>
          <p:nvGraphicFramePr>
            <p:cNvPr id="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415341"/>
                </p:ext>
              </p:extLst>
            </p:nvPr>
          </p:nvGraphicFramePr>
          <p:xfrm>
            <a:off x="2261" y="2376"/>
            <a:ext cx="12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67" name="公式" r:id="rId7" imgW="126720" imgH="164880" progId="Equation.3">
                    <p:embed/>
                  </p:oleObj>
                </mc:Choice>
                <mc:Fallback>
                  <p:oleObj name="公式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376"/>
                          <a:ext cx="12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67048" y="1577462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9900"/>
                </a:solidFill>
                <a:ea typeface="黑体" panose="02010609060101010101" pitchFamily="49" charset="-122"/>
              </a:rPr>
              <a:t>9. </a:t>
            </a:r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波函数的统计解释 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067060" y="2669200"/>
            <a:ext cx="8353425" cy="954088"/>
            <a:chOff x="783" y="2454"/>
            <a:chExt cx="5262" cy="601"/>
          </a:xfrm>
        </p:grpSpPr>
        <p:graphicFrame>
          <p:nvGraphicFramePr>
            <p:cNvPr id="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517066"/>
                </p:ext>
              </p:extLst>
            </p:nvPr>
          </p:nvGraphicFramePr>
          <p:xfrm>
            <a:off x="2179" y="2510"/>
            <a:ext cx="61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68" name="公式" r:id="rId9" imgW="571320" imgH="228600" progId="Equation.3">
                    <p:embed/>
                  </p:oleObj>
                </mc:Choice>
                <mc:Fallback>
                  <p:oleObj name="公式" r:id="rId9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2510"/>
                          <a:ext cx="61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628019"/>
                </p:ext>
              </p:extLst>
            </p:nvPr>
          </p:nvGraphicFramePr>
          <p:xfrm>
            <a:off x="4188" y="2508"/>
            <a:ext cx="13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69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508"/>
                          <a:ext cx="13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83" y="2454"/>
              <a:ext cx="526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70C0"/>
                  </a:solidFill>
                  <a:ea typeface="楷体_GB2312" pitchFamily="49" charset="-122"/>
                </a:rPr>
                <a:t>波函数的模方            代表时刻</a:t>
              </a:r>
              <a:r>
                <a:rPr kumimoji="1" lang="en-US" altLang="zh-CN" sz="2800" i="1" dirty="0">
                  <a:solidFill>
                    <a:srgbClr val="0070C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dirty="0">
                  <a:solidFill>
                    <a:srgbClr val="0070C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70C0"/>
                  </a:solidFill>
                  <a:ea typeface="楷体_GB2312" pitchFamily="49" charset="-122"/>
                </a:rPr>
                <a:t>在    </a:t>
              </a:r>
              <a:r>
                <a:rPr kumimoji="1" lang="zh-CN" altLang="zh-CN" sz="2800" dirty="0">
                  <a:solidFill>
                    <a:srgbClr val="0070C0"/>
                  </a:solidFill>
                  <a:ea typeface="楷体_GB2312" pitchFamily="49" charset="-122"/>
                </a:rPr>
                <a:t>处</a:t>
              </a:r>
              <a:r>
                <a:rPr kumimoji="1" lang="zh-CN" altLang="zh-CN" sz="2800" dirty="0">
                  <a:solidFill>
                    <a:srgbClr val="FF0000"/>
                  </a:solidFill>
                  <a:ea typeface="楷体_GB2312" pitchFamily="49" charset="-122"/>
                </a:rPr>
                <a:t>粒子出现的</a:t>
              </a: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概</a:t>
              </a:r>
              <a:r>
                <a:rPr kumimoji="1" lang="zh-CN" altLang="zh-CN" sz="2800" dirty="0">
                  <a:solidFill>
                    <a:srgbClr val="FF0000"/>
                  </a:solidFill>
                  <a:ea typeface="楷体_GB2312" pitchFamily="49" charset="-122"/>
                </a:rPr>
                <a:t>率密度</a:t>
              </a: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。</a:t>
              </a:r>
              <a:endParaRPr kumimoji="1" lang="en-US" altLang="zh-CN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80570"/>
              </p:ext>
            </p:extLst>
          </p:nvPr>
        </p:nvGraphicFramePr>
        <p:xfrm>
          <a:off x="9026659" y="3669792"/>
          <a:ext cx="1371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0" name="Equation" r:id="rId13" imgW="469900" imgH="279400" progId="Equation.3">
                  <p:embed/>
                </p:oleObj>
              </mc:Choice>
              <mc:Fallback>
                <p:oleObj name="Equation" r:id="rId13" imgW="469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659" y="3669792"/>
                        <a:ext cx="1371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067060" y="4638297"/>
            <a:ext cx="443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波函数必须满足的条件</a:t>
            </a:r>
            <a:r>
              <a:rPr kumimoji="1"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23707"/>
              </p:ext>
            </p:extLst>
          </p:nvPr>
        </p:nvGraphicFramePr>
        <p:xfrm>
          <a:off x="5979541" y="5944708"/>
          <a:ext cx="1871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1" name="Equation" r:id="rId15" imgW="787400" imgH="330200" progId="Equation.3">
                  <p:embed/>
                </p:oleObj>
              </mc:Choice>
              <mc:Fallback>
                <p:oleObj name="Equation" r:id="rId15" imgW="787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541" y="5944708"/>
                        <a:ext cx="18716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95761" y="6142212"/>
            <a:ext cx="2643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3300"/>
                </a:solidFill>
                <a:sym typeface="Wingdings" panose="05000000000000000000" pitchFamily="2" charset="2"/>
              </a:rPr>
              <a:t>(2) </a:t>
            </a:r>
            <a:r>
              <a:rPr kumimoji="1" lang="zh-CN" altLang="en-US" sz="2800" dirty="0">
                <a:solidFill>
                  <a:srgbClr val="CC3300"/>
                </a:solidFill>
              </a:rPr>
              <a:t>归一化条件</a:t>
            </a:r>
            <a:r>
              <a:rPr kumimoji="1" lang="en-US" altLang="zh-CN" sz="2800" dirty="0">
                <a:solidFill>
                  <a:srgbClr val="CC3300"/>
                </a:solidFill>
              </a:rPr>
              <a:t>: </a:t>
            </a:r>
            <a:endParaRPr lang="en-US" altLang="zh-CN" sz="2800" dirty="0">
              <a:solidFill>
                <a:srgbClr val="CC3300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876677" y="5291502"/>
            <a:ext cx="2303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FF"/>
                </a:solidFill>
                <a:sym typeface="Monotype Sorts"/>
              </a:rPr>
              <a:t>(1) </a:t>
            </a:r>
            <a:r>
              <a:rPr kumimoji="1" lang="zh-CN" altLang="en-US" sz="2800" dirty="0">
                <a:solidFill>
                  <a:srgbClr val="FF00FF"/>
                </a:solidFill>
              </a:rPr>
              <a:t>标准条件</a:t>
            </a:r>
            <a:r>
              <a:rPr kumimoji="1" lang="en-US" altLang="zh-CN" sz="2800" dirty="0">
                <a:solidFill>
                  <a:srgbClr val="FF00FF"/>
                </a:solidFill>
              </a:rPr>
              <a:t>: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180140" y="5377740"/>
            <a:ext cx="3173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9900"/>
                </a:solidFill>
                <a:ea typeface="楷体_GB2312" pitchFamily="49" charset="-122"/>
                <a:sym typeface="Monotype Sorts"/>
              </a:rPr>
              <a:t>单值、有限、连续。</a:t>
            </a:r>
            <a:endParaRPr kumimoji="1" lang="en-US" altLang="zh-CN" sz="2800" dirty="0">
              <a:solidFill>
                <a:srgbClr val="009900"/>
              </a:solidFill>
              <a:ea typeface="楷体_GB2312" pitchFamily="49" charset="-122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511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17688" y="902059"/>
            <a:ext cx="13287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A50021"/>
                </a:solidFill>
              </a:rPr>
              <a:t>讨论</a:t>
            </a:r>
            <a:r>
              <a:rPr kumimoji="1" lang="en-US" altLang="zh-CN" sz="2800">
                <a:solidFill>
                  <a:srgbClr val="A50021"/>
                </a:solidFill>
              </a:rPr>
              <a:t>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25699" y="1321159"/>
            <a:ext cx="8051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</a:rPr>
              <a:t>只有某些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E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值对应的解才是物理上可接受的</a:t>
            </a:r>
          </a:p>
          <a:p>
            <a:pPr eaLnBrk="1" hangingPunct="1"/>
            <a:r>
              <a:rPr kumimoji="1" lang="zh-CN" altLang="en-US" sz="2800" dirty="0">
                <a:solidFill>
                  <a:schemeClr val="tx2"/>
                </a:solidFill>
              </a:rPr>
              <a:t>                                                            </a:t>
            </a:r>
            <a:r>
              <a:rPr kumimoji="1" lang="en-US" altLang="zh-CN" sz="2800" dirty="0">
                <a:solidFill>
                  <a:srgbClr val="A50021"/>
                </a:solidFill>
              </a:rPr>
              <a:t>---- 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25700" y="2302234"/>
            <a:ext cx="799187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9900"/>
                </a:solidFill>
              </a:rPr>
              <a:t>2. </a:t>
            </a:r>
            <a:r>
              <a:rPr kumimoji="1" lang="zh-CN" altLang="en-US" sz="2800" dirty="0">
                <a:solidFill>
                  <a:srgbClr val="009900"/>
                </a:solidFill>
              </a:rPr>
              <a:t>能量本征值所对应的波函数称为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能量本征函数。</a:t>
            </a:r>
            <a:endParaRPr kumimoji="1"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32049" y="3073759"/>
            <a:ext cx="6553200" cy="52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solidFill>
                  <a:srgbClr val="0000FF"/>
                </a:solidFill>
              </a:rPr>
              <a:t>3. </a:t>
            </a:r>
            <a:r>
              <a:rPr kumimoji="1" lang="zh-CN" altLang="en-US" sz="2800" dirty="0">
                <a:solidFill>
                  <a:srgbClr val="0000FF"/>
                </a:solidFill>
              </a:rPr>
              <a:t>这一方程又称为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能量本征值方程。</a:t>
            </a:r>
            <a:endParaRPr kumimoji="1" lang="zh-CN" alt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005" y="280322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66"/>
                </a:solidFill>
              </a:rPr>
              <a:t>定态薛定谔方程：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46424" y="4399320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定态</a:t>
            </a: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dirty="0">
                <a:solidFill>
                  <a:srgbClr val="FF00FF"/>
                </a:solidFill>
              </a:rPr>
              <a:t>能量取确定值的状态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46424" y="5139095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波函数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12999" y="3808770"/>
            <a:ext cx="6611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>
                <a:solidFill>
                  <a:srgbClr val="009900"/>
                </a:solidFill>
              </a:rPr>
              <a:t>4. </a:t>
            </a:r>
            <a:r>
              <a:rPr kumimoji="1" lang="zh-CN" altLang="en-US" sz="2800" dirty="0">
                <a:solidFill>
                  <a:srgbClr val="009900"/>
                </a:solidFill>
              </a:rPr>
              <a:t>这一波函数所描述的量子态称为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定态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79649" y="596935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概率密度分布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90583"/>
              </p:ext>
            </p:extLst>
          </p:nvPr>
        </p:nvGraphicFramePr>
        <p:xfrm>
          <a:off x="4427538" y="5778501"/>
          <a:ext cx="2984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37" name="公式" r:id="rId3" imgW="1104840" imgH="279360" progId="Equation.3">
                  <p:embed/>
                </p:oleObj>
              </mc:Choice>
              <mc:Fallback>
                <p:oleObj name="公式" r:id="rId3" imgW="1104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778501"/>
                        <a:ext cx="29845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537450" y="596935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不随时间变化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06987"/>
              </p:ext>
            </p:extLst>
          </p:nvPr>
        </p:nvGraphicFramePr>
        <p:xfrm>
          <a:off x="5445126" y="4854576"/>
          <a:ext cx="3254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38" name="公式" r:id="rId5" imgW="1180800" imgH="330120" progId="Equation.3">
                  <p:embed/>
                </p:oleObj>
              </mc:Choice>
              <mc:Fallback>
                <p:oleObj name="公式" r:id="rId5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6" y="4854576"/>
                        <a:ext cx="32543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CDB46A7E-48BE-4D14-84A6-8D3B4ED10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90762"/>
              </p:ext>
            </p:extLst>
          </p:nvPr>
        </p:nvGraphicFramePr>
        <p:xfrm>
          <a:off x="4052093" y="-147278"/>
          <a:ext cx="77628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39" name="Equation" r:id="rId7" imgW="2768400" imgH="419040" progId="Equation.DSMT4">
                  <p:embed/>
                </p:oleObj>
              </mc:Choice>
              <mc:Fallback>
                <p:oleObj name="Equation" r:id="rId7" imgW="2768400" imgH="41904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920362BD-303A-4612-84EC-93AC08156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093" y="-147278"/>
                        <a:ext cx="776287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7" grpId="0" build="p" autoUpdateAnimBg="0"/>
      <p:bldP spid="9" grpId="0" autoUpdateAnimBg="0"/>
      <p:bldP spid="10" grpId="0" autoUpdateAnimBg="0"/>
      <p:bldP spid="12" grpId="0" build="p" autoUpdateAnimBg="0"/>
      <p:bldP spid="14" grpId="0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8400" y="504692"/>
            <a:ext cx="8229600" cy="585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 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态叠加原理一般表述： </a:t>
            </a:r>
            <a:endParaRPr lang="en-US" altLang="zh-CN" sz="44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,..., 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是体系的一系列可能的状态，则这些态的线性叠加 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Ψ= C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+ C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+ ...+ </a:t>
            </a:r>
            <a:r>
              <a:rPr lang="en-US" altLang="zh-CN" sz="3600" b="1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... </a:t>
            </a: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baseline="-25000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,...,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为复常数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也是体系的一个可能状态。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对于处于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态的体系，该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体系分别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部分地处于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...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...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态之中。</a:t>
            </a:r>
            <a:endParaRPr lang="en-US" altLang="zh-CN" sz="3600" b="1" dirty="0">
              <a:solidFill>
                <a:srgbClr val="008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spcAft>
                <a:spcPts val="800"/>
              </a:spcAft>
              <a:defRPr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39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38375" y="2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12. </a:t>
            </a:r>
            <a:r>
              <a:rPr lang="zh-CN" altLang="en-US" sz="2800" dirty="0">
                <a:solidFill>
                  <a:srgbClr val="FF0000"/>
                </a:solidFill>
              </a:rPr>
              <a:t>本征函数的性质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19702" y="703264"/>
            <a:ext cx="2166938" cy="574675"/>
            <a:chOff x="240" y="663"/>
            <a:chExt cx="1365" cy="36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53" y="692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04" name="公式" r:id="rId3" imgW="355292" imgH="494870" progId="Equation.3">
                    <p:embed/>
                  </p:oleObj>
                </mc:Choice>
                <mc:Fallback>
                  <p:oleObj name="公式" r:id="rId3" imgW="355292" imgH="4948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692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851" y="663"/>
            <a:ext cx="75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05" name="Equation" r:id="rId5" imgW="660113" imgH="317362" progId="Equation.3">
                    <p:embed/>
                  </p:oleObj>
                </mc:Choice>
                <mc:Fallback>
                  <p:oleObj name="Equation" r:id="rId5" imgW="660113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663"/>
                          <a:ext cx="75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" y="672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800" b="0"/>
            </a:p>
          </p:txBody>
        </p:sp>
      </p:grp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3786"/>
              </p:ext>
            </p:extLst>
          </p:nvPr>
        </p:nvGraphicFramePr>
        <p:xfrm>
          <a:off x="4839862" y="620346"/>
          <a:ext cx="806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6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62" y="620346"/>
                        <a:ext cx="806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309813" y="1571627"/>
            <a:ext cx="8153400" cy="627063"/>
            <a:chOff x="624" y="1008"/>
            <a:chExt cx="5136" cy="395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4" y="1053"/>
              <a:ext cx="51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</a:rPr>
                <a:t>在本征态             上测量力学量       </a:t>
              </a:r>
              <a:r>
                <a:rPr lang="en-US" altLang="zh-CN" sz="2800" dirty="0">
                  <a:solidFill>
                    <a:srgbClr val="0000FF"/>
                  </a:solidFill>
                </a:rPr>
                <a:t>,</a:t>
              </a:r>
              <a:r>
                <a:rPr lang="zh-CN" altLang="en-US" sz="2800" dirty="0">
                  <a:solidFill>
                    <a:srgbClr val="0000FF"/>
                  </a:solidFill>
                </a:rPr>
                <a:t>只能测得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38" name="Object 10"/>
            <p:cNvGraphicFramePr>
              <a:graphicFrameLocks noChangeAspect="1"/>
            </p:cNvGraphicFramePr>
            <p:nvPr/>
          </p:nvGraphicFramePr>
          <p:xfrm>
            <a:off x="1614" y="1053"/>
            <a:ext cx="68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07" name="Equation" r:id="rId9" imgW="583693" imgH="317225" progId="Equation.3">
                    <p:embed/>
                  </p:oleObj>
                </mc:Choice>
                <mc:Fallback>
                  <p:oleObj name="Equation" r:id="rId9" imgW="58369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053"/>
                          <a:ext cx="68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1"/>
            <p:cNvGraphicFramePr>
              <a:graphicFrameLocks noChangeAspect="1"/>
            </p:cNvGraphicFramePr>
            <p:nvPr/>
          </p:nvGraphicFramePr>
          <p:xfrm>
            <a:off x="3729" y="1008"/>
            <a:ext cx="22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08" name="公式" r:id="rId11" imgW="279279" imgH="406224" progId="Equation.3">
                    <p:embed/>
                  </p:oleObj>
                </mc:Choice>
                <mc:Fallback>
                  <p:oleObj name="公式" r:id="rId11" imgW="27927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1008"/>
                          <a:ext cx="22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6021388" y="625475"/>
            <a:ext cx="2728912" cy="914400"/>
            <a:chOff x="1536" y="528"/>
            <a:chExt cx="1719" cy="576"/>
          </a:xfrm>
        </p:grpSpPr>
        <p:graphicFrame>
          <p:nvGraphicFramePr>
            <p:cNvPr id="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271478"/>
                </p:ext>
              </p:extLst>
            </p:nvPr>
          </p:nvGraphicFramePr>
          <p:xfrm>
            <a:off x="1728" y="577"/>
            <a:ext cx="14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09" name="Equation" r:id="rId13" imgW="1180588" imgH="380835" progId="Equation.3">
                    <p:embed/>
                  </p:oleObj>
                </mc:Choice>
                <mc:Fallback>
                  <p:oleObj name="Equation" r:id="rId13" imgW="118058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77"/>
                          <a:ext cx="142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1536" y="528"/>
              <a:ext cx="1719" cy="57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023176"/>
              </p:ext>
            </p:extLst>
          </p:nvPr>
        </p:nvGraphicFramePr>
        <p:xfrm>
          <a:off x="9310688" y="1428750"/>
          <a:ext cx="806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0" name="Equation" r:id="rId15" imgW="177646" imgH="228402" progId="Equation.3">
                  <p:embed/>
                </p:oleObj>
              </mc:Choice>
              <mc:Fallback>
                <p:oleObj name="Equation" r:id="rId1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688" y="1428750"/>
                        <a:ext cx="806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109"/>
          <p:cNvSpPr>
            <a:spLocks noChangeArrowheads="1"/>
          </p:cNvSpPr>
          <p:nvPr/>
        </p:nvSpPr>
        <p:spPr bwMode="auto">
          <a:xfrm>
            <a:off x="3452814" y="2357440"/>
            <a:ext cx="7215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FF"/>
                </a:solidFill>
              </a:rPr>
              <a:t>构成“正交”、“ 归一”的“完备”函数系</a:t>
            </a:r>
          </a:p>
        </p:txBody>
      </p:sp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82590"/>
              </p:ext>
            </p:extLst>
          </p:nvPr>
        </p:nvGraphicFramePr>
        <p:xfrm>
          <a:off x="2060575" y="2439988"/>
          <a:ext cx="1296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1" name="Equation" r:id="rId16" imgW="698197" imgH="304668" progId="Equation.3">
                  <p:embed/>
                </p:oleObj>
              </mc:Choice>
              <mc:Fallback>
                <p:oleObj name="Equation" r:id="rId16" imgW="69819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439988"/>
                        <a:ext cx="1296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74"/>
          <p:cNvSpPr>
            <a:spLocks noChangeArrowheads="1"/>
          </p:cNvSpPr>
          <p:nvPr/>
        </p:nvSpPr>
        <p:spPr bwMode="auto">
          <a:xfrm>
            <a:off x="2238375" y="4929190"/>
            <a:ext cx="8047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70C0"/>
                </a:solidFill>
              </a:rPr>
              <a:t>在状态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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0070C0"/>
                </a:solidFill>
              </a:rPr>
              <a:t>上对力学量       作测量</a:t>
            </a:r>
            <a:r>
              <a:rPr lang="en-US" altLang="zh-CN" sz="2800" dirty="0">
                <a:solidFill>
                  <a:srgbClr val="0070C0"/>
                </a:solidFill>
              </a:rPr>
              <a:t>,</a:t>
            </a:r>
            <a:r>
              <a:rPr lang="zh-CN" altLang="en-US" sz="2800" dirty="0">
                <a:solidFill>
                  <a:srgbClr val="0070C0"/>
                </a:solidFill>
              </a:rPr>
              <a:t>得到的平均值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61712"/>
              </p:ext>
            </p:extLst>
          </p:nvPr>
        </p:nvGraphicFramePr>
        <p:xfrm>
          <a:off x="2559050" y="5603877"/>
          <a:ext cx="22161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2" name="Equation" r:id="rId18" imgW="837836" imgH="431613" progId="Equation.3">
                  <p:embed/>
                </p:oleObj>
              </mc:Choice>
              <mc:Fallback>
                <p:oleObj name="Equation" r:id="rId18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603877"/>
                        <a:ext cx="22161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81720"/>
              </p:ext>
            </p:extLst>
          </p:nvPr>
        </p:nvGraphicFramePr>
        <p:xfrm>
          <a:off x="4986338" y="5581650"/>
          <a:ext cx="3276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3" name="公式" r:id="rId20" imgW="1206360" imgH="469800" progId="Equation.3">
                  <p:embed/>
                </p:oleObj>
              </mc:Choice>
              <mc:Fallback>
                <p:oleObj name="公式" r:id="rId20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5581650"/>
                        <a:ext cx="32766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73016"/>
              </p:ext>
            </p:extLst>
          </p:nvPr>
        </p:nvGraphicFramePr>
        <p:xfrm>
          <a:off x="5953127" y="4929188"/>
          <a:ext cx="466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4" name="公式" r:id="rId22" imgW="279279" imgH="406224" progId="Equation.3">
                  <p:embed/>
                </p:oleObj>
              </mc:Choice>
              <mc:Fallback>
                <p:oleObj name="公式" r:id="rId22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7" y="4929188"/>
                        <a:ext cx="4667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74143"/>
              </p:ext>
            </p:extLst>
          </p:nvPr>
        </p:nvGraphicFramePr>
        <p:xfrm>
          <a:off x="2595563" y="3071813"/>
          <a:ext cx="3143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5" name="公式" r:id="rId23" imgW="2730500" imgH="977900" progId="Equation.3">
                  <p:embed/>
                </p:oleObj>
              </mc:Choice>
              <mc:Fallback>
                <p:oleObj name="公式" r:id="rId23" imgW="2730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071813"/>
                        <a:ext cx="3143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89833"/>
              </p:ext>
            </p:extLst>
          </p:nvPr>
        </p:nvGraphicFramePr>
        <p:xfrm>
          <a:off x="6596063" y="3214688"/>
          <a:ext cx="341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6" name="公式" r:id="rId25" imgW="3416300" imgH="965200" progId="Equation.3">
                  <p:embed/>
                </p:oleObj>
              </mc:Choice>
              <mc:Fallback>
                <p:oleObj name="公式" r:id="rId25" imgW="3416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3214688"/>
                        <a:ext cx="341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2667000" y="4286250"/>
            <a:ext cx="6553200" cy="719138"/>
            <a:chOff x="288" y="2736"/>
            <a:chExt cx="3696" cy="453"/>
          </a:xfrm>
        </p:grpSpPr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720" y="282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9900"/>
                  </a:solidFill>
                </a:rPr>
                <a:t>为</a:t>
              </a:r>
              <a:r>
                <a:rPr lang="zh-CN" altLang="en-US" sz="3200" dirty="0">
                  <a:solidFill>
                    <a:srgbClr val="FF0000"/>
                  </a:solidFill>
                  <a:sym typeface="Symbol" panose="05050102010706020507" pitchFamily="18" charset="2"/>
                </a:rPr>
                <a:t></a:t>
              </a:r>
              <a:r>
                <a:rPr lang="en-US" altLang="zh-CN" sz="3200" dirty="0">
                  <a:solidFill>
                    <a:srgbClr val="FF0000"/>
                  </a:solidFill>
                </a:rPr>
                <a:t>(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3200" dirty="0">
                  <a:solidFill>
                    <a:srgbClr val="FF0000"/>
                  </a:solidFill>
                </a:rPr>
                <a:t>)</a:t>
              </a:r>
              <a:r>
                <a:rPr lang="zh-CN" altLang="en-US" sz="3200" dirty="0">
                  <a:solidFill>
                    <a:srgbClr val="009900"/>
                  </a:solidFill>
                </a:rPr>
                <a:t>中包含本征态的概率</a:t>
              </a:r>
            </a:p>
          </p:txBody>
        </p:sp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288" y="2736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17" name="公式" r:id="rId27" imgW="838200" imgH="850900" progId="Equation.3">
                    <p:embed/>
                  </p:oleObj>
                </mc:Choice>
                <mc:Fallback>
                  <p:oleObj name="公式" r:id="rId27" imgW="838200" imgH="85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36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04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4" grpId="0"/>
      <p:bldP spid="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962307" y="1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kumimoji="1" lang="en-US" altLang="zh-CN" sz="2800" dirty="0">
                <a:solidFill>
                  <a:srgbClr val="FF0000"/>
                </a:solidFill>
                <a:ea typeface="华文新魏" panose="02010800040101010101" pitchFamily="2" charset="-122"/>
              </a:rPr>
              <a:t>13. </a:t>
            </a:r>
            <a:r>
              <a:rPr kumimoji="1"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一维定态问题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973419" y="579437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一维无限深方势阱</a:t>
            </a:r>
            <a:r>
              <a:rPr kumimoji="1" lang="en-US" altLang="zh-CN" dirty="0">
                <a:solidFill>
                  <a:srgbClr val="0000FF"/>
                </a:solidFill>
              </a:rPr>
              <a:t>:</a:t>
            </a:r>
            <a:endParaRPr kumimoji="1" lang="en-US" altLang="zh-CN" dirty="0">
              <a:solidFill>
                <a:srgbClr val="0000FF"/>
              </a:solidFill>
              <a:latin typeface="Gulim" panose="020B0600000101010101" pitchFamily="34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48357" y="569912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9900"/>
                </a:solidFill>
              </a:rPr>
              <a:t>势能函数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37453"/>
              </p:ext>
            </p:extLst>
          </p:nvPr>
        </p:nvGraphicFramePr>
        <p:xfrm>
          <a:off x="6091238" y="317501"/>
          <a:ext cx="34861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22" name="公式" r:id="rId3" imgW="1663560" imgH="457200" progId="Equation.3">
                  <p:embed/>
                </p:oleObj>
              </mc:Choice>
              <mc:Fallback>
                <p:oleObj name="公式" r:id="rId3" imgW="1663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317501"/>
                        <a:ext cx="34861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962307" y="1082674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FF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952782" y="1587499"/>
            <a:ext cx="403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</a:rPr>
              <a:t>(1)</a:t>
            </a:r>
            <a:r>
              <a:rPr kumimoji="1" lang="en-US" altLang="zh-CN" dirty="0"/>
              <a:t> </a:t>
            </a:r>
            <a:r>
              <a:rPr kumimoji="1" lang="zh-CN" altLang="en-US" dirty="0">
                <a:ea typeface="楷体_GB2312" pitchFamily="49" charset="-122"/>
              </a:rPr>
              <a:t>能量是量子化的</a:t>
            </a:r>
            <a:r>
              <a:rPr kumimoji="1" lang="en-US" altLang="zh-CN" dirty="0">
                <a:ea typeface="楷体_GB2312" pitchFamily="49" charset="-122"/>
              </a:rPr>
              <a:t>;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946433" y="2166937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dirty="0">
                <a:solidFill>
                  <a:srgbClr val="FF0000"/>
                </a:solidFill>
              </a:rPr>
              <a:t>(2)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量子数为</a:t>
            </a:r>
            <a:r>
              <a:rPr kumimoji="1" lang="en-US" altLang="zh-CN" i="1" dirty="0">
                <a:solidFill>
                  <a:srgbClr val="009900"/>
                </a:solidFill>
              </a:rPr>
              <a:t>n</a:t>
            </a:r>
            <a:r>
              <a:rPr kumimoji="1" lang="zh-CN" altLang="en-US" dirty="0">
                <a:solidFill>
                  <a:srgbClr val="009900"/>
                </a:solidFill>
              </a:rPr>
              <a:t>的定态波函数为：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940083" y="3073399"/>
            <a:ext cx="602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kumimoji="1" lang="en-US" altLang="zh-CN" dirty="0">
                <a:solidFill>
                  <a:srgbClr val="FF0000"/>
                </a:solidFill>
              </a:rPr>
              <a:t>(3) </a:t>
            </a:r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能量为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的粒子在势阱中的概率密度为：</a:t>
            </a:r>
          </a:p>
        </p:txBody>
      </p:sp>
      <p:graphicFrame>
        <p:nvGraphicFramePr>
          <p:cNvPr id="1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304089"/>
              </p:ext>
            </p:extLst>
          </p:nvPr>
        </p:nvGraphicFramePr>
        <p:xfrm>
          <a:off x="6137276" y="1919288"/>
          <a:ext cx="3590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23" name="公式" r:id="rId5" imgW="1968480" imgH="444240" progId="Equation.3">
                  <p:embed/>
                </p:oleObj>
              </mc:Choice>
              <mc:Fallback>
                <p:oleObj name="公式" r:id="rId5" imgW="19684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6" y="1919288"/>
                        <a:ext cx="3590925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35685"/>
              </p:ext>
            </p:extLst>
          </p:nvPr>
        </p:nvGraphicFramePr>
        <p:xfrm>
          <a:off x="7646989" y="2822576"/>
          <a:ext cx="28908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24" name="公式" r:id="rId7" imgW="1358640" imgH="393480" progId="Equation.3">
                  <p:embed/>
                </p:oleObj>
              </mc:Choice>
              <mc:Fallback>
                <p:oleObj name="公式" r:id="rId7" imgW="13586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9" y="2822576"/>
                        <a:ext cx="2890837" cy="963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2368708" y="4502151"/>
            <a:ext cx="265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（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）能量量子化 </a:t>
            </a: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2511583" y="4002087"/>
            <a:ext cx="435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</a:rPr>
              <a:t>14. </a:t>
            </a:r>
            <a:r>
              <a:rPr kumimoji="1" lang="zh-CN" altLang="en-US" dirty="0">
                <a:solidFill>
                  <a:srgbClr val="FF0000"/>
                </a:solidFill>
              </a:rPr>
              <a:t>氢原子</a:t>
            </a:r>
            <a:r>
              <a:rPr lang="zh-CN" altLang="en-US" dirty="0">
                <a:solidFill>
                  <a:srgbClr val="FF0000"/>
                </a:solidFill>
              </a:rPr>
              <a:t>定态薛定谔方程的解</a:t>
            </a:r>
          </a:p>
        </p:txBody>
      </p:sp>
      <p:graphicFrame>
        <p:nvGraphicFramePr>
          <p:cNvPr id="2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14850"/>
              </p:ext>
            </p:extLst>
          </p:nvPr>
        </p:nvGraphicFramePr>
        <p:xfrm>
          <a:off x="5399960" y="4686299"/>
          <a:ext cx="3709697" cy="111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25" name="公式" r:id="rId9" imgW="1447560" imgH="457200" progId="Equation.3">
                  <p:embed/>
                </p:oleObj>
              </mc:Choice>
              <mc:Fallback>
                <p:oleObj name="公式" r:id="rId9" imgW="144756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60" y="4686299"/>
                        <a:ext cx="3709697" cy="111918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940208" y="6027737"/>
            <a:ext cx="4438683" cy="462307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ea typeface="楷体_GB2312" pitchFamily="1" charset="-122"/>
              </a:rPr>
              <a:t>主量子数</a:t>
            </a:r>
            <a:r>
              <a:rPr lang="zh-CN" altLang="en-US" sz="2400" b="1" kern="0" dirty="0"/>
              <a:t>   </a:t>
            </a:r>
            <a:r>
              <a:rPr lang="en-US" altLang="zh-CN" sz="2400" b="1" i="1" kern="0" dirty="0"/>
              <a:t>n = </a:t>
            </a:r>
            <a:r>
              <a:rPr lang="en-US" altLang="zh-CN" sz="2400" b="1" kern="0" dirty="0"/>
              <a:t>1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2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3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484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utoUpdateAnimBg="0"/>
      <p:bldP spid="8" grpId="0"/>
      <p:bldP spid="10" grpId="0"/>
      <p:bldP spid="20" grpId="0"/>
      <p:bldP spid="21" grpId="0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46989" y="476252"/>
            <a:ext cx="289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r>
              <a:rPr lang="zh-CN" altLang="en-US" dirty="0">
                <a:solidFill>
                  <a:srgbClr val="FF00FF"/>
                </a:solidFill>
              </a:rPr>
              <a:t>）角动量量子化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50175" y="1285877"/>
            <a:ext cx="436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电子绕核转动的角动量 的大小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670864" y="2282825"/>
            <a:ext cx="6092825" cy="4635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角量子数      </a:t>
            </a:r>
            <a:r>
              <a:rPr lang="en-US" altLang="zh-CN" i="1" dirty="0"/>
              <a:t>l </a:t>
            </a:r>
            <a:r>
              <a:rPr lang="en-US" altLang="zh-CN" dirty="0"/>
              <a:t>= 0 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， </a:t>
            </a:r>
            <a:r>
              <a:rPr lang="en-US" altLang="zh-CN" dirty="0"/>
              <a:t>…… , 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</a:p>
        </p:txBody>
      </p:sp>
      <p:graphicFrame>
        <p:nvGraphicFramePr>
          <p:cNvPr id="1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069946"/>
              </p:ext>
            </p:extLst>
          </p:nvPr>
        </p:nvGraphicFramePr>
        <p:xfrm>
          <a:off x="6951995" y="1111250"/>
          <a:ext cx="2214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2" name="Equation" r:id="rId3" imgW="863225" imgH="253890" progId="Equation.3">
                  <p:embed/>
                </p:oleObj>
              </mc:Choice>
              <mc:Fallback>
                <p:oleObj name="Equation" r:id="rId3" imgW="863225" imgH="253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95" y="1111250"/>
                        <a:ext cx="22145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167626" y="3581402"/>
            <a:ext cx="350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3</a:t>
            </a:r>
            <a:r>
              <a:rPr lang="zh-CN" altLang="en-US" dirty="0">
                <a:solidFill>
                  <a:srgbClr val="CC3300"/>
                </a:solidFill>
              </a:rPr>
              <a:t>）角动量空间量子化 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964426" y="4572002"/>
            <a:ext cx="454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角动量 的在外磁场方向</a:t>
            </a:r>
            <a:r>
              <a:rPr lang="en-US" altLang="zh-CN" i="1" dirty="0">
                <a:solidFill>
                  <a:srgbClr val="009900"/>
                </a:solidFill>
              </a:rPr>
              <a:t>Z </a:t>
            </a:r>
            <a:r>
              <a:rPr lang="zh-CN" altLang="en-US" dirty="0">
                <a:solidFill>
                  <a:srgbClr val="009900"/>
                </a:solidFill>
              </a:rPr>
              <a:t>的投影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440675" y="2971802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1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</a:rPr>
              <a:t>= 0 </a:t>
            </a:r>
            <a:r>
              <a:rPr lang="zh-CN" altLang="en-US" dirty="0">
                <a:solidFill>
                  <a:srgbClr val="0000FF"/>
                </a:solidFill>
              </a:rPr>
              <a:t>。当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可以取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1  … 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8993877" y="20574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CC"/>
                </a:solidFill>
              </a:rPr>
              <a:t>注意可取值的范围</a:t>
            </a:r>
          </a:p>
        </p:txBody>
      </p:sp>
      <p:graphicFrame>
        <p:nvGraphicFramePr>
          <p:cNvPr id="2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74097"/>
              </p:ext>
            </p:extLst>
          </p:nvPr>
        </p:nvGraphicFramePr>
        <p:xfrm>
          <a:off x="7536552" y="4286250"/>
          <a:ext cx="1857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3" name="Equation" r:id="rId5" imgW="571252" imgH="228501" progId="Equation.3">
                  <p:embed/>
                </p:oleObj>
              </mc:Choice>
              <mc:Fallback>
                <p:oleObj name="Equation" r:id="rId5" imgW="571252" imgH="22850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552" y="4286250"/>
                        <a:ext cx="1857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594664" y="5375275"/>
            <a:ext cx="6169025" cy="463550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磁量子数      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 = 0 , </a:t>
            </a:r>
            <a:r>
              <a:rPr lang="en-US" altLang="zh-CN" sz="2000"/>
              <a:t>±</a:t>
            </a:r>
            <a:r>
              <a:rPr lang="en-US" altLang="zh-CN"/>
              <a:t>1 , </a:t>
            </a:r>
            <a:r>
              <a:rPr lang="en-US" altLang="zh-CN" sz="2000"/>
              <a:t>±</a:t>
            </a:r>
            <a:r>
              <a:rPr lang="en-US" altLang="zh-CN"/>
              <a:t>2 , …… , </a:t>
            </a:r>
            <a:r>
              <a:rPr lang="en-US" altLang="zh-CN" sz="2000"/>
              <a:t>±</a:t>
            </a:r>
            <a:r>
              <a:rPr lang="en-US" altLang="zh-CN" i="1"/>
              <a:t>l</a:t>
            </a:r>
            <a:r>
              <a:rPr lang="en-US" altLang="zh-CN"/>
              <a:t> 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8917677" y="5181600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注意可取值的范围</a:t>
            </a:r>
          </a:p>
        </p:txBody>
      </p:sp>
    </p:spTree>
    <p:extLst>
      <p:ext uri="{BB962C8B-B14F-4D97-AF65-F5344CB8AC3E}">
        <p14:creationId xmlns:p14="http://schemas.microsoft.com/office/powerpoint/2010/main" val="11099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 animBg="1"/>
      <p:bldP spid="15" grpId="0"/>
      <p:bldP spid="16" grpId="0"/>
      <p:bldP spid="19" grpId="0"/>
      <p:bldP spid="20" grpId="0"/>
      <p:bldP spid="23" grpId="0" animBg="1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3227" y="411165"/>
            <a:ext cx="7620000" cy="5761037"/>
            <a:chOff x="528" y="259"/>
            <a:chExt cx="4800" cy="3629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912" y="17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rc 9"/>
            <p:cNvSpPr>
              <a:spLocks/>
            </p:cNvSpPr>
            <p:nvPr/>
          </p:nvSpPr>
          <p:spPr bwMode="auto">
            <a:xfrm>
              <a:off x="2449" y="1317"/>
              <a:ext cx="816" cy="1509"/>
            </a:xfrm>
            <a:custGeom>
              <a:avLst/>
              <a:gdLst>
                <a:gd name="T0" fmla="*/ 0 w 21626"/>
                <a:gd name="T1" fmla="*/ 0 h 43200"/>
                <a:gd name="T2" fmla="*/ 0 w 21626"/>
                <a:gd name="T3" fmla="*/ 0 h 43200"/>
                <a:gd name="T4" fmla="*/ 0 w 21626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6"/>
                <a:gd name="T10" fmla="*/ 0 h 43200"/>
                <a:gd name="T11" fmla="*/ 21626 w 216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6" h="43200" fill="none" extrusionOk="0">
                  <a:moveTo>
                    <a:pt x="0" y="0"/>
                  </a:moveTo>
                  <a:cubicBezTo>
                    <a:pt x="8" y="0"/>
                    <a:pt x="17" y="-1"/>
                    <a:pt x="26" y="0"/>
                  </a:cubicBezTo>
                  <a:cubicBezTo>
                    <a:pt x="11955" y="0"/>
                    <a:pt x="21626" y="9670"/>
                    <a:pt x="21626" y="21600"/>
                  </a:cubicBezTo>
                  <a:cubicBezTo>
                    <a:pt x="21626" y="33529"/>
                    <a:pt x="11955" y="43199"/>
                    <a:pt x="26" y="43200"/>
                  </a:cubicBezTo>
                </a:path>
                <a:path w="21626" h="43200" stroke="0" extrusionOk="0">
                  <a:moveTo>
                    <a:pt x="0" y="0"/>
                  </a:moveTo>
                  <a:cubicBezTo>
                    <a:pt x="8" y="0"/>
                    <a:pt x="17" y="-1"/>
                    <a:pt x="26" y="0"/>
                  </a:cubicBezTo>
                  <a:cubicBezTo>
                    <a:pt x="11955" y="0"/>
                    <a:pt x="21626" y="9670"/>
                    <a:pt x="21626" y="21600"/>
                  </a:cubicBezTo>
                  <a:cubicBezTo>
                    <a:pt x="21626" y="33529"/>
                    <a:pt x="11955" y="43199"/>
                    <a:pt x="26" y="43200"/>
                  </a:cubicBezTo>
                  <a:lnTo>
                    <a:pt x="2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2448" y="2070"/>
              <a:ext cx="8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2465" y="1719"/>
              <a:ext cx="746" cy="3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2448" y="1440"/>
              <a:ext cx="432" cy="6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448" y="2070"/>
              <a:ext cx="710" cy="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448" y="2070"/>
              <a:ext cx="384" cy="66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632" y="259"/>
              <a:ext cx="219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空间量子化示意图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226" y="912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7"/>
            <p:cNvSpPr>
              <a:spLocks/>
            </p:cNvSpPr>
            <p:nvPr/>
          </p:nvSpPr>
          <p:spPr bwMode="auto">
            <a:xfrm>
              <a:off x="4227" y="1035"/>
              <a:ext cx="1101" cy="2092"/>
            </a:xfrm>
            <a:custGeom>
              <a:avLst/>
              <a:gdLst>
                <a:gd name="T0" fmla="*/ 0 w 21758"/>
                <a:gd name="T1" fmla="*/ 0 h 43200"/>
                <a:gd name="T2" fmla="*/ 0 w 21758"/>
                <a:gd name="T3" fmla="*/ 0 h 43200"/>
                <a:gd name="T4" fmla="*/ 0 w 2175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8"/>
                <a:gd name="T10" fmla="*/ 0 h 43200"/>
                <a:gd name="T11" fmla="*/ 21758 w 2175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8" h="43200" fill="none" extrusionOk="0">
                  <a:moveTo>
                    <a:pt x="138" y="0"/>
                  </a:moveTo>
                  <a:cubicBezTo>
                    <a:pt x="144" y="0"/>
                    <a:pt x="151" y="-1"/>
                    <a:pt x="158" y="0"/>
                  </a:cubicBezTo>
                  <a:cubicBezTo>
                    <a:pt x="12087" y="0"/>
                    <a:pt x="21758" y="9670"/>
                    <a:pt x="21758" y="21600"/>
                  </a:cubicBezTo>
                  <a:cubicBezTo>
                    <a:pt x="21758" y="33529"/>
                    <a:pt x="12087" y="43200"/>
                    <a:pt x="158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8" h="43200" stroke="0" extrusionOk="0">
                  <a:moveTo>
                    <a:pt x="138" y="0"/>
                  </a:moveTo>
                  <a:cubicBezTo>
                    <a:pt x="144" y="0"/>
                    <a:pt x="151" y="-1"/>
                    <a:pt x="158" y="0"/>
                  </a:cubicBezTo>
                  <a:cubicBezTo>
                    <a:pt x="12087" y="0"/>
                    <a:pt x="21758" y="9670"/>
                    <a:pt x="21758" y="21600"/>
                  </a:cubicBezTo>
                  <a:cubicBezTo>
                    <a:pt x="21758" y="33529"/>
                    <a:pt x="12087" y="43200"/>
                    <a:pt x="158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8" y="21600"/>
                  </a:lnTo>
                  <a:lnTo>
                    <a:pt x="138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4226" y="1107"/>
              <a:ext cx="413" cy="9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226" y="1431"/>
              <a:ext cx="860" cy="6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226" y="2080"/>
              <a:ext cx="1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226" y="2080"/>
              <a:ext cx="1066" cy="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226" y="2080"/>
              <a:ext cx="860" cy="6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226" y="2080"/>
              <a:ext cx="413" cy="9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4226" y="1756"/>
              <a:ext cx="1066" cy="3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2448" y="144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2448" y="1728"/>
              <a:ext cx="72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448" y="240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448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867" y="1554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864" y="1685"/>
              <a:ext cx="416" cy="778"/>
            </a:xfrm>
            <a:custGeom>
              <a:avLst/>
              <a:gdLst>
                <a:gd name="T0" fmla="*/ 0 w 21757"/>
                <a:gd name="T1" fmla="*/ 0 h 43200"/>
                <a:gd name="T2" fmla="*/ 0 w 21757"/>
                <a:gd name="T3" fmla="*/ 0 h 43200"/>
                <a:gd name="T4" fmla="*/ 0 w 2175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7"/>
                <a:gd name="T10" fmla="*/ 0 h 43200"/>
                <a:gd name="T11" fmla="*/ 21757 w 2175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7" h="43200" fill="none" extrusionOk="0">
                  <a:moveTo>
                    <a:pt x="105" y="0"/>
                  </a:moveTo>
                  <a:cubicBezTo>
                    <a:pt x="122" y="0"/>
                    <a:pt x="139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cubicBezTo>
                    <a:pt x="21757" y="33529"/>
                    <a:pt x="12086" y="43200"/>
                    <a:pt x="157" y="43200"/>
                  </a:cubicBezTo>
                  <a:cubicBezTo>
                    <a:pt x="104" y="43200"/>
                    <a:pt x="52" y="43199"/>
                    <a:pt x="-1" y="43199"/>
                  </a:cubicBezTo>
                </a:path>
                <a:path w="21757" h="43200" stroke="0" extrusionOk="0">
                  <a:moveTo>
                    <a:pt x="105" y="0"/>
                  </a:moveTo>
                  <a:cubicBezTo>
                    <a:pt x="122" y="0"/>
                    <a:pt x="139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cubicBezTo>
                    <a:pt x="21757" y="33529"/>
                    <a:pt x="12086" y="43200"/>
                    <a:pt x="157" y="43200"/>
                  </a:cubicBezTo>
                  <a:cubicBezTo>
                    <a:pt x="104" y="43200"/>
                    <a:pt x="52" y="43199"/>
                    <a:pt x="-1" y="43199"/>
                  </a:cubicBezTo>
                  <a:lnTo>
                    <a:pt x="157" y="21600"/>
                  </a:lnTo>
                  <a:lnTo>
                    <a:pt x="105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867" y="2073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867" y="1749"/>
              <a:ext cx="241" cy="3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867" y="2073"/>
              <a:ext cx="206" cy="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34"/>
            <p:cNvGraphicFramePr>
              <a:graphicFrameLocks noChangeAspect="1"/>
            </p:cNvGraphicFramePr>
            <p:nvPr/>
          </p:nvGraphicFramePr>
          <p:xfrm>
            <a:off x="528" y="1430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4" name="公式" r:id="rId3" imgW="200026" imgH="133347" progId="Equation.3">
                    <p:embed/>
                  </p:oleObj>
                </mc:Choice>
                <mc:Fallback>
                  <p:oleObj name="公式" r:id="rId3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30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864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960" y="1440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5" name="公式" r:id="rId5" imgW="47510" imgH="76121" progId="Equation.3">
                    <p:embed/>
                  </p:oleObj>
                </mc:Choice>
                <mc:Fallback>
                  <p:oleObj name="公式" r:id="rId5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4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7"/>
            <p:cNvGraphicFramePr>
              <a:graphicFrameLocks noChangeAspect="1"/>
            </p:cNvGraphicFramePr>
            <p:nvPr/>
          </p:nvGraphicFramePr>
          <p:xfrm>
            <a:off x="716" y="1680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6" name="公式" r:id="rId7" imgW="47510" imgH="95287" progId="Equation.3">
                    <p:embed/>
                  </p:oleObj>
                </mc:Choice>
                <mc:Fallback>
                  <p:oleObj name="公式" r:id="rId7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80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8"/>
            <p:cNvGraphicFramePr>
              <a:graphicFrameLocks noChangeAspect="1"/>
            </p:cNvGraphicFramePr>
            <p:nvPr/>
          </p:nvGraphicFramePr>
          <p:xfrm>
            <a:off x="700" y="196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7" name="公式" r:id="rId9" imgW="57227" imgH="114182" progId="Equation.3">
                    <p:embed/>
                  </p:oleObj>
                </mc:Choice>
                <mc:Fallback>
                  <p:oleObj name="公式" r:id="rId9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96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565" y="2293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8" name="公式" r:id="rId11" imgW="161965" imgH="95287" progId="Equation.3">
                    <p:embed/>
                  </p:oleObj>
                </mc:Choice>
                <mc:Fallback>
                  <p:oleObj name="公式" r:id="rId11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2293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672" y="2640"/>
            <a:ext cx="4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19" name="公式" r:id="rId13" imgW="247536" imgH="114182" progId="Equation.3">
                    <p:embed/>
                  </p:oleObj>
                </mc:Choice>
                <mc:Fallback>
                  <p:oleObj name="公式" r:id="rId13" imgW="247536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40"/>
                          <a:ext cx="41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2448" y="96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42"/>
            <p:cNvGraphicFramePr>
              <a:graphicFrameLocks noChangeAspect="1"/>
            </p:cNvGraphicFramePr>
            <p:nvPr/>
          </p:nvGraphicFramePr>
          <p:xfrm>
            <a:off x="2112" y="912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0" name="公式" r:id="rId15" imgW="200026" imgH="133347" progId="Equation.3">
                    <p:embed/>
                  </p:oleObj>
                </mc:Choice>
                <mc:Fallback>
                  <p:oleObj name="公式" r:id="rId15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912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3"/>
            <p:cNvGraphicFramePr>
              <a:graphicFrameLocks noChangeAspect="1"/>
            </p:cNvGraphicFramePr>
            <p:nvPr/>
          </p:nvGraphicFramePr>
          <p:xfrm>
            <a:off x="2496" y="864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1" name="公式" r:id="rId17" imgW="47510" imgH="76121" progId="Equation.3">
                    <p:embed/>
                  </p:oleObj>
                </mc:Choice>
                <mc:Fallback>
                  <p:oleObj name="公式" r:id="rId17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864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4"/>
            <p:cNvGraphicFramePr>
              <a:graphicFrameLocks noChangeAspect="1"/>
            </p:cNvGraphicFramePr>
            <p:nvPr/>
          </p:nvGraphicFramePr>
          <p:xfrm>
            <a:off x="2256" y="1632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2" name="公式" r:id="rId19" imgW="47510" imgH="95287" progId="Equation.3">
                    <p:embed/>
                  </p:oleObj>
                </mc:Choice>
                <mc:Fallback>
                  <p:oleObj name="公式" r:id="rId19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2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5"/>
            <p:cNvGraphicFramePr>
              <a:graphicFrameLocks noChangeAspect="1"/>
            </p:cNvGraphicFramePr>
            <p:nvPr/>
          </p:nvGraphicFramePr>
          <p:xfrm>
            <a:off x="2256" y="196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3" name="公式" r:id="rId21" imgW="57227" imgH="114182" progId="Equation.3">
                    <p:embed/>
                  </p:oleObj>
                </mc:Choice>
                <mc:Fallback>
                  <p:oleObj name="公式" r:id="rId21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6"/>
            <p:cNvGraphicFramePr>
              <a:graphicFrameLocks noChangeAspect="1"/>
            </p:cNvGraphicFramePr>
            <p:nvPr/>
          </p:nvGraphicFramePr>
          <p:xfrm>
            <a:off x="2112" y="2304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4" name="公式" r:id="rId23" imgW="161965" imgH="95287" progId="Equation.3">
                    <p:embed/>
                  </p:oleObj>
                </mc:Choice>
                <mc:Fallback>
                  <p:oleObj name="公式" r:id="rId23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04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7"/>
            <p:cNvGraphicFramePr>
              <a:graphicFrameLocks noChangeAspect="1"/>
            </p:cNvGraphicFramePr>
            <p:nvPr/>
          </p:nvGraphicFramePr>
          <p:xfrm>
            <a:off x="2256" y="3045"/>
            <a:ext cx="43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5" name="公式" r:id="rId25" imgW="266702" imgH="114182" progId="Equation.3">
                    <p:embed/>
                  </p:oleObj>
                </mc:Choice>
                <mc:Fallback>
                  <p:oleObj name="公式" r:id="rId25" imgW="26670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045"/>
                          <a:ext cx="43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/>
          </p:nvGraphicFramePr>
          <p:xfrm>
            <a:off x="3887" y="816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6" name="公式" r:id="rId27" imgW="200026" imgH="133347" progId="Equation.3">
                    <p:embed/>
                  </p:oleObj>
                </mc:Choice>
                <mc:Fallback>
                  <p:oleObj name="公式" r:id="rId27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816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/>
          </p:nvGraphicFramePr>
          <p:xfrm>
            <a:off x="4271" y="786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7" name="公式" r:id="rId29" imgW="47510" imgH="76121" progId="Equation.3">
                    <p:embed/>
                  </p:oleObj>
                </mc:Choice>
                <mc:Fallback>
                  <p:oleObj name="公式" r:id="rId29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786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0"/>
            <p:cNvGraphicFramePr>
              <a:graphicFrameLocks noChangeAspect="1"/>
            </p:cNvGraphicFramePr>
            <p:nvPr/>
          </p:nvGraphicFramePr>
          <p:xfrm>
            <a:off x="4075" y="1632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8" name="公式" r:id="rId31" imgW="47510" imgH="95287" progId="Equation.3">
                    <p:embed/>
                  </p:oleObj>
                </mc:Choice>
                <mc:Fallback>
                  <p:oleObj name="公式" r:id="rId31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1632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1"/>
            <p:cNvGraphicFramePr>
              <a:graphicFrameLocks noChangeAspect="1"/>
            </p:cNvGraphicFramePr>
            <p:nvPr/>
          </p:nvGraphicFramePr>
          <p:xfrm>
            <a:off x="4059" y="1990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29" name="公式" r:id="rId33" imgW="57227" imgH="114182" progId="Equation.3">
                    <p:embed/>
                  </p:oleObj>
                </mc:Choice>
                <mc:Fallback>
                  <p:oleObj name="公式" r:id="rId33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990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/>
            <p:cNvGraphicFramePr>
              <a:graphicFrameLocks noChangeAspect="1"/>
            </p:cNvGraphicFramePr>
            <p:nvPr/>
          </p:nvGraphicFramePr>
          <p:xfrm>
            <a:off x="3924" y="2293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0" name="公式" r:id="rId35" imgW="161965" imgH="95287" progId="Equation.3">
                    <p:embed/>
                  </p:oleObj>
                </mc:Choice>
                <mc:Fallback>
                  <p:oleObj name="公式" r:id="rId35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293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3"/>
            <p:cNvGraphicFramePr>
              <a:graphicFrameLocks noChangeAspect="1"/>
            </p:cNvGraphicFramePr>
            <p:nvPr/>
          </p:nvGraphicFramePr>
          <p:xfrm>
            <a:off x="4031" y="3264"/>
            <a:ext cx="43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1" name="公式" r:id="rId37" imgW="266702" imgH="114182" progId="Equation.3">
                    <p:embed/>
                  </p:oleObj>
                </mc:Choice>
                <mc:Fallback>
                  <p:oleObj name="公式" r:id="rId37" imgW="26670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3264"/>
                          <a:ext cx="43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54"/>
            <p:cNvGraphicFramePr>
              <a:graphicFrameLocks noChangeAspect="1"/>
            </p:cNvGraphicFramePr>
            <p:nvPr/>
          </p:nvGraphicFramePr>
          <p:xfrm>
            <a:off x="4031" y="100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2" name="公式" r:id="rId39" imgW="57227" imgH="114182" progId="Equation.3">
                    <p:embed/>
                  </p:oleObj>
                </mc:Choice>
                <mc:Fallback>
                  <p:oleObj name="公式" r:id="rId39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00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5"/>
            <p:cNvGraphicFramePr>
              <a:graphicFrameLocks noChangeAspect="1"/>
            </p:cNvGraphicFramePr>
            <p:nvPr/>
          </p:nvGraphicFramePr>
          <p:xfrm>
            <a:off x="4031" y="1344"/>
            <a:ext cx="16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3" name="公式" r:id="rId41" imgW="57227" imgH="95287" progId="Equation.3">
                    <p:embed/>
                  </p:oleObj>
                </mc:Choice>
                <mc:Fallback>
                  <p:oleObj name="公式" r:id="rId41" imgW="57227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344"/>
                          <a:ext cx="16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6"/>
            <p:cNvGraphicFramePr>
              <a:graphicFrameLocks noChangeAspect="1"/>
            </p:cNvGraphicFramePr>
            <p:nvPr/>
          </p:nvGraphicFramePr>
          <p:xfrm>
            <a:off x="2208" y="1344"/>
            <a:ext cx="1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4" name="公式" r:id="rId43" imgW="57227" imgH="95287" progId="Equation.3">
                    <p:embed/>
                  </p:oleObj>
                </mc:Choice>
                <mc:Fallback>
                  <p:oleObj name="公式" r:id="rId43" imgW="57227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44"/>
                          <a:ext cx="16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7"/>
            <p:cNvGraphicFramePr>
              <a:graphicFrameLocks noChangeAspect="1"/>
            </p:cNvGraphicFramePr>
            <p:nvPr/>
          </p:nvGraphicFramePr>
          <p:xfrm>
            <a:off x="3909" y="2928"/>
            <a:ext cx="31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5" name="公式" r:id="rId45" imgW="171412" imgH="114182" progId="Equation.3">
                    <p:embed/>
                  </p:oleObj>
                </mc:Choice>
                <mc:Fallback>
                  <p:oleObj name="公式" r:id="rId45" imgW="17141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928"/>
                          <a:ext cx="31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8"/>
            <p:cNvGraphicFramePr>
              <a:graphicFrameLocks noChangeAspect="1"/>
            </p:cNvGraphicFramePr>
            <p:nvPr/>
          </p:nvGraphicFramePr>
          <p:xfrm>
            <a:off x="2112" y="2640"/>
            <a:ext cx="31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6" name="公式" r:id="rId47" imgW="171412" imgH="95287" progId="Equation.3">
                    <p:embed/>
                  </p:oleObj>
                </mc:Choice>
                <mc:Fallback>
                  <p:oleObj name="公式" r:id="rId47" imgW="171412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40"/>
                          <a:ext cx="31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9"/>
            <p:cNvGraphicFramePr>
              <a:graphicFrameLocks noChangeAspect="1"/>
            </p:cNvGraphicFramePr>
            <p:nvPr/>
          </p:nvGraphicFramePr>
          <p:xfrm>
            <a:off x="3887" y="2640"/>
            <a:ext cx="31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7" name="公式" r:id="rId49" imgW="171412" imgH="95287" progId="Equation.3">
                    <p:embed/>
                  </p:oleObj>
                </mc:Choice>
                <mc:Fallback>
                  <p:oleObj name="公式" r:id="rId49" imgW="171412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640"/>
                          <a:ext cx="31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H="1">
              <a:off x="4223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 flipH="1">
              <a:off x="4223" y="14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 flipH="1">
              <a:off x="4223" y="17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H="1">
              <a:off x="4223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H="1">
              <a:off x="4223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 flipH="1">
              <a:off x="4223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" name="Object 66"/>
            <p:cNvGraphicFramePr>
              <a:graphicFrameLocks noChangeAspect="1"/>
            </p:cNvGraphicFramePr>
            <p:nvPr/>
          </p:nvGraphicFramePr>
          <p:xfrm>
            <a:off x="560" y="3072"/>
            <a:ext cx="74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8" name="公式" r:id="rId51" imgW="504789" imgH="152512" progId="Equation.3">
                    <p:embed/>
                  </p:oleObj>
                </mc:Choice>
                <mc:Fallback>
                  <p:oleObj name="公式" r:id="rId51" imgW="504789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3072"/>
                          <a:ext cx="74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7"/>
            <p:cNvGraphicFramePr>
              <a:graphicFrameLocks noChangeAspect="1"/>
            </p:cNvGraphicFramePr>
            <p:nvPr/>
          </p:nvGraphicFramePr>
          <p:xfrm>
            <a:off x="2168" y="3399"/>
            <a:ext cx="72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39" name="公式" r:id="rId53" imgW="495341" imgH="161960" progId="Equation.3">
                    <p:embed/>
                  </p:oleObj>
                </mc:Choice>
                <mc:Fallback>
                  <p:oleObj name="公式" r:id="rId53" imgW="495341" imgH="16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399"/>
                          <a:ext cx="72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8"/>
            <p:cNvGraphicFramePr>
              <a:graphicFrameLocks noChangeAspect="1"/>
            </p:cNvGraphicFramePr>
            <p:nvPr/>
          </p:nvGraphicFramePr>
          <p:xfrm>
            <a:off x="3991" y="3623"/>
            <a:ext cx="82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40" name="公式" r:id="rId55" imgW="571465" imgH="152512" progId="Equation.3">
                    <p:embed/>
                  </p:oleObj>
                </mc:Choice>
                <mc:Fallback>
                  <p:oleObj name="公式" r:id="rId55" imgW="571465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3623"/>
                          <a:ext cx="82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4665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56903" y="1044908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/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电子自旋角动量大小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56903" y="2965783"/>
            <a:ext cx="347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/>
              <a:t> 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S </a:t>
            </a:r>
            <a:r>
              <a:rPr kumimoji="1" lang="zh-CN" altLang="en-US" dirty="0">
                <a:solidFill>
                  <a:srgbClr val="0000FF"/>
                </a:solidFill>
              </a:rPr>
              <a:t>在外磁场方向的投影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0942" y="2384758"/>
            <a:ext cx="254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sz="2800" dirty="0">
                <a:solidFill>
                  <a:srgbClr val="CC00CC"/>
                </a:solidFill>
                <a:ea typeface="楷体_GB2312" pitchFamily="49" charset="-122"/>
              </a:rPr>
              <a:t>—</a:t>
            </a: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自旋量子数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82291" y="4169108"/>
            <a:ext cx="447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自旋磁量子数 </a:t>
            </a:r>
            <a:r>
              <a:rPr kumimoji="1" lang="en-US" altLang="zh-CN" sz="2800" i="1" dirty="0" err="1">
                <a:solidFill>
                  <a:srgbClr val="CC00CC"/>
                </a:solidFill>
                <a:ea typeface="楷体_GB2312" pitchFamily="49" charset="-122"/>
              </a:rPr>
              <a:t>m</a:t>
            </a:r>
            <a:r>
              <a:rPr kumimoji="1" lang="en-US" altLang="zh-CN" sz="2800" i="1" baseline="-22000" dirty="0" err="1">
                <a:solidFill>
                  <a:srgbClr val="CC00CC"/>
                </a:solidFill>
                <a:ea typeface="楷体_GB2312" pitchFamily="49" charset="-122"/>
              </a:rPr>
              <a:t>s</a:t>
            </a:r>
            <a:r>
              <a:rPr kumimoji="1" lang="en-US" altLang="zh-CN" sz="2800" dirty="0">
                <a:solidFill>
                  <a:srgbClr val="CC00CC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取值个数为              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041004" y="435306"/>
            <a:ext cx="246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</a:rPr>
              <a:t> 14. </a:t>
            </a:r>
            <a:r>
              <a:rPr kumimoji="1" lang="zh-CN" altLang="en-US" sz="3200" dirty="0">
                <a:solidFill>
                  <a:srgbClr val="FF0000"/>
                </a:solidFill>
              </a:rPr>
              <a:t>电子自旋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70991"/>
              </p:ext>
            </p:extLst>
          </p:nvPr>
        </p:nvGraphicFramePr>
        <p:xfrm>
          <a:off x="2572817" y="1673556"/>
          <a:ext cx="23574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9" name="Equation" r:id="rId3" imgW="939392" imgH="253890" progId="Equation.3">
                  <p:embed/>
                </p:oleObj>
              </mc:Choice>
              <mc:Fallback>
                <p:oleObj name="Equation" r:id="rId3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817" y="1673556"/>
                        <a:ext cx="23574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93036"/>
              </p:ext>
            </p:extLst>
          </p:nvPr>
        </p:nvGraphicFramePr>
        <p:xfrm>
          <a:off x="2787128" y="3602371"/>
          <a:ext cx="1714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0" name="Equation" r:id="rId5" imgW="596900" imgH="228600" progId="Equation.3">
                  <p:embed/>
                </p:oleObj>
              </mc:Choice>
              <mc:Fallback>
                <p:oleObj name="Equation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28" y="3602371"/>
                        <a:ext cx="17145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21509"/>
              </p:ext>
            </p:extLst>
          </p:nvPr>
        </p:nvGraphicFramePr>
        <p:xfrm>
          <a:off x="1929879" y="5888369"/>
          <a:ext cx="33575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1" name="Equation" r:id="rId7" imgW="1384300" imgH="279400" progId="Equation.3">
                  <p:embed/>
                </p:oleObj>
              </mc:Choice>
              <mc:Fallback>
                <p:oleObj name="Equation" r:id="rId7" imgW="1384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879" y="5888369"/>
                        <a:ext cx="33575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174478" y="4770771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_GB2312" pitchFamily="49" charset="-122"/>
              </a:rPr>
              <a:t>2</a:t>
            </a:r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dirty="0">
                <a:ea typeface="楷体_GB2312" pitchFamily="49" charset="-122"/>
              </a:rPr>
              <a:t>+1= 2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963466" y="5235908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solidFill>
                  <a:srgbClr val="009900"/>
                </a:solidFill>
                <a:ea typeface="楷体_GB2312" pitchFamily="49" charset="-122"/>
              </a:rPr>
              <a:t>m</a:t>
            </a:r>
            <a:r>
              <a:rPr kumimoji="1" lang="en-US" altLang="zh-CN" sz="2800" baseline="-20000" dirty="0" err="1">
                <a:solidFill>
                  <a:srgbClr val="009900"/>
                </a:solidFill>
                <a:ea typeface="楷体_GB2312" pitchFamily="49" charset="-122"/>
              </a:rPr>
              <a:t>s</a:t>
            </a:r>
            <a:r>
              <a:rPr kumimoji="1" lang="en-US" altLang="zh-CN" sz="2800" baseline="-20000" dirty="0">
                <a:solidFill>
                  <a:srgbClr val="0099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9900"/>
                </a:solidFill>
                <a:ea typeface="楷体_GB2312" pitchFamily="49" charset="-122"/>
              </a:rPr>
              <a:t>= </a:t>
            </a:r>
            <a:r>
              <a:rPr kumimoji="1" lang="en-US" altLang="zh-CN" dirty="0">
                <a:solidFill>
                  <a:srgbClr val="009900"/>
                </a:solidFill>
                <a:ea typeface="楷体_GB2312" pitchFamily="49" charset="-122"/>
              </a:rPr>
              <a:t>±1/2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218804" y="5242258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CC3300"/>
                </a:solidFill>
                <a:ea typeface="楷体_GB2312" pitchFamily="49" charset="-122"/>
              </a:rPr>
              <a:t>则</a:t>
            </a:r>
            <a:r>
              <a:rPr kumimoji="1" lang="zh-CN" altLang="en-US" sz="2800" i="1" dirty="0">
                <a:solidFill>
                  <a:srgbClr val="CC3300"/>
                </a:solidFill>
                <a:ea typeface="楷体_GB2312" pitchFamily="49" charset="-122"/>
              </a:rPr>
              <a:t>  </a:t>
            </a:r>
            <a:r>
              <a:rPr kumimoji="1" lang="en-US" altLang="zh-CN" sz="2800" i="1" dirty="0">
                <a:solidFill>
                  <a:srgbClr val="0070C0"/>
                </a:solidFill>
                <a:ea typeface="楷体_GB2312" pitchFamily="49" charset="-122"/>
              </a:rPr>
              <a:t>s </a:t>
            </a:r>
            <a:r>
              <a:rPr kumimoji="1" lang="en-US" altLang="zh-CN" i="1" dirty="0">
                <a:solidFill>
                  <a:srgbClr val="0070C0"/>
                </a:solidFill>
                <a:ea typeface="楷体_GB2312" pitchFamily="49" charset="-122"/>
              </a:rPr>
              <a:t>=</a:t>
            </a:r>
            <a:r>
              <a:rPr kumimoji="1" lang="en-US" altLang="zh-CN" sz="2800" i="1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ea typeface="楷体_GB2312" pitchFamily="49" charset="-122"/>
              </a:rPr>
              <a:t>1/2 </a:t>
            </a:r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，</a:t>
            </a:r>
          </a:p>
        </p:txBody>
      </p:sp>
      <p:pic>
        <p:nvPicPr>
          <p:cNvPr id="24" name="Picture 2" descr="电子自旋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17" y="1484646"/>
            <a:ext cx="327818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325792" y="5761371"/>
            <a:ext cx="2687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电子自旋角动量在    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外磁场中的取向</a:t>
            </a:r>
          </a:p>
        </p:txBody>
      </p:sp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6892403" y="1484645"/>
            <a:ext cx="3276600" cy="4232275"/>
            <a:chOff x="3329" y="617"/>
            <a:chExt cx="2064" cy="2666"/>
          </a:xfrm>
        </p:grpSpPr>
        <p:pic>
          <p:nvPicPr>
            <p:cNvPr id="27" name="Picture 13" descr="电子自旋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" y="617"/>
              <a:ext cx="2064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5077" y="2486"/>
              <a:ext cx="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684815" y="2984831"/>
            <a:ext cx="106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88341"/>
              </p:ext>
            </p:extLst>
          </p:nvPr>
        </p:nvGraphicFramePr>
        <p:xfrm>
          <a:off x="8112978" y="745616"/>
          <a:ext cx="1546225" cy="59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2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78" y="745616"/>
                        <a:ext cx="1546225" cy="59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7728224" y="1544360"/>
            <a:ext cx="1362075" cy="4095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1" grpId="0"/>
      <p:bldP spid="22" grpId="0"/>
      <p:bldP spid="23" grpId="0"/>
      <p:bldP spid="25" grpId="0"/>
      <p:bldP spid="29" grpId="0" animBg="1"/>
      <p:bldP spid="3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30759" y="542618"/>
            <a:ext cx="697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</a:rPr>
              <a:t>15. </a:t>
            </a:r>
            <a:r>
              <a:rPr kumimoji="1" lang="zh-CN" altLang="en-US" sz="2800" dirty="0">
                <a:solidFill>
                  <a:srgbClr val="FF0000"/>
                </a:solidFill>
              </a:rPr>
              <a:t>描述原子中电子状态的四个量子数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5485" y="1120468"/>
            <a:ext cx="678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(1) </a:t>
            </a:r>
            <a:r>
              <a:rPr kumimoji="1" lang="zh-CN" altLang="en-US" dirty="0">
                <a:solidFill>
                  <a:srgbClr val="0000FF"/>
                </a:solidFill>
              </a:rPr>
              <a:t>主量子数 </a:t>
            </a:r>
            <a:r>
              <a:rPr kumimoji="1" lang="en-US" altLang="zh-CN" i="1" dirty="0">
                <a:solidFill>
                  <a:srgbClr val="0000FF"/>
                </a:solidFill>
              </a:rPr>
              <a:t>n</a:t>
            </a:r>
            <a:r>
              <a:rPr kumimoji="1" lang="en-US" altLang="zh-CN" dirty="0">
                <a:solidFill>
                  <a:srgbClr val="0000FF"/>
                </a:solidFill>
              </a:rPr>
              <a:t>  ( 1 , 2 , 3, ……)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8696" y="2320618"/>
            <a:ext cx="692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FF"/>
                </a:solidFill>
              </a:rPr>
              <a:t>(2) </a:t>
            </a:r>
            <a:r>
              <a:rPr kumimoji="1" lang="zh-CN" altLang="en-US">
                <a:solidFill>
                  <a:srgbClr val="FF00FF"/>
                </a:solidFill>
              </a:rPr>
              <a:t>角量子数  </a:t>
            </a:r>
            <a:r>
              <a:rPr kumimoji="1" lang="en-US" altLang="zh-CN" i="1">
                <a:solidFill>
                  <a:srgbClr val="FF00FF"/>
                </a:solidFill>
              </a:rPr>
              <a:t>l  </a:t>
            </a:r>
            <a:r>
              <a:rPr kumimoji="1" lang="en-US" altLang="zh-CN">
                <a:solidFill>
                  <a:srgbClr val="FF00FF"/>
                </a:solidFill>
              </a:rPr>
              <a:t>( 0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1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2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……. , </a:t>
            </a:r>
            <a:r>
              <a:rPr kumimoji="1" lang="en-US" altLang="zh-CN" i="1">
                <a:solidFill>
                  <a:srgbClr val="FF00FF"/>
                </a:solidFill>
              </a:rPr>
              <a:t>n </a:t>
            </a:r>
            <a:r>
              <a:rPr kumimoji="1" lang="en-US" altLang="zh-CN">
                <a:solidFill>
                  <a:srgbClr val="FF00FF"/>
                </a:solidFill>
              </a:rPr>
              <a:t>-1 )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22" y="3563630"/>
            <a:ext cx="729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3300"/>
                </a:solidFill>
              </a:rPr>
              <a:t>(3) </a:t>
            </a:r>
            <a:r>
              <a:rPr kumimoji="1" lang="zh-CN" altLang="en-US" dirty="0">
                <a:solidFill>
                  <a:srgbClr val="CC3300"/>
                </a:solidFill>
              </a:rPr>
              <a:t>磁量子数  </a:t>
            </a:r>
            <a:r>
              <a:rPr kumimoji="1" lang="en-US" altLang="zh-CN" i="1" dirty="0">
                <a:solidFill>
                  <a:srgbClr val="CC3300"/>
                </a:solidFill>
              </a:rPr>
              <a:t>m</a:t>
            </a:r>
            <a:r>
              <a:rPr kumimoji="1" lang="en-US" altLang="zh-CN" i="1" baseline="-20000" dirty="0">
                <a:solidFill>
                  <a:srgbClr val="CC3300"/>
                </a:solidFill>
              </a:rPr>
              <a:t>l  </a:t>
            </a:r>
            <a:r>
              <a:rPr kumimoji="1" lang="en-US" altLang="zh-CN" dirty="0">
                <a:solidFill>
                  <a:srgbClr val="CC3300"/>
                </a:solidFill>
              </a:rPr>
              <a:t>( 0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±1</a:t>
            </a:r>
            <a:r>
              <a:rPr kumimoji="1" lang="zh-CN" altLang="en-US" dirty="0">
                <a:solidFill>
                  <a:srgbClr val="CC3300"/>
                </a:solidFill>
              </a:rPr>
              <a:t>， </a:t>
            </a:r>
            <a:r>
              <a:rPr kumimoji="1" lang="en-US" altLang="zh-CN" dirty="0">
                <a:solidFill>
                  <a:srgbClr val="CC3300"/>
                </a:solidFill>
              </a:rPr>
              <a:t>± 2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……. , ± </a:t>
            </a:r>
            <a:r>
              <a:rPr kumimoji="1" lang="en-US" altLang="zh-CN" i="1" dirty="0">
                <a:solidFill>
                  <a:srgbClr val="CC3300"/>
                </a:solidFill>
              </a:rPr>
              <a:t>l</a:t>
            </a:r>
            <a:r>
              <a:rPr kumimoji="1" lang="en-US" altLang="zh-CN" dirty="0">
                <a:solidFill>
                  <a:srgbClr val="CC3300"/>
                </a:solidFill>
              </a:rPr>
              <a:t> )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83147" y="4789180"/>
            <a:ext cx="701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CC00CC"/>
                </a:solidFill>
              </a:rPr>
              <a:t>(4) </a:t>
            </a:r>
            <a:r>
              <a:rPr kumimoji="1" lang="zh-CN" altLang="en-US" dirty="0">
                <a:solidFill>
                  <a:srgbClr val="CC00CC"/>
                </a:solidFill>
              </a:rPr>
              <a:t>自旋磁量子数  </a:t>
            </a:r>
            <a:r>
              <a:rPr kumimoji="1" lang="en-US" altLang="zh-CN" i="1" dirty="0" err="1">
                <a:solidFill>
                  <a:srgbClr val="CC00CC"/>
                </a:solidFill>
              </a:rPr>
              <a:t>m</a:t>
            </a:r>
            <a:r>
              <a:rPr kumimoji="1" lang="en-US" altLang="zh-CN" i="1" baseline="-20000" dirty="0" err="1">
                <a:solidFill>
                  <a:srgbClr val="CC00CC"/>
                </a:solidFill>
              </a:rPr>
              <a:t>s</a:t>
            </a:r>
            <a:r>
              <a:rPr kumimoji="1" lang="en-US" altLang="zh-CN" i="1" baseline="-20000" dirty="0">
                <a:solidFill>
                  <a:srgbClr val="CC00CC"/>
                </a:solidFill>
              </a:rPr>
              <a:t>  </a:t>
            </a:r>
            <a:r>
              <a:rPr kumimoji="1" lang="en-US" altLang="zh-CN" dirty="0">
                <a:solidFill>
                  <a:srgbClr val="CC00CC"/>
                </a:solidFill>
              </a:rPr>
              <a:t>( 1/2 ,  -1/2 )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5310" y="172848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大体上决定了原子能量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73721" y="2896880"/>
            <a:ext cx="731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决定电子的轨道角动量大小，对能量也有稍许影响。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80071" y="418593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决定电子轨道角动量空间取向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73722" y="5392430"/>
            <a:ext cx="452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决定电子自旋角动量空间取向</a:t>
            </a:r>
          </a:p>
        </p:txBody>
      </p:sp>
    </p:spTree>
    <p:extLst>
      <p:ext uri="{BB962C8B-B14F-4D97-AF65-F5344CB8AC3E}">
        <p14:creationId xmlns:p14="http://schemas.microsoft.com/office/powerpoint/2010/main" val="17338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30439" y="371475"/>
            <a:ext cx="5888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</a:rPr>
              <a:t>薛定谔方程的应用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78113" y="1739900"/>
            <a:ext cx="5345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确定粒子的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哈密顿量；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5414" y="2349500"/>
            <a:ext cx="6815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>
                <a:solidFill>
                  <a:srgbClr val="009900"/>
                </a:solidFill>
                <a:latin typeface="宋体" panose="02010600030101010101" pitchFamily="2" charset="-122"/>
              </a:rPr>
              <a:t>在全空间写出粒子的能量本征方程；</a:t>
            </a:r>
            <a:endParaRPr kumimoji="1" lang="zh-CN" altLang="en-US" sz="2800">
              <a:solidFill>
                <a:srgbClr val="0099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63826" y="2922590"/>
            <a:ext cx="73517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C00000"/>
                </a:solidFill>
                <a:latin typeface="宋体" panose="02010600030101010101" pitchFamily="2" charset="-122"/>
              </a:rPr>
              <a:t>利用波函数的自然条件确定能量本征值和波函数。</a:t>
            </a:r>
            <a:endParaRPr kumimoji="1" lang="zh-CN" altLang="en-US" sz="28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82913" y="1203325"/>
            <a:ext cx="297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GB" sz="2800">
                <a:solidFill>
                  <a:srgbClr val="C00000"/>
                </a:solidFill>
                <a:latin typeface="宋体" panose="02010600030101010101" pitchFamily="2" charset="-122"/>
              </a:rPr>
              <a:t>步骤：</a:t>
            </a:r>
            <a:endParaRPr kumimoji="1" lang="zh-CN" altLang="en-US" sz="28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30525" y="4121150"/>
            <a:ext cx="297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GB" sz="2800">
                <a:solidFill>
                  <a:srgbClr val="FF00FF"/>
                </a:solidFill>
                <a:latin typeface="宋体" panose="02010600030101010101" pitchFamily="2" charset="-122"/>
              </a:rPr>
              <a:t>处理的问题：</a:t>
            </a:r>
            <a:endParaRPr kumimoji="1" lang="zh-CN" altLang="en-US" sz="280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43189" y="4765675"/>
            <a:ext cx="7710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势阱中的粒子</a:t>
            </a:r>
            <a:r>
              <a:rPr kumimoji="1" lang="zh-CN" altLang="en-GB" sz="2800" dirty="0">
                <a:solidFill>
                  <a:srgbClr val="0000FF"/>
                </a:solidFill>
              </a:rPr>
              <a:t>——</a:t>
            </a: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粒子被束缚在某势场中；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35250" y="5538788"/>
            <a:ext cx="803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>
                <a:solidFill>
                  <a:srgbClr val="008000"/>
                </a:solidFill>
                <a:latin typeface="宋体" panose="02010600030101010101" pitchFamily="2" charset="-122"/>
              </a:rPr>
              <a:t>势垒对粒子的散射</a:t>
            </a:r>
            <a:r>
              <a:rPr kumimoji="1" lang="zh-CN" altLang="en-GB" sz="2800">
                <a:solidFill>
                  <a:srgbClr val="008000"/>
                </a:solidFill>
              </a:rPr>
              <a:t>——</a:t>
            </a:r>
            <a:r>
              <a:rPr kumimoji="1" lang="zh-CN" altLang="en-GB" sz="2800">
                <a:solidFill>
                  <a:srgbClr val="008000"/>
                </a:solidFill>
                <a:latin typeface="宋体" panose="02010600030101010101" pitchFamily="2" charset="-122"/>
              </a:rPr>
              <a:t>自由粒子入射到某势场中。</a:t>
            </a:r>
            <a:endParaRPr kumimoji="1" lang="zh-CN" altLang="en-US" sz="280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675A2C0-4615-4B93-8A72-69330C66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54" y="425281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noProof="0" dirty="0">
                <a:solidFill>
                  <a:srgbClr val="C00000"/>
                </a:solidFill>
              </a:rPr>
              <a:t>一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、薛定谔方程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C375C1-5832-4757-8F13-C835F3EC9ABD}"/>
              </a:ext>
            </a:extLst>
          </p:cNvPr>
          <p:cNvSpPr/>
          <p:nvPr/>
        </p:nvSpPr>
        <p:spPr>
          <a:xfrm>
            <a:off x="987654" y="101695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多电子原子的薛定谔方程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AD8D17-9EF4-44B6-9A3C-89F757F2E39A}"/>
              </a:ext>
            </a:extLst>
          </p:cNvPr>
          <p:cNvSpPr/>
          <p:nvPr/>
        </p:nvSpPr>
        <p:spPr>
          <a:xfrm>
            <a:off x="1160041" y="3327074"/>
            <a:ext cx="3874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电子数</a:t>
            </a:r>
            <a:r>
              <a:rPr lang="en-US" altLang="zh-CN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从一个到上百个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C2BC52-14ED-4DD2-B315-B5589D43D786}"/>
              </a:ext>
            </a:extLst>
          </p:cNvPr>
          <p:cNvSpPr/>
          <p:nvPr/>
        </p:nvSpPr>
        <p:spPr>
          <a:xfrm>
            <a:off x="1160041" y="3832007"/>
            <a:ext cx="3109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直接求解</a:t>
            </a:r>
            <a:r>
              <a:rPr lang="en-US" altLang="zh-CN" sz="2800" b="1" dirty="0">
                <a:latin typeface="Calibri" panose="020F0502020204030204" pitchFamily="34" charset="0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很困难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BE6FAF-13AC-42BD-BEBE-D74068BC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56489"/>
              </p:ext>
            </p:extLst>
          </p:nvPr>
        </p:nvGraphicFramePr>
        <p:xfrm>
          <a:off x="443407" y="1796335"/>
          <a:ext cx="69342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2" name="Equation" r:id="rId4" imgW="2374560" imgH="482400" progId="Equation.DSMT4">
                  <p:embed/>
                </p:oleObj>
              </mc:Choice>
              <mc:Fallback>
                <p:oleObj name="Equation" r:id="rId4" imgW="237456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B41CCAB-1DEB-4104-BC32-FD335B28A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07" y="1796335"/>
                        <a:ext cx="6934200" cy="141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1B52EE3C-0439-446C-BBD0-1E66DBB77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4" y="4798335"/>
            <a:ext cx="111053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多电子薛定谔方程很复杂，</a:t>
            </a:r>
            <a:r>
              <a:rPr lang="zh-CN" alt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直接求解困难</a:t>
            </a:r>
            <a:r>
              <a:rPr lang="zh-CN" altLang="en-US" b="1" dirty="0">
                <a:solidFill>
                  <a:srgbClr val="0000FF"/>
                </a:solidFill>
              </a:rPr>
              <a:t>，需要再简化。</a:t>
            </a:r>
            <a:r>
              <a:rPr lang="zh-CN" altLang="en-US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把原子核和所有电子产生的电场用一个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平均场</a:t>
            </a:r>
            <a:r>
              <a:rPr lang="zh-CN" altLang="en-US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来代替，忽略电子之间的相互作用，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各个</a:t>
            </a:r>
            <a:r>
              <a:rPr lang="zh-CN" altLang="en-US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电子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在平均场中彼此独立地运动</a:t>
            </a:r>
            <a:r>
              <a:rPr lang="en-US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在平均场近似下，</a:t>
            </a:r>
            <a:r>
              <a:rPr lang="zh-CN" altLang="en-US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称为单电子近似或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平均场近似</a:t>
            </a:r>
            <a:r>
              <a:rPr lang="zh-CN" altLang="en-US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或</a:t>
            </a:r>
            <a:r>
              <a:rPr lang="zh-CN" altLang="zh-CN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独立粒子近似。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C55C4E-4749-4374-BD45-41316F1D8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07" y="471566"/>
            <a:ext cx="4489068" cy="33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5EA23E7-1481-4877-AE2C-691EB77FE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373472"/>
              </p:ext>
            </p:extLst>
          </p:nvPr>
        </p:nvGraphicFramePr>
        <p:xfrm>
          <a:off x="1362408" y="179199"/>
          <a:ext cx="697071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9" name="Equation" r:id="rId3" imgW="2387520" imgH="482400" progId="Equation.DSMT4">
                  <p:embed/>
                </p:oleObj>
              </mc:Choice>
              <mc:Fallback>
                <p:oleObj name="Equation" r:id="rId3" imgW="2387520" imgH="4824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BE6FAF-13AC-42BD-BEBE-D74068BC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408" y="179199"/>
                        <a:ext cx="6970712" cy="141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18">
            <a:extLst>
              <a:ext uri="{FF2B5EF4-FFF2-40B4-BE49-F238E27FC236}">
                <a16:creationId xmlns:a16="http://schemas.microsoft.com/office/drawing/2014/main" id="{21380A69-95D4-44C4-AA5C-49AFE289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59" y="1765126"/>
            <a:ext cx="1569573" cy="445467"/>
          </a:xfrm>
          <a:prstGeom prst="rightArrow">
            <a:avLst>
              <a:gd name="adj1" fmla="val 50000"/>
              <a:gd name="adj2" fmla="val 107092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33CC33"/>
              </a:solidFill>
              <a:latin typeface="+mn-lt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3AF0C-1C8C-442D-9347-11C2E532D6D7}"/>
              </a:ext>
            </a:extLst>
          </p:cNvPr>
          <p:cNvSpPr/>
          <p:nvPr/>
        </p:nvSpPr>
        <p:spPr>
          <a:xfrm>
            <a:off x="2936891" y="227547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单电子薛定谔方程</a:t>
            </a:r>
            <a:endParaRPr lang="zh-CN" altLang="en-US" sz="2800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0CA92E8-BB0C-482D-A554-A08730A23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45142"/>
              </p:ext>
            </p:extLst>
          </p:nvPr>
        </p:nvGraphicFramePr>
        <p:xfrm>
          <a:off x="2079912" y="2676785"/>
          <a:ext cx="69786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0" name="Equation" r:id="rId5" imgW="2489040" imgH="419040" progId="Equation.DSMT4">
                  <p:embed/>
                </p:oleObj>
              </mc:Choice>
              <mc:Fallback>
                <p:oleObj name="Equation" r:id="rId5" imgW="2489040" imgH="41904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3396D3D4-981E-456C-B231-FCB5A2121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912" y="2676785"/>
                        <a:ext cx="69786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54547E-902C-454F-B6B8-76D68049E629}"/>
              </a:ext>
            </a:extLst>
          </p:cNvPr>
          <p:cNvSpPr/>
          <p:nvPr/>
        </p:nvSpPr>
        <p:spPr>
          <a:xfrm>
            <a:off x="3034260" y="1765126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单电子近似或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平均场近似</a:t>
            </a:r>
            <a:r>
              <a:rPr lang="zh-CN" altLang="en-US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或</a:t>
            </a:r>
            <a:r>
              <a:rPr lang="zh-CN" altLang="zh-CN" sz="28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独立粒子近似</a:t>
            </a: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7A706B-188E-4A84-846E-24CEB114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" y="4909036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6A6C184-9A6E-4572-9FA2-1539F3714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58302"/>
              </p:ext>
            </p:extLst>
          </p:nvPr>
        </p:nvGraphicFramePr>
        <p:xfrm>
          <a:off x="3665445" y="4557803"/>
          <a:ext cx="5393117" cy="134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1" name="Equation" r:id="rId7" imgW="2247840" imgH="647640" progId="Equation.DSMT4">
                  <p:embed/>
                </p:oleObj>
              </mc:Choice>
              <mc:Fallback>
                <p:oleObj name="Equation" r:id="rId7" imgW="2247840" imgH="647640" progId="Equation.DSMT4">
                  <p:embed/>
                  <p:pic>
                    <p:nvPicPr>
                      <p:cNvPr id="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445" y="4557803"/>
                        <a:ext cx="5393117" cy="134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1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3993</Words>
  <Application>Microsoft Office PowerPoint</Application>
  <PresentationFormat>宽屏</PresentationFormat>
  <Paragraphs>556</Paragraphs>
  <Slides>66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9" baseType="lpstr">
      <vt:lpstr>Gulim</vt:lpstr>
      <vt:lpstr>Monotype Sorts</vt:lpstr>
      <vt:lpstr>等线</vt:lpstr>
      <vt:lpstr>等线 Light</vt:lpstr>
      <vt:lpstr>仿宋_GB2312</vt:lpstr>
      <vt:lpstr>黑体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Calibri Light</vt:lpstr>
      <vt:lpstr>Century Schoolbook</vt:lpstr>
      <vt:lpstr>MT Extra</vt:lpstr>
      <vt:lpstr>Symbol</vt:lpstr>
      <vt:lpstr>Times New Roman</vt:lpstr>
      <vt:lpstr>Wingdings</vt:lpstr>
      <vt:lpstr>Office 主题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王先智</dc:creator>
  <cp:lastModifiedBy>WangXZ</cp:lastModifiedBy>
  <cp:revision>468</cp:revision>
  <dcterms:created xsi:type="dcterms:W3CDTF">2015-09-04T01:42:14Z</dcterms:created>
  <dcterms:modified xsi:type="dcterms:W3CDTF">2022-05-18T01:29:00Z</dcterms:modified>
</cp:coreProperties>
</file>