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sldIdLst>
    <p:sldId id="464" r:id="rId2"/>
    <p:sldId id="465" r:id="rId3"/>
    <p:sldId id="506" r:id="rId4"/>
    <p:sldId id="528" r:id="rId5"/>
    <p:sldId id="529" r:id="rId6"/>
    <p:sldId id="408" r:id="rId7"/>
    <p:sldId id="521" r:id="rId8"/>
    <p:sldId id="518" r:id="rId9"/>
    <p:sldId id="409" r:id="rId10"/>
    <p:sldId id="522" r:id="rId11"/>
    <p:sldId id="510" r:id="rId12"/>
    <p:sldId id="410" r:id="rId13"/>
    <p:sldId id="411" r:id="rId14"/>
    <p:sldId id="508" r:id="rId15"/>
    <p:sldId id="509" r:id="rId16"/>
    <p:sldId id="523" r:id="rId17"/>
    <p:sldId id="412" r:id="rId18"/>
    <p:sldId id="511" r:id="rId19"/>
    <p:sldId id="512" r:id="rId20"/>
    <p:sldId id="524" r:id="rId21"/>
    <p:sldId id="525" r:id="rId22"/>
    <p:sldId id="413" r:id="rId23"/>
    <p:sldId id="414" r:id="rId24"/>
    <p:sldId id="514" r:id="rId25"/>
    <p:sldId id="515" r:id="rId26"/>
    <p:sldId id="516" r:id="rId27"/>
    <p:sldId id="513" r:id="rId28"/>
    <p:sldId id="517" r:id="rId29"/>
    <p:sldId id="526" r:id="rId30"/>
    <p:sldId id="415" r:id="rId31"/>
    <p:sldId id="466" r:id="rId32"/>
    <p:sldId id="477" r:id="rId33"/>
    <p:sldId id="478" r:id="rId34"/>
    <p:sldId id="467" r:id="rId35"/>
    <p:sldId id="537" r:id="rId36"/>
    <p:sldId id="538" r:id="rId37"/>
    <p:sldId id="539" r:id="rId38"/>
    <p:sldId id="416" r:id="rId39"/>
    <p:sldId id="468" r:id="rId40"/>
    <p:sldId id="469" r:id="rId41"/>
    <p:sldId id="471" r:id="rId42"/>
    <p:sldId id="472" r:id="rId43"/>
    <p:sldId id="473" r:id="rId44"/>
    <p:sldId id="474" r:id="rId45"/>
    <p:sldId id="475" r:id="rId46"/>
    <p:sldId id="476" r:id="rId47"/>
    <p:sldId id="536" r:id="rId48"/>
    <p:sldId id="417" r:id="rId49"/>
    <p:sldId id="480" r:id="rId50"/>
    <p:sldId id="481" r:id="rId51"/>
    <p:sldId id="479" r:id="rId52"/>
    <p:sldId id="482" r:id="rId53"/>
    <p:sldId id="483" r:id="rId54"/>
    <p:sldId id="484" r:id="rId55"/>
    <p:sldId id="535" r:id="rId56"/>
    <p:sldId id="533" r:id="rId57"/>
    <p:sldId id="534" r:id="rId58"/>
    <p:sldId id="485" r:id="rId59"/>
    <p:sldId id="527" r:id="rId60"/>
    <p:sldId id="486" r:id="rId61"/>
    <p:sldId id="487" r:id="rId62"/>
    <p:sldId id="488" r:id="rId63"/>
    <p:sldId id="489" r:id="rId64"/>
    <p:sldId id="470" r:id="rId65"/>
    <p:sldId id="419" r:id="rId66"/>
    <p:sldId id="490" r:id="rId67"/>
    <p:sldId id="491" r:id="rId68"/>
    <p:sldId id="492" r:id="rId69"/>
    <p:sldId id="493" r:id="rId70"/>
    <p:sldId id="494" r:id="rId71"/>
    <p:sldId id="495" r:id="rId72"/>
    <p:sldId id="420" r:id="rId73"/>
    <p:sldId id="421" r:id="rId74"/>
    <p:sldId id="496" r:id="rId75"/>
    <p:sldId id="497" r:id="rId76"/>
    <p:sldId id="498" r:id="rId77"/>
    <p:sldId id="530" r:id="rId78"/>
    <p:sldId id="531" r:id="rId79"/>
    <p:sldId id="532" r:id="rId80"/>
    <p:sldId id="499" r:id="rId81"/>
    <p:sldId id="500" r:id="rId82"/>
    <p:sldId id="501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009900"/>
    <a:srgbClr val="FF00FF"/>
    <a:srgbClr val="FF0066"/>
    <a:srgbClr val="0EF265"/>
    <a:srgbClr val="008000"/>
    <a:srgbClr val="6600CC"/>
    <a:srgbClr val="FF99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15" autoAdjust="0"/>
    <p:restoredTop sz="94234" autoAdjust="0"/>
  </p:normalViewPr>
  <p:slideViewPr>
    <p:cSldViewPr snapToGrid="0">
      <p:cViewPr varScale="1">
        <p:scale>
          <a:sx n="64" d="100"/>
          <a:sy n="64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4.emf"/><Relationship Id="rId3" Type="http://schemas.openxmlformats.org/officeDocument/2006/relationships/image" Target="../media/image6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66.wmf"/><Relationship Id="rId1" Type="http://schemas.openxmlformats.org/officeDocument/2006/relationships/image" Target="../media/image67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70.wmf"/><Relationship Id="rId10" Type="http://schemas.openxmlformats.org/officeDocument/2006/relationships/image" Target="../media/image73.wmf"/><Relationship Id="rId4" Type="http://schemas.openxmlformats.org/officeDocument/2006/relationships/image" Target="../media/image69.wmf"/><Relationship Id="rId9" Type="http://schemas.openxmlformats.org/officeDocument/2006/relationships/image" Target="../media/image72.emf"/><Relationship Id="rId14" Type="http://schemas.openxmlformats.org/officeDocument/2006/relationships/image" Target="../media/image7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e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3.wmf"/><Relationship Id="rId7" Type="http://schemas.openxmlformats.org/officeDocument/2006/relationships/image" Target="../media/image116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27.emf"/><Relationship Id="rId4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08.wmf"/><Relationship Id="rId4" Type="http://schemas.openxmlformats.org/officeDocument/2006/relationships/image" Target="../media/image1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4" Type="http://schemas.openxmlformats.org/officeDocument/2006/relationships/image" Target="../media/image13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wmf"/><Relationship Id="rId11" Type="http://schemas.openxmlformats.org/officeDocument/2006/relationships/image" Target="../media/image143.e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7.wmf"/><Relationship Id="rId7" Type="http://schemas.openxmlformats.org/officeDocument/2006/relationships/image" Target="../media/image189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79.wmf"/><Relationship Id="rId11" Type="http://schemas.openxmlformats.org/officeDocument/2006/relationships/image" Target="../media/image177.wmf"/><Relationship Id="rId5" Type="http://schemas.openxmlformats.org/officeDocument/2006/relationships/image" Target="../media/image178.wmf"/><Relationship Id="rId10" Type="http://schemas.openxmlformats.org/officeDocument/2006/relationships/image" Target="../media/image192.wmf"/><Relationship Id="rId4" Type="http://schemas.openxmlformats.org/officeDocument/2006/relationships/image" Target="../media/image188.wmf"/><Relationship Id="rId9" Type="http://schemas.openxmlformats.org/officeDocument/2006/relationships/image" Target="../media/image19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4" Type="http://schemas.openxmlformats.org/officeDocument/2006/relationships/image" Target="../media/image20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195.wmf"/><Relationship Id="rId7" Type="http://schemas.openxmlformats.org/officeDocument/2006/relationships/image" Target="../media/image222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9" Type="http://schemas.openxmlformats.org/officeDocument/2006/relationships/image" Target="../media/image22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emf"/><Relationship Id="rId7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10" Type="http://schemas.openxmlformats.org/officeDocument/2006/relationships/image" Target="../media/image23.wmf"/><Relationship Id="rId4" Type="http://schemas.openxmlformats.org/officeDocument/2006/relationships/image" Target="../media/image11.emf"/><Relationship Id="rId9" Type="http://schemas.openxmlformats.org/officeDocument/2006/relationships/image" Target="../media/image22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4" Type="http://schemas.openxmlformats.org/officeDocument/2006/relationships/image" Target="../media/image25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image" Target="../media/image262.wmf"/><Relationship Id="rId18" Type="http://schemas.openxmlformats.org/officeDocument/2006/relationships/image" Target="../media/image267.wmf"/><Relationship Id="rId3" Type="http://schemas.openxmlformats.org/officeDocument/2006/relationships/image" Target="../media/image254.wmf"/><Relationship Id="rId21" Type="http://schemas.openxmlformats.org/officeDocument/2006/relationships/image" Target="../media/image270.wmf"/><Relationship Id="rId7" Type="http://schemas.openxmlformats.org/officeDocument/2006/relationships/image" Target="../media/image256.wmf"/><Relationship Id="rId12" Type="http://schemas.openxmlformats.org/officeDocument/2006/relationships/image" Target="../media/image261.wmf"/><Relationship Id="rId17" Type="http://schemas.openxmlformats.org/officeDocument/2006/relationships/image" Target="../media/image266.wmf"/><Relationship Id="rId2" Type="http://schemas.openxmlformats.org/officeDocument/2006/relationships/image" Target="../media/image253.wmf"/><Relationship Id="rId16" Type="http://schemas.openxmlformats.org/officeDocument/2006/relationships/image" Target="../media/image265.wmf"/><Relationship Id="rId20" Type="http://schemas.openxmlformats.org/officeDocument/2006/relationships/image" Target="../media/image269.wmf"/><Relationship Id="rId1" Type="http://schemas.openxmlformats.org/officeDocument/2006/relationships/image" Target="../media/image252.wmf"/><Relationship Id="rId6" Type="http://schemas.openxmlformats.org/officeDocument/2006/relationships/image" Target="../media/image249.wmf"/><Relationship Id="rId11" Type="http://schemas.openxmlformats.org/officeDocument/2006/relationships/image" Target="../media/image260.wmf"/><Relationship Id="rId24" Type="http://schemas.openxmlformats.org/officeDocument/2006/relationships/image" Target="../media/image273.wmf"/><Relationship Id="rId5" Type="http://schemas.openxmlformats.org/officeDocument/2006/relationships/image" Target="../media/image248.wmf"/><Relationship Id="rId15" Type="http://schemas.openxmlformats.org/officeDocument/2006/relationships/image" Target="../media/image264.wmf"/><Relationship Id="rId23" Type="http://schemas.openxmlformats.org/officeDocument/2006/relationships/image" Target="../media/image272.wmf"/><Relationship Id="rId10" Type="http://schemas.openxmlformats.org/officeDocument/2006/relationships/image" Target="../media/image259.wmf"/><Relationship Id="rId19" Type="http://schemas.openxmlformats.org/officeDocument/2006/relationships/image" Target="../media/image268.wmf"/><Relationship Id="rId4" Type="http://schemas.openxmlformats.org/officeDocument/2006/relationships/image" Target="../media/image255.wmf"/><Relationship Id="rId9" Type="http://schemas.openxmlformats.org/officeDocument/2006/relationships/image" Target="../media/image258.wmf"/><Relationship Id="rId14" Type="http://schemas.openxmlformats.org/officeDocument/2006/relationships/image" Target="../media/image263.wmf"/><Relationship Id="rId22" Type="http://schemas.openxmlformats.org/officeDocument/2006/relationships/image" Target="../media/image27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e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4" Type="http://schemas.openxmlformats.org/officeDocument/2006/relationships/image" Target="../media/image280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4" Type="http://schemas.openxmlformats.org/officeDocument/2006/relationships/image" Target="../media/image284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285.wmf"/><Relationship Id="rId1" Type="http://schemas.openxmlformats.org/officeDocument/2006/relationships/image" Target="../media/image283.wmf"/><Relationship Id="rId6" Type="http://schemas.openxmlformats.org/officeDocument/2006/relationships/image" Target="../media/image286.wmf"/><Relationship Id="rId11" Type="http://schemas.openxmlformats.org/officeDocument/2006/relationships/image" Target="../media/image289.wmf"/><Relationship Id="rId5" Type="http://schemas.openxmlformats.org/officeDocument/2006/relationships/image" Target="../media/image195.wmf"/><Relationship Id="rId10" Type="http://schemas.openxmlformats.org/officeDocument/2006/relationships/image" Target="../media/image288.wmf"/><Relationship Id="rId4" Type="http://schemas.openxmlformats.org/officeDocument/2006/relationships/image" Target="../media/image194.wmf"/><Relationship Id="rId9" Type="http://schemas.openxmlformats.org/officeDocument/2006/relationships/image" Target="../media/image28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image" Target="../media/image297.wmf"/><Relationship Id="rId7" Type="http://schemas.openxmlformats.org/officeDocument/2006/relationships/image" Target="../media/image301.wmf"/><Relationship Id="rId2" Type="http://schemas.openxmlformats.org/officeDocument/2006/relationships/image" Target="../media/image296.wmf"/><Relationship Id="rId1" Type="http://schemas.openxmlformats.org/officeDocument/2006/relationships/image" Target="../media/image294.wmf"/><Relationship Id="rId6" Type="http://schemas.openxmlformats.org/officeDocument/2006/relationships/image" Target="../media/image300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image" Target="../media/image306.wmf"/><Relationship Id="rId7" Type="http://schemas.openxmlformats.org/officeDocument/2006/relationships/image" Target="../media/image310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Relationship Id="rId9" Type="http://schemas.openxmlformats.org/officeDocument/2006/relationships/image" Target="../media/image312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13.wmf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34.wmf"/><Relationship Id="rId7" Type="http://schemas.openxmlformats.org/officeDocument/2006/relationships/image" Target="../media/image337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6" Type="http://schemas.openxmlformats.org/officeDocument/2006/relationships/image" Target="../media/image336.wmf"/><Relationship Id="rId5" Type="http://schemas.openxmlformats.org/officeDocument/2006/relationships/image" Target="../media/image326.wmf"/><Relationship Id="rId4" Type="http://schemas.openxmlformats.org/officeDocument/2006/relationships/image" Target="../media/image335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image" Target="../media/image335.wmf"/><Relationship Id="rId7" Type="http://schemas.openxmlformats.org/officeDocument/2006/relationships/image" Target="../media/image342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41.wmf"/><Relationship Id="rId11" Type="http://schemas.openxmlformats.org/officeDocument/2006/relationships/image" Target="../media/image346.wmf"/><Relationship Id="rId5" Type="http://schemas.openxmlformats.org/officeDocument/2006/relationships/image" Target="../media/image340.wmf"/><Relationship Id="rId10" Type="http://schemas.openxmlformats.org/officeDocument/2006/relationships/image" Target="../media/image345.wmf"/><Relationship Id="rId4" Type="http://schemas.openxmlformats.org/officeDocument/2006/relationships/image" Target="../media/image339.wmf"/><Relationship Id="rId9" Type="http://schemas.openxmlformats.org/officeDocument/2006/relationships/image" Target="../media/image344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image" Target="../media/image348.wmf"/><Relationship Id="rId7" Type="http://schemas.openxmlformats.org/officeDocument/2006/relationships/image" Target="../media/image351.wmf"/><Relationship Id="rId2" Type="http://schemas.openxmlformats.org/officeDocument/2006/relationships/image" Target="../media/image326.wmf"/><Relationship Id="rId1" Type="http://schemas.openxmlformats.org/officeDocument/2006/relationships/image" Target="../media/image347.wmf"/><Relationship Id="rId6" Type="http://schemas.openxmlformats.org/officeDocument/2006/relationships/image" Target="../media/image328.wmf"/><Relationship Id="rId5" Type="http://schemas.openxmlformats.org/officeDocument/2006/relationships/image" Target="../media/image350.wmf"/><Relationship Id="rId10" Type="http://schemas.openxmlformats.org/officeDocument/2006/relationships/image" Target="../media/image354.wmf"/><Relationship Id="rId4" Type="http://schemas.openxmlformats.org/officeDocument/2006/relationships/image" Target="../media/image349.wmf"/><Relationship Id="rId9" Type="http://schemas.openxmlformats.org/officeDocument/2006/relationships/image" Target="../media/image353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7" Type="http://schemas.openxmlformats.org/officeDocument/2006/relationships/image" Target="../media/image361.wmf"/><Relationship Id="rId2" Type="http://schemas.openxmlformats.org/officeDocument/2006/relationships/image" Target="../media/image356.wmf"/><Relationship Id="rId1" Type="http://schemas.openxmlformats.org/officeDocument/2006/relationships/image" Target="../media/image355.emf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4.wmf"/><Relationship Id="rId1" Type="http://schemas.openxmlformats.org/officeDocument/2006/relationships/image" Target="../media/image27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Relationship Id="rId4" Type="http://schemas.openxmlformats.org/officeDocument/2006/relationships/image" Target="../media/image365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7.wmf"/><Relationship Id="rId1" Type="http://schemas.openxmlformats.org/officeDocument/2006/relationships/image" Target="../media/image366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8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emf"/><Relationship Id="rId13" Type="http://schemas.openxmlformats.org/officeDocument/2006/relationships/image" Target="../media/image381.emf"/><Relationship Id="rId18" Type="http://schemas.openxmlformats.org/officeDocument/2006/relationships/image" Target="../media/image386.emf"/><Relationship Id="rId26" Type="http://schemas.openxmlformats.org/officeDocument/2006/relationships/image" Target="../media/image394.emf"/><Relationship Id="rId3" Type="http://schemas.openxmlformats.org/officeDocument/2006/relationships/image" Target="../media/image371.emf"/><Relationship Id="rId21" Type="http://schemas.openxmlformats.org/officeDocument/2006/relationships/image" Target="../media/image389.emf"/><Relationship Id="rId7" Type="http://schemas.openxmlformats.org/officeDocument/2006/relationships/image" Target="../media/image375.emf"/><Relationship Id="rId12" Type="http://schemas.openxmlformats.org/officeDocument/2006/relationships/image" Target="../media/image380.emf"/><Relationship Id="rId17" Type="http://schemas.openxmlformats.org/officeDocument/2006/relationships/image" Target="../media/image385.emf"/><Relationship Id="rId25" Type="http://schemas.openxmlformats.org/officeDocument/2006/relationships/image" Target="../media/image393.emf"/><Relationship Id="rId2" Type="http://schemas.openxmlformats.org/officeDocument/2006/relationships/image" Target="../media/image370.emf"/><Relationship Id="rId16" Type="http://schemas.openxmlformats.org/officeDocument/2006/relationships/image" Target="../media/image384.emf"/><Relationship Id="rId20" Type="http://schemas.openxmlformats.org/officeDocument/2006/relationships/image" Target="../media/image388.emf"/><Relationship Id="rId1" Type="http://schemas.openxmlformats.org/officeDocument/2006/relationships/image" Target="../media/image369.emf"/><Relationship Id="rId6" Type="http://schemas.openxmlformats.org/officeDocument/2006/relationships/image" Target="../media/image374.emf"/><Relationship Id="rId11" Type="http://schemas.openxmlformats.org/officeDocument/2006/relationships/image" Target="../media/image379.emf"/><Relationship Id="rId24" Type="http://schemas.openxmlformats.org/officeDocument/2006/relationships/image" Target="../media/image392.emf"/><Relationship Id="rId5" Type="http://schemas.openxmlformats.org/officeDocument/2006/relationships/image" Target="../media/image373.emf"/><Relationship Id="rId15" Type="http://schemas.openxmlformats.org/officeDocument/2006/relationships/image" Target="../media/image383.emf"/><Relationship Id="rId23" Type="http://schemas.openxmlformats.org/officeDocument/2006/relationships/image" Target="../media/image391.emf"/><Relationship Id="rId10" Type="http://schemas.openxmlformats.org/officeDocument/2006/relationships/image" Target="../media/image378.emf"/><Relationship Id="rId19" Type="http://schemas.openxmlformats.org/officeDocument/2006/relationships/image" Target="../media/image387.emf"/><Relationship Id="rId4" Type="http://schemas.openxmlformats.org/officeDocument/2006/relationships/image" Target="../media/image372.emf"/><Relationship Id="rId9" Type="http://schemas.openxmlformats.org/officeDocument/2006/relationships/image" Target="../media/image377.emf"/><Relationship Id="rId14" Type="http://schemas.openxmlformats.org/officeDocument/2006/relationships/image" Target="../media/image382.emf"/><Relationship Id="rId22" Type="http://schemas.openxmlformats.org/officeDocument/2006/relationships/image" Target="../media/image390.emf"/><Relationship Id="rId27" Type="http://schemas.openxmlformats.org/officeDocument/2006/relationships/image" Target="../media/image395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wmf"/><Relationship Id="rId7" Type="http://schemas.openxmlformats.org/officeDocument/2006/relationships/image" Target="../media/image402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Relationship Id="rId6" Type="http://schemas.openxmlformats.org/officeDocument/2006/relationships/image" Target="../media/image401.wmf"/><Relationship Id="rId5" Type="http://schemas.openxmlformats.org/officeDocument/2006/relationships/image" Target="../media/image400.wmf"/><Relationship Id="rId4" Type="http://schemas.openxmlformats.org/officeDocument/2006/relationships/image" Target="../media/image399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emf"/><Relationship Id="rId13" Type="http://schemas.openxmlformats.org/officeDocument/2006/relationships/image" Target="../media/image415.wmf"/><Relationship Id="rId3" Type="http://schemas.openxmlformats.org/officeDocument/2006/relationships/image" Target="../media/image405.wmf"/><Relationship Id="rId7" Type="http://schemas.openxmlformats.org/officeDocument/2006/relationships/image" Target="../media/image409.wmf"/><Relationship Id="rId12" Type="http://schemas.openxmlformats.org/officeDocument/2006/relationships/image" Target="../media/image414.w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Relationship Id="rId6" Type="http://schemas.openxmlformats.org/officeDocument/2006/relationships/image" Target="../media/image408.wmf"/><Relationship Id="rId11" Type="http://schemas.openxmlformats.org/officeDocument/2006/relationships/image" Target="../media/image413.wmf"/><Relationship Id="rId5" Type="http://schemas.openxmlformats.org/officeDocument/2006/relationships/image" Target="../media/image407.wmf"/><Relationship Id="rId10" Type="http://schemas.openxmlformats.org/officeDocument/2006/relationships/image" Target="../media/image412.wmf"/><Relationship Id="rId4" Type="http://schemas.openxmlformats.org/officeDocument/2006/relationships/image" Target="../media/image406.wmf"/><Relationship Id="rId9" Type="http://schemas.openxmlformats.org/officeDocument/2006/relationships/image" Target="../media/image411.e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wmf"/><Relationship Id="rId3" Type="http://schemas.openxmlformats.org/officeDocument/2006/relationships/image" Target="../media/image418.wmf"/><Relationship Id="rId7" Type="http://schemas.openxmlformats.org/officeDocument/2006/relationships/image" Target="../media/image422.wmf"/><Relationship Id="rId2" Type="http://schemas.openxmlformats.org/officeDocument/2006/relationships/image" Target="../media/image417.wmf"/><Relationship Id="rId1" Type="http://schemas.openxmlformats.org/officeDocument/2006/relationships/image" Target="../media/image416.wmf"/><Relationship Id="rId6" Type="http://schemas.openxmlformats.org/officeDocument/2006/relationships/image" Target="../media/image421.wmf"/><Relationship Id="rId5" Type="http://schemas.openxmlformats.org/officeDocument/2006/relationships/image" Target="../media/image420.wmf"/><Relationship Id="rId4" Type="http://schemas.openxmlformats.org/officeDocument/2006/relationships/image" Target="../media/image419.wmf"/><Relationship Id="rId9" Type="http://schemas.openxmlformats.org/officeDocument/2006/relationships/image" Target="../media/image413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6" Type="http://schemas.openxmlformats.org/officeDocument/2006/relationships/image" Target="../media/image429.wmf"/><Relationship Id="rId5" Type="http://schemas.openxmlformats.org/officeDocument/2006/relationships/image" Target="../media/image428.wmf"/><Relationship Id="rId4" Type="http://schemas.openxmlformats.org/officeDocument/2006/relationships/image" Target="../media/image427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wmf"/><Relationship Id="rId3" Type="http://schemas.openxmlformats.org/officeDocument/2006/relationships/image" Target="../media/image432.wmf"/><Relationship Id="rId7" Type="http://schemas.openxmlformats.org/officeDocument/2006/relationships/image" Target="../media/image436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Relationship Id="rId6" Type="http://schemas.openxmlformats.org/officeDocument/2006/relationships/image" Target="../media/image435.wmf"/><Relationship Id="rId5" Type="http://schemas.openxmlformats.org/officeDocument/2006/relationships/image" Target="../media/image434.wmf"/><Relationship Id="rId4" Type="http://schemas.openxmlformats.org/officeDocument/2006/relationships/image" Target="../media/image433.wmf"/><Relationship Id="rId9" Type="http://schemas.openxmlformats.org/officeDocument/2006/relationships/image" Target="../media/image438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wmf"/><Relationship Id="rId7" Type="http://schemas.openxmlformats.org/officeDocument/2006/relationships/image" Target="../media/image445.wmf"/><Relationship Id="rId2" Type="http://schemas.openxmlformats.org/officeDocument/2006/relationships/image" Target="../media/image440.wmf"/><Relationship Id="rId1" Type="http://schemas.openxmlformats.org/officeDocument/2006/relationships/image" Target="../media/image439.wmf"/><Relationship Id="rId6" Type="http://schemas.openxmlformats.org/officeDocument/2006/relationships/image" Target="../media/image444.wmf"/><Relationship Id="rId5" Type="http://schemas.openxmlformats.org/officeDocument/2006/relationships/image" Target="../media/image443.wmf"/><Relationship Id="rId4" Type="http://schemas.openxmlformats.org/officeDocument/2006/relationships/image" Target="../media/image4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wmf"/><Relationship Id="rId2" Type="http://schemas.openxmlformats.org/officeDocument/2006/relationships/image" Target="../media/image447.wmf"/><Relationship Id="rId1" Type="http://schemas.openxmlformats.org/officeDocument/2006/relationships/image" Target="../media/image446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emf"/><Relationship Id="rId2" Type="http://schemas.openxmlformats.org/officeDocument/2006/relationships/image" Target="../media/image452.emf"/><Relationship Id="rId1" Type="http://schemas.openxmlformats.org/officeDocument/2006/relationships/image" Target="../media/image451.emf"/><Relationship Id="rId6" Type="http://schemas.openxmlformats.org/officeDocument/2006/relationships/image" Target="../media/image456.wmf"/><Relationship Id="rId5" Type="http://schemas.openxmlformats.org/officeDocument/2006/relationships/image" Target="../media/image455.emf"/><Relationship Id="rId4" Type="http://schemas.openxmlformats.org/officeDocument/2006/relationships/image" Target="../media/image454.e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wmf"/><Relationship Id="rId2" Type="http://schemas.openxmlformats.org/officeDocument/2006/relationships/image" Target="../media/image458.emf"/><Relationship Id="rId1" Type="http://schemas.openxmlformats.org/officeDocument/2006/relationships/image" Target="../media/image457.wmf"/><Relationship Id="rId4" Type="http://schemas.openxmlformats.org/officeDocument/2006/relationships/image" Target="../media/image460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wmf"/><Relationship Id="rId13" Type="http://schemas.openxmlformats.org/officeDocument/2006/relationships/image" Target="../media/image473.wmf"/><Relationship Id="rId3" Type="http://schemas.openxmlformats.org/officeDocument/2006/relationships/image" Target="../media/image463.wmf"/><Relationship Id="rId7" Type="http://schemas.openxmlformats.org/officeDocument/2006/relationships/image" Target="../media/image467.wmf"/><Relationship Id="rId12" Type="http://schemas.openxmlformats.org/officeDocument/2006/relationships/image" Target="../media/image472.wmf"/><Relationship Id="rId2" Type="http://schemas.openxmlformats.org/officeDocument/2006/relationships/image" Target="../media/image462.wmf"/><Relationship Id="rId1" Type="http://schemas.openxmlformats.org/officeDocument/2006/relationships/image" Target="../media/image461.wmf"/><Relationship Id="rId6" Type="http://schemas.openxmlformats.org/officeDocument/2006/relationships/image" Target="../media/image466.wmf"/><Relationship Id="rId11" Type="http://schemas.openxmlformats.org/officeDocument/2006/relationships/image" Target="../media/image471.wmf"/><Relationship Id="rId5" Type="http://schemas.openxmlformats.org/officeDocument/2006/relationships/image" Target="../media/image465.wmf"/><Relationship Id="rId10" Type="http://schemas.openxmlformats.org/officeDocument/2006/relationships/image" Target="../media/image470.wmf"/><Relationship Id="rId4" Type="http://schemas.openxmlformats.org/officeDocument/2006/relationships/image" Target="../media/image464.wmf"/><Relationship Id="rId9" Type="http://schemas.openxmlformats.org/officeDocument/2006/relationships/image" Target="../media/image469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wmf"/><Relationship Id="rId3" Type="http://schemas.openxmlformats.org/officeDocument/2006/relationships/image" Target="../media/image476.wmf"/><Relationship Id="rId7" Type="http://schemas.openxmlformats.org/officeDocument/2006/relationships/image" Target="../media/image473.wmf"/><Relationship Id="rId2" Type="http://schemas.openxmlformats.org/officeDocument/2006/relationships/image" Target="../media/image475.wmf"/><Relationship Id="rId1" Type="http://schemas.openxmlformats.org/officeDocument/2006/relationships/image" Target="../media/image474.wmf"/><Relationship Id="rId6" Type="http://schemas.openxmlformats.org/officeDocument/2006/relationships/image" Target="../media/image479.wmf"/><Relationship Id="rId5" Type="http://schemas.openxmlformats.org/officeDocument/2006/relationships/image" Target="../media/image478.wmf"/><Relationship Id="rId4" Type="http://schemas.openxmlformats.org/officeDocument/2006/relationships/image" Target="../media/image477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wmf"/><Relationship Id="rId7" Type="http://schemas.openxmlformats.org/officeDocument/2006/relationships/image" Target="../media/image484.wmf"/><Relationship Id="rId2" Type="http://schemas.openxmlformats.org/officeDocument/2006/relationships/image" Target="../media/image482.wmf"/><Relationship Id="rId1" Type="http://schemas.openxmlformats.org/officeDocument/2006/relationships/image" Target="../media/image481.wmf"/><Relationship Id="rId6" Type="http://schemas.openxmlformats.org/officeDocument/2006/relationships/image" Target="../media/image461.wmf"/><Relationship Id="rId5" Type="http://schemas.openxmlformats.org/officeDocument/2006/relationships/image" Target="../media/image480.wmf"/><Relationship Id="rId4" Type="http://schemas.openxmlformats.org/officeDocument/2006/relationships/image" Target="../media/image478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wmf"/><Relationship Id="rId13" Type="http://schemas.openxmlformats.org/officeDocument/2006/relationships/image" Target="../media/image495.wmf"/><Relationship Id="rId3" Type="http://schemas.openxmlformats.org/officeDocument/2006/relationships/image" Target="../media/image463.wmf"/><Relationship Id="rId7" Type="http://schemas.openxmlformats.org/officeDocument/2006/relationships/image" Target="../media/image489.wmf"/><Relationship Id="rId12" Type="http://schemas.openxmlformats.org/officeDocument/2006/relationships/image" Target="../media/image494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88.wmf"/><Relationship Id="rId11" Type="http://schemas.openxmlformats.org/officeDocument/2006/relationships/image" Target="../media/image493.wmf"/><Relationship Id="rId5" Type="http://schemas.openxmlformats.org/officeDocument/2006/relationships/image" Target="../media/image487.wmf"/><Relationship Id="rId10" Type="http://schemas.openxmlformats.org/officeDocument/2006/relationships/image" Target="../media/image492.wmf"/><Relationship Id="rId4" Type="http://schemas.openxmlformats.org/officeDocument/2006/relationships/image" Target="../media/image464.wmf"/><Relationship Id="rId9" Type="http://schemas.openxmlformats.org/officeDocument/2006/relationships/image" Target="../media/image491.wmf"/><Relationship Id="rId14" Type="http://schemas.openxmlformats.org/officeDocument/2006/relationships/image" Target="../media/image496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wmf"/><Relationship Id="rId3" Type="http://schemas.openxmlformats.org/officeDocument/2006/relationships/image" Target="../media/image497.wmf"/><Relationship Id="rId7" Type="http://schemas.openxmlformats.org/officeDocument/2006/relationships/image" Target="../media/image501.wmf"/><Relationship Id="rId2" Type="http://schemas.openxmlformats.org/officeDocument/2006/relationships/image" Target="../media/image495.wmf"/><Relationship Id="rId1" Type="http://schemas.openxmlformats.org/officeDocument/2006/relationships/image" Target="../media/image494.wmf"/><Relationship Id="rId6" Type="http://schemas.openxmlformats.org/officeDocument/2006/relationships/image" Target="../media/image500.wmf"/><Relationship Id="rId5" Type="http://schemas.openxmlformats.org/officeDocument/2006/relationships/image" Target="../media/image499.wmf"/><Relationship Id="rId4" Type="http://schemas.openxmlformats.org/officeDocument/2006/relationships/image" Target="../media/image498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wmf"/><Relationship Id="rId2" Type="http://schemas.openxmlformats.org/officeDocument/2006/relationships/image" Target="../media/image496.wmf"/><Relationship Id="rId1" Type="http://schemas.openxmlformats.org/officeDocument/2006/relationships/image" Target="../media/image503.wmf"/><Relationship Id="rId4" Type="http://schemas.openxmlformats.org/officeDocument/2006/relationships/image" Target="../media/image50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e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emf"/><Relationship Id="rId11" Type="http://schemas.openxmlformats.org/officeDocument/2006/relationships/image" Target="../media/image50.w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image" Target="../media/image64.e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42.wmf"/><Relationship Id="rId10" Type="http://schemas.openxmlformats.org/officeDocument/2006/relationships/image" Target="../media/image62.wmf"/><Relationship Id="rId4" Type="http://schemas.openxmlformats.org/officeDocument/2006/relationships/image" Target="../media/image41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AAAF0-3627-4874-A83B-DE599D07F80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C722-547E-41C4-9EEE-90EB158CD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3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C722-547E-41C4-9EEE-90EB158CD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6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BC722-547E-41C4-9EEE-90EB158CD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9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8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7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5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6433-EA67-407F-A8DD-D397B7115DC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0.w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65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1.e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72.e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4.e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41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7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33.gi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6.wmf"/><Relationship Id="rId22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08.wmf"/><Relationship Id="rId19" Type="http://schemas.openxmlformats.org/officeDocument/2006/relationships/image" Target="../media/image33.gi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08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27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0.e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41.wmf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39.wmf"/><Relationship Id="rId25" Type="http://schemas.openxmlformats.org/officeDocument/2006/relationships/image" Target="../media/image14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4.emf"/><Relationship Id="rId11" Type="http://schemas.openxmlformats.org/officeDocument/2006/relationships/image" Target="../media/image136.wmf"/><Relationship Id="rId24" Type="http://schemas.openxmlformats.org/officeDocument/2006/relationships/oleObject" Target="../embeddings/oleObject154.bin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38.wmf"/><Relationship Id="rId23" Type="http://schemas.openxmlformats.org/officeDocument/2006/relationships/image" Target="../media/image142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40.wmf"/><Relationship Id="rId4" Type="http://schemas.openxmlformats.org/officeDocument/2006/relationships/image" Target="../media/image133.emf"/><Relationship Id="rId9" Type="http://schemas.openxmlformats.org/officeDocument/2006/relationships/image" Target="../media/image145.png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4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50.wmf"/><Relationship Id="rId3" Type="http://schemas.openxmlformats.org/officeDocument/2006/relationships/oleObject" Target="../embeddings/oleObject156.bin"/><Relationship Id="rId7" Type="http://schemas.openxmlformats.org/officeDocument/2006/relationships/image" Target="../media/image152.png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7.wmf"/><Relationship Id="rId11" Type="http://schemas.openxmlformats.org/officeDocument/2006/relationships/image" Target="../media/image149.wmf"/><Relationship Id="rId5" Type="http://schemas.openxmlformats.org/officeDocument/2006/relationships/oleObject" Target="../embeddings/oleObject157.bin"/><Relationship Id="rId15" Type="http://schemas.openxmlformats.org/officeDocument/2006/relationships/image" Target="../media/image151.wmf"/><Relationship Id="rId10" Type="http://schemas.openxmlformats.org/officeDocument/2006/relationships/oleObject" Target="../embeddings/oleObject159.bin"/><Relationship Id="rId4" Type="http://schemas.openxmlformats.org/officeDocument/2006/relationships/image" Target="../media/image146.wmf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6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53.emf"/><Relationship Id="rId4" Type="http://schemas.openxmlformats.org/officeDocument/2006/relationships/oleObject" Target="../embeddings/oleObject1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9.jp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77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79.wmf"/><Relationship Id="rId22" Type="http://schemas.openxmlformats.org/officeDocument/2006/relationships/image" Target="../media/image19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9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1.e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03.w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1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0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21.bin"/><Relationship Id="rId18" Type="http://schemas.openxmlformats.org/officeDocument/2006/relationships/oleObject" Target="../embeddings/oleObject224.bin"/><Relationship Id="rId26" Type="http://schemas.openxmlformats.org/officeDocument/2006/relationships/image" Target="../media/image217.wmf"/><Relationship Id="rId3" Type="http://schemas.openxmlformats.org/officeDocument/2006/relationships/oleObject" Target="../embeddings/oleObject216.bin"/><Relationship Id="rId21" Type="http://schemas.openxmlformats.org/officeDocument/2006/relationships/image" Target="../media/image215.wmf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1.wmf"/><Relationship Id="rId17" Type="http://schemas.openxmlformats.org/officeDocument/2006/relationships/image" Target="../media/image213.wmf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3.bin"/><Relationship Id="rId20" Type="http://schemas.openxmlformats.org/officeDocument/2006/relationships/oleObject" Target="../embeddings/oleObject225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20.bin"/><Relationship Id="rId24" Type="http://schemas.openxmlformats.org/officeDocument/2006/relationships/image" Target="../media/image216.wmf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18.wmf"/><Relationship Id="rId10" Type="http://schemas.openxmlformats.org/officeDocument/2006/relationships/image" Target="../media/image210.wmf"/><Relationship Id="rId19" Type="http://schemas.openxmlformats.org/officeDocument/2006/relationships/image" Target="../media/image214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12.wmf"/><Relationship Id="rId22" Type="http://schemas.openxmlformats.org/officeDocument/2006/relationships/oleObject" Target="../embeddings/oleObject226.bin"/><Relationship Id="rId27" Type="http://schemas.openxmlformats.org/officeDocument/2006/relationships/oleObject" Target="../embeddings/oleObject22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4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53.bin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4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5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62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57.wmf"/><Relationship Id="rId26" Type="http://schemas.openxmlformats.org/officeDocument/2006/relationships/image" Target="../media/image261.wmf"/><Relationship Id="rId39" Type="http://schemas.openxmlformats.org/officeDocument/2006/relationships/oleObject" Target="../embeddings/oleObject281.bin"/><Relationship Id="rId21" Type="http://schemas.openxmlformats.org/officeDocument/2006/relationships/oleObject" Target="../embeddings/oleObject272.bin"/><Relationship Id="rId34" Type="http://schemas.openxmlformats.org/officeDocument/2006/relationships/image" Target="../media/image265.wmf"/><Relationship Id="rId42" Type="http://schemas.openxmlformats.org/officeDocument/2006/relationships/image" Target="../media/image269.wmf"/><Relationship Id="rId47" Type="http://schemas.openxmlformats.org/officeDocument/2006/relationships/oleObject" Target="../embeddings/oleObject285.bin"/><Relationship Id="rId50" Type="http://schemas.openxmlformats.org/officeDocument/2006/relationships/image" Target="../media/image273.wmf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6.wmf"/><Relationship Id="rId29" Type="http://schemas.openxmlformats.org/officeDocument/2006/relationships/oleObject" Target="../embeddings/oleObject276.bin"/><Relationship Id="rId11" Type="http://schemas.openxmlformats.org/officeDocument/2006/relationships/oleObject" Target="../embeddings/oleObject267.bin"/><Relationship Id="rId24" Type="http://schemas.openxmlformats.org/officeDocument/2006/relationships/image" Target="../media/image260.wmf"/><Relationship Id="rId32" Type="http://schemas.openxmlformats.org/officeDocument/2006/relationships/image" Target="../media/image264.wmf"/><Relationship Id="rId37" Type="http://schemas.openxmlformats.org/officeDocument/2006/relationships/oleObject" Target="../embeddings/oleObject280.bin"/><Relationship Id="rId40" Type="http://schemas.openxmlformats.org/officeDocument/2006/relationships/image" Target="../media/image268.wmf"/><Relationship Id="rId45" Type="http://schemas.openxmlformats.org/officeDocument/2006/relationships/oleObject" Target="../embeddings/oleObject284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23" Type="http://schemas.openxmlformats.org/officeDocument/2006/relationships/oleObject" Target="../embeddings/oleObject273.bin"/><Relationship Id="rId28" Type="http://schemas.openxmlformats.org/officeDocument/2006/relationships/image" Target="../media/image262.wmf"/><Relationship Id="rId36" Type="http://schemas.openxmlformats.org/officeDocument/2006/relationships/image" Target="../media/image266.wmf"/><Relationship Id="rId49" Type="http://schemas.openxmlformats.org/officeDocument/2006/relationships/oleObject" Target="../embeddings/oleObject286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71.bin"/><Relationship Id="rId31" Type="http://schemas.openxmlformats.org/officeDocument/2006/relationships/oleObject" Target="../embeddings/oleObject277.bin"/><Relationship Id="rId44" Type="http://schemas.openxmlformats.org/officeDocument/2006/relationships/image" Target="../media/image270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49.wmf"/><Relationship Id="rId22" Type="http://schemas.openxmlformats.org/officeDocument/2006/relationships/image" Target="../media/image259.wmf"/><Relationship Id="rId27" Type="http://schemas.openxmlformats.org/officeDocument/2006/relationships/oleObject" Target="../embeddings/oleObject275.bin"/><Relationship Id="rId30" Type="http://schemas.openxmlformats.org/officeDocument/2006/relationships/image" Target="../media/image263.wmf"/><Relationship Id="rId35" Type="http://schemas.openxmlformats.org/officeDocument/2006/relationships/oleObject" Target="../embeddings/oleObject279.bin"/><Relationship Id="rId43" Type="http://schemas.openxmlformats.org/officeDocument/2006/relationships/oleObject" Target="../embeddings/oleObject283.bin"/><Relationship Id="rId48" Type="http://schemas.openxmlformats.org/officeDocument/2006/relationships/image" Target="../media/image272.wmf"/><Relationship Id="rId8" Type="http://schemas.openxmlformats.org/officeDocument/2006/relationships/image" Target="../media/image254.wmf"/><Relationship Id="rId3" Type="http://schemas.openxmlformats.org/officeDocument/2006/relationships/oleObject" Target="../embeddings/oleObject263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70.bin"/><Relationship Id="rId25" Type="http://schemas.openxmlformats.org/officeDocument/2006/relationships/oleObject" Target="../embeddings/oleObject274.bin"/><Relationship Id="rId33" Type="http://schemas.openxmlformats.org/officeDocument/2006/relationships/oleObject" Target="../embeddings/oleObject278.bin"/><Relationship Id="rId38" Type="http://schemas.openxmlformats.org/officeDocument/2006/relationships/image" Target="../media/image267.wmf"/><Relationship Id="rId46" Type="http://schemas.openxmlformats.org/officeDocument/2006/relationships/image" Target="../media/image271.wmf"/><Relationship Id="rId20" Type="http://schemas.openxmlformats.org/officeDocument/2006/relationships/image" Target="../media/image258.wmf"/><Relationship Id="rId41" Type="http://schemas.openxmlformats.org/officeDocument/2006/relationships/oleObject" Target="../embeddings/oleObject282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75.e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74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78.wmf"/><Relationship Id="rId5" Type="http://schemas.openxmlformats.org/officeDocument/2006/relationships/oleObject" Target="../embeddings/oleObject291.bin"/><Relationship Id="rId10" Type="http://schemas.openxmlformats.org/officeDocument/2006/relationships/image" Target="../media/image280.e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9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284.e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29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303.bin"/><Relationship Id="rId18" Type="http://schemas.openxmlformats.org/officeDocument/2006/relationships/image" Target="../media/image198.wmf"/><Relationship Id="rId3" Type="http://schemas.openxmlformats.org/officeDocument/2006/relationships/oleObject" Target="../embeddings/oleObject298.bin"/><Relationship Id="rId21" Type="http://schemas.openxmlformats.org/officeDocument/2006/relationships/oleObject" Target="../embeddings/oleObject307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305.bin"/><Relationship Id="rId25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20" Type="http://schemas.openxmlformats.org/officeDocument/2006/relationships/image" Target="../media/image287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302.bin"/><Relationship Id="rId24" Type="http://schemas.openxmlformats.org/officeDocument/2006/relationships/image" Target="../media/image289.wmf"/><Relationship Id="rId5" Type="http://schemas.openxmlformats.org/officeDocument/2006/relationships/oleObject" Target="../embeddings/oleObject299.bin"/><Relationship Id="rId15" Type="http://schemas.openxmlformats.org/officeDocument/2006/relationships/oleObject" Target="../embeddings/oleObject304.bin"/><Relationship Id="rId23" Type="http://schemas.openxmlformats.org/officeDocument/2006/relationships/oleObject" Target="../embeddings/oleObject308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306.bin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01.bin"/><Relationship Id="rId14" Type="http://schemas.openxmlformats.org/officeDocument/2006/relationships/image" Target="../media/image286.wmf"/><Relationship Id="rId22" Type="http://schemas.openxmlformats.org/officeDocument/2006/relationships/image" Target="../media/image28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15.bin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2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293.wmf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9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302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299.wmf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1.wmf"/><Relationship Id="rId20" Type="http://schemas.openxmlformats.org/officeDocument/2006/relationships/image" Target="../media/image303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10" Type="http://schemas.openxmlformats.org/officeDocument/2006/relationships/image" Target="../media/image298.wmf"/><Relationship Id="rId19" Type="http://schemas.openxmlformats.org/officeDocument/2006/relationships/oleObject" Target="../embeddings/oleObject324.bin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0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311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08.wmf"/><Relationship Id="rId1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0.wmf"/><Relationship Id="rId20" Type="http://schemas.openxmlformats.org/officeDocument/2006/relationships/image" Target="../media/image312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10" Type="http://schemas.openxmlformats.org/officeDocument/2006/relationships/image" Target="../media/image307.wmf"/><Relationship Id="rId19" Type="http://schemas.openxmlformats.org/officeDocument/2006/relationships/oleObject" Target="../embeddings/oleObject333.bin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0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337.bin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26.bin"/><Relationship Id="rId10" Type="http://schemas.openxmlformats.org/officeDocument/2006/relationships/image" Target="../media/image314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1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13" Type="http://schemas.openxmlformats.org/officeDocument/2006/relationships/image" Target="../media/image321.wmf"/><Relationship Id="rId3" Type="http://schemas.openxmlformats.org/officeDocument/2006/relationships/oleObject" Target="../embeddings/oleObject338.bin"/><Relationship Id="rId7" Type="http://schemas.openxmlformats.org/officeDocument/2006/relationships/image" Target="../media/image315.png"/><Relationship Id="rId12" Type="http://schemas.openxmlformats.org/officeDocument/2006/relationships/oleObject" Target="../embeddings/oleObject342.bin"/><Relationship Id="rId17" Type="http://schemas.openxmlformats.org/officeDocument/2006/relationships/image" Target="../media/image31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8.png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18.wmf"/><Relationship Id="rId11" Type="http://schemas.openxmlformats.org/officeDocument/2006/relationships/image" Target="../media/image320.wmf"/><Relationship Id="rId5" Type="http://schemas.openxmlformats.org/officeDocument/2006/relationships/oleObject" Target="../embeddings/oleObject339.bin"/><Relationship Id="rId15" Type="http://schemas.openxmlformats.org/officeDocument/2006/relationships/image" Target="../media/image317.png"/><Relationship Id="rId10" Type="http://schemas.openxmlformats.org/officeDocument/2006/relationships/oleObject" Target="../embeddings/oleObject341.bin"/><Relationship Id="rId4" Type="http://schemas.openxmlformats.org/officeDocument/2006/relationships/image" Target="../media/image317.wmf"/><Relationship Id="rId9" Type="http://schemas.openxmlformats.org/officeDocument/2006/relationships/image" Target="../media/image319.wmf"/><Relationship Id="rId14" Type="http://schemas.openxmlformats.org/officeDocument/2006/relationships/image" Target="../media/image31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32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51.bin"/><Relationship Id="rId3" Type="http://schemas.openxmlformats.org/officeDocument/2006/relationships/oleObject" Target="../embeddings/oleObject346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3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1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10" Type="http://schemas.openxmlformats.org/officeDocument/2006/relationships/image" Target="../media/image328.wmf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33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13" Type="http://schemas.openxmlformats.org/officeDocument/2006/relationships/oleObject" Target="../embeddings/oleObject358.bin"/><Relationship Id="rId18" Type="http://schemas.openxmlformats.org/officeDocument/2006/relationships/oleObject" Target="../embeddings/oleObject361.bin"/><Relationship Id="rId3" Type="http://schemas.openxmlformats.org/officeDocument/2006/relationships/oleObject" Target="../embeddings/oleObject353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26.wmf"/><Relationship Id="rId17" Type="http://schemas.openxmlformats.org/officeDocument/2006/relationships/image" Target="../media/image3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0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4.bin"/><Relationship Id="rId15" Type="http://schemas.openxmlformats.org/officeDocument/2006/relationships/image" Target="../media/image336.wmf"/><Relationship Id="rId10" Type="http://schemas.openxmlformats.org/officeDocument/2006/relationships/image" Target="../media/image335.wmf"/><Relationship Id="rId19" Type="http://schemas.openxmlformats.org/officeDocument/2006/relationships/image" Target="../media/image338.wmf"/><Relationship Id="rId4" Type="http://schemas.openxmlformats.org/officeDocument/2006/relationships/image" Target="../media/image332.wmf"/><Relationship Id="rId9" Type="http://schemas.openxmlformats.org/officeDocument/2006/relationships/oleObject" Target="../embeddings/oleObject356.bin"/><Relationship Id="rId14" Type="http://schemas.openxmlformats.org/officeDocument/2006/relationships/oleObject" Target="../embeddings/oleObject35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343.wmf"/><Relationship Id="rId3" Type="http://schemas.openxmlformats.org/officeDocument/2006/relationships/oleObject" Target="../embeddings/oleObject362.bin"/><Relationship Id="rId21" Type="http://schemas.openxmlformats.org/officeDocument/2006/relationships/oleObject" Target="../embeddings/oleObject371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340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2.wmf"/><Relationship Id="rId20" Type="http://schemas.openxmlformats.org/officeDocument/2006/relationships/image" Target="../media/image344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66.bin"/><Relationship Id="rId24" Type="http://schemas.openxmlformats.org/officeDocument/2006/relationships/image" Target="../media/image346.wmf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23" Type="http://schemas.openxmlformats.org/officeDocument/2006/relationships/oleObject" Target="../embeddings/oleObject372.bin"/><Relationship Id="rId10" Type="http://schemas.openxmlformats.org/officeDocument/2006/relationships/image" Target="../media/image339.wmf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341.wmf"/><Relationship Id="rId22" Type="http://schemas.openxmlformats.org/officeDocument/2006/relationships/image" Target="../media/image34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352.wmf"/><Relationship Id="rId3" Type="http://schemas.openxmlformats.org/officeDocument/2006/relationships/oleObject" Target="../embeddings/oleObject373.bin"/><Relationship Id="rId21" Type="http://schemas.openxmlformats.org/officeDocument/2006/relationships/oleObject" Target="../embeddings/oleObject382.bin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350.wmf"/><Relationship Id="rId17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1.wmf"/><Relationship Id="rId20" Type="http://schemas.openxmlformats.org/officeDocument/2006/relationships/image" Target="../media/image353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77.bin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10" Type="http://schemas.openxmlformats.org/officeDocument/2006/relationships/image" Target="../media/image349.wmf"/><Relationship Id="rId19" Type="http://schemas.openxmlformats.org/officeDocument/2006/relationships/oleObject" Target="../embeddings/oleObject381.bin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328.wmf"/><Relationship Id="rId22" Type="http://schemas.openxmlformats.org/officeDocument/2006/relationships/image" Target="../media/image354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388.bin"/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1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10" Type="http://schemas.openxmlformats.org/officeDocument/2006/relationships/image" Target="../media/image358.wmf"/><Relationship Id="rId4" Type="http://schemas.openxmlformats.org/officeDocument/2006/relationships/image" Target="../media/image355.e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6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63.wmf"/><Relationship Id="rId5" Type="http://schemas.openxmlformats.org/officeDocument/2006/relationships/oleObject" Target="../embeddings/oleObject391.bin"/><Relationship Id="rId10" Type="http://schemas.openxmlformats.org/officeDocument/2006/relationships/image" Target="../media/image365.wmf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39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395.bin"/><Relationship Id="rId4" Type="http://schemas.openxmlformats.org/officeDocument/2006/relationships/image" Target="../media/image366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368.wmf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376.emf"/><Relationship Id="rId26" Type="http://schemas.openxmlformats.org/officeDocument/2006/relationships/image" Target="../media/image380.emf"/><Relationship Id="rId39" Type="http://schemas.openxmlformats.org/officeDocument/2006/relationships/oleObject" Target="../embeddings/oleObject415.bin"/><Relationship Id="rId21" Type="http://schemas.openxmlformats.org/officeDocument/2006/relationships/oleObject" Target="../embeddings/oleObject406.bin"/><Relationship Id="rId34" Type="http://schemas.openxmlformats.org/officeDocument/2006/relationships/image" Target="../media/image384.emf"/><Relationship Id="rId42" Type="http://schemas.openxmlformats.org/officeDocument/2006/relationships/image" Target="../media/image388.emf"/><Relationship Id="rId47" Type="http://schemas.openxmlformats.org/officeDocument/2006/relationships/oleObject" Target="../embeddings/oleObject419.bin"/><Relationship Id="rId50" Type="http://schemas.openxmlformats.org/officeDocument/2006/relationships/image" Target="../media/image392.emf"/><Relationship Id="rId55" Type="http://schemas.openxmlformats.org/officeDocument/2006/relationships/oleObject" Target="../embeddings/oleObject423.bin"/><Relationship Id="rId7" Type="http://schemas.openxmlformats.org/officeDocument/2006/relationships/oleObject" Target="../embeddings/oleObject3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5.emf"/><Relationship Id="rId29" Type="http://schemas.openxmlformats.org/officeDocument/2006/relationships/oleObject" Target="../embeddings/oleObject410.bin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379.emf"/><Relationship Id="rId32" Type="http://schemas.openxmlformats.org/officeDocument/2006/relationships/image" Target="../media/image383.emf"/><Relationship Id="rId37" Type="http://schemas.openxmlformats.org/officeDocument/2006/relationships/oleObject" Target="../embeddings/oleObject414.bin"/><Relationship Id="rId40" Type="http://schemas.openxmlformats.org/officeDocument/2006/relationships/image" Target="../media/image387.emf"/><Relationship Id="rId45" Type="http://schemas.openxmlformats.org/officeDocument/2006/relationships/oleObject" Target="../embeddings/oleObject418.bin"/><Relationship Id="rId53" Type="http://schemas.openxmlformats.org/officeDocument/2006/relationships/oleObject" Target="../embeddings/oleObject422.bin"/><Relationship Id="rId5" Type="http://schemas.openxmlformats.org/officeDocument/2006/relationships/oleObject" Target="../embeddings/oleObject398.bin"/><Relationship Id="rId10" Type="http://schemas.openxmlformats.org/officeDocument/2006/relationships/image" Target="../media/image372.emf"/><Relationship Id="rId19" Type="http://schemas.openxmlformats.org/officeDocument/2006/relationships/oleObject" Target="../embeddings/oleObject405.bin"/><Relationship Id="rId31" Type="http://schemas.openxmlformats.org/officeDocument/2006/relationships/oleObject" Target="../embeddings/oleObject411.bin"/><Relationship Id="rId44" Type="http://schemas.openxmlformats.org/officeDocument/2006/relationships/image" Target="../media/image389.emf"/><Relationship Id="rId52" Type="http://schemas.openxmlformats.org/officeDocument/2006/relationships/image" Target="../media/image393.emf"/><Relationship Id="rId4" Type="http://schemas.openxmlformats.org/officeDocument/2006/relationships/image" Target="../media/image369.e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74.emf"/><Relationship Id="rId22" Type="http://schemas.openxmlformats.org/officeDocument/2006/relationships/image" Target="../media/image378.emf"/><Relationship Id="rId27" Type="http://schemas.openxmlformats.org/officeDocument/2006/relationships/oleObject" Target="../embeddings/oleObject409.bin"/><Relationship Id="rId30" Type="http://schemas.openxmlformats.org/officeDocument/2006/relationships/image" Target="../media/image382.emf"/><Relationship Id="rId35" Type="http://schemas.openxmlformats.org/officeDocument/2006/relationships/oleObject" Target="../embeddings/oleObject413.bin"/><Relationship Id="rId43" Type="http://schemas.openxmlformats.org/officeDocument/2006/relationships/oleObject" Target="../embeddings/oleObject417.bin"/><Relationship Id="rId48" Type="http://schemas.openxmlformats.org/officeDocument/2006/relationships/image" Target="../media/image391.emf"/><Relationship Id="rId56" Type="http://schemas.openxmlformats.org/officeDocument/2006/relationships/image" Target="../media/image395.emf"/><Relationship Id="rId8" Type="http://schemas.openxmlformats.org/officeDocument/2006/relationships/image" Target="../media/image371.emf"/><Relationship Id="rId51" Type="http://schemas.openxmlformats.org/officeDocument/2006/relationships/oleObject" Target="../embeddings/oleObject421.bin"/><Relationship Id="rId3" Type="http://schemas.openxmlformats.org/officeDocument/2006/relationships/oleObject" Target="../embeddings/oleObject397.bin"/><Relationship Id="rId12" Type="http://schemas.openxmlformats.org/officeDocument/2006/relationships/image" Target="../media/image373.emf"/><Relationship Id="rId17" Type="http://schemas.openxmlformats.org/officeDocument/2006/relationships/oleObject" Target="../embeddings/oleObject404.bin"/><Relationship Id="rId25" Type="http://schemas.openxmlformats.org/officeDocument/2006/relationships/oleObject" Target="../embeddings/oleObject408.bin"/><Relationship Id="rId33" Type="http://schemas.openxmlformats.org/officeDocument/2006/relationships/oleObject" Target="../embeddings/oleObject412.bin"/><Relationship Id="rId38" Type="http://schemas.openxmlformats.org/officeDocument/2006/relationships/image" Target="../media/image386.emf"/><Relationship Id="rId46" Type="http://schemas.openxmlformats.org/officeDocument/2006/relationships/image" Target="../media/image390.emf"/><Relationship Id="rId20" Type="http://schemas.openxmlformats.org/officeDocument/2006/relationships/image" Target="../media/image377.emf"/><Relationship Id="rId41" Type="http://schemas.openxmlformats.org/officeDocument/2006/relationships/oleObject" Target="../embeddings/oleObject416.bin"/><Relationship Id="rId54" Type="http://schemas.openxmlformats.org/officeDocument/2006/relationships/image" Target="../media/image394.e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70.emf"/><Relationship Id="rId15" Type="http://schemas.openxmlformats.org/officeDocument/2006/relationships/oleObject" Target="../embeddings/oleObject403.bin"/><Relationship Id="rId23" Type="http://schemas.openxmlformats.org/officeDocument/2006/relationships/oleObject" Target="../embeddings/oleObject407.bin"/><Relationship Id="rId28" Type="http://schemas.openxmlformats.org/officeDocument/2006/relationships/image" Target="../media/image381.emf"/><Relationship Id="rId36" Type="http://schemas.openxmlformats.org/officeDocument/2006/relationships/image" Target="../media/image385.emf"/><Relationship Id="rId49" Type="http://schemas.openxmlformats.org/officeDocument/2006/relationships/oleObject" Target="../embeddings/oleObject42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13" Type="http://schemas.openxmlformats.org/officeDocument/2006/relationships/oleObject" Target="../embeddings/oleObject429.bin"/><Relationship Id="rId3" Type="http://schemas.openxmlformats.org/officeDocument/2006/relationships/oleObject" Target="../embeddings/oleObject424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4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2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97.wmf"/><Relationship Id="rId11" Type="http://schemas.openxmlformats.org/officeDocument/2006/relationships/oleObject" Target="../embeddings/oleObject428.bin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10" Type="http://schemas.openxmlformats.org/officeDocument/2006/relationships/image" Target="../media/image399.wmf"/><Relationship Id="rId4" Type="http://schemas.openxmlformats.org/officeDocument/2006/relationships/image" Target="../media/image396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40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oleObject" Target="../embeddings/oleObject436.bin"/><Relationship Id="rId18" Type="http://schemas.openxmlformats.org/officeDocument/2006/relationships/image" Target="../media/image410.emf"/><Relationship Id="rId26" Type="http://schemas.openxmlformats.org/officeDocument/2006/relationships/image" Target="../media/image414.wmf"/><Relationship Id="rId3" Type="http://schemas.openxmlformats.org/officeDocument/2006/relationships/oleObject" Target="../embeddings/oleObject431.bin"/><Relationship Id="rId21" Type="http://schemas.openxmlformats.org/officeDocument/2006/relationships/oleObject" Target="../embeddings/oleObject440.bin"/><Relationship Id="rId7" Type="http://schemas.openxmlformats.org/officeDocument/2006/relationships/oleObject" Target="../embeddings/oleObject433.bin"/><Relationship Id="rId12" Type="http://schemas.openxmlformats.org/officeDocument/2006/relationships/image" Target="../media/image407.wmf"/><Relationship Id="rId17" Type="http://schemas.openxmlformats.org/officeDocument/2006/relationships/oleObject" Target="../embeddings/oleObject438.bin"/><Relationship Id="rId25" Type="http://schemas.openxmlformats.org/officeDocument/2006/relationships/oleObject" Target="../embeddings/oleObject4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9.wmf"/><Relationship Id="rId20" Type="http://schemas.openxmlformats.org/officeDocument/2006/relationships/image" Target="../media/image411.e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04.wmf"/><Relationship Id="rId11" Type="http://schemas.openxmlformats.org/officeDocument/2006/relationships/oleObject" Target="../embeddings/oleObject435.bin"/><Relationship Id="rId24" Type="http://schemas.openxmlformats.org/officeDocument/2006/relationships/image" Target="../media/image413.wmf"/><Relationship Id="rId5" Type="http://schemas.openxmlformats.org/officeDocument/2006/relationships/oleObject" Target="../embeddings/oleObject432.bin"/><Relationship Id="rId15" Type="http://schemas.openxmlformats.org/officeDocument/2006/relationships/oleObject" Target="../embeddings/oleObject437.bin"/><Relationship Id="rId23" Type="http://schemas.openxmlformats.org/officeDocument/2006/relationships/oleObject" Target="../embeddings/oleObject441.bin"/><Relationship Id="rId28" Type="http://schemas.openxmlformats.org/officeDocument/2006/relationships/image" Target="../media/image415.wmf"/><Relationship Id="rId10" Type="http://schemas.openxmlformats.org/officeDocument/2006/relationships/image" Target="../media/image406.wmf"/><Relationship Id="rId19" Type="http://schemas.openxmlformats.org/officeDocument/2006/relationships/oleObject" Target="../embeddings/oleObject439.bin"/><Relationship Id="rId4" Type="http://schemas.openxmlformats.org/officeDocument/2006/relationships/image" Target="../media/image403.wmf"/><Relationship Id="rId9" Type="http://schemas.openxmlformats.org/officeDocument/2006/relationships/oleObject" Target="../embeddings/oleObject434.bin"/><Relationship Id="rId14" Type="http://schemas.openxmlformats.org/officeDocument/2006/relationships/image" Target="../media/image408.wmf"/><Relationship Id="rId22" Type="http://schemas.openxmlformats.org/officeDocument/2006/relationships/image" Target="../media/image412.wmf"/><Relationship Id="rId27" Type="http://schemas.openxmlformats.org/officeDocument/2006/relationships/oleObject" Target="../embeddings/oleObject443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6.bin"/><Relationship Id="rId13" Type="http://schemas.openxmlformats.org/officeDocument/2006/relationships/image" Target="../media/image420.wmf"/><Relationship Id="rId18" Type="http://schemas.openxmlformats.org/officeDocument/2006/relationships/oleObject" Target="../embeddings/oleObject440.bin"/><Relationship Id="rId3" Type="http://schemas.openxmlformats.org/officeDocument/2006/relationships/oleObject" Target="../embeddings/oleObject444.bin"/><Relationship Id="rId21" Type="http://schemas.openxmlformats.org/officeDocument/2006/relationships/image" Target="../media/image413.wmf"/><Relationship Id="rId7" Type="http://schemas.openxmlformats.org/officeDocument/2006/relationships/image" Target="../media/image423.png"/><Relationship Id="rId12" Type="http://schemas.openxmlformats.org/officeDocument/2006/relationships/oleObject" Target="../embeddings/oleObject448.bin"/><Relationship Id="rId17" Type="http://schemas.openxmlformats.org/officeDocument/2006/relationships/image" Target="../media/image4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0.bin"/><Relationship Id="rId20" Type="http://schemas.openxmlformats.org/officeDocument/2006/relationships/oleObject" Target="../embeddings/oleObject441.bin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17.wmf"/><Relationship Id="rId11" Type="http://schemas.openxmlformats.org/officeDocument/2006/relationships/image" Target="../media/image419.wmf"/><Relationship Id="rId5" Type="http://schemas.openxmlformats.org/officeDocument/2006/relationships/oleObject" Target="../embeddings/oleObject445.bin"/><Relationship Id="rId15" Type="http://schemas.openxmlformats.org/officeDocument/2006/relationships/image" Target="../media/image421.wmf"/><Relationship Id="rId10" Type="http://schemas.openxmlformats.org/officeDocument/2006/relationships/oleObject" Target="../embeddings/oleObject447.bin"/><Relationship Id="rId19" Type="http://schemas.openxmlformats.org/officeDocument/2006/relationships/image" Target="../media/image412.wmf"/><Relationship Id="rId4" Type="http://schemas.openxmlformats.org/officeDocument/2006/relationships/image" Target="../media/image416.wmf"/><Relationship Id="rId9" Type="http://schemas.openxmlformats.org/officeDocument/2006/relationships/image" Target="../media/image418.wmf"/><Relationship Id="rId14" Type="http://schemas.openxmlformats.org/officeDocument/2006/relationships/oleObject" Target="../embeddings/oleObject449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oleObject" Target="../embeddings/oleObject456.bin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4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0" Type="http://schemas.openxmlformats.org/officeDocument/2006/relationships/image" Target="../media/image427.wmf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4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3" Type="http://schemas.openxmlformats.org/officeDocument/2006/relationships/image" Target="../media/image33.gi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5" Type="http://schemas.openxmlformats.org/officeDocument/2006/relationships/image" Target="../media/image27.e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1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oleObject" Target="../embeddings/oleObject462.bin"/><Relationship Id="rId18" Type="http://schemas.openxmlformats.org/officeDocument/2006/relationships/image" Target="../media/image437.wmf"/><Relationship Id="rId3" Type="http://schemas.openxmlformats.org/officeDocument/2006/relationships/oleObject" Target="../embeddings/oleObject457.bin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434.wmf"/><Relationship Id="rId17" Type="http://schemas.openxmlformats.org/officeDocument/2006/relationships/oleObject" Target="../embeddings/oleObject4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6.wmf"/><Relationship Id="rId20" Type="http://schemas.openxmlformats.org/officeDocument/2006/relationships/image" Target="../media/image438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31.wmf"/><Relationship Id="rId11" Type="http://schemas.openxmlformats.org/officeDocument/2006/relationships/oleObject" Target="../embeddings/oleObject461.bin"/><Relationship Id="rId5" Type="http://schemas.openxmlformats.org/officeDocument/2006/relationships/oleObject" Target="../embeddings/oleObject458.bin"/><Relationship Id="rId15" Type="http://schemas.openxmlformats.org/officeDocument/2006/relationships/oleObject" Target="../embeddings/oleObject463.bin"/><Relationship Id="rId10" Type="http://schemas.openxmlformats.org/officeDocument/2006/relationships/image" Target="../media/image433.wmf"/><Relationship Id="rId19" Type="http://schemas.openxmlformats.org/officeDocument/2006/relationships/oleObject" Target="../embeddings/oleObject465.bin"/><Relationship Id="rId4" Type="http://schemas.openxmlformats.org/officeDocument/2006/relationships/image" Target="../media/image430.wmf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435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wmf"/><Relationship Id="rId13" Type="http://schemas.openxmlformats.org/officeDocument/2006/relationships/oleObject" Target="../embeddings/oleObject471.bin"/><Relationship Id="rId3" Type="http://schemas.openxmlformats.org/officeDocument/2006/relationships/oleObject" Target="../embeddings/oleObject466.bin"/><Relationship Id="rId7" Type="http://schemas.openxmlformats.org/officeDocument/2006/relationships/oleObject" Target="../embeddings/oleObject468.bin"/><Relationship Id="rId12" Type="http://schemas.openxmlformats.org/officeDocument/2006/relationships/image" Target="../media/image4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5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40.wmf"/><Relationship Id="rId11" Type="http://schemas.openxmlformats.org/officeDocument/2006/relationships/oleObject" Target="../embeddings/oleObject470.bin"/><Relationship Id="rId5" Type="http://schemas.openxmlformats.org/officeDocument/2006/relationships/oleObject" Target="../embeddings/oleObject467.bin"/><Relationship Id="rId15" Type="http://schemas.openxmlformats.org/officeDocument/2006/relationships/oleObject" Target="../embeddings/oleObject472.bin"/><Relationship Id="rId10" Type="http://schemas.openxmlformats.org/officeDocument/2006/relationships/image" Target="../media/image442.wmf"/><Relationship Id="rId4" Type="http://schemas.openxmlformats.org/officeDocument/2006/relationships/image" Target="../media/image439.wmf"/><Relationship Id="rId9" Type="http://schemas.openxmlformats.org/officeDocument/2006/relationships/oleObject" Target="../embeddings/oleObject469.bin"/><Relationship Id="rId14" Type="http://schemas.openxmlformats.org/officeDocument/2006/relationships/image" Target="../media/image444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3" Type="http://schemas.openxmlformats.org/officeDocument/2006/relationships/oleObject" Target="../embeddings/oleObject473.bin"/><Relationship Id="rId7" Type="http://schemas.openxmlformats.org/officeDocument/2006/relationships/oleObject" Target="../embeddings/oleObject4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47.w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4.bin"/><Relationship Id="rId10" Type="http://schemas.openxmlformats.org/officeDocument/2006/relationships/image" Target="../media/image450.jpeg"/><Relationship Id="rId4" Type="http://schemas.openxmlformats.org/officeDocument/2006/relationships/image" Target="../media/image446.wmf"/><Relationship Id="rId9" Type="http://schemas.openxmlformats.org/officeDocument/2006/relationships/image" Target="../media/image449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emf"/><Relationship Id="rId13" Type="http://schemas.openxmlformats.org/officeDocument/2006/relationships/oleObject" Target="../embeddings/oleObject482.bin"/><Relationship Id="rId3" Type="http://schemas.openxmlformats.org/officeDocument/2006/relationships/oleObject" Target="../embeddings/oleObject477.bin"/><Relationship Id="rId7" Type="http://schemas.openxmlformats.org/officeDocument/2006/relationships/oleObject" Target="../embeddings/oleObject479.bin"/><Relationship Id="rId12" Type="http://schemas.openxmlformats.org/officeDocument/2006/relationships/image" Target="../media/image4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52.emf"/><Relationship Id="rId11" Type="http://schemas.openxmlformats.org/officeDocument/2006/relationships/oleObject" Target="../embeddings/oleObject481.bin"/><Relationship Id="rId5" Type="http://schemas.openxmlformats.org/officeDocument/2006/relationships/oleObject" Target="../embeddings/oleObject478.bin"/><Relationship Id="rId10" Type="http://schemas.openxmlformats.org/officeDocument/2006/relationships/image" Target="../media/image454.emf"/><Relationship Id="rId4" Type="http://schemas.openxmlformats.org/officeDocument/2006/relationships/image" Target="../media/image451.emf"/><Relationship Id="rId9" Type="http://schemas.openxmlformats.org/officeDocument/2006/relationships/oleObject" Target="../embeddings/oleObject480.bin"/><Relationship Id="rId14" Type="http://schemas.openxmlformats.org/officeDocument/2006/relationships/image" Target="../media/image45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wmf"/><Relationship Id="rId3" Type="http://schemas.openxmlformats.org/officeDocument/2006/relationships/oleObject" Target="../embeddings/oleObject483.bin"/><Relationship Id="rId7" Type="http://schemas.openxmlformats.org/officeDocument/2006/relationships/oleObject" Target="../embeddings/oleObject4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58.emf"/><Relationship Id="rId5" Type="http://schemas.openxmlformats.org/officeDocument/2006/relationships/oleObject" Target="../embeddings/oleObject484.bin"/><Relationship Id="rId10" Type="http://schemas.openxmlformats.org/officeDocument/2006/relationships/image" Target="../media/image460.wmf"/><Relationship Id="rId4" Type="http://schemas.openxmlformats.org/officeDocument/2006/relationships/image" Target="../media/image457.wmf"/><Relationship Id="rId9" Type="http://schemas.openxmlformats.org/officeDocument/2006/relationships/oleObject" Target="../embeddings/oleObject486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13" Type="http://schemas.openxmlformats.org/officeDocument/2006/relationships/oleObject" Target="../embeddings/oleObject492.bin"/><Relationship Id="rId18" Type="http://schemas.openxmlformats.org/officeDocument/2006/relationships/image" Target="../media/image468.wmf"/><Relationship Id="rId26" Type="http://schemas.openxmlformats.org/officeDocument/2006/relationships/image" Target="../media/image472.wmf"/><Relationship Id="rId3" Type="http://schemas.openxmlformats.org/officeDocument/2006/relationships/oleObject" Target="../embeddings/oleObject487.bin"/><Relationship Id="rId21" Type="http://schemas.openxmlformats.org/officeDocument/2006/relationships/oleObject" Target="../embeddings/oleObject496.bin"/><Relationship Id="rId7" Type="http://schemas.openxmlformats.org/officeDocument/2006/relationships/oleObject" Target="../embeddings/oleObject489.bin"/><Relationship Id="rId12" Type="http://schemas.openxmlformats.org/officeDocument/2006/relationships/image" Target="../media/image465.wmf"/><Relationship Id="rId17" Type="http://schemas.openxmlformats.org/officeDocument/2006/relationships/oleObject" Target="../embeddings/oleObject494.bin"/><Relationship Id="rId25" Type="http://schemas.openxmlformats.org/officeDocument/2006/relationships/oleObject" Target="../embeddings/oleObject4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7.wmf"/><Relationship Id="rId20" Type="http://schemas.openxmlformats.org/officeDocument/2006/relationships/image" Target="../media/image469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62.wmf"/><Relationship Id="rId11" Type="http://schemas.openxmlformats.org/officeDocument/2006/relationships/oleObject" Target="../embeddings/oleObject491.bin"/><Relationship Id="rId24" Type="http://schemas.openxmlformats.org/officeDocument/2006/relationships/image" Target="../media/image471.wmf"/><Relationship Id="rId5" Type="http://schemas.openxmlformats.org/officeDocument/2006/relationships/oleObject" Target="../embeddings/oleObject488.bin"/><Relationship Id="rId15" Type="http://schemas.openxmlformats.org/officeDocument/2006/relationships/oleObject" Target="../embeddings/oleObject493.bin"/><Relationship Id="rId23" Type="http://schemas.openxmlformats.org/officeDocument/2006/relationships/oleObject" Target="../embeddings/oleObject497.bin"/><Relationship Id="rId28" Type="http://schemas.openxmlformats.org/officeDocument/2006/relationships/image" Target="../media/image473.wmf"/><Relationship Id="rId10" Type="http://schemas.openxmlformats.org/officeDocument/2006/relationships/image" Target="../media/image464.wmf"/><Relationship Id="rId19" Type="http://schemas.openxmlformats.org/officeDocument/2006/relationships/oleObject" Target="../embeddings/oleObject495.bin"/><Relationship Id="rId4" Type="http://schemas.openxmlformats.org/officeDocument/2006/relationships/image" Target="../media/image461.wmf"/><Relationship Id="rId9" Type="http://schemas.openxmlformats.org/officeDocument/2006/relationships/oleObject" Target="../embeddings/oleObject490.bin"/><Relationship Id="rId14" Type="http://schemas.openxmlformats.org/officeDocument/2006/relationships/image" Target="../media/image466.wmf"/><Relationship Id="rId22" Type="http://schemas.openxmlformats.org/officeDocument/2006/relationships/image" Target="../media/image470.wmf"/><Relationship Id="rId27" Type="http://schemas.openxmlformats.org/officeDocument/2006/relationships/oleObject" Target="../embeddings/oleObject499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wmf"/><Relationship Id="rId13" Type="http://schemas.openxmlformats.org/officeDocument/2006/relationships/oleObject" Target="../embeddings/oleObject505.bin"/><Relationship Id="rId18" Type="http://schemas.openxmlformats.org/officeDocument/2006/relationships/image" Target="../media/image480.wmf"/><Relationship Id="rId3" Type="http://schemas.openxmlformats.org/officeDocument/2006/relationships/oleObject" Target="../embeddings/oleObject500.bin"/><Relationship Id="rId7" Type="http://schemas.openxmlformats.org/officeDocument/2006/relationships/oleObject" Target="../embeddings/oleObject502.bin"/><Relationship Id="rId12" Type="http://schemas.openxmlformats.org/officeDocument/2006/relationships/image" Target="../media/image478.wmf"/><Relationship Id="rId17" Type="http://schemas.openxmlformats.org/officeDocument/2006/relationships/oleObject" Target="../embeddings/oleObject5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3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75.wmf"/><Relationship Id="rId11" Type="http://schemas.openxmlformats.org/officeDocument/2006/relationships/oleObject" Target="../embeddings/oleObject504.bin"/><Relationship Id="rId5" Type="http://schemas.openxmlformats.org/officeDocument/2006/relationships/oleObject" Target="../embeddings/oleObject501.bin"/><Relationship Id="rId15" Type="http://schemas.openxmlformats.org/officeDocument/2006/relationships/oleObject" Target="../embeddings/oleObject506.bin"/><Relationship Id="rId10" Type="http://schemas.openxmlformats.org/officeDocument/2006/relationships/image" Target="../media/image477.wmf"/><Relationship Id="rId4" Type="http://schemas.openxmlformats.org/officeDocument/2006/relationships/image" Target="../media/image474.wmf"/><Relationship Id="rId9" Type="http://schemas.openxmlformats.org/officeDocument/2006/relationships/oleObject" Target="../embeddings/oleObject503.bin"/><Relationship Id="rId14" Type="http://schemas.openxmlformats.org/officeDocument/2006/relationships/image" Target="../media/image479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wmf"/><Relationship Id="rId13" Type="http://schemas.openxmlformats.org/officeDocument/2006/relationships/oleObject" Target="../embeddings/oleObject513.bin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4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4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82.wmf"/><Relationship Id="rId11" Type="http://schemas.openxmlformats.org/officeDocument/2006/relationships/oleObject" Target="../embeddings/oleObject512.bin"/><Relationship Id="rId5" Type="http://schemas.openxmlformats.org/officeDocument/2006/relationships/oleObject" Target="../embeddings/oleObject509.bin"/><Relationship Id="rId15" Type="http://schemas.openxmlformats.org/officeDocument/2006/relationships/oleObject" Target="../embeddings/oleObject514.bin"/><Relationship Id="rId10" Type="http://schemas.openxmlformats.org/officeDocument/2006/relationships/image" Target="../media/image478.wmf"/><Relationship Id="rId4" Type="http://schemas.openxmlformats.org/officeDocument/2006/relationships/image" Target="../media/image481.wmf"/><Relationship Id="rId9" Type="http://schemas.openxmlformats.org/officeDocument/2006/relationships/oleObject" Target="../embeddings/oleObject511.bin"/><Relationship Id="rId14" Type="http://schemas.openxmlformats.org/officeDocument/2006/relationships/image" Target="../media/image4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13" Type="http://schemas.openxmlformats.org/officeDocument/2006/relationships/oleObject" Target="../embeddings/oleObject520.bin"/><Relationship Id="rId18" Type="http://schemas.openxmlformats.org/officeDocument/2006/relationships/image" Target="../media/image490.wmf"/><Relationship Id="rId26" Type="http://schemas.openxmlformats.org/officeDocument/2006/relationships/image" Target="../media/image494.wmf"/><Relationship Id="rId3" Type="http://schemas.openxmlformats.org/officeDocument/2006/relationships/oleObject" Target="../embeddings/oleObject515.bin"/><Relationship Id="rId21" Type="http://schemas.openxmlformats.org/officeDocument/2006/relationships/oleObject" Target="../embeddings/oleObject524.bin"/><Relationship Id="rId7" Type="http://schemas.openxmlformats.org/officeDocument/2006/relationships/oleObject" Target="../embeddings/oleObject517.bin"/><Relationship Id="rId12" Type="http://schemas.openxmlformats.org/officeDocument/2006/relationships/image" Target="../media/image487.wmf"/><Relationship Id="rId17" Type="http://schemas.openxmlformats.org/officeDocument/2006/relationships/oleObject" Target="../embeddings/oleObject522.bin"/><Relationship Id="rId25" Type="http://schemas.openxmlformats.org/officeDocument/2006/relationships/oleObject" Target="../embeddings/oleObject5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9.wmf"/><Relationship Id="rId20" Type="http://schemas.openxmlformats.org/officeDocument/2006/relationships/image" Target="../media/image491.wmf"/><Relationship Id="rId29" Type="http://schemas.openxmlformats.org/officeDocument/2006/relationships/oleObject" Target="../embeddings/oleObject528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519.bin"/><Relationship Id="rId24" Type="http://schemas.openxmlformats.org/officeDocument/2006/relationships/image" Target="../media/image493.wmf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1.bin"/><Relationship Id="rId23" Type="http://schemas.openxmlformats.org/officeDocument/2006/relationships/oleObject" Target="../embeddings/oleObject525.bin"/><Relationship Id="rId28" Type="http://schemas.openxmlformats.org/officeDocument/2006/relationships/image" Target="../media/image495.wmf"/><Relationship Id="rId10" Type="http://schemas.openxmlformats.org/officeDocument/2006/relationships/image" Target="../media/image464.wmf"/><Relationship Id="rId19" Type="http://schemas.openxmlformats.org/officeDocument/2006/relationships/oleObject" Target="../embeddings/oleObject523.bin"/><Relationship Id="rId4" Type="http://schemas.openxmlformats.org/officeDocument/2006/relationships/image" Target="../media/image485.w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488.wmf"/><Relationship Id="rId22" Type="http://schemas.openxmlformats.org/officeDocument/2006/relationships/image" Target="../media/image492.wmf"/><Relationship Id="rId27" Type="http://schemas.openxmlformats.org/officeDocument/2006/relationships/oleObject" Target="../embeddings/oleObject527.bin"/><Relationship Id="rId30" Type="http://schemas.openxmlformats.org/officeDocument/2006/relationships/image" Target="../media/image496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7.wmf"/><Relationship Id="rId13" Type="http://schemas.openxmlformats.org/officeDocument/2006/relationships/oleObject" Target="../embeddings/oleObject534.bin"/><Relationship Id="rId18" Type="http://schemas.openxmlformats.org/officeDocument/2006/relationships/image" Target="../media/image502.wmf"/><Relationship Id="rId3" Type="http://schemas.openxmlformats.org/officeDocument/2006/relationships/oleObject" Target="../embeddings/oleObject529.bin"/><Relationship Id="rId7" Type="http://schemas.openxmlformats.org/officeDocument/2006/relationships/oleObject" Target="../embeddings/oleObject531.bin"/><Relationship Id="rId12" Type="http://schemas.openxmlformats.org/officeDocument/2006/relationships/image" Target="../media/image499.wmf"/><Relationship Id="rId17" Type="http://schemas.openxmlformats.org/officeDocument/2006/relationships/oleObject" Target="../embeddings/oleObject5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1.wmf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95.wmf"/><Relationship Id="rId11" Type="http://schemas.openxmlformats.org/officeDocument/2006/relationships/oleObject" Target="../embeddings/oleObject533.bin"/><Relationship Id="rId5" Type="http://schemas.openxmlformats.org/officeDocument/2006/relationships/oleObject" Target="../embeddings/oleObject530.bin"/><Relationship Id="rId15" Type="http://schemas.openxmlformats.org/officeDocument/2006/relationships/oleObject" Target="../embeddings/oleObject535.bin"/><Relationship Id="rId10" Type="http://schemas.openxmlformats.org/officeDocument/2006/relationships/image" Target="../media/image498.wmf"/><Relationship Id="rId4" Type="http://schemas.openxmlformats.org/officeDocument/2006/relationships/image" Target="../media/image494.wmf"/><Relationship Id="rId9" Type="http://schemas.openxmlformats.org/officeDocument/2006/relationships/oleObject" Target="../embeddings/oleObject532.bin"/><Relationship Id="rId14" Type="http://schemas.openxmlformats.org/officeDocument/2006/relationships/image" Target="../media/image500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wmf"/><Relationship Id="rId3" Type="http://schemas.openxmlformats.org/officeDocument/2006/relationships/oleObject" Target="../embeddings/oleObject537.bin"/><Relationship Id="rId7" Type="http://schemas.openxmlformats.org/officeDocument/2006/relationships/oleObject" Target="../embeddings/oleObject5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96.wmf"/><Relationship Id="rId5" Type="http://schemas.openxmlformats.org/officeDocument/2006/relationships/oleObject" Target="../embeddings/oleObject538.bin"/><Relationship Id="rId10" Type="http://schemas.openxmlformats.org/officeDocument/2006/relationships/image" Target="../media/image505.wmf"/><Relationship Id="rId4" Type="http://schemas.openxmlformats.org/officeDocument/2006/relationships/image" Target="../media/image503.wmf"/><Relationship Id="rId9" Type="http://schemas.openxmlformats.org/officeDocument/2006/relationships/oleObject" Target="../embeddings/oleObject5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48.e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6.wmf"/><Relationship Id="rId25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2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e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54.png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7.wmf"/><Relationship Id="rId31" Type="http://schemas.openxmlformats.org/officeDocument/2006/relationships/image" Target="../media/image53.wmf"/><Relationship Id="rId4" Type="http://schemas.openxmlformats.org/officeDocument/2006/relationships/image" Target="../media/image40.wmf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1.wmf"/><Relationship Id="rId30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2419523" y="249091"/>
            <a:ext cx="46085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zh-CN" altLang="en-US" sz="3200" b="1" i="0" dirty="0">
                <a:solidFill>
                  <a:srgbClr val="CC3300"/>
                </a:solidFill>
                <a:ea typeface="黑体" panose="02010609060101010101" pitchFamily="49" charset="-122"/>
              </a:rPr>
              <a:t>普朗克能量子假设</a:t>
            </a:r>
            <a:r>
              <a:rPr kumimoji="0" lang="en-US" altLang="zh-CN" sz="3200" b="1" i="0" dirty="0">
                <a:solidFill>
                  <a:srgbClr val="CC3300"/>
                </a:solidFill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2135560" y="836712"/>
            <a:ext cx="853244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lang="zh-CN" altLang="zh-CN" sz="2800" b="1" i="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空腔壁</a:t>
            </a:r>
            <a:r>
              <a:rPr kumimoji="0"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黑体的原子可以看成作简谐振动的电偶极子，这些线性电振子可以吸收或发射辐射，同辐射场处于热平衡。每个原子振子发出任意</a:t>
            </a:r>
            <a:r>
              <a:rPr kumimoji="0" lang="zh-CN" altLang="en-US" sz="2800" b="1" i="0" dirty="0">
                <a:solidFill>
                  <a:srgbClr val="0000FF"/>
                </a:solidFill>
              </a:rPr>
              <a:t>频率的</a:t>
            </a:r>
            <a:r>
              <a:rPr kumimoji="0"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单色波，因此整个黑体就发出连续的辐射。原子振子的辐射场形成驻波。</a:t>
            </a: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2419523" y="3408418"/>
            <a:ext cx="7921625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circleNumDbPlain" startAt="2"/>
            </a:pPr>
            <a:r>
              <a:rPr kumimoji="0" lang="zh-CN" altLang="en-US" sz="2800" b="1" i="0" dirty="0">
                <a:solidFill>
                  <a:srgbClr val="9900CC"/>
                </a:solidFill>
              </a:rPr>
              <a:t>每一个频率为</a:t>
            </a:r>
            <a:r>
              <a:rPr kumimoji="0" lang="el-GR" altLang="zh-CN" sz="2800" b="1" i="0" dirty="0">
                <a:solidFill>
                  <a:srgbClr val="FF0000"/>
                </a:solidFill>
              </a:rPr>
              <a:t>ν</a:t>
            </a:r>
            <a:r>
              <a:rPr kumimoji="0" lang="en-US" altLang="zh-CN" sz="2800" b="1" i="0" dirty="0">
                <a:solidFill>
                  <a:srgbClr val="9900CC"/>
                </a:solidFill>
              </a:rPr>
              <a:t> </a:t>
            </a:r>
            <a:r>
              <a:rPr kumimoji="0" lang="zh-CN" altLang="en-US" sz="2800" b="1" i="0" dirty="0">
                <a:solidFill>
                  <a:srgbClr val="9900CC"/>
                </a:solidFill>
              </a:rPr>
              <a:t>的</a:t>
            </a:r>
            <a:r>
              <a:rPr lang="zh-CN" altLang="zh-CN" sz="2800" b="1" i="0" dirty="0">
                <a:solidFill>
                  <a:srgbClr val="9900CC"/>
                </a:solidFill>
                <a:latin typeface="Century Schoolbook" panose="02040604050505020304" pitchFamily="18" charset="0"/>
              </a:rPr>
              <a:t>空腔壁上带电谐振子</a:t>
            </a:r>
            <a:r>
              <a:rPr kumimoji="0" lang="zh-CN" altLang="en-US" sz="2800" b="1" i="0" dirty="0">
                <a:solidFill>
                  <a:srgbClr val="9900CC"/>
                </a:solidFill>
              </a:rPr>
              <a:t>的能量不能连续变化，只能处于某些特殊状态，在这些状态中它们的能量是最小能量</a:t>
            </a:r>
            <a:r>
              <a:rPr kumimoji="0" lang="en-US" altLang="zh-CN" sz="2800" b="1" i="0" dirty="0">
                <a:solidFill>
                  <a:srgbClr val="FF0000"/>
                </a:solidFill>
              </a:rPr>
              <a:t>E</a:t>
            </a:r>
            <a:r>
              <a:rPr kumimoji="0" lang="en-US" altLang="zh-CN" sz="2800" b="1" i="0" baseline="-25000" dirty="0">
                <a:solidFill>
                  <a:srgbClr val="FF0000"/>
                </a:solidFill>
              </a:rPr>
              <a:t>0 </a:t>
            </a:r>
            <a:r>
              <a:rPr kumimoji="0" lang="en-US" altLang="zh-CN" sz="2800" b="1" i="0" dirty="0">
                <a:solidFill>
                  <a:srgbClr val="FF0000"/>
                </a:solidFill>
              </a:rPr>
              <a:t>=</a:t>
            </a:r>
            <a:r>
              <a:rPr lang="zh-CN" altLang="zh-CN" sz="2800" b="1" i="0" dirty="0">
                <a:solidFill>
                  <a:srgbClr val="FF0000"/>
                </a:solidFill>
                <a:sym typeface="Symbol" panose="05050102010706020507" pitchFamily="18" charset="2"/>
              </a:rPr>
              <a:t>h</a:t>
            </a:r>
            <a:r>
              <a:rPr lang="zh-CN" altLang="zh-CN" sz="2800" b="1" i="0" dirty="0">
                <a:solidFill>
                  <a:srgbClr val="9900CC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800" b="1" i="0" dirty="0">
                <a:solidFill>
                  <a:srgbClr val="9900CC"/>
                </a:solidFill>
              </a:rPr>
              <a:t>的整数倍。</a:t>
            </a:r>
            <a:r>
              <a:rPr lang="zh-CN" altLang="zh-CN" sz="2800" b="1" i="0" dirty="0">
                <a:solidFill>
                  <a:srgbClr val="9900CC"/>
                </a:solidFill>
                <a:latin typeface="Century Schoolbook" panose="02040604050505020304" pitchFamily="18" charset="0"/>
              </a:rPr>
              <a:t>电振子</a:t>
            </a:r>
            <a:r>
              <a:rPr lang="zh-CN" altLang="zh-CN" sz="2800" b="1" i="0" dirty="0">
                <a:solidFill>
                  <a:srgbClr val="9900CC"/>
                </a:solidFill>
                <a:latin typeface="宋体" panose="02010600030101010101" pitchFamily="2" charset="-122"/>
              </a:rPr>
              <a:t>只能一份一份地按不连续方式辐射或吸收能量。振子</a:t>
            </a:r>
            <a:r>
              <a:rPr lang="zh-CN" altLang="zh-CN" sz="2800" b="1" i="0" dirty="0">
                <a:solidFill>
                  <a:srgbClr val="9900CC"/>
                </a:solidFill>
                <a:latin typeface="Century Schoolbook" panose="02040604050505020304" pitchFamily="18" charset="0"/>
              </a:rPr>
              <a:t>所吸收或发射的能量是 </a:t>
            </a:r>
            <a:r>
              <a:rPr lang="zh-CN" altLang="zh-CN" sz="2800" b="1" i="0" dirty="0">
                <a:solidFill>
                  <a:srgbClr val="FF0000"/>
                </a:solidFill>
                <a:latin typeface="Century Schoolbook" panose="02040604050505020304" pitchFamily="18" charset="0"/>
              </a:rPr>
              <a:t>h</a:t>
            </a:r>
            <a:r>
              <a:rPr lang="zh-CN" altLang="zh-CN" sz="2800" b="1" i="0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</a:t>
            </a:r>
            <a:r>
              <a:rPr lang="zh-CN" altLang="zh-CN" sz="2800" i="0" dirty="0">
                <a:solidFill>
                  <a:srgbClr val="9900CC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800" b="1" i="0" dirty="0">
                <a:solidFill>
                  <a:srgbClr val="9900CC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的整数倍。</a:t>
            </a:r>
            <a:r>
              <a:rPr lang="zh-CN" altLang="en-US" sz="2800" b="1" i="0" dirty="0">
                <a:solidFill>
                  <a:srgbClr val="CC00CC"/>
                </a:solidFill>
              </a:rPr>
              <a:t>最小能量单位</a:t>
            </a:r>
            <a:r>
              <a:rPr kumimoji="0" lang="en-US" altLang="zh-CN" sz="2800" b="1" i="0" dirty="0">
                <a:solidFill>
                  <a:srgbClr val="FF0000"/>
                </a:solidFill>
              </a:rPr>
              <a:t>E</a:t>
            </a:r>
            <a:r>
              <a:rPr kumimoji="0" lang="en-US" altLang="zh-CN" sz="2800" b="1" i="0" baseline="-25000" dirty="0">
                <a:solidFill>
                  <a:srgbClr val="FF0000"/>
                </a:solidFill>
              </a:rPr>
              <a:t>0 </a:t>
            </a:r>
            <a:r>
              <a:rPr kumimoji="0" lang="en-US" altLang="zh-CN" sz="2800" b="1" i="0" dirty="0">
                <a:solidFill>
                  <a:srgbClr val="FF0000"/>
                </a:solidFill>
              </a:rPr>
              <a:t>=</a:t>
            </a:r>
            <a:r>
              <a:rPr lang="zh-CN" altLang="zh-CN" sz="2800" b="1" i="0" dirty="0">
                <a:solidFill>
                  <a:srgbClr val="FF0000"/>
                </a:solidFill>
                <a:sym typeface="Symbol" panose="05050102010706020507" pitchFamily="18" charset="2"/>
              </a:rPr>
              <a:t>h</a:t>
            </a:r>
            <a:r>
              <a:rPr lang="en-US" altLang="zh-CN" sz="2800" b="1" i="0" dirty="0">
                <a:solidFill>
                  <a:srgbClr val="CC00CC"/>
                </a:solidFill>
              </a:rPr>
              <a:t> </a:t>
            </a:r>
            <a:r>
              <a:rPr lang="zh-CN" altLang="en-US" sz="2800" b="1" i="0" dirty="0">
                <a:solidFill>
                  <a:srgbClr val="CC00CC"/>
                </a:solidFill>
              </a:rPr>
              <a:t>称为</a:t>
            </a:r>
            <a:r>
              <a:rPr lang="zh-CN" altLang="en-US" sz="2800" b="1" i="0" dirty="0">
                <a:solidFill>
                  <a:srgbClr val="009900"/>
                </a:solidFill>
                <a:ea typeface="黑体" panose="02010609060101010101" pitchFamily="49" charset="-122"/>
              </a:rPr>
              <a:t>能量子</a:t>
            </a:r>
            <a:r>
              <a:rPr lang="zh-CN" altLang="en-US" sz="2800" b="1" i="0" dirty="0">
                <a:solidFill>
                  <a:srgbClr val="CC00CC"/>
                </a:solidFill>
                <a:ea typeface="黑体" panose="02010609060101010101" pitchFamily="49" charset="-122"/>
              </a:rPr>
              <a:t>。</a:t>
            </a:r>
            <a:endParaRPr kumimoji="0" lang="zh-CN" altLang="en-US" sz="2800" b="1" i="0" dirty="0">
              <a:solidFill>
                <a:srgbClr val="CC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3444" y="130121"/>
            <a:ext cx="2655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FF0000"/>
                </a:solidFill>
              </a:rPr>
              <a:t>量子力学总结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9135BF-1D74-4738-8733-B2DF5F1D3F9F}"/>
              </a:ext>
            </a:extLst>
          </p:cNvPr>
          <p:cNvSpPr/>
          <p:nvPr/>
        </p:nvSpPr>
        <p:spPr>
          <a:xfrm>
            <a:off x="1845855" y="215399"/>
            <a:ext cx="86757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练习：</a:t>
            </a:r>
            <a:r>
              <a:rPr lang="zh-CN" altLang="en-US" sz="2800" b="1" i="0" dirty="0">
                <a:solidFill>
                  <a:srgbClr val="009900"/>
                </a:solidFill>
              </a:rPr>
              <a:t>康普顿散射中，</a:t>
            </a:r>
            <a:r>
              <a:rPr lang="zh-CN" altLang="en-US" sz="2800" b="1" i="0" dirty="0">
                <a:solidFill>
                  <a:srgbClr val="9900CC"/>
                </a:solidFill>
              </a:rPr>
              <a:t>波长为</a:t>
            </a:r>
            <a:r>
              <a:rPr lang="en-US" altLang="zh-CN" sz="2800" b="1" i="0" dirty="0">
                <a:solidFill>
                  <a:srgbClr val="FF0000"/>
                </a:solidFill>
              </a:rPr>
              <a:t>λ</a:t>
            </a:r>
            <a:r>
              <a:rPr lang="en-US" altLang="zh-CN" sz="2800" b="1" i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0 </a:t>
            </a:r>
            <a:r>
              <a:rPr lang="zh-CN" altLang="en-US" sz="2800" b="1" i="0" dirty="0">
                <a:solidFill>
                  <a:srgbClr val="9900CC"/>
                </a:solidFill>
              </a:rPr>
              <a:t>的</a:t>
            </a:r>
            <a:r>
              <a:rPr lang="en-US" altLang="zh-CN" sz="2800" b="1" i="0" dirty="0">
                <a:solidFill>
                  <a:srgbClr val="9900CC"/>
                </a:solidFill>
              </a:rPr>
              <a:t>X</a:t>
            </a:r>
            <a:r>
              <a:rPr lang="zh-CN" altLang="en-US" sz="2800" b="1" i="0" dirty="0">
                <a:solidFill>
                  <a:srgbClr val="9900CC"/>
                </a:solidFill>
              </a:rPr>
              <a:t>射线经物体散射后沿与入射方向成</a:t>
            </a:r>
            <a:r>
              <a:rPr lang="en-US" altLang="zh-CN" sz="2800" b="1" i="0" dirty="0">
                <a:solidFill>
                  <a:srgbClr val="FF0000"/>
                </a:solidFill>
                <a:sym typeface="Symbol" panose="05050102010706020507" pitchFamily="18" charset="2"/>
              </a:rPr>
              <a:t>/2</a:t>
            </a:r>
            <a:r>
              <a:rPr lang="en-US" altLang="zh-CN" sz="2800" b="1" i="0" dirty="0">
                <a:solidFill>
                  <a:srgbClr val="FF0000"/>
                </a:solidFill>
              </a:rPr>
              <a:t> </a:t>
            </a:r>
            <a:r>
              <a:rPr lang="zh-CN" altLang="en-US" sz="2800" b="1" i="0" dirty="0">
                <a:solidFill>
                  <a:srgbClr val="9900CC"/>
                </a:solidFill>
              </a:rPr>
              <a:t>角方向散射。</a:t>
            </a:r>
            <a:r>
              <a:rPr lang="zh-CN" altLang="en-US" sz="2800" b="1" i="0" dirty="0">
                <a:solidFill>
                  <a:srgbClr val="009900"/>
                </a:solidFill>
              </a:rPr>
              <a:t>已知</a:t>
            </a:r>
            <a:r>
              <a:rPr kumimoji="0" lang="zh-CN" altLang="en-US" sz="2800" b="1" i="0" dirty="0">
                <a:solidFill>
                  <a:srgbClr val="009900"/>
                </a:solidFill>
              </a:rPr>
              <a:t>康普顿波长为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λ</a:t>
            </a:r>
            <a:r>
              <a:rPr lang="en-US" altLang="zh-CN" sz="2800" b="1" i="0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b="1" i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i="0" dirty="0">
                <a:solidFill>
                  <a:srgbClr val="9900CC"/>
                </a:solidFill>
              </a:rPr>
              <a:t>，</a:t>
            </a:r>
            <a:r>
              <a:rPr kumimoji="0" lang="zh-CN" altLang="en-US" sz="2800" b="1" i="0" dirty="0">
                <a:solidFill>
                  <a:srgbClr val="0000FF"/>
                </a:solidFill>
              </a:rPr>
              <a:t>那么</a:t>
            </a:r>
            <a:r>
              <a:rPr lang="zh-CN" altLang="en-US" sz="2800" b="1" i="0" dirty="0">
                <a:solidFill>
                  <a:srgbClr val="0000FF"/>
                </a:solidFill>
              </a:rPr>
              <a:t>散射光的波长</a:t>
            </a:r>
            <a:r>
              <a:rPr lang="en-US" altLang="zh-CN" sz="2800" b="1" i="0" dirty="0">
                <a:solidFill>
                  <a:srgbClr val="FF0000"/>
                </a:solidFill>
              </a:rPr>
              <a:t>λ</a:t>
            </a:r>
            <a:r>
              <a:rPr lang="en-US" altLang="zh-CN" sz="2800" b="1" i="0" dirty="0">
                <a:solidFill>
                  <a:srgbClr val="0000FF"/>
                </a:solidFill>
              </a:rPr>
              <a:t> = ____ </a:t>
            </a:r>
            <a:r>
              <a:rPr lang="zh-CN" altLang="en-US" sz="2800" b="1" i="0" dirty="0">
                <a:solidFill>
                  <a:srgbClr val="0000FF"/>
                </a:solidFill>
              </a:rPr>
              <a:t>， </a:t>
            </a:r>
            <a:r>
              <a:rPr lang="zh-CN" altLang="en-US" sz="2800" b="1" i="0" dirty="0">
                <a:solidFill>
                  <a:srgbClr val="9900CC"/>
                </a:solidFill>
              </a:rPr>
              <a:t>频率的改变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Δν</a:t>
            </a:r>
            <a:r>
              <a:rPr lang="en-US" altLang="zh-CN" sz="2800" b="1" i="0" dirty="0">
                <a:solidFill>
                  <a:srgbClr val="9900CC"/>
                </a:solidFill>
              </a:rPr>
              <a:t>= _____ </a:t>
            </a:r>
            <a:r>
              <a:rPr lang="zh-CN" altLang="en-US" sz="2800" b="1" i="0" dirty="0">
                <a:solidFill>
                  <a:srgbClr val="9900CC"/>
                </a:solidFill>
              </a:rPr>
              <a:t>，</a:t>
            </a:r>
            <a:r>
              <a:rPr lang="zh-CN" altLang="en-US" sz="2800" b="1" i="0" dirty="0">
                <a:solidFill>
                  <a:srgbClr val="009900"/>
                </a:solidFill>
              </a:rPr>
              <a:t>电子</a:t>
            </a:r>
            <a:r>
              <a:rPr lang="zh-CN" altLang="zh-CN" sz="2800" b="1" i="0" kern="100" dirty="0">
                <a:solidFill>
                  <a:srgbClr val="009900"/>
                </a:solidFill>
                <a:cs typeface="Times New Roman" panose="02020603050405020304" pitchFamily="18" charset="0"/>
              </a:rPr>
              <a:t>反冲</a:t>
            </a:r>
            <a:r>
              <a:rPr lang="zh-CN" altLang="en-US" sz="2800" b="1" i="0" dirty="0">
                <a:solidFill>
                  <a:srgbClr val="009900"/>
                </a:solidFill>
              </a:rPr>
              <a:t>动能</a:t>
            </a:r>
            <a:r>
              <a:rPr lang="en-US" altLang="zh-CN" sz="2800" b="1" i="0" dirty="0">
                <a:solidFill>
                  <a:srgbClr val="009900"/>
                </a:solidFill>
              </a:rPr>
              <a:t> =_____</a:t>
            </a:r>
            <a:r>
              <a:rPr lang="zh-CN" altLang="en-US" sz="2800" b="1" i="0" dirty="0">
                <a:solidFill>
                  <a:srgbClr val="009900"/>
                </a:solidFill>
              </a:rPr>
              <a:t>。</a:t>
            </a:r>
          </a:p>
        </p:txBody>
      </p:sp>
      <p:graphicFrame>
        <p:nvGraphicFramePr>
          <p:cNvPr id="3" name="Object 2074">
            <a:extLst>
              <a:ext uri="{FF2B5EF4-FFF2-40B4-BE49-F238E27FC236}">
                <a16:creationId xmlns:a16="http://schemas.microsoft.com/office/drawing/2014/main" id="{E2B78169-5548-4E35-9777-E0A93FC26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13622"/>
              </p:ext>
            </p:extLst>
          </p:nvPr>
        </p:nvGraphicFramePr>
        <p:xfrm>
          <a:off x="1902847" y="3295819"/>
          <a:ext cx="46577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4" name="公式" r:id="rId3" imgW="1676160" imgH="393480" progId="Equation.3">
                  <p:embed/>
                </p:oleObj>
              </mc:Choice>
              <mc:Fallback>
                <p:oleObj name="公式" r:id="rId3" imgW="1676160" imgH="393480" progId="Equation.3">
                  <p:embed/>
                  <p:pic>
                    <p:nvPicPr>
                      <p:cNvPr id="3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847" y="3295819"/>
                        <a:ext cx="46577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12CAD98-BDDC-47BA-B9D4-4076AEC9D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56359"/>
              </p:ext>
            </p:extLst>
          </p:nvPr>
        </p:nvGraphicFramePr>
        <p:xfrm>
          <a:off x="3689376" y="4507363"/>
          <a:ext cx="28829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5" name="公式" r:id="rId5" imgW="1066680" imgH="431640" progId="Equation.3">
                  <p:embed/>
                </p:oleObj>
              </mc:Choice>
              <mc:Fallback>
                <p:oleObj name="公式" r:id="rId5" imgW="1066680" imgH="43164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9376" y="4507363"/>
                        <a:ext cx="2882900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74">
            <a:extLst>
              <a:ext uri="{FF2B5EF4-FFF2-40B4-BE49-F238E27FC236}">
                <a16:creationId xmlns:a16="http://schemas.microsoft.com/office/drawing/2014/main" id="{D3AFAA1D-35C9-4DBB-B4F4-B9E0BDD32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917614"/>
              </p:ext>
            </p:extLst>
          </p:nvPr>
        </p:nvGraphicFramePr>
        <p:xfrm>
          <a:off x="1862415" y="2083323"/>
          <a:ext cx="4023124" cy="10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6" name="公式" r:id="rId7" imgW="1447560" imgH="393480" progId="Equation.3">
                  <p:embed/>
                </p:oleObj>
              </mc:Choice>
              <mc:Fallback>
                <p:oleObj name="公式" r:id="rId7" imgW="1447560" imgH="393480" progId="Equation.3">
                  <p:embed/>
                  <p:pic>
                    <p:nvPicPr>
                      <p:cNvPr id="6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415" y="2083323"/>
                        <a:ext cx="4023124" cy="10947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">
            <a:extLst>
              <a:ext uri="{FF2B5EF4-FFF2-40B4-BE49-F238E27FC236}">
                <a16:creationId xmlns:a16="http://schemas.microsoft.com/office/drawing/2014/main" id="{0B927B07-0035-45C2-9438-5F8F1E3C29C9}"/>
              </a:ext>
            </a:extLst>
          </p:cNvPr>
          <p:cNvGrpSpPr>
            <a:grpSpLocks/>
          </p:cNvGrpSpPr>
          <p:nvPr/>
        </p:nvGrpSpPr>
        <p:grpSpPr bwMode="auto">
          <a:xfrm>
            <a:off x="6694172" y="2146920"/>
            <a:ext cx="3810000" cy="2948384"/>
            <a:chOff x="2804" y="2078"/>
            <a:chExt cx="2688" cy="1955"/>
          </a:xfrm>
        </p:grpSpPr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861615E1-CB54-4E2B-98BC-9E46E9A5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078"/>
              <a:ext cx="2688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i="0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BD2F6EAC-0607-4A0D-857E-0844DE092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3148"/>
              <a:ext cx="1512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1BB3187B-598C-4591-9BA2-6E1BFC1DC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16">
              <a:extLst>
                <a:ext uri="{FF2B5EF4-FFF2-40B4-BE49-F238E27FC236}">
                  <a16:creationId xmlns:a16="http://schemas.microsoft.com/office/drawing/2014/main" id="{4A7FE806-9F02-42DB-9301-E89EAEC38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07" name="公式" r:id="rId9" imgW="177646" imgH="190335" progId="Equation.3">
                    <p:embed/>
                  </p:oleObj>
                </mc:Choice>
                <mc:Fallback>
                  <p:oleObj name="公式" r:id="rId9" imgW="177646" imgH="190335" progId="Equation.3">
                    <p:embed/>
                    <p:pic>
                      <p:nvPicPr>
                        <p:cNvPr id="1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94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7">
              <a:extLst>
                <a:ext uri="{FF2B5EF4-FFF2-40B4-BE49-F238E27FC236}">
                  <a16:creationId xmlns:a16="http://schemas.microsoft.com/office/drawing/2014/main" id="{F91627AA-41F2-4C4D-9AFE-4554C48D0A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660861"/>
                </p:ext>
              </p:extLst>
            </p:nvPr>
          </p:nvGraphicFramePr>
          <p:xfrm>
            <a:off x="3395" y="2256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08" name="公式" r:id="rId11" imgW="190417" imgH="241195" progId="Equation.3">
                    <p:embed/>
                  </p:oleObj>
                </mc:Choice>
                <mc:Fallback>
                  <p:oleObj name="公式" r:id="rId11" imgW="190417" imgH="241195" progId="Equation.3">
                    <p:embed/>
                    <p:pic>
                      <p:nvPicPr>
                        <p:cNvPr id="1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2256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15C610D8-256F-482A-9A65-072E7B5A8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68"/>
              <a:ext cx="600" cy="5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157E5FA9-9CE6-4B99-ACB2-CBF97FCA8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2610"/>
              <a:ext cx="0" cy="5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20797871-5C15-4FBD-9BE6-8BB34D1F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68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D5126711-1449-4FBD-B061-C833F804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8" y="3151"/>
              <a:ext cx="19" cy="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68C0FF5-4CAF-4F1D-B0A0-C8F5152F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2575"/>
              <a:ext cx="585" cy="5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9DB8E943-9E8C-4A81-B3F1-9F3A9765A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165"/>
              <a:ext cx="585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4">
              <a:extLst>
                <a:ext uri="{FF2B5EF4-FFF2-40B4-BE49-F238E27FC236}">
                  <a16:creationId xmlns:a16="http://schemas.microsoft.com/office/drawing/2014/main" id="{10C5E24B-3683-43A3-863D-6ED48908ED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738532"/>
                </p:ext>
              </p:extLst>
            </p:nvPr>
          </p:nvGraphicFramePr>
          <p:xfrm>
            <a:off x="2917" y="2541"/>
            <a:ext cx="625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09" name="Equation" r:id="rId13" imgW="406080" imgH="393480" progId="Equation.DSMT4">
                    <p:embed/>
                  </p:oleObj>
                </mc:Choice>
                <mc:Fallback>
                  <p:oleObj name="Equation" r:id="rId13" imgW="406080" imgH="393480" progId="Equation.DSMT4">
                    <p:embed/>
                    <p:pic>
                      <p:nvPicPr>
                        <p:cNvPr id="1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2541"/>
                          <a:ext cx="625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5">
              <a:extLst>
                <a:ext uri="{FF2B5EF4-FFF2-40B4-BE49-F238E27FC236}">
                  <a16:creationId xmlns:a16="http://schemas.microsoft.com/office/drawing/2014/main" id="{1CBB6DBF-1CCD-4D65-91B5-A4FC342A1F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561339"/>
                </p:ext>
              </p:extLst>
            </p:nvPr>
          </p:nvGraphicFramePr>
          <p:xfrm>
            <a:off x="3945" y="2078"/>
            <a:ext cx="557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0" name="Equation" r:id="rId15" imgW="317160" imgH="393480" progId="Equation.DSMT4">
                    <p:embed/>
                  </p:oleObj>
                </mc:Choice>
                <mc:Fallback>
                  <p:oleObj name="Equation" r:id="rId15" imgW="317160" imgH="393480" progId="Equation.DSMT4">
                    <p:embed/>
                    <p:pic>
                      <p:nvPicPr>
                        <p:cNvPr id="2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2078"/>
                          <a:ext cx="557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6">
              <a:extLst>
                <a:ext uri="{FF2B5EF4-FFF2-40B4-BE49-F238E27FC236}">
                  <a16:creationId xmlns:a16="http://schemas.microsoft.com/office/drawing/2014/main" id="{DFFE6E20-1BEC-4154-B2FB-FE7B3EB3EF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338331"/>
                </p:ext>
              </p:extLst>
            </p:nvPr>
          </p:nvGraphicFramePr>
          <p:xfrm>
            <a:off x="4388" y="3650"/>
            <a:ext cx="59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1" name="Equation" r:id="rId17" imgW="241200" imgH="177480" progId="Equation.DSMT4">
                    <p:embed/>
                  </p:oleObj>
                </mc:Choice>
                <mc:Fallback>
                  <p:oleObj name="Equation" r:id="rId17" imgW="241200" imgH="177480" progId="Equation.DSMT4">
                    <p:embed/>
                    <p:pic>
                      <p:nvPicPr>
                        <p:cNvPr id="2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3650"/>
                          <a:ext cx="59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22A3609F-97E6-498B-BE9A-D02CC5A2D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4" y="2853"/>
              <a:ext cx="6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8">
              <a:extLst>
                <a:ext uri="{FF2B5EF4-FFF2-40B4-BE49-F238E27FC236}">
                  <a16:creationId xmlns:a16="http://schemas.microsoft.com/office/drawing/2014/main" id="{7F404401-AF6C-4B3A-AC51-A48A2884CB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711"/>
                </p:ext>
              </p:extLst>
            </p:nvPr>
          </p:nvGraphicFramePr>
          <p:xfrm>
            <a:off x="3542" y="2785"/>
            <a:ext cx="25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2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2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785"/>
                          <a:ext cx="25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27A53D64-0B28-4D58-A0FC-18F097DDA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30">
              <a:extLst>
                <a:ext uri="{FF2B5EF4-FFF2-40B4-BE49-F238E27FC236}">
                  <a16:creationId xmlns:a16="http://schemas.microsoft.com/office/drawing/2014/main" id="{5A752320-CFE0-47BF-9DD5-45F1E881AD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272464"/>
                </p:ext>
              </p:extLst>
            </p:nvPr>
          </p:nvGraphicFramePr>
          <p:xfrm>
            <a:off x="2979" y="3155"/>
            <a:ext cx="388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3" name="Equation" r:id="rId21" imgW="164880" imgH="228600" progId="Equation.DSMT4">
                    <p:embed/>
                  </p:oleObj>
                </mc:Choice>
                <mc:Fallback>
                  <p:oleObj name="Equation" r:id="rId21" imgW="164880" imgH="228600" progId="Equation.DSMT4">
                    <p:embed/>
                    <p:pic>
                      <p:nvPicPr>
                        <p:cNvPr id="25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3155"/>
                          <a:ext cx="388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31">
              <a:extLst>
                <a:ext uri="{FF2B5EF4-FFF2-40B4-BE49-F238E27FC236}">
                  <a16:creationId xmlns:a16="http://schemas.microsoft.com/office/drawing/2014/main" id="{93C99E9C-CD27-422A-9F65-8A05B74B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i="0"/>
            </a:p>
          </p:txBody>
        </p:sp>
        <p:graphicFrame>
          <p:nvGraphicFramePr>
            <p:cNvPr id="26" name="Object 32">
              <a:extLst>
                <a:ext uri="{FF2B5EF4-FFF2-40B4-BE49-F238E27FC236}">
                  <a16:creationId xmlns:a16="http://schemas.microsoft.com/office/drawing/2014/main" id="{937D489E-D8A6-496F-94CE-EF3493C26A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024425"/>
                </p:ext>
              </p:extLst>
            </p:nvPr>
          </p:nvGraphicFramePr>
          <p:xfrm>
            <a:off x="4313" y="2583"/>
            <a:ext cx="711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4" name="公式" r:id="rId23" imgW="393480" imgH="393480" progId="Equation.3">
                    <p:embed/>
                  </p:oleObj>
                </mc:Choice>
                <mc:Fallback>
                  <p:oleObj name="公式" r:id="rId23" imgW="393480" imgH="393480" progId="Equation.3">
                    <p:embed/>
                    <p:pic>
                      <p:nvPicPr>
                        <p:cNvPr id="27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583"/>
                          <a:ext cx="711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Arc 33">
              <a:extLst>
                <a:ext uri="{FF2B5EF4-FFF2-40B4-BE49-F238E27FC236}">
                  <a16:creationId xmlns:a16="http://schemas.microsoft.com/office/drawing/2014/main" id="{C44CB99B-AD18-478A-B468-B4C9D55694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70" y="3165"/>
              <a:ext cx="144" cy="185"/>
            </a:xfrm>
            <a:custGeom>
              <a:avLst/>
              <a:gdLst>
                <a:gd name="T0" fmla="*/ 0 w 21600"/>
                <a:gd name="T1" fmla="*/ 0 h 26139"/>
                <a:gd name="T2" fmla="*/ 0 w 21600"/>
                <a:gd name="T3" fmla="*/ 0 h 26139"/>
                <a:gd name="T4" fmla="*/ 0 w 21600"/>
                <a:gd name="T5" fmla="*/ 0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35">
              <a:extLst>
                <a:ext uri="{FF2B5EF4-FFF2-40B4-BE49-F238E27FC236}">
                  <a16:creationId xmlns:a16="http://schemas.microsoft.com/office/drawing/2014/main" id="{7C9C0D04-79C6-4AFA-91DA-25E91F0E6B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496230"/>
                </p:ext>
              </p:extLst>
            </p:nvPr>
          </p:nvGraphicFramePr>
          <p:xfrm>
            <a:off x="4132" y="3223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5" name="公式" r:id="rId25" imgW="114185" imgH="152512" progId="Equation.3">
                    <p:embed/>
                  </p:oleObj>
                </mc:Choice>
                <mc:Fallback>
                  <p:oleObj name="公式" r:id="rId25" imgW="114185" imgH="152512" progId="Equation.3">
                    <p:embed/>
                    <p:pic>
                      <p:nvPicPr>
                        <p:cNvPr id="3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3223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20B1E72A-0876-4B86-9D23-D1A5AB3193C1}"/>
              </a:ext>
            </a:extLst>
          </p:cNvPr>
          <p:cNvSpPr/>
          <p:nvPr/>
        </p:nvSpPr>
        <p:spPr>
          <a:xfrm>
            <a:off x="1925373" y="6018277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</a:rPr>
              <a:t>电子</a:t>
            </a:r>
            <a:r>
              <a:rPr lang="zh-CN" altLang="zh-CN" sz="2800" b="1" i="0" kern="100" dirty="0">
                <a:solidFill>
                  <a:srgbClr val="9900CC"/>
                </a:solidFill>
                <a:cs typeface="Times New Roman" panose="02020603050405020304" pitchFamily="18" charset="0"/>
              </a:rPr>
              <a:t>反冲</a:t>
            </a:r>
            <a:r>
              <a:rPr lang="zh-CN" altLang="en-US" sz="2800" b="1" i="0" dirty="0">
                <a:solidFill>
                  <a:srgbClr val="9900CC"/>
                </a:solidFill>
              </a:rPr>
              <a:t>动能</a:t>
            </a:r>
            <a:endParaRPr lang="zh-CN" altLang="en-US" sz="2800" dirty="0"/>
          </a:p>
        </p:txBody>
      </p:sp>
      <p:sp>
        <p:nvSpPr>
          <p:cNvPr id="30" name="Line 40">
            <a:extLst>
              <a:ext uri="{FF2B5EF4-FFF2-40B4-BE49-F238E27FC236}">
                <a16:creationId xmlns:a16="http://schemas.microsoft.com/office/drawing/2014/main" id="{9772B246-0A24-434D-9740-180385371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416" y="3594641"/>
            <a:ext cx="231038" cy="44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7F12EFF1-9D48-4281-96A8-C8C07A32C5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6427" y="3582667"/>
            <a:ext cx="0" cy="21565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5CC0BFD-E1C4-40BA-A5BF-736171EB3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79629"/>
              </p:ext>
            </p:extLst>
          </p:nvPr>
        </p:nvGraphicFramePr>
        <p:xfrm>
          <a:off x="4594638" y="6018277"/>
          <a:ext cx="15890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6" name="公式" r:id="rId27" imgW="672840" imgH="253800" progId="Equation.3">
                  <p:embed/>
                </p:oleObj>
              </mc:Choice>
              <mc:Fallback>
                <p:oleObj name="公式" r:id="rId27" imgW="672840" imgH="253800" progId="Equation.3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94638" y="6018277"/>
                        <a:ext cx="1589088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4A9DD0BC-CF61-43E0-B9A9-648486AB806E}"/>
              </a:ext>
            </a:extLst>
          </p:cNvPr>
          <p:cNvSpPr/>
          <p:nvPr/>
        </p:nvSpPr>
        <p:spPr>
          <a:xfrm>
            <a:off x="6841529" y="5412011"/>
            <a:ext cx="4655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</a:rPr>
              <a:t>能量守恒：</a:t>
            </a:r>
            <a:r>
              <a:rPr lang="zh-CN" altLang="en-US" sz="2800" b="1" i="0" dirty="0">
                <a:solidFill>
                  <a:srgbClr val="009900"/>
                </a:solidFill>
              </a:rPr>
              <a:t>电子</a:t>
            </a:r>
            <a:r>
              <a:rPr lang="zh-CN" altLang="zh-CN" sz="2800" b="1" i="0" kern="100" dirty="0">
                <a:solidFill>
                  <a:srgbClr val="009900"/>
                </a:solidFill>
                <a:cs typeface="Times New Roman" panose="02020603050405020304" pitchFamily="18" charset="0"/>
              </a:rPr>
              <a:t>反冲</a:t>
            </a:r>
            <a:r>
              <a:rPr lang="zh-CN" altLang="en-US" sz="2800" b="1" i="0" dirty="0">
                <a:solidFill>
                  <a:srgbClr val="009900"/>
                </a:solidFill>
              </a:rPr>
              <a:t>动能等于光子散射前后的能量之差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34" name="Object 13">
            <a:extLst>
              <a:ext uri="{FF2B5EF4-FFF2-40B4-BE49-F238E27FC236}">
                <a16:creationId xmlns:a16="http://schemas.microsoft.com/office/drawing/2014/main" id="{6E5E117D-9C13-4825-B661-50D7714A2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96877"/>
              </p:ext>
            </p:extLst>
          </p:nvPr>
        </p:nvGraphicFramePr>
        <p:xfrm>
          <a:off x="391799" y="4380453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7" name="公式" r:id="rId29" imgW="1054080" imgH="393480" progId="Equation.3">
                  <p:embed/>
                </p:oleObj>
              </mc:Choice>
              <mc:Fallback>
                <p:oleObj name="公式" r:id="rId29" imgW="1054080" imgH="393480" progId="Equation.3">
                  <p:embed/>
                  <p:pic>
                    <p:nvPicPr>
                      <p:cNvPr id="3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9" y="4380453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14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AE24F-06F0-4287-9C54-DFBAD7EF656C}"/>
              </a:ext>
            </a:extLst>
          </p:cNvPr>
          <p:cNvSpPr/>
          <p:nvPr/>
        </p:nvSpPr>
        <p:spPr>
          <a:xfrm>
            <a:off x="1991544" y="332657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练习：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在康普顿效应实验中，若散射光波长是入射光波长的</a:t>
            </a:r>
            <a:r>
              <a:rPr kumimoji="1" lang="en-US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倍，则散射光光子能量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与反冲电子动能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之比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e/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r>
              <a:rPr kumimoji="1"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kern="1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</a:t>
            </a:r>
            <a:r>
              <a:rPr kumimoji="1" lang="zh-CN" altLang="en-US" sz="2800" b="1" kern="1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600" b="1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F08741A4-B29D-4F25-8E6C-96B90530A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402474"/>
              </p:ext>
            </p:extLst>
          </p:nvPr>
        </p:nvGraphicFramePr>
        <p:xfrm>
          <a:off x="1468226" y="1771386"/>
          <a:ext cx="10985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2" name="公式" r:id="rId3" imgW="431640" imgH="431640" progId="Equation.3">
                  <p:embed/>
                </p:oleObj>
              </mc:Choice>
              <mc:Fallback>
                <p:oleObj name="公式" r:id="rId3" imgW="431640" imgH="431640" progId="Equation.3">
                  <p:embed/>
                  <p:pic>
                    <p:nvPicPr>
                      <p:cNvPr id="3" name="Object 13">
                        <a:extLst>
                          <a:ext uri="{FF2B5EF4-FFF2-40B4-BE49-F238E27FC236}">
                            <a16:creationId xmlns:a16="http://schemas.microsoft.com/office/drawing/2014/main" id="{77C60960-57B9-4D12-95F8-D6BDCF030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226" y="1771386"/>
                        <a:ext cx="10985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03590B4F-3115-49FC-8CB4-89B931807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11999"/>
              </p:ext>
            </p:extLst>
          </p:nvPr>
        </p:nvGraphicFramePr>
        <p:xfrm>
          <a:off x="3257248" y="1806306"/>
          <a:ext cx="314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3" name="公式" r:id="rId5" imgW="1054080" imgH="393480" progId="Equation.3">
                  <p:embed/>
                </p:oleObj>
              </mc:Choice>
              <mc:Fallback>
                <p:oleObj name="公式" r:id="rId5" imgW="1054080" imgH="393480" progId="Equation.3">
                  <p:embed/>
                  <p:pic>
                    <p:nvPicPr>
                      <p:cNvPr id="4" name="Object 13">
                        <a:extLst>
                          <a:ext uri="{FF2B5EF4-FFF2-40B4-BE49-F238E27FC236}">
                            <a16:creationId xmlns:a16="http://schemas.microsoft.com/office/drawing/2014/main" id="{E086243F-E212-433D-A173-CC7D877BE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48" y="1806306"/>
                        <a:ext cx="3141662" cy="1181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4FFB13BE-3BF8-4104-B961-F750B9485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78339"/>
              </p:ext>
            </p:extLst>
          </p:nvPr>
        </p:nvGraphicFramePr>
        <p:xfrm>
          <a:off x="972383" y="4114819"/>
          <a:ext cx="24971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4" name="公式" r:id="rId7" imgW="838080" imgH="431640" progId="Equation.3">
                  <p:embed/>
                </p:oleObj>
              </mc:Choice>
              <mc:Fallback>
                <p:oleObj name="公式" r:id="rId7" imgW="838080" imgH="431640" progId="Equation.3">
                  <p:embed/>
                  <p:pic>
                    <p:nvPicPr>
                      <p:cNvPr id="5" name="Object 13">
                        <a:extLst>
                          <a:ext uri="{FF2B5EF4-FFF2-40B4-BE49-F238E27FC236}">
                            <a16:creationId xmlns:a16="http://schemas.microsoft.com/office/drawing/2014/main" id="{F21DD002-0D09-46A2-8C53-A5D67EFA1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383" y="4114819"/>
                        <a:ext cx="24971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5D78112A-3FD5-4878-B5FB-0D98A384A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22553"/>
              </p:ext>
            </p:extLst>
          </p:nvPr>
        </p:nvGraphicFramePr>
        <p:xfrm>
          <a:off x="3610614" y="4420525"/>
          <a:ext cx="5561372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5" name="公式" r:id="rId9" imgW="1396800" imgH="799920" progId="Equation.3">
                  <p:embed/>
                </p:oleObj>
              </mc:Choice>
              <mc:Fallback>
                <p:oleObj name="公式" r:id="rId9" imgW="1396800" imgH="799920" progId="Equation.3">
                  <p:embed/>
                  <p:pic>
                    <p:nvPicPr>
                      <p:cNvPr id="6" name="Object 13">
                        <a:extLst>
                          <a:ext uri="{FF2B5EF4-FFF2-40B4-BE49-F238E27FC236}">
                            <a16:creationId xmlns:a16="http://schemas.microsoft.com/office/drawing/2014/main" id="{DB34F14B-0E37-41D5-9CA3-FC84FC03B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614" y="4420525"/>
                        <a:ext cx="5561372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AF8C7BB-9B91-4112-9457-39675AEEA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243851"/>
              </p:ext>
            </p:extLst>
          </p:nvPr>
        </p:nvGraphicFramePr>
        <p:xfrm>
          <a:off x="9193018" y="5048328"/>
          <a:ext cx="12557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96" name="公式" r:id="rId11" imgW="457200" imgH="393480" progId="Equation.3">
                  <p:embed/>
                </p:oleObj>
              </mc:Choice>
              <mc:Fallback>
                <p:oleObj name="公式" r:id="rId11" imgW="457200" imgH="39348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83E30AB-DA4C-43E3-A494-ED705AC8C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93018" y="5048328"/>
                        <a:ext cx="1255712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">
            <a:extLst>
              <a:ext uri="{FF2B5EF4-FFF2-40B4-BE49-F238E27FC236}">
                <a16:creationId xmlns:a16="http://schemas.microsoft.com/office/drawing/2014/main" id="{8C342CA8-C2ED-49A6-AC8F-49D6E2C1CF32}"/>
              </a:ext>
            </a:extLst>
          </p:cNvPr>
          <p:cNvGrpSpPr>
            <a:grpSpLocks/>
          </p:cNvGrpSpPr>
          <p:nvPr/>
        </p:nvGrpSpPr>
        <p:grpSpPr bwMode="auto">
          <a:xfrm>
            <a:off x="7372550" y="1833562"/>
            <a:ext cx="3733800" cy="2971800"/>
            <a:chOff x="2784" y="368"/>
            <a:chExt cx="2880" cy="2224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AE1D888-A0B7-4220-8F78-1BFED80FC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528"/>
              <a:ext cx="2880" cy="20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45B667FB-6F91-4DDF-9AAE-D6F883E27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9EF92269-37F6-447D-8FA5-195C43138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8">
              <a:extLst>
                <a:ext uri="{FF2B5EF4-FFF2-40B4-BE49-F238E27FC236}">
                  <a16:creationId xmlns:a16="http://schemas.microsoft.com/office/drawing/2014/main" id="{2B1C2E77-DE9F-4E4A-84B9-11F58EA27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392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397" name="公式" r:id="rId13" imgW="177646" imgH="190335" progId="Equation.3">
                    <p:embed/>
                  </p:oleObj>
                </mc:Choice>
                <mc:Fallback>
                  <p:oleObj name="公式" r:id="rId13" imgW="177646" imgH="190335" progId="Equation.3">
                    <p:embed/>
                    <p:pic>
                      <p:nvPicPr>
                        <p:cNvPr id="12" name="Object 8">
                          <a:extLst>
                            <a:ext uri="{FF2B5EF4-FFF2-40B4-BE49-F238E27FC236}">
                              <a16:creationId xmlns:a16="http://schemas.microsoft.com/office/drawing/2014/main" id="{C5DE889E-8BA8-4F52-A392-51BD79B576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92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>
              <a:extLst>
                <a:ext uri="{FF2B5EF4-FFF2-40B4-BE49-F238E27FC236}">
                  <a16:creationId xmlns:a16="http://schemas.microsoft.com/office/drawing/2014/main" id="{9E0A2386-3E2E-4E68-9A74-CED305FF9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768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398" name="公式" r:id="rId15" imgW="190417" imgH="241195" progId="Equation.3">
                    <p:embed/>
                  </p:oleObj>
                </mc:Choice>
                <mc:Fallback>
                  <p:oleObj name="公式" r:id="rId15" imgW="190417" imgH="241195" progId="Equation.3">
                    <p:embed/>
                    <p:pic>
                      <p:nvPicPr>
                        <p:cNvPr id="13" name="Object 9">
                          <a:extLst>
                            <a:ext uri="{FF2B5EF4-FFF2-40B4-BE49-F238E27FC236}">
                              <a16:creationId xmlns:a16="http://schemas.microsoft.com/office/drawing/2014/main" id="{66F4640F-7D6B-42C9-81CA-226EEEA4FE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68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E0852323-CB43-4CCD-8A6C-3F0F5BDC6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680"/>
              <a:ext cx="816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70ADBD99-E742-4BB7-B8A3-A3019B90B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04"/>
              <a:ext cx="480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FA96E531-2AE1-4AB4-9183-C988E64D2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68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CED6D3A6-527A-4543-87B7-223A13A60F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9" y="823"/>
              <a:ext cx="1041" cy="857"/>
              <a:chOff x="2799" y="823"/>
              <a:chExt cx="1041" cy="857"/>
            </a:xfrm>
          </p:grpSpPr>
          <p:sp>
            <p:nvSpPr>
              <p:cNvPr id="33" name="Line 14">
                <a:extLst>
                  <a:ext uri="{FF2B5EF4-FFF2-40B4-BE49-F238E27FC236}">
                    <a16:creationId xmlns:a16="http://schemas.microsoft.com/office/drawing/2014/main" id="{121F7DE4-831D-4D02-9C6C-6B598F8AB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4" name="Object 15">
                <a:extLst>
                  <a:ext uri="{FF2B5EF4-FFF2-40B4-BE49-F238E27FC236}">
                    <a16:creationId xmlns:a16="http://schemas.microsoft.com/office/drawing/2014/main" id="{EB0BEAFF-7CB4-4B9C-8ED8-08B0F1128C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99" y="823"/>
              <a:ext cx="784" cy="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399" name="公式" r:id="rId17" imgW="361991" imgH="304755" progId="Equation.3">
                      <p:embed/>
                    </p:oleObj>
                  </mc:Choice>
                  <mc:Fallback>
                    <p:oleObj name="公式" r:id="rId17" imgW="361991" imgH="304755" progId="Equation.3">
                      <p:embed/>
                      <p:pic>
                        <p:nvPicPr>
                          <p:cNvPr id="34" name="Object 15">
                            <a:extLst>
                              <a:ext uri="{FF2B5EF4-FFF2-40B4-BE49-F238E27FC236}">
                                <a16:creationId xmlns:a16="http://schemas.microsoft.com/office/drawing/2014/main" id="{AEE1BA9C-29AB-4EE2-B8DF-AF6E74E3559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823"/>
                            <a:ext cx="784" cy="6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id="{2ECAF1B9-4FDB-4D24-B238-093573E0E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68"/>
              <a:ext cx="1162" cy="1312"/>
              <a:chOff x="3840" y="368"/>
              <a:chExt cx="1162" cy="1312"/>
            </a:xfrm>
          </p:grpSpPr>
          <p:sp>
            <p:nvSpPr>
              <p:cNvPr id="31" name="Line 17">
                <a:extLst>
                  <a:ext uri="{FF2B5EF4-FFF2-40B4-BE49-F238E27FC236}">
                    <a16:creationId xmlns:a16="http://schemas.microsoft.com/office/drawing/2014/main" id="{EF6E2877-AFEE-4732-87EC-4E25DE811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10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2" name="Object 18">
                <a:extLst>
                  <a:ext uri="{FF2B5EF4-FFF2-40B4-BE49-F238E27FC236}">
                    <a16:creationId xmlns:a16="http://schemas.microsoft.com/office/drawing/2014/main" id="{F8DDBC59-E366-4E1C-B346-B2A0E6A613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86" y="368"/>
              <a:ext cx="716" cy="7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400" name="公式" r:id="rId19" imgW="266702" imgH="304755" progId="Equation.3">
                      <p:embed/>
                    </p:oleObj>
                  </mc:Choice>
                  <mc:Fallback>
                    <p:oleObj name="公式" r:id="rId19" imgW="266702" imgH="304755" progId="Equation.3">
                      <p:embed/>
                      <p:pic>
                        <p:nvPicPr>
                          <p:cNvPr id="32" name="Object 18">
                            <a:extLst>
                              <a:ext uri="{FF2B5EF4-FFF2-40B4-BE49-F238E27FC236}">
                                <a16:creationId xmlns:a16="http://schemas.microsoft.com/office/drawing/2014/main" id="{B863E50F-2744-4D39-9173-843EFEB106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368"/>
                            <a:ext cx="716" cy="7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EB21DF2-DA51-434F-9B4A-87108D6E8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680"/>
              <a:ext cx="829" cy="886"/>
              <a:chOff x="3840" y="1680"/>
              <a:chExt cx="829" cy="886"/>
            </a:xfrm>
          </p:grpSpPr>
          <p:sp>
            <p:nvSpPr>
              <p:cNvPr id="29" name="Line 20">
                <a:extLst>
                  <a:ext uri="{FF2B5EF4-FFF2-40B4-BE49-F238E27FC236}">
                    <a16:creationId xmlns:a16="http://schemas.microsoft.com/office/drawing/2014/main" id="{3C89EF9A-1162-4C1C-B652-58D77BE4E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680"/>
                <a:ext cx="48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0" name="Object 21">
                <a:extLst>
                  <a:ext uri="{FF2B5EF4-FFF2-40B4-BE49-F238E27FC236}">
                    <a16:creationId xmlns:a16="http://schemas.microsoft.com/office/drawing/2014/main" id="{66D34958-C9FB-453E-ADB9-1E5757AB5C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2724379"/>
                  </p:ext>
                </p:extLst>
              </p:nvPr>
            </p:nvGraphicFramePr>
            <p:xfrm>
              <a:off x="4072" y="2168"/>
              <a:ext cx="597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8401" name="Equation" r:id="rId21" imgW="241200" imgH="177480" progId="Equation.DSMT4">
                      <p:embed/>
                    </p:oleObj>
                  </mc:Choice>
                  <mc:Fallback>
                    <p:oleObj name="Equation" r:id="rId21" imgW="241200" imgH="177480" progId="Equation.DSMT4">
                      <p:embed/>
                      <p:pic>
                        <p:nvPicPr>
                          <p:cNvPr id="30" name="Object 21">
                            <a:extLst>
                              <a:ext uri="{FF2B5EF4-FFF2-40B4-BE49-F238E27FC236}">
                                <a16:creationId xmlns:a16="http://schemas.microsoft.com/office/drawing/2014/main" id="{B4B0FB57-5135-424D-A2AB-BB3F95918AB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2168"/>
                            <a:ext cx="597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CCFC92BA-6E4D-4561-8ECB-D2B6B4718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440"/>
              <a:ext cx="336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Object 23">
              <a:extLst>
                <a:ext uri="{FF2B5EF4-FFF2-40B4-BE49-F238E27FC236}">
                  <a16:creationId xmlns:a16="http://schemas.microsoft.com/office/drawing/2014/main" id="{E1639724-CF9F-44E0-A936-4E81B1E9F4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974800"/>
                </p:ext>
              </p:extLst>
            </p:nvPr>
          </p:nvGraphicFramePr>
          <p:xfrm>
            <a:off x="3926" y="1023"/>
            <a:ext cx="2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02" name="公式" r:id="rId23" imgW="126725" imgH="177415" progId="Equation.3">
                    <p:embed/>
                  </p:oleObj>
                </mc:Choice>
                <mc:Fallback>
                  <p:oleObj name="公式" r:id="rId23" imgW="126725" imgH="177415" progId="Equation.3">
                    <p:embed/>
                    <p:pic>
                      <p:nvPicPr>
                        <p:cNvPr id="21" name="Object 23">
                          <a:extLst>
                            <a:ext uri="{FF2B5EF4-FFF2-40B4-BE49-F238E27FC236}">
                              <a16:creationId xmlns:a16="http://schemas.microsoft.com/office/drawing/2014/main" id="{51644499-B3FE-4655-8ECF-7F64F18224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1023"/>
                          <a:ext cx="2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283B17EE-0638-4792-B314-0951B746C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80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" name="Object 25">
              <a:extLst>
                <a:ext uri="{FF2B5EF4-FFF2-40B4-BE49-F238E27FC236}">
                  <a16:creationId xmlns:a16="http://schemas.microsoft.com/office/drawing/2014/main" id="{4D4465FD-0E26-460B-9107-1CFB3DF048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9" y="1668"/>
            <a:ext cx="38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03" name="公式" r:id="rId25" imgW="165028" imgH="228501" progId="Equation.3">
                    <p:embed/>
                  </p:oleObj>
                </mc:Choice>
                <mc:Fallback>
                  <p:oleObj name="公式" r:id="rId25" imgW="165028" imgH="228501" progId="Equation.3">
                    <p:embed/>
                    <p:pic>
                      <p:nvPicPr>
                        <p:cNvPr id="23" name="Object 25">
                          <a:extLst>
                            <a:ext uri="{FF2B5EF4-FFF2-40B4-BE49-F238E27FC236}">
                              <a16:creationId xmlns:a16="http://schemas.microsoft.com/office/drawing/2014/main" id="{2ECD298E-5C2B-4CED-AD79-3CF509AFEF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1668"/>
                          <a:ext cx="389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D0669E42-B2F0-432F-955F-E5368D2C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16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" name="Object 27">
              <a:extLst>
                <a:ext uri="{FF2B5EF4-FFF2-40B4-BE49-F238E27FC236}">
                  <a16:creationId xmlns:a16="http://schemas.microsoft.com/office/drawing/2014/main" id="{A62D30CA-F882-4A57-8A29-86546B9C4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344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04" name="公式" r:id="rId27" imgW="95289" imgH="152512" progId="Equation.3">
                    <p:embed/>
                  </p:oleObj>
                </mc:Choice>
                <mc:Fallback>
                  <p:oleObj name="公式" r:id="rId27" imgW="95289" imgH="152512" progId="Equation.3">
                    <p:embed/>
                    <p:pic>
                      <p:nvPicPr>
                        <p:cNvPr id="25" name="Object 27">
                          <a:extLst>
                            <a:ext uri="{FF2B5EF4-FFF2-40B4-BE49-F238E27FC236}">
                              <a16:creationId xmlns:a16="http://schemas.microsoft.com/office/drawing/2014/main" id="{5DFF4B87-0E4B-4F6B-81FA-AE73327D9A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344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Arc 28">
              <a:extLst>
                <a:ext uri="{FF2B5EF4-FFF2-40B4-BE49-F238E27FC236}">
                  <a16:creationId xmlns:a16="http://schemas.microsoft.com/office/drawing/2014/main" id="{0BE3D9E5-66F7-4751-A583-D05F194F0B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32" y="1681"/>
              <a:ext cx="192" cy="290"/>
            </a:xfrm>
            <a:custGeom>
              <a:avLst/>
              <a:gdLst>
                <a:gd name="T0" fmla="*/ 0 w 21600"/>
                <a:gd name="T1" fmla="*/ 0 h 26139"/>
                <a:gd name="T2" fmla="*/ 0 w 21600"/>
                <a:gd name="T3" fmla="*/ 0 h 26139"/>
                <a:gd name="T4" fmla="*/ 0 w 21600"/>
                <a:gd name="T5" fmla="*/ 0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Arc 29">
              <a:extLst>
                <a:ext uri="{FF2B5EF4-FFF2-40B4-BE49-F238E27FC236}">
                  <a16:creationId xmlns:a16="http://schemas.microsoft.com/office/drawing/2014/main" id="{9926742A-ACD6-46F5-B990-132148D8EE3C}"/>
                </a:ext>
              </a:extLst>
            </p:cNvPr>
            <p:cNvSpPr>
              <a:spLocks/>
            </p:cNvSpPr>
            <p:nvPr/>
          </p:nvSpPr>
          <p:spPr bwMode="auto">
            <a:xfrm rot="20593036" flipV="1">
              <a:off x="4176" y="1392"/>
              <a:ext cx="192" cy="294"/>
            </a:xfrm>
            <a:custGeom>
              <a:avLst/>
              <a:gdLst>
                <a:gd name="T0" fmla="*/ 0 w 21600"/>
                <a:gd name="T1" fmla="*/ 0 h 30659"/>
                <a:gd name="T2" fmla="*/ 0 w 21600"/>
                <a:gd name="T3" fmla="*/ 0 h 30659"/>
                <a:gd name="T4" fmla="*/ 0 w 21600"/>
                <a:gd name="T5" fmla="*/ 0 h 306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659"/>
                <a:gd name="T11" fmla="*/ 21600 w 21600"/>
                <a:gd name="T12" fmla="*/ 30659 h 3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lnTo>
                    <a:pt x="14791" y="-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" name="Object 30">
              <a:extLst>
                <a:ext uri="{FF2B5EF4-FFF2-40B4-BE49-F238E27FC236}">
                  <a16:creationId xmlns:a16="http://schemas.microsoft.com/office/drawing/2014/main" id="{55E50D53-FE10-41B8-9538-5E08F18E1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728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05" name="公式" r:id="rId29" imgW="114185" imgH="152512" progId="Equation.3">
                    <p:embed/>
                  </p:oleObj>
                </mc:Choice>
                <mc:Fallback>
                  <p:oleObj name="公式" r:id="rId29" imgW="114185" imgH="152512" progId="Equation.3">
                    <p:embed/>
                    <p:pic>
                      <p:nvPicPr>
                        <p:cNvPr id="28" name="Object 30">
                          <a:extLst>
                            <a:ext uri="{FF2B5EF4-FFF2-40B4-BE49-F238E27FC236}">
                              <a16:creationId xmlns:a16="http://schemas.microsoft.com/office/drawing/2014/main" id="{6546F985-135E-425A-AB22-57ED0D3566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28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3980D90-D1A2-499E-96C0-1E1BF48C104A}"/>
              </a:ext>
            </a:extLst>
          </p:cNvPr>
          <p:cNvSpPr/>
          <p:nvPr/>
        </p:nvSpPr>
        <p:spPr>
          <a:xfrm>
            <a:off x="1074474" y="3111955"/>
            <a:ext cx="4655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能量守恒：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电子</a:t>
            </a:r>
            <a:r>
              <a:rPr kumimoji="1"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反冲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动能等于光子散射前后的能量之差</a:t>
            </a:r>
            <a:endParaRPr kumimoji="1" lang="zh-CN" altLang="en-US" sz="2800" i="1" dirty="0">
              <a:solidFill>
                <a:srgbClr val="00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0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09750" y="240073"/>
            <a:ext cx="4714875" cy="579437"/>
          </a:xfrm>
          <a:prstGeom prst="rect">
            <a:avLst/>
          </a:prstGeom>
          <a:gradFill rotWithShape="1">
            <a:gsLst>
              <a:gs pos="0">
                <a:srgbClr val="FF00FF"/>
              </a:gs>
              <a:gs pos="50000">
                <a:srgbClr val="FFFFFF"/>
              </a:gs>
              <a:gs pos="100000">
                <a:srgbClr val="FF00FF"/>
              </a:gs>
            </a:gsLst>
            <a:lin ang="5400000" scaled="1"/>
          </a:gradFill>
          <a:ln>
            <a:noFill/>
          </a:ln>
          <a:effectLst>
            <a:outerShdw dist="162639" dir="18519588" algn="ctr" rotWithShape="0">
              <a:srgbClr val="0000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3200" dirty="0">
                <a:ea typeface="楷体_GB2312" pitchFamily="49" charset="-122"/>
                <a:sym typeface="Symbol" panose="05050102010706020507" pitchFamily="18" charset="2"/>
              </a:rPr>
              <a:t>4.  </a:t>
            </a:r>
            <a:r>
              <a:rPr lang="zh-CN" altLang="en-US" sz="3200" dirty="0">
                <a:ea typeface="楷体_GB2312" pitchFamily="49" charset="-122"/>
                <a:sym typeface="Symbol" panose="05050102010706020507" pitchFamily="18" charset="2"/>
              </a:rPr>
              <a:t>氢</a:t>
            </a:r>
            <a:r>
              <a:rPr lang="zh-CN" altLang="en-US" sz="3200" dirty="0">
                <a:ea typeface="楷体_GB2312" pitchFamily="49" charset="-122"/>
              </a:rPr>
              <a:t>原子的玻尔理论</a:t>
            </a: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2095501" y="102588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基础</a:t>
            </a:r>
            <a:endParaRPr lang="zh-CN" altLang="en-US" sz="28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67188" y="1148308"/>
            <a:ext cx="4473404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卢瑟福的原子核模型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/>
              <a:t>氢原子光谱的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Rydberg</a:t>
            </a:r>
            <a:r>
              <a:rPr lang="zh-CN" altLang="en-US" sz="2800" b="1" dirty="0"/>
              <a:t>公式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rgbClr val="87119F"/>
                </a:solidFill>
              </a:rPr>
              <a:t>普朗克能量子概念</a:t>
            </a:r>
            <a:endParaRPr lang="en-US" altLang="zh-CN" sz="2800" b="1" dirty="0">
              <a:solidFill>
                <a:srgbClr val="87119F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爱因斯坦光量子假设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098590" y="3992553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）定态假说：</a:t>
            </a:r>
            <a:r>
              <a:rPr lang="zh-CN" altLang="en-US" sz="2800" dirty="0">
                <a:solidFill>
                  <a:srgbClr val="009900"/>
                </a:solidFill>
              </a:rPr>
              <a:t>电子在原子中，可以在一些特定的圆轨道上运动，而不辐射电磁波，这时原子处于稳定状态（定态）并具有一定的能量。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204683" y="3346027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玻尔的基本假设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1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745595"/>
              </p:ext>
            </p:extLst>
          </p:nvPr>
        </p:nvGraphicFramePr>
        <p:xfrm>
          <a:off x="2845594" y="5491044"/>
          <a:ext cx="26431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12" name="Equation" r:id="rId3" imgW="939800" imgH="457200" progId="Equation.3">
                  <p:embed/>
                </p:oleObj>
              </mc:Choice>
              <mc:Fallback>
                <p:oleObj name="Equation" r:id="rId3" imgW="93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94" y="5491044"/>
                        <a:ext cx="26431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71147"/>
              </p:ext>
            </p:extLst>
          </p:nvPr>
        </p:nvGraphicFramePr>
        <p:xfrm>
          <a:off x="6524625" y="5500852"/>
          <a:ext cx="34290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13" name="Equation" r:id="rId5" imgW="1181100" imgH="457200" progId="Equation.3">
                  <p:embed/>
                </p:oleObj>
              </mc:Choice>
              <mc:Fallback>
                <p:oleObj name="Equation" r:id="rId5" imgW="118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5500852"/>
                        <a:ext cx="34290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7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/>
      <p:bldP spid="9" grpId="0"/>
      <p:bldP spid="14" grpId="0" autoUpdateAnimBg="0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172508" y="2543228"/>
            <a:ext cx="8016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）跃迁假设：</a:t>
            </a:r>
            <a:r>
              <a:rPr lang="zh-CN" altLang="en-US" sz="2800" dirty="0">
                <a:solidFill>
                  <a:srgbClr val="0000FF"/>
                </a:solidFill>
              </a:rPr>
              <a:t>当原子从高能量的定态跃迁到低能量的定态，即电子从高能量</a:t>
            </a:r>
            <a:r>
              <a:rPr lang="en-US" altLang="zh-CN" sz="2800" dirty="0" err="1">
                <a:solidFill>
                  <a:srgbClr val="FF0066"/>
                </a:solidFill>
              </a:rPr>
              <a:t>E</a:t>
            </a:r>
            <a:r>
              <a:rPr lang="en-US" altLang="zh-CN" sz="2800" baseline="-25000" dirty="0" err="1">
                <a:solidFill>
                  <a:srgbClr val="FF0066"/>
                </a:solidFill>
              </a:rPr>
              <a:t>i</a:t>
            </a:r>
            <a:r>
              <a:rPr lang="zh-CN" altLang="en-US" sz="2800" dirty="0">
                <a:solidFill>
                  <a:srgbClr val="0000FF"/>
                </a:solidFill>
              </a:rPr>
              <a:t>的轨道跃迁到低能量</a:t>
            </a:r>
            <a:r>
              <a:rPr lang="en-US" altLang="zh-CN" sz="2800" dirty="0" err="1">
                <a:solidFill>
                  <a:srgbClr val="FF0066"/>
                </a:solidFill>
              </a:rPr>
              <a:t>E</a:t>
            </a:r>
            <a:r>
              <a:rPr lang="en-US" altLang="zh-CN" sz="2800" baseline="-25000" dirty="0" err="1">
                <a:solidFill>
                  <a:srgbClr val="FF0066"/>
                </a:solidFill>
              </a:rPr>
              <a:t>f</a:t>
            </a:r>
            <a:r>
              <a:rPr lang="zh-CN" altLang="en-US" sz="2800" dirty="0">
                <a:solidFill>
                  <a:srgbClr val="0000FF"/>
                </a:solidFill>
              </a:rPr>
              <a:t>的轨道上时，要发射一个能量为</a:t>
            </a:r>
            <a:r>
              <a:rPr lang="en-US" altLang="zh-CN" sz="2800" dirty="0" err="1">
                <a:solidFill>
                  <a:srgbClr val="FF0066"/>
                </a:solidFill>
              </a:rPr>
              <a:t>h</a:t>
            </a:r>
            <a:r>
              <a:rPr lang="en-US" altLang="zh-CN" sz="2800" dirty="0" err="1">
                <a:solidFill>
                  <a:srgbClr val="FF0066"/>
                </a:solidFill>
                <a:latin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的光子：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24150"/>
              </p:ext>
            </p:extLst>
          </p:nvPr>
        </p:nvGraphicFramePr>
        <p:xfrm>
          <a:off x="5787242" y="3983604"/>
          <a:ext cx="2590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0" name="公式" r:id="rId4" imgW="876300" imgH="241300" progId="Equation.3">
                  <p:embed/>
                </p:oleObj>
              </mc:Choice>
              <mc:Fallback>
                <p:oleObj name="公式" r:id="rId4" imgW="876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242" y="3983604"/>
                        <a:ext cx="2590800" cy="7080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00FF"/>
                          </a:gs>
                          <a:gs pos="50000">
                            <a:srgbClr val="FFFFFF"/>
                          </a:gs>
                          <a:gs pos="100000">
                            <a:srgbClr val="FF00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1793450" y="117201"/>
            <a:ext cx="82867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FF3300"/>
                </a:solidFill>
                <a:ea typeface="楷体_GB2312" pitchFamily="49" charset="-122"/>
              </a:rPr>
              <a:t>）量子化条件：</a:t>
            </a:r>
            <a:r>
              <a:rPr lang="zh-CN" altLang="en-US" sz="2800" dirty="0">
                <a:solidFill>
                  <a:srgbClr val="009900"/>
                </a:solidFill>
              </a:rPr>
              <a:t>电子以速度</a:t>
            </a:r>
            <a:r>
              <a:rPr lang="en-US" altLang="zh-CN" sz="2800" dirty="0">
                <a:solidFill>
                  <a:srgbClr val="FF0066"/>
                </a:solidFill>
              </a:rPr>
              <a:t>v</a:t>
            </a:r>
            <a:r>
              <a:rPr lang="zh-CN" altLang="en-US" sz="2800" dirty="0">
                <a:solidFill>
                  <a:srgbClr val="009900"/>
                </a:solidFill>
              </a:rPr>
              <a:t>在半径为</a:t>
            </a:r>
            <a:r>
              <a:rPr lang="en-US" altLang="zh-CN" sz="2800" dirty="0">
                <a:solidFill>
                  <a:srgbClr val="FF0066"/>
                </a:solidFill>
              </a:rPr>
              <a:t>r</a:t>
            </a:r>
            <a:r>
              <a:rPr lang="zh-CN" altLang="en-US" sz="2800" dirty="0">
                <a:solidFill>
                  <a:srgbClr val="009900"/>
                </a:solidFill>
              </a:rPr>
              <a:t>的圆周上绕核运动时，只的电子角动量</a:t>
            </a:r>
            <a:r>
              <a:rPr lang="en-US" altLang="zh-CN" sz="2800" dirty="0">
                <a:solidFill>
                  <a:srgbClr val="FF0066"/>
                </a:solidFill>
              </a:rPr>
              <a:t>L</a:t>
            </a:r>
            <a:r>
              <a:rPr lang="zh-CN" altLang="en-US" sz="2800" dirty="0">
                <a:solidFill>
                  <a:srgbClr val="009900"/>
                </a:solidFill>
              </a:rPr>
              <a:t>等于</a:t>
            </a:r>
            <a:r>
              <a:rPr lang="en-US" altLang="zh-CN" sz="2800" dirty="0">
                <a:solidFill>
                  <a:srgbClr val="FF0066"/>
                </a:solidFill>
              </a:rPr>
              <a:t>h/(2</a:t>
            </a:r>
            <a:r>
              <a:rPr lang="en-US" altLang="zh-CN" sz="2800" dirty="0">
                <a:solidFill>
                  <a:srgbClr val="FF0066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66"/>
                </a:solidFill>
              </a:rPr>
              <a:t> )</a:t>
            </a:r>
            <a:r>
              <a:rPr lang="zh-CN" altLang="en-US" sz="2800" dirty="0">
                <a:solidFill>
                  <a:srgbClr val="009900"/>
                </a:solidFill>
              </a:rPr>
              <a:t>的整数倍的那些轨道才是稳定的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973462" y="1403478"/>
            <a:ext cx="2590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3300"/>
                </a:solidFill>
              </a:rPr>
              <a:t>其中</a:t>
            </a:r>
            <a:r>
              <a:rPr lang="en-US" altLang="zh-CN" sz="2800" dirty="0">
                <a:solidFill>
                  <a:srgbClr val="CC3300"/>
                </a:solidFill>
              </a:rPr>
              <a:t>n=1,2,3,...</a:t>
            </a:r>
            <a:r>
              <a:rPr lang="zh-CN" altLang="en-US" sz="2800" dirty="0">
                <a:solidFill>
                  <a:srgbClr val="CC3300"/>
                </a:solidFill>
              </a:rPr>
              <a:t>称为主量子数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133"/>
              </p:ext>
            </p:extLst>
          </p:nvPr>
        </p:nvGraphicFramePr>
        <p:xfrm>
          <a:off x="2645726" y="1549634"/>
          <a:ext cx="38147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1" name="公式" r:id="rId6" imgW="1358310" imgH="406224" progId="Equation.3">
                  <p:embed/>
                </p:oleObj>
              </mc:Choice>
              <mc:Fallback>
                <p:oleObj name="公式" r:id="rId6" imgW="13583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726" y="1549634"/>
                        <a:ext cx="3814763" cy="9382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00FF"/>
                          </a:gs>
                          <a:gs pos="50000">
                            <a:srgbClr val="FFFFFF"/>
                          </a:gs>
                          <a:gs pos="100000">
                            <a:srgbClr val="FF00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793450" y="5022616"/>
            <a:ext cx="1857375" cy="571500"/>
          </a:xfrm>
          <a:prstGeom prst="rightArrow">
            <a:avLst>
              <a:gd name="adj1" fmla="val 50000"/>
              <a:gd name="adj2" fmla="val 84997"/>
            </a:avLst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1023FDA7-56F7-4282-9E7B-48263CA3E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598464"/>
              </p:ext>
            </p:extLst>
          </p:nvPr>
        </p:nvGraphicFramePr>
        <p:xfrm>
          <a:off x="4242195" y="4872134"/>
          <a:ext cx="75469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72" name="Equation" r:id="rId8" imgW="3124080" imgH="431640" progId="Equation.DSMT4">
                  <p:embed/>
                </p:oleObj>
              </mc:Choice>
              <mc:Fallback>
                <p:oleObj name="Equation" r:id="rId8" imgW="3124080" imgH="431640" progId="Equation.DSMT4">
                  <p:embed/>
                  <p:pic>
                    <p:nvPicPr>
                      <p:cNvPr id="4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195" y="4872134"/>
                        <a:ext cx="7546975" cy="1039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6">
            <a:extLst>
              <a:ext uri="{FF2B5EF4-FFF2-40B4-BE49-F238E27FC236}">
                <a16:creationId xmlns:a16="http://schemas.microsoft.com/office/drawing/2014/main" id="{CA895AAD-95FB-4837-9A80-AF04164F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32" y="609245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m = 1 , 2 , 3 , …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E038E0A3-A249-4328-A5B2-2C90AE6A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56" y="6092453"/>
            <a:ext cx="3517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n = m+1 , m+2 , m+3 , …,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59ED44-1EE2-4BD9-B615-40F5584410B3}"/>
              </a:ext>
            </a:extLst>
          </p:cNvPr>
          <p:cNvSpPr/>
          <p:nvPr/>
        </p:nvSpPr>
        <p:spPr>
          <a:xfrm>
            <a:off x="2511994" y="683377"/>
            <a:ext cx="80485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b="1" i="0" kern="100" dirty="0">
                <a:solidFill>
                  <a:srgbClr val="009900"/>
                </a:solidFill>
              </a:rPr>
              <a:t>根据玻尔的理论，氢原子在</a:t>
            </a:r>
            <a:r>
              <a:rPr lang="en-US" altLang="zh-CN" sz="2800" b="1" i="0" kern="100" dirty="0">
                <a:solidFill>
                  <a:srgbClr val="FF0000"/>
                </a:solidFill>
              </a:rPr>
              <a:t>n =5</a:t>
            </a:r>
            <a:r>
              <a:rPr lang="zh-CN" altLang="zh-CN" sz="2800" b="1" i="0" kern="100" dirty="0">
                <a:solidFill>
                  <a:srgbClr val="009900"/>
                </a:solidFill>
              </a:rPr>
              <a:t>轨道上的轨道</a:t>
            </a:r>
            <a:r>
              <a:rPr lang="zh-CN" altLang="en-US" sz="2800" b="1" i="0" kern="100" dirty="0">
                <a:solidFill>
                  <a:srgbClr val="009900"/>
                </a:solidFill>
              </a:rPr>
              <a:t>角</a:t>
            </a:r>
            <a:r>
              <a:rPr lang="zh-CN" altLang="zh-CN" sz="2800" b="1" i="0" kern="100" dirty="0">
                <a:solidFill>
                  <a:srgbClr val="009900"/>
                </a:solidFill>
              </a:rPr>
              <a:t>动量与在</a:t>
            </a:r>
            <a:r>
              <a:rPr lang="zh-CN" altLang="zh-CN" sz="2800" b="1" i="0" kern="100" dirty="0">
                <a:solidFill>
                  <a:srgbClr val="FF0000"/>
                </a:solidFill>
              </a:rPr>
              <a:t>第一激发态</a:t>
            </a:r>
            <a:r>
              <a:rPr lang="zh-CN" altLang="zh-CN" sz="2800" b="1" i="0" kern="100" dirty="0">
                <a:solidFill>
                  <a:srgbClr val="009900"/>
                </a:solidFill>
              </a:rPr>
              <a:t>的轨道</a:t>
            </a:r>
            <a:r>
              <a:rPr lang="zh-CN" altLang="en-US" sz="2800" b="1" i="0" kern="100" dirty="0">
                <a:solidFill>
                  <a:srgbClr val="009900"/>
                </a:solidFill>
              </a:rPr>
              <a:t>角</a:t>
            </a:r>
            <a:r>
              <a:rPr lang="zh-CN" altLang="zh-CN" sz="2800" b="1" i="0" kern="100" dirty="0">
                <a:solidFill>
                  <a:srgbClr val="009900"/>
                </a:solidFill>
              </a:rPr>
              <a:t>动量之比为</a:t>
            </a:r>
            <a:r>
              <a:rPr lang="en-US" altLang="zh-CN" sz="2800" b="1" i="0" kern="100" dirty="0">
                <a:solidFill>
                  <a:srgbClr val="009900"/>
                </a:solidFill>
              </a:rPr>
              <a:t>______,</a:t>
            </a:r>
            <a:r>
              <a:rPr lang="zh-CN" altLang="en-US" sz="2800" b="1" i="0" kern="100" dirty="0">
                <a:solidFill>
                  <a:srgbClr val="0000FF"/>
                </a:solidFill>
              </a:rPr>
              <a:t>动能</a:t>
            </a:r>
            <a:r>
              <a:rPr lang="zh-CN" altLang="zh-CN" sz="2800" b="1" i="0" kern="100" dirty="0">
                <a:solidFill>
                  <a:srgbClr val="0000FF"/>
                </a:solidFill>
              </a:rPr>
              <a:t>之比为</a:t>
            </a:r>
            <a:r>
              <a:rPr lang="en-US" altLang="zh-CN" sz="2800" b="1" i="0" kern="100" dirty="0">
                <a:solidFill>
                  <a:srgbClr val="0000FF"/>
                </a:solidFill>
              </a:rPr>
              <a:t>_________,</a:t>
            </a:r>
            <a:r>
              <a:rPr lang="zh-CN" altLang="en-US" sz="2800" b="1" i="0" kern="100" dirty="0">
                <a:solidFill>
                  <a:srgbClr val="FF00FF"/>
                </a:solidFill>
              </a:rPr>
              <a:t>能量</a:t>
            </a:r>
            <a:r>
              <a:rPr lang="zh-CN" altLang="zh-CN" sz="2800" b="1" i="0" kern="100" dirty="0">
                <a:solidFill>
                  <a:srgbClr val="FF00FF"/>
                </a:solidFill>
              </a:rPr>
              <a:t>之比为</a:t>
            </a:r>
            <a:r>
              <a:rPr lang="en-US" altLang="zh-CN" sz="2800" b="1" i="0" kern="100" dirty="0">
                <a:solidFill>
                  <a:srgbClr val="FF00FF"/>
                </a:solidFill>
              </a:rPr>
              <a:t>________</a:t>
            </a:r>
            <a:r>
              <a:rPr lang="zh-CN" altLang="en-US" sz="2800" b="1" i="0" kern="100" dirty="0">
                <a:solidFill>
                  <a:srgbClr val="FF00FF"/>
                </a:solidFill>
              </a:rPr>
              <a:t>。</a:t>
            </a:r>
            <a:r>
              <a:rPr lang="en-US" altLang="zh-CN" sz="2800" b="1" i="0" kern="100" dirty="0">
                <a:solidFill>
                  <a:srgbClr val="FF00FF"/>
                </a:solidFill>
              </a:rPr>
              <a:t>   </a:t>
            </a:r>
            <a:endParaRPr lang="zh-CN" altLang="zh-CN" sz="2800" b="1" i="0" kern="100" dirty="0">
              <a:solidFill>
                <a:srgbClr val="FF00FF"/>
              </a:solidFill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147C30A2-B6B9-45FA-844F-5DE9CE8CD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12116"/>
              </p:ext>
            </p:extLst>
          </p:nvPr>
        </p:nvGraphicFramePr>
        <p:xfrm>
          <a:off x="2939343" y="2170851"/>
          <a:ext cx="2257252" cy="69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4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ABA53624-C1DD-4053-89FA-9F1A8113E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343" y="2170851"/>
                        <a:ext cx="2257252" cy="697841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3">
            <a:extLst>
              <a:ext uri="{FF2B5EF4-FFF2-40B4-BE49-F238E27FC236}">
                <a16:creationId xmlns:a16="http://schemas.microsoft.com/office/drawing/2014/main" id="{44171898-DABC-4AD5-87B5-7EAB3DE10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958999"/>
              </p:ext>
            </p:extLst>
          </p:nvPr>
        </p:nvGraphicFramePr>
        <p:xfrm>
          <a:off x="9407371" y="1180943"/>
          <a:ext cx="991633" cy="51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5" name="公式" r:id="rId5" imgW="279360" imgH="177480" progId="Equation.3">
                  <p:embed/>
                </p:oleObj>
              </mc:Choice>
              <mc:Fallback>
                <p:oleObj name="公式" r:id="rId5" imgW="279360" imgH="177480" progId="Equation.3">
                  <p:embed/>
                  <p:pic>
                    <p:nvPicPr>
                      <p:cNvPr id="4" name="Object 53">
                        <a:extLst>
                          <a:ext uri="{FF2B5EF4-FFF2-40B4-BE49-F238E27FC236}">
                            <a16:creationId xmlns:a16="http://schemas.microsoft.com/office/drawing/2014/main" id="{79F91123-49EE-4C63-BBA6-74499BDE5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371" y="1180943"/>
                        <a:ext cx="991633" cy="51365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1">
            <a:extLst>
              <a:ext uri="{FF2B5EF4-FFF2-40B4-BE49-F238E27FC236}">
                <a16:creationId xmlns:a16="http://schemas.microsoft.com/office/drawing/2014/main" id="{3A09DB8F-285C-424B-83EB-8FDE28BD9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109998"/>
              </p:ext>
            </p:extLst>
          </p:nvPr>
        </p:nvGraphicFramePr>
        <p:xfrm>
          <a:off x="2710656" y="2903912"/>
          <a:ext cx="27146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6" name="Equation" r:id="rId7" imgW="965160" imgH="457200" progId="Equation.DSMT4">
                  <p:embed/>
                </p:oleObj>
              </mc:Choice>
              <mc:Fallback>
                <p:oleObj name="Equation" r:id="rId7" imgW="965160" imgH="457200" progId="Equation.DSMT4">
                  <p:embed/>
                  <p:pic>
                    <p:nvPicPr>
                      <p:cNvPr id="5" name="Object 51">
                        <a:extLst>
                          <a:ext uri="{FF2B5EF4-FFF2-40B4-BE49-F238E27FC236}">
                            <a16:creationId xmlns:a16="http://schemas.microsoft.com/office/drawing/2014/main" id="{878DB2CB-0D90-4F30-91A9-8BFCF50F4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56" y="2903912"/>
                        <a:ext cx="2714625" cy="1285875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76">
            <a:extLst>
              <a:ext uri="{FF2B5EF4-FFF2-40B4-BE49-F238E27FC236}">
                <a16:creationId xmlns:a16="http://schemas.microsoft.com/office/drawing/2014/main" id="{7BA0AC94-35C9-45FC-9B29-7A4BC35C4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33373"/>
              </p:ext>
            </p:extLst>
          </p:nvPr>
        </p:nvGraphicFramePr>
        <p:xfrm>
          <a:off x="5994400" y="2828925"/>
          <a:ext cx="292258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7" name="Equation" r:id="rId9" imgW="952200" imgH="457200" progId="Equation.DSMT4">
                  <p:embed/>
                </p:oleObj>
              </mc:Choice>
              <mc:Fallback>
                <p:oleObj name="Equation" r:id="rId9" imgW="952200" imgH="457200" progId="Equation.DSMT4">
                  <p:embed/>
                  <p:pic>
                    <p:nvPicPr>
                      <p:cNvPr id="6" name="Object 2076">
                        <a:extLst>
                          <a:ext uri="{FF2B5EF4-FFF2-40B4-BE49-F238E27FC236}">
                            <a16:creationId xmlns:a16="http://schemas.microsoft.com/office/drawing/2014/main" id="{E735A2E2-87FA-4601-A8B9-B259BD2D2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828925"/>
                        <a:ext cx="2922588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75">
            <a:extLst>
              <a:ext uri="{FF2B5EF4-FFF2-40B4-BE49-F238E27FC236}">
                <a16:creationId xmlns:a16="http://schemas.microsoft.com/office/drawing/2014/main" id="{E37F30C4-DED7-4A22-9A12-4ECFCBF3C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334343"/>
              </p:ext>
            </p:extLst>
          </p:nvPr>
        </p:nvGraphicFramePr>
        <p:xfrm>
          <a:off x="2506663" y="4229100"/>
          <a:ext cx="3500437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8" name="Equation" r:id="rId11" imgW="1206360" imgH="457200" progId="Equation.DSMT4">
                  <p:embed/>
                </p:oleObj>
              </mc:Choice>
              <mc:Fallback>
                <p:oleObj name="Equation" r:id="rId11" imgW="1206360" imgH="457200" progId="Equation.DSMT4">
                  <p:embed/>
                  <p:pic>
                    <p:nvPicPr>
                      <p:cNvPr id="7" name="Object 2075">
                        <a:extLst>
                          <a:ext uri="{FF2B5EF4-FFF2-40B4-BE49-F238E27FC236}">
                            <a16:creationId xmlns:a16="http://schemas.microsoft.com/office/drawing/2014/main" id="{1E80E44C-91B7-4B2C-8895-FE4BFF15C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229100"/>
                        <a:ext cx="3500437" cy="1327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3F997D37-F672-4466-9A04-4C2500F7F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067741"/>
              </p:ext>
            </p:extLst>
          </p:nvPr>
        </p:nvGraphicFramePr>
        <p:xfrm>
          <a:off x="2690813" y="5373688"/>
          <a:ext cx="36830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69" name="Equation" r:id="rId13" imgW="1269720" imgH="457200" progId="Equation.DSMT4">
                  <p:embed/>
                </p:oleObj>
              </mc:Choice>
              <mc:Fallback>
                <p:oleObj name="Equation" r:id="rId13" imgW="1269720" imgH="457200" progId="Equation.DSMT4">
                  <p:embed/>
                  <p:pic>
                    <p:nvPicPr>
                      <p:cNvPr id="8" name="Object 17">
                        <a:extLst>
                          <a:ext uri="{FF2B5EF4-FFF2-40B4-BE49-F238E27FC236}">
                            <a16:creationId xmlns:a16="http://schemas.microsoft.com/office/drawing/2014/main" id="{A4803D3E-22DC-45EA-B5CD-0A8A4DD25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373688"/>
                        <a:ext cx="36830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6B0FEB61-9152-4409-AD92-9E568E74B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34045"/>
              </p:ext>
            </p:extLst>
          </p:nvPr>
        </p:nvGraphicFramePr>
        <p:xfrm>
          <a:off x="6408578" y="5469422"/>
          <a:ext cx="107156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70" name="Equation" r:id="rId15" imgW="342720" imgH="393480" progId="Equation.DSMT4">
                  <p:embed/>
                </p:oleObj>
              </mc:Choice>
              <mc:Fallback>
                <p:oleObj name="Equation" r:id="rId15" imgW="342720" imgH="393480" progId="Equation.DSMT4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id="{FB8D37B3-957C-4B40-AE0F-105C1CC36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578" y="5469422"/>
                        <a:ext cx="1071562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3">
            <a:extLst>
              <a:ext uri="{FF2B5EF4-FFF2-40B4-BE49-F238E27FC236}">
                <a16:creationId xmlns:a16="http://schemas.microsoft.com/office/drawing/2014/main" id="{819D73D2-2EC4-4C31-991A-304E64802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03881"/>
              </p:ext>
            </p:extLst>
          </p:nvPr>
        </p:nvGraphicFramePr>
        <p:xfrm>
          <a:off x="4653267" y="1579877"/>
          <a:ext cx="1306416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71" name="公式" r:id="rId17" imgW="368280" imgH="177480" progId="Equation.3">
                  <p:embed/>
                </p:oleObj>
              </mc:Choice>
              <mc:Fallback>
                <p:oleObj name="公式" r:id="rId17" imgW="368280" imgH="177480" progId="Equation.3">
                  <p:embed/>
                  <p:pic>
                    <p:nvPicPr>
                      <p:cNvPr id="10" name="Object 53">
                        <a:extLst>
                          <a:ext uri="{FF2B5EF4-FFF2-40B4-BE49-F238E27FC236}">
                            <a16:creationId xmlns:a16="http://schemas.microsoft.com/office/drawing/2014/main" id="{AE3A3F77-26C3-41C3-BE23-F116A53EF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267" y="1579877"/>
                        <a:ext cx="1306416" cy="51276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3">
            <a:extLst>
              <a:ext uri="{FF2B5EF4-FFF2-40B4-BE49-F238E27FC236}">
                <a16:creationId xmlns:a16="http://schemas.microsoft.com/office/drawing/2014/main" id="{D8A02DE5-E2F6-4A4F-B60F-E749CC645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67148"/>
              </p:ext>
            </p:extLst>
          </p:nvPr>
        </p:nvGraphicFramePr>
        <p:xfrm>
          <a:off x="7896200" y="1694601"/>
          <a:ext cx="1306416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72" name="公式" r:id="rId19" imgW="368280" imgH="177480" progId="Equation.3">
                  <p:embed/>
                </p:oleObj>
              </mc:Choice>
              <mc:Fallback>
                <p:oleObj name="公式" r:id="rId19" imgW="368280" imgH="177480" progId="Equation.3">
                  <p:embed/>
                  <p:pic>
                    <p:nvPicPr>
                      <p:cNvPr id="11" name="Object 53">
                        <a:extLst>
                          <a:ext uri="{FF2B5EF4-FFF2-40B4-BE49-F238E27FC236}">
                            <a16:creationId xmlns:a16="http://schemas.microsoft.com/office/drawing/2014/main" id="{8B006A9A-63F4-430E-B9AA-23182DB22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1694601"/>
                        <a:ext cx="1306416" cy="5127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4" descr="4C70BBA977B88F3DF7393CB7443DAF2A">
            <a:extLst>
              <a:ext uri="{FF2B5EF4-FFF2-40B4-BE49-F238E27FC236}">
                <a16:creationId xmlns:a16="http://schemas.microsoft.com/office/drawing/2014/main" id="{60DB271A-82E1-404E-8A68-C65EC93AE3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13" y="3044563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60">
            <a:extLst>
              <a:ext uri="{FF2B5EF4-FFF2-40B4-BE49-F238E27FC236}">
                <a16:creationId xmlns:a16="http://schemas.microsoft.com/office/drawing/2014/main" id="{2A50FDA8-385E-4BE3-A463-B424DD66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50" y="174496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b="1" i="0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77050B23-FFF3-4379-ACCC-8C8CF1AF7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30797"/>
              </p:ext>
            </p:extLst>
          </p:nvPr>
        </p:nvGraphicFramePr>
        <p:xfrm>
          <a:off x="8549408" y="4852250"/>
          <a:ext cx="166687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73" name="Equation" r:id="rId21" imgW="533160" imgH="393480" progId="Equation.DSMT4">
                  <p:embed/>
                </p:oleObj>
              </mc:Choice>
              <mc:Fallback>
                <p:oleObj name="Equation" r:id="rId21" imgW="533160" imgH="393480" progId="Equation.DSMT4">
                  <p:embed/>
                  <p:pic>
                    <p:nvPicPr>
                      <p:cNvPr id="14" name="Object 18">
                        <a:extLst>
                          <a:ext uri="{FF2B5EF4-FFF2-40B4-BE49-F238E27FC236}">
                            <a16:creationId xmlns:a16="http://schemas.microsoft.com/office/drawing/2014/main" id="{D5982B84-6682-4DDD-AA8D-3CB377218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9408" y="4852250"/>
                        <a:ext cx="1666875" cy="12303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7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A2E99B38-4FAE-4D4C-879B-30A941341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621608"/>
              </p:ext>
            </p:extLst>
          </p:nvPr>
        </p:nvGraphicFramePr>
        <p:xfrm>
          <a:off x="4444125" y="1573769"/>
          <a:ext cx="75469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27" name="Equation" r:id="rId3" imgW="3124080" imgH="431640" progId="Equation.DSMT4">
                  <p:embed/>
                </p:oleObj>
              </mc:Choice>
              <mc:Fallback>
                <p:oleObj name="Equation" r:id="rId3" imgW="3124080" imgH="43164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9A0B14C7-D3A1-462D-BC2C-D369B96DE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125" y="1573769"/>
                        <a:ext cx="7546975" cy="1039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79D6CF2D-BB8E-4018-BAA4-40A1326E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727" y="2659620"/>
            <a:ext cx="5205413" cy="377825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52FCC8A8-2A93-4AD0-9BB5-8BAF21FCD945}"/>
              </a:ext>
            </a:extLst>
          </p:cNvPr>
          <p:cNvGrpSpPr>
            <a:grpSpLocks/>
          </p:cNvGrpSpPr>
          <p:nvPr/>
        </p:nvGrpSpPr>
        <p:grpSpPr bwMode="auto">
          <a:xfrm>
            <a:off x="5155727" y="3113644"/>
            <a:ext cx="5276529" cy="3008342"/>
            <a:chOff x="1584" y="528"/>
            <a:chExt cx="3698" cy="1907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51A62E9E-4AE4-455E-BFF0-E256916BF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528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059A3629-B9E0-49AB-99AA-7780B7C2B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576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B713D84A-D472-4FE7-B2F7-0890031FA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624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B87117DC-9951-46F9-9DFC-FF6D46D0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68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E5B5287E-CDA7-4BE4-B9AD-87D97DC61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960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4C31B83-8D4A-456D-A733-9BD00CF6C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36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D0FA1F8-A9FB-4118-9C27-F1F49AB27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2435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1B7E45F-4CB6-41BF-ABD2-A2F673BD896E}"/>
              </a:ext>
            </a:extLst>
          </p:cNvPr>
          <p:cNvGrpSpPr>
            <a:grpSpLocks/>
          </p:cNvGrpSpPr>
          <p:nvPr/>
        </p:nvGrpSpPr>
        <p:grpSpPr bwMode="auto">
          <a:xfrm>
            <a:off x="4017353" y="2179569"/>
            <a:ext cx="1482427" cy="4117376"/>
            <a:chOff x="775" y="-64"/>
            <a:chExt cx="941" cy="2610"/>
          </a:xfrm>
        </p:grpSpPr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72A0395D-EEDF-412F-8878-3DC219354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2256"/>
              <a:ext cx="76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 dirty="0">
                  <a:solidFill>
                    <a:srgbClr val="0000FF"/>
                  </a:solidFill>
                </a:rPr>
                <a:t>   -13.6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81A0E6D7-B5DE-448E-977E-1C70A0256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92"/>
              <a:ext cx="57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>
                  <a:solidFill>
                    <a:srgbClr val="0000FF"/>
                  </a:solidFill>
                </a:rPr>
                <a:t> -3.39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95AB7BAC-DDA3-4EB7-B9F9-6903F1964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816"/>
              <a:ext cx="5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 dirty="0">
                  <a:solidFill>
                    <a:srgbClr val="0000FF"/>
                  </a:solidFill>
                </a:rPr>
                <a:t>-1.51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B27BC915-CE72-4041-A72B-D4D0DE1D8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624"/>
              <a:ext cx="5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 dirty="0">
                  <a:solidFill>
                    <a:srgbClr val="0000FF"/>
                  </a:solidFill>
                </a:rPr>
                <a:t>-0.85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C7CAC34E-DF0C-44DF-9961-D74AF4F1D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84"/>
              <a:ext cx="5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>
                  <a:solidFill>
                    <a:srgbClr val="0000FF"/>
                  </a:solidFill>
                </a:rPr>
                <a:t>-0.54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BF1E96C-AC7E-4476-9483-244013BF4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92"/>
              <a:ext cx="5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06502CC6-5F95-4B72-802F-489C58920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" y="-64"/>
              <a:ext cx="8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rgbClr val="0000FF"/>
                  </a:solidFill>
                </a:rPr>
                <a:t>E</a:t>
              </a:r>
              <a:r>
                <a:rPr lang="en-US" altLang="zh-CN" sz="2800" b="1" baseline="-25000" dirty="0" err="1">
                  <a:solidFill>
                    <a:srgbClr val="0000FF"/>
                  </a:solidFill>
                </a:rPr>
                <a:t>n</a:t>
              </a:r>
              <a:r>
                <a:rPr lang="en-US" altLang="zh-CN" sz="2800" b="1" i="0" dirty="0">
                  <a:solidFill>
                    <a:srgbClr val="0000FF"/>
                  </a:solidFill>
                </a:rPr>
                <a:t>(eV)</a:t>
              </a:r>
            </a:p>
          </p:txBody>
        </p:sp>
      </p:grpSp>
      <p:grpSp>
        <p:nvGrpSpPr>
          <p:cNvPr id="20" name="Group 87">
            <a:extLst>
              <a:ext uri="{FF2B5EF4-FFF2-40B4-BE49-F238E27FC236}">
                <a16:creationId xmlns:a16="http://schemas.microsoft.com/office/drawing/2014/main" id="{98DFDE2A-BD1D-46D9-99B8-64D12D76CC37}"/>
              </a:ext>
            </a:extLst>
          </p:cNvPr>
          <p:cNvGrpSpPr>
            <a:grpSpLocks/>
          </p:cNvGrpSpPr>
          <p:nvPr/>
        </p:nvGrpSpPr>
        <p:grpSpPr bwMode="auto">
          <a:xfrm>
            <a:off x="10824912" y="2712778"/>
            <a:ext cx="1027113" cy="3636963"/>
            <a:chOff x="5022" y="384"/>
            <a:chExt cx="647" cy="2291"/>
          </a:xfrm>
        </p:grpSpPr>
        <p:graphicFrame>
          <p:nvGraphicFramePr>
            <p:cNvPr id="21" name="Object 21">
              <a:extLst>
                <a:ext uri="{FF2B5EF4-FFF2-40B4-BE49-F238E27FC236}">
                  <a16:creationId xmlns:a16="http://schemas.microsoft.com/office/drawing/2014/main" id="{CE05CD0D-A03A-4CE8-988B-2C47232560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2" y="384"/>
            <a:ext cx="64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428" name="公式" r:id="rId5" imgW="304763" imgH="57226" progId="Equation.3">
                    <p:embed/>
                  </p:oleObj>
                </mc:Choice>
                <mc:Fallback>
                  <p:oleObj name="公式" r:id="rId5" imgW="304763" imgH="57226" progId="Equation.3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25B61840-B9A8-48D7-8283-0010DF629E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384"/>
                          <a:ext cx="64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E1781C54-0915-4AAE-BFB7-4D113C57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FBD6729-57D2-477A-A4BC-AF376A993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15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88B3E153-0A36-4E52-9441-FF5482A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9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06CFB15F-79EC-413D-B6DC-3A94989F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5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39B8C905-6132-4A84-8776-40DE641F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765"/>
              <a:ext cx="1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0" dirty="0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27" name="Text Box 27">
            <a:extLst>
              <a:ext uri="{FF2B5EF4-FFF2-40B4-BE49-F238E27FC236}">
                <a16:creationId xmlns:a16="http://schemas.microsoft.com/office/drawing/2014/main" id="{045365B0-CC4B-4FAB-8919-51C53BE9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320" y="6195295"/>
            <a:ext cx="2722563" cy="488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i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氢原子能级图</a:t>
            </a:r>
          </a:p>
        </p:txBody>
      </p:sp>
      <p:grpSp>
        <p:nvGrpSpPr>
          <p:cNvPr id="28" name="Group 29">
            <a:extLst>
              <a:ext uri="{FF2B5EF4-FFF2-40B4-BE49-F238E27FC236}">
                <a16:creationId xmlns:a16="http://schemas.microsoft.com/office/drawing/2014/main" id="{5BF0E50B-A417-442D-9DB0-B04C7148FEFB}"/>
              </a:ext>
            </a:extLst>
          </p:cNvPr>
          <p:cNvGrpSpPr>
            <a:grpSpLocks/>
          </p:cNvGrpSpPr>
          <p:nvPr/>
        </p:nvGrpSpPr>
        <p:grpSpPr bwMode="auto">
          <a:xfrm>
            <a:off x="5239864" y="3113239"/>
            <a:ext cx="762000" cy="3008229"/>
            <a:chOff x="1584" y="277"/>
            <a:chExt cx="480" cy="3275"/>
          </a:xfrm>
        </p:grpSpPr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94E2A5C-D01D-4069-B50D-2772A62FA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019"/>
              <a:ext cx="0" cy="25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7660650-B251-4C63-AE5F-4BD95A2DD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037"/>
              <a:ext cx="0" cy="15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300DCBFA-B4BF-4D67-AD07-5DF55FD45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690"/>
              <a:ext cx="0" cy="2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0CF79DF9-D66D-46B2-A549-6394FEB11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42"/>
              <a:ext cx="0" cy="31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03A32CF0-B425-469B-8AAC-88722034F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57"/>
              <a:ext cx="16" cy="31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EF94C0F2-D8D1-4BE8-947D-BD60B27D1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77"/>
              <a:ext cx="0" cy="32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36">
            <a:extLst>
              <a:ext uri="{FF2B5EF4-FFF2-40B4-BE49-F238E27FC236}">
                <a16:creationId xmlns:a16="http://schemas.microsoft.com/office/drawing/2014/main" id="{E64108ED-1E14-4930-9D36-9FF398C6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664" y="6175394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0" dirty="0">
                <a:solidFill>
                  <a:srgbClr val="9900CC"/>
                </a:solidFill>
              </a:rPr>
              <a:t>赖曼系</a:t>
            </a:r>
          </a:p>
        </p:txBody>
      </p:sp>
      <p:grpSp>
        <p:nvGrpSpPr>
          <p:cNvPr id="36" name="Group 38">
            <a:extLst>
              <a:ext uri="{FF2B5EF4-FFF2-40B4-BE49-F238E27FC236}">
                <a16:creationId xmlns:a16="http://schemas.microsoft.com/office/drawing/2014/main" id="{B9713F75-5771-4A78-BDDC-4C6E11B8D78E}"/>
              </a:ext>
            </a:extLst>
          </p:cNvPr>
          <p:cNvGrpSpPr>
            <a:grpSpLocks/>
          </p:cNvGrpSpPr>
          <p:nvPr/>
        </p:nvGrpSpPr>
        <p:grpSpPr bwMode="auto">
          <a:xfrm>
            <a:off x="6230464" y="3086658"/>
            <a:ext cx="762000" cy="1590675"/>
            <a:chOff x="2208" y="534"/>
            <a:chExt cx="480" cy="1002"/>
          </a:xfrm>
        </p:grpSpPr>
        <p:grpSp>
          <p:nvGrpSpPr>
            <p:cNvPr id="37" name="Group 39">
              <a:extLst>
                <a:ext uri="{FF2B5EF4-FFF2-40B4-BE49-F238E27FC236}">
                  <a16:creationId xmlns:a16="http://schemas.microsoft.com/office/drawing/2014/main" id="{457A9649-EEB4-43E2-B3B3-01E6738A5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562"/>
              <a:ext cx="384" cy="974"/>
              <a:chOff x="2208" y="562"/>
              <a:chExt cx="384" cy="974"/>
            </a:xfrm>
          </p:grpSpPr>
          <p:sp>
            <p:nvSpPr>
              <p:cNvPr id="39" name="Line 40">
                <a:extLst>
                  <a:ext uri="{FF2B5EF4-FFF2-40B4-BE49-F238E27FC236}">
                    <a16:creationId xmlns:a16="http://schemas.microsoft.com/office/drawing/2014/main" id="{7D521829-68AD-4E8D-9BEC-D5D279AD1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960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41">
                <a:extLst>
                  <a:ext uri="{FF2B5EF4-FFF2-40B4-BE49-F238E27FC236}">
                    <a16:creationId xmlns:a16="http://schemas.microsoft.com/office/drawing/2014/main" id="{7F95EA43-9CC4-4B76-B513-2EB5D5B2B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8" y="786"/>
                <a:ext cx="6" cy="75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42">
                <a:extLst>
                  <a:ext uri="{FF2B5EF4-FFF2-40B4-BE49-F238E27FC236}">
                    <a16:creationId xmlns:a16="http://schemas.microsoft.com/office/drawing/2014/main" id="{196E8149-D563-453B-BA53-2990CC622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659"/>
                <a:ext cx="0" cy="877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3">
                <a:extLst>
                  <a:ext uri="{FF2B5EF4-FFF2-40B4-BE49-F238E27FC236}">
                    <a16:creationId xmlns:a16="http://schemas.microsoft.com/office/drawing/2014/main" id="{A1B8F2B1-4293-4702-B398-AF0035D4E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597"/>
                <a:ext cx="0" cy="939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4">
                <a:extLst>
                  <a:ext uri="{FF2B5EF4-FFF2-40B4-BE49-F238E27FC236}">
                    <a16:creationId xmlns:a16="http://schemas.microsoft.com/office/drawing/2014/main" id="{01813056-5DD7-4508-A19B-1C4A6F97D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562"/>
                <a:ext cx="0" cy="97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" name="Line 45">
              <a:extLst>
                <a:ext uri="{FF2B5EF4-FFF2-40B4-BE49-F238E27FC236}">
                  <a16:creationId xmlns:a16="http://schemas.microsoft.com/office/drawing/2014/main" id="{A89FC264-D643-4CCA-A4BC-055178B6A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534"/>
              <a:ext cx="0" cy="100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Text Box 46">
            <a:extLst>
              <a:ext uri="{FF2B5EF4-FFF2-40B4-BE49-F238E27FC236}">
                <a16:creationId xmlns:a16="http://schemas.microsoft.com/office/drawing/2014/main" id="{E6204501-8FCC-4C0F-8391-12B84A6BA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064" y="475353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0">
                <a:solidFill>
                  <a:srgbClr val="0000FF"/>
                </a:solidFill>
              </a:rPr>
              <a:t>巴尔末系</a:t>
            </a:r>
          </a:p>
        </p:txBody>
      </p:sp>
      <p:grpSp>
        <p:nvGrpSpPr>
          <p:cNvPr id="45" name="Group 48">
            <a:extLst>
              <a:ext uri="{FF2B5EF4-FFF2-40B4-BE49-F238E27FC236}">
                <a16:creationId xmlns:a16="http://schemas.microsoft.com/office/drawing/2014/main" id="{35CB3888-3AF9-49B6-AFDA-BF67F27DCB3D}"/>
              </a:ext>
            </a:extLst>
          </p:cNvPr>
          <p:cNvGrpSpPr>
            <a:grpSpLocks/>
          </p:cNvGrpSpPr>
          <p:nvPr/>
        </p:nvGrpSpPr>
        <p:grpSpPr bwMode="auto">
          <a:xfrm>
            <a:off x="7221064" y="3000932"/>
            <a:ext cx="609600" cy="762000"/>
            <a:chOff x="2832" y="480"/>
            <a:chExt cx="384" cy="480"/>
          </a:xfrm>
        </p:grpSpPr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046B9674-87CB-411F-8621-6FB8066DC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786"/>
              <a:ext cx="6" cy="17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1F4377FA-92DC-42B3-9975-A6D6AD858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35"/>
              <a:ext cx="0" cy="3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E85C74F0-4BD0-4145-B669-DE7BA7C6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597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31DF5D42-5813-432C-8586-CF0FA9BBA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51"/>
              <a:ext cx="0" cy="40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3AA71D2F-01B9-4F37-8504-B53607405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480"/>
              <a:ext cx="0" cy="48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Text Box 54">
            <a:extLst>
              <a:ext uri="{FF2B5EF4-FFF2-40B4-BE49-F238E27FC236}">
                <a16:creationId xmlns:a16="http://schemas.microsoft.com/office/drawing/2014/main" id="{2088DF11-7724-4344-A6BE-6433135B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264" y="376293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0">
                <a:solidFill>
                  <a:srgbClr val="0099FF"/>
                </a:solidFill>
              </a:rPr>
              <a:t>帕邢系</a:t>
            </a:r>
          </a:p>
        </p:txBody>
      </p:sp>
      <p:grpSp>
        <p:nvGrpSpPr>
          <p:cNvPr id="52" name="Group 56">
            <a:extLst>
              <a:ext uri="{FF2B5EF4-FFF2-40B4-BE49-F238E27FC236}">
                <a16:creationId xmlns:a16="http://schemas.microsoft.com/office/drawing/2014/main" id="{C9D73571-7FF4-4E07-A151-886A17207832}"/>
              </a:ext>
            </a:extLst>
          </p:cNvPr>
          <p:cNvGrpSpPr>
            <a:grpSpLocks/>
          </p:cNvGrpSpPr>
          <p:nvPr/>
        </p:nvGrpSpPr>
        <p:grpSpPr bwMode="auto">
          <a:xfrm>
            <a:off x="8402165" y="3000233"/>
            <a:ext cx="457200" cy="522288"/>
            <a:chOff x="3552" y="439"/>
            <a:chExt cx="288" cy="329"/>
          </a:xfrm>
        </p:grpSpPr>
        <p:sp>
          <p:nvSpPr>
            <p:cNvPr id="53" name="Line 57">
              <a:extLst>
                <a:ext uri="{FF2B5EF4-FFF2-40B4-BE49-F238E27FC236}">
                  <a16:creationId xmlns:a16="http://schemas.microsoft.com/office/drawing/2014/main" id="{AF0E8910-B2EC-47E1-A896-7FD05F58E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624"/>
              <a:ext cx="0" cy="14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C5137806-1794-42C1-97F9-A2DFD3429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576"/>
              <a:ext cx="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5D084391-CA93-412C-9162-28B0C2721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528"/>
              <a:ext cx="0" cy="24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9B283BFA-2C1A-4C59-80F2-7F35D8B05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439"/>
              <a:ext cx="0" cy="32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Text Box 61">
            <a:extLst>
              <a:ext uri="{FF2B5EF4-FFF2-40B4-BE49-F238E27FC236}">
                <a16:creationId xmlns:a16="http://schemas.microsoft.com/office/drawing/2014/main" id="{58E4CDD9-9994-449E-BA68-0FB726DC0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64" y="338193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0">
                <a:solidFill>
                  <a:srgbClr val="006600"/>
                </a:solidFill>
              </a:rPr>
              <a:t>布喇开系</a:t>
            </a:r>
          </a:p>
        </p:txBody>
      </p:sp>
      <p:grpSp>
        <p:nvGrpSpPr>
          <p:cNvPr id="58" name="Group 63">
            <a:extLst>
              <a:ext uri="{FF2B5EF4-FFF2-40B4-BE49-F238E27FC236}">
                <a16:creationId xmlns:a16="http://schemas.microsoft.com/office/drawing/2014/main" id="{F473A99E-CDA5-42F9-BA07-76183567719A}"/>
              </a:ext>
            </a:extLst>
          </p:cNvPr>
          <p:cNvGrpSpPr>
            <a:grpSpLocks/>
          </p:cNvGrpSpPr>
          <p:nvPr/>
        </p:nvGrpSpPr>
        <p:grpSpPr bwMode="auto">
          <a:xfrm>
            <a:off x="9362868" y="2989558"/>
            <a:ext cx="284163" cy="329462"/>
            <a:chOff x="4189" y="517"/>
            <a:chExt cx="179" cy="139"/>
          </a:xfrm>
        </p:grpSpPr>
        <p:sp>
          <p:nvSpPr>
            <p:cNvPr id="59" name="Line 64">
              <a:extLst>
                <a:ext uri="{FF2B5EF4-FFF2-40B4-BE49-F238E27FC236}">
                  <a16:creationId xmlns:a16="http://schemas.microsoft.com/office/drawing/2014/main" id="{1E6DFD31-19FA-40CC-8869-1B317FE3B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" y="581"/>
              <a:ext cx="1" cy="7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65">
              <a:extLst>
                <a:ext uri="{FF2B5EF4-FFF2-40B4-BE49-F238E27FC236}">
                  <a16:creationId xmlns:a16="http://schemas.microsoft.com/office/drawing/2014/main" id="{D033C15F-6278-462F-BE5A-0F0918F0B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551"/>
              <a:ext cx="6" cy="7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6">
              <a:extLst>
                <a:ext uri="{FF2B5EF4-FFF2-40B4-BE49-F238E27FC236}">
                  <a16:creationId xmlns:a16="http://schemas.microsoft.com/office/drawing/2014/main" id="{49B2CD10-2C60-470C-B107-AFF17D05E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517"/>
              <a:ext cx="0" cy="10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67">
            <a:extLst>
              <a:ext uri="{FF2B5EF4-FFF2-40B4-BE49-F238E27FC236}">
                <a16:creationId xmlns:a16="http://schemas.microsoft.com/office/drawing/2014/main" id="{1E77077E-A185-42EE-AD62-8474EB1B4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149" y="3256997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i="0" dirty="0">
                <a:solidFill>
                  <a:srgbClr val="CC3300"/>
                </a:solidFill>
              </a:rPr>
              <a:t>普芳德系</a:t>
            </a:r>
          </a:p>
        </p:txBody>
      </p:sp>
      <p:graphicFrame>
        <p:nvGraphicFramePr>
          <p:cNvPr id="63" name="Object 88">
            <a:extLst>
              <a:ext uri="{FF2B5EF4-FFF2-40B4-BE49-F238E27FC236}">
                <a16:creationId xmlns:a16="http://schemas.microsoft.com/office/drawing/2014/main" id="{8A57370E-66EB-4B54-8608-60C7222CB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271724"/>
              </p:ext>
            </p:extLst>
          </p:nvPr>
        </p:nvGraphicFramePr>
        <p:xfrm>
          <a:off x="6078064" y="4975515"/>
          <a:ext cx="4871006" cy="114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29" name="公式" r:id="rId7" imgW="1943100" imgH="457200" progId="Equation.3">
                  <p:embed/>
                </p:oleObj>
              </mc:Choice>
              <mc:Fallback>
                <p:oleObj name="公式" r:id="rId7" imgW="1943100" imgH="457200" progId="Equation.3">
                  <p:embed/>
                  <p:pic>
                    <p:nvPicPr>
                      <p:cNvPr id="64" name="Object 88">
                        <a:extLst>
                          <a:ext uri="{FF2B5EF4-FFF2-40B4-BE49-F238E27FC236}">
                            <a16:creationId xmlns:a16="http://schemas.microsoft.com/office/drawing/2014/main" id="{C50AE841-6DA5-4179-BF7A-622B775B5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64" y="4975515"/>
                        <a:ext cx="4871006" cy="1145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Line 27">
            <a:extLst>
              <a:ext uri="{FF2B5EF4-FFF2-40B4-BE49-F238E27FC236}">
                <a16:creationId xmlns:a16="http://schemas.microsoft.com/office/drawing/2014/main" id="{D173453E-599C-431F-AA66-0CAF20EB1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16565" y="2480708"/>
            <a:ext cx="0" cy="10556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Group 30">
            <a:extLst>
              <a:ext uri="{FF2B5EF4-FFF2-40B4-BE49-F238E27FC236}">
                <a16:creationId xmlns:a16="http://schemas.microsoft.com/office/drawing/2014/main" id="{EE8F024B-80A6-4A4C-848E-E5616F228C28}"/>
              </a:ext>
            </a:extLst>
          </p:cNvPr>
          <p:cNvGrpSpPr>
            <a:grpSpLocks/>
          </p:cNvGrpSpPr>
          <p:nvPr/>
        </p:nvGrpSpPr>
        <p:grpSpPr bwMode="auto">
          <a:xfrm>
            <a:off x="1119352" y="2312435"/>
            <a:ext cx="1387475" cy="1341437"/>
            <a:chOff x="3633" y="1637"/>
            <a:chExt cx="874" cy="845"/>
          </a:xfrm>
        </p:grpSpPr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FF808DA3-A073-41B4-8E70-B1C03F51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482"/>
              <a:ext cx="859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2">
              <a:extLst>
                <a:ext uri="{FF2B5EF4-FFF2-40B4-BE49-F238E27FC236}">
                  <a16:creationId xmlns:a16="http://schemas.microsoft.com/office/drawing/2014/main" id="{D597EB2A-903B-439E-95BD-671FEA3C2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37"/>
              <a:ext cx="859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" name="Object 9">
            <a:extLst>
              <a:ext uri="{FF2B5EF4-FFF2-40B4-BE49-F238E27FC236}">
                <a16:creationId xmlns:a16="http://schemas.microsoft.com/office/drawing/2014/main" id="{2BC00D58-ADEA-4FAF-8FE1-06C247340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264724"/>
              </p:ext>
            </p:extLst>
          </p:nvPr>
        </p:nvGraphicFramePr>
        <p:xfrm>
          <a:off x="2509220" y="3307796"/>
          <a:ext cx="6429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0" name="公式" r:id="rId9" imgW="215806" imgH="228501" progId="Equation.3">
                  <p:embed/>
                </p:oleObj>
              </mc:Choice>
              <mc:Fallback>
                <p:oleObj name="公式" r:id="rId9" imgW="215806" imgH="228501" progId="Equation.3">
                  <p:embed/>
                  <p:pic>
                    <p:nvPicPr>
                      <p:cNvPr id="69" name="Object 9">
                        <a:extLst>
                          <a:ext uri="{FF2B5EF4-FFF2-40B4-BE49-F238E27FC236}">
                            <a16:creationId xmlns:a16="http://schemas.microsoft.com/office/drawing/2014/main" id="{E430858A-113F-4137-BC18-7D332732C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220" y="3307796"/>
                        <a:ext cx="6429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0">
            <a:extLst>
              <a:ext uri="{FF2B5EF4-FFF2-40B4-BE49-F238E27FC236}">
                <a16:creationId xmlns:a16="http://schemas.microsoft.com/office/drawing/2014/main" id="{83694AAA-28EC-48BB-B8A1-73538CD8E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83451"/>
              </p:ext>
            </p:extLst>
          </p:nvPr>
        </p:nvGraphicFramePr>
        <p:xfrm>
          <a:off x="2580656" y="1876515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1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70" name="Object 10">
                        <a:extLst>
                          <a:ext uri="{FF2B5EF4-FFF2-40B4-BE49-F238E27FC236}">
                            <a16:creationId xmlns:a16="http://schemas.microsoft.com/office/drawing/2014/main" id="{CD5B59A2-A632-4E28-BBF5-77A6A341D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56" y="1876515"/>
                        <a:ext cx="571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>
            <a:extLst>
              <a:ext uri="{FF2B5EF4-FFF2-40B4-BE49-F238E27FC236}">
                <a16:creationId xmlns:a16="http://schemas.microsoft.com/office/drawing/2014/main" id="{D6D3C84F-2FEA-49BD-97D0-1B333BEA9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66555"/>
              </p:ext>
            </p:extLst>
          </p:nvPr>
        </p:nvGraphicFramePr>
        <p:xfrm>
          <a:off x="1824996" y="2518809"/>
          <a:ext cx="714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2" name="公式" r:id="rId13" imgW="228402" imgH="177646" progId="Equation.3">
                  <p:embed/>
                </p:oleObj>
              </mc:Choice>
              <mc:Fallback>
                <p:oleObj name="公式" r:id="rId13" imgW="228402" imgH="177646" progId="Equation.3">
                  <p:embed/>
                  <p:pic>
                    <p:nvPicPr>
                      <p:cNvPr id="71" name="Object 12">
                        <a:extLst>
                          <a:ext uri="{FF2B5EF4-FFF2-40B4-BE49-F238E27FC236}">
                            <a16:creationId xmlns:a16="http://schemas.microsoft.com/office/drawing/2014/main" id="{67C235F5-A7A8-4CD0-BAF7-8DE1B7917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996" y="2518809"/>
                        <a:ext cx="714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Freeform 51">
            <a:extLst>
              <a:ext uri="{FF2B5EF4-FFF2-40B4-BE49-F238E27FC236}">
                <a16:creationId xmlns:a16="http://schemas.microsoft.com/office/drawing/2014/main" id="{A3C1DD31-F513-40A0-B574-5665D560EF8C}"/>
              </a:ext>
            </a:extLst>
          </p:cNvPr>
          <p:cNvSpPr>
            <a:spLocks/>
          </p:cNvSpPr>
          <p:nvPr/>
        </p:nvSpPr>
        <p:spPr bwMode="auto">
          <a:xfrm>
            <a:off x="2425995" y="2726756"/>
            <a:ext cx="792162" cy="207963"/>
          </a:xfrm>
          <a:custGeom>
            <a:avLst/>
            <a:gdLst>
              <a:gd name="T0" fmla="*/ 0 w 865"/>
              <a:gd name="T1" fmla="*/ 2147483646 h 159"/>
              <a:gd name="T2" fmla="*/ 2147483646 w 865"/>
              <a:gd name="T3" fmla="*/ 2147483646 h 159"/>
              <a:gd name="T4" fmla="*/ 2147483646 w 865"/>
              <a:gd name="T5" fmla="*/ 2147483646 h 159"/>
              <a:gd name="T6" fmla="*/ 2147483646 w 865"/>
              <a:gd name="T7" fmla="*/ 2147483646 h 159"/>
              <a:gd name="T8" fmla="*/ 2147483646 w 865"/>
              <a:gd name="T9" fmla="*/ 2147483646 h 159"/>
              <a:gd name="T10" fmla="*/ 2147483646 w 865"/>
              <a:gd name="T11" fmla="*/ 2147483646 h 159"/>
              <a:gd name="T12" fmla="*/ 2147483646 w 865"/>
              <a:gd name="T13" fmla="*/ 2147483646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79A42C62-E981-4125-B58D-58B37086D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16565" y="4872063"/>
            <a:ext cx="0" cy="10556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" name="Group 30">
            <a:extLst>
              <a:ext uri="{FF2B5EF4-FFF2-40B4-BE49-F238E27FC236}">
                <a16:creationId xmlns:a16="http://schemas.microsoft.com/office/drawing/2014/main" id="{1F45BFB4-7967-4B8D-BC1D-4F13C5251478}"/>
              </a:ext>
            </a:extLst>
          </p:cNvPr>
          <p:cNvGrpSpPr>
            <a:grpSpLocks/>
          </p:cNvGrpSpPr>
          <p:nvPr/>
        </p:nvGrpSpPr>
        <p:grpSpPr bwMode="auto">
          <a:xfrm>
            <a:off x="1119352" y="4703790"/>
            <a:ext cx="1387475" cy="1341437"/>
            <a:chOff x="3633" y="1637"/>
            <a:chExt cx="874" cy="845"/>
          </a:xfrm>
        </p:grpSpPr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E809F261-787B-4BD9-8C92-E11790F9D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482"/>
              <a:ext cx="859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32">
              <a:extLst>
                <a:ext uri="{FF2B5EF4-FFF2-40B4-BE49-F238E27FC236}">
                  <a16:creationId xmlns:a16="http://schemas.microsoft.com/office/drawing/2014/main" id="{37D1EC93-AD26-4C21-BEF3-BF1C34858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37"/>
              <a:ext cx="859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6" name="Object 9">
            <a:extLst>
              <a:ext uri="{FF2B5EF4-FFF2-40B4-BE49-F238E27FC236}">
                <a16:creationId xmlns:a16="http://schemas.microsoft.com/office/drawing/2014/main" id="{73E8D824-E8B1-435F-A466-40EB8B190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668378"/>
              </p:ext>
            </p:extLst>
          </p:nvPr>
        </p:nvGraphicFramePr>
        <p:xfrm>
          <a:off x="2565400" y="5699125"/>
          <a:ext cx="5302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3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77" name="Object 9">
                        <a:extLst>
                          <a:ext uri="{FF2B5EF4-FFF2-40B4-BE49-F238E27FC236}">
                            <a16:creationId xmlns:a16="http://schemas.microsoft.com/office/drawing/2014/main" id="{B0841C0E-B402-4077-AC64-FB06895CE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699125"/>
                        <a:ext cx="5302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0">
            <a:extLst>
              <a:ext uri="{FF2B5EF4-FFF2-40B4-BE49-F238E27FC236}">
                <a16:creationId xmlns:a16="http://schemas.microsoft.com/office/drawing/2014/main" id="{732116EF-E24A-4614-B4D2-38D024BED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97110"/>
              </p:ext>
            </p:extLst>
          </p:nvPr>
        </p:nvGraphicFramePr>
        <p:xfrm>
          <a:off x="2580656" y="4267870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4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78" name="Object 10">
                        <a:extLst>
                          <a:ext uri="{FF2B5EF4-FFF2-40B4-BE49-F238E27FC236}">
                            <a16:creationId xmlns:a16="http://schemas.microsoft.com/office/drawing/2014/main" id="{8036C3ED-980C-402D-AA29-B5EC5B687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56" y="4267870"/>
                        <a:ext cx="571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>
            <a:extLst>
              <a:ext uri="{FF2B5EF4-FFF2-40B4-BE49-F238E27FC236}">
                <a16:creationId xmlns:a16="http://schemas.microsoft.com/office/drawing/2014/main" id="{2A438FDF-B9C1-474A-A3D4-3725C91C2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731131"/>
              </p:ext>
            </p:extLst>
          </p:nvPr>
        </p:nvGraphicFramePr>
        <p:xfrm>
          <a:off x="1824996" y="4910164"/>
          <a:ext cx="714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5" name="公式" r:id="rId13" imgW="228402" imgH="177646" progId="Equation.3">
                  <p:embed/>
                </p:oleObj>
              </mc:Choice>
              <mc:Fallback>
                <p:oleObj name="公式" r:id="rId13" imgW="228402" imgH="177646" progId="Equation.3">
                  <p:embed/>
                  <p:pic>
                    <p:nvPicPr>
                      <p:cNvPr id="79" name="Object 12">
                        <a:extLst>
                          <a:ext uri="{FF2B5EF4-FFF2-40B4-BE49-F238E27FC236}">
                            <a16:creationId xmlns:a16="http://schemas.microsoft.com/office/drawing/2014/main" id="{8F4C33F9-E89F-4BF8-B254-47AC92CED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996" y="4910164"/>
                        <a:ext cx="714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Freeform 51">
            <a:extLst>
              <a:ext uri="{FF2B5EF4-FFF2-40B4-BE49-F238E27FC236}">
                <a16:creationId xmlns:a16="http://schemas.microsoft.com/office/drawing/2014/main" id="{82328121-6212-4146-BA4F-7E844A10EA93}"/>
              </a:ext>
            </a:extLst>
          </p:cNvPr>
          <p:cNvSpPr>
            <a:spLocks/>
          </p:cNvSpPr>
          <p:nvPr/>
        </p:nvSpPr>
        <p:spPr bwMode="auto">
          <a:xfrm>
            <a:off x="2425995" y="5118111"/>
            <a:ext cx="792162" cy="207963"/>
          </a:xfrm>
          <a:custGeom>
            <a:avLst/>
            <a:gdLst>
              <a:gd name="T0" fmla="*/ 0 w 865"/>
              <a:gd name="T1" fmla="*/ 2147483646 h 159"/>
              <a:gd name="T2" fmla="*/ 2147483646 w 865"/>
              <a:gd name="T3" fmla="*/ 2147483646 h 159"/>
              <a:gd name="T4" fmla="*/ 2147483646 w 865"/>
              <a:gd name="T5" fmla="*/ 2147483646 h 159"/>
              <a:gd name="T6" fmla="*/ 2147483646 w 865"/>
              <a:gd name="T7" fmla="*/ 2147483646 h 159"/>
              <a:gd name="T8" fmla="*/ 2147483646 w 865"/>
              <a:gd name="T9" fmla="*/ 2147483646 h 159"/>
              <a:gd name="T10" fmla="*/ 2147483646 w 865"/>
              <a:gd name="T11" fmla="*/ 2147483646 h 159"/>
              <a:gd name="T12" fmla="*/ 2147483646 w 865"/>
              <a:gd name="T13" fmla="*/ 2147483646 h 1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5"/>
              <a:gd name="T22" fmla="*/ 0 h 159"/>
              <a:gd name="T23" fmla="*/ 865 w 865"/>
              <a:gd name="T24" fmla="*/ 159 h 1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5" h="159">
                <a:moveTo>
                  <a:pt x="0" y="119"/>
                </a:moveTo>
                <a:cubicBezTo>
                  <a:pt x="22" y="100"/>
                  <a:pt x="89" y="0"/>
                  <a:pt x="133" y="3"/>
                </a:cubicBezTo>
                <a:cubicBezTo>
                  <a:pt x="177" y="6"/>
                  <a:pt x="215" y="135"/>
                  <a:pt x="265" y="135"/>
                </a:cubicBezTo>
                <a:cubicBezTo>
                  <a:pt x="315" y="135"/>
                  <a:pt x="383" y="1"/>
                  <a:pt x="433" y="3"/>
                </a:cubicBezTo>
                <a:cubicBezTo>
                  <a:pt x="483" y="5"/>
                  <a:pt x="521" y="135"/>
                  <a:pt x="565" y="147"/>
                </a:cubicBezTo>
                <a:cubicBezTo>
                  <a:pt x="609" y="159"/>
                  <a:pt x="647" y="89"/>
                  <a:pt x="697" y="75"/>
                </a:cubicBezTo>
                <a:cubicBezTo>
                  <a:pt x="747" y="61"/>
                  <a:pt x="830" y="65"/>
                  <a:pt x="865" y="63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860C843-BE62-46AE-B3D7-A130C43B1BFE}"/>
              </a:ext>
            </a:extLst>
          </p:cNvPr>
          <p:cNvSpPr/>
          <p:nvPr/>
        </p:nvSpPr>
        <p:spPr>
          <a:xfrm>
            <a:off x="1580020" y="107320"/>
            <a:ext cx="10071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练习：</a:t>
            </a:r>
            <a:r>
              <a:rPr lang="zh-CN" altLang="en-US" sz="2800" b="1" i="0" dirty="0">
                <a:solidFill>
                  <a:srgbClr val="0000FF"/>
                </a:solidFill>
              </a:rPr>
              <a:t>已知氢原子从能级</a:t>
            </a:r>
            <a:r>
              <a:rPr lang="en-US" altLang="zh-CN" sz="2800" b="1" i="0" dirty="0">
                <a:solidFill>
                  <a:srgbClr val="FF0000"/>
                </a:solidFill>
              </a:rPr>
              <a:t>n =2</a:t>
            </a:r>
            <a:r>
              <a:rPr lang="zh-CN" altLang="en-US" sz="2800" b="1" i="0" dirty="0">
                <a:solidFill>
                  <a:srgbClr val="0000FF"/>
                </a:solidFill>
              </a:rPr>
              <a:t>跃迁到能级</a:t>
            </a:r>
            <a:r>
              <a:rPr lang="en-US" altLang="zh-CN" sz="2800" b="1" i="0" dirty="0">
                <a:solidFill>
                  <a:srgbClr val="FF0000"/>
                </a:solidFill>
              </a:rPr>
              <a:t>n =1</a:t>
            </a:r>
            <a:r>
              <a:rPr lang="zh-CN" altLang="en-US" sz="2800" b="1" i="0" dirty="0">
                <a:solidFill>
                  <a:srgbClr val="009900"/>
                </a:solidFill>
              </a:rPr>
              <a:t>发射的谱线</a:t>
            </a:r>
            <a:r>
              <a:rPr lang="zh-CN" altLang="en-US" sz="2800" b="1" i="0" dirty="0">
                <a:solidFill>
                  <a:srgbClr val="C00000"/>
                </a:solidFill>
              </a:rPr>
              <a:t>波长为</a:t>
            </a:r>
            <a:r>
              <a:rPr lang="zh-CN" altLang="en-US" sz="2800" b="1" i="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i="0" dirty="0">
                <a:sym typeface="Symbol" panose="05050102010706020507" pitchFamily="18" charset="2"/>
              </a:rPr>
              <a:t> </a:t>
            </a:r>
            <a:r>
              <a:rPr lang="en-US" altLang="zh-CN" sz="2800" b="1" i="0" baseline="-25000" dirty="0">
                <a:sym typeface="Symbol" panose="05050102010706020507" pitchFamily="18" charset="2"/>
              </a:rPr>
              <a:t>0</a:t>
            </a:r>
            <a:r>
              <a:rPr lang="zh-CN" altLang="en-US" sz="2800" b="1" i="0" dirty="0">
                <a:solidFill>
                  <a:srgbClr val="0000CC"/>
                </a:solidFill>
              </a:rPr>
              <a:t>。</a:t>
            </a:r>
            <a:r>
              <a:rPr lang="zh-CN" altLang="zh-CN" sz="2800" b="1" i="0" dirty="0">
                <a:solidFill>
                  <a:srgbClr val="CC3300"/>
                </a:solidFill>
                <a:cs typeface="宋体" panose="02010600030101010101" pitchFamily="2" charset="-122"/>
              </a:rPr>
              <a:t>赖曼系</a:t>
            </a:r>
            <a:r>
              <a:rPr lang="zh-CN" altLang="en-US" sz="2800" b="1" i="0" dirty="0">
                <a:solidFill>
                  <a:srgbClr val="FF00FF"/>
                </a:solidFill>
              </a:rPr>
              <a:t>波长最大的谱线是</a:t>
            </a:r>
            <a:r>
              <a:rPr lang="en-US" altLang="zh-CN" sz="2800" b="1" i="0" dirty="0">
                <a:solidFill>
                  <a:srgbClr val="FF00FF"/>
                </a:solidFill>
              </a:rPr>
              <a:t>_____,</a:t>
            </a:r>
            <a:r>
              <a:rPr lang="zh-CN" altLang="en-US" sz="2800" b="1" i="0" dirty="0">
                <a:solidFill>
                  <a:srgbClr val="FF00FF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="1" i="0" dirty="0">
                <a:solidFill>
                  <a:srgbClr val="FF00FF"/>
                </a:solidFill>
              </a:rPr>
              <a:t> =______</a:t>
            </a:r>
            <a:r>
              <a:rPr lang="zh-CN" altLang="en-US" sz="2800" b="1" i="0" dirty="0">
                <a:solidFill>
                  <a:srgbClr val="FF00FF"/>
                </a:solidFill>
              </a:rPr>
              <a:t>，</a:t>
            </a:r>
            <a:r>
              <a:rPr lang="zh-CN" altLang="en-US" sz="2800" b="1" i="0" dirty="0">
                <a:solidFill>
                  <a:srgbClr val="C00000"/>
                </a:solidFill>
              </a:rPr>
              <a:t>波长最小的谱线是</a:t>
            </a:r>
            <a:r>
              <a:rPr lang="en-US" altLang="zh-CN" sz="2800" b="1" i="0" dirty="0">
                <a:solidFill>
                  <a:srgbClr val="C00000"/>
                </a:solidFill>
              </a:rPr>
              <a:t>_____,</a:t>
            </a:r>
            <a:r>
              <a:rPr lang="zh-CN" altLang="en-US" sz="2800" b="1" i="0" dirty="0">
                <a:solidFill>
                  <a:srgbClr val="C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="1" i="0" dirty="0">
                <a:solidFill>
                  <a:srgbClr val="C00000"/>
                </a:solidFill>
              </a:rPr>
              <a:t> =______</a:t>
            </a:r>
            <a:r>
              <a:rPr lang="zh-CN" altLang="en-US" sz="2800" b="1" i="0" dirty="0">
                <a:solidFill>
                  <a:srgbClr val="C00000"/>
                </a:solidFill>
              </a:rPr>
              <a:t>。</a:t>
            </a:r>
          </a:p>
        </p:txBody>
      </p:sp>
      <p:graphicFrame>
        <p:nvGraphicFramePr>
          <p:cNvPr id="81" name="Object 18">
            <a:extLst>
              <a:ext uri="{FF2B5EF4-FFF2-40B4-BE49-F238E27FC236}">
                <a16:creationId xmlns:a16="http://schemas.microsoft.com/office/drawing/2014/main" id="{2281764C-F70F-41CE-B648-6B9B599FA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455691"/>
              </p:ext>
            </p:extLst>
          </p:nvPr>
        </p:nvGraphicFramePr>
        <p:xfrm>
          <a:off x="6792932" y="597818"/>
          <a:ext cx="823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6" name="Equation" r:id="rId17" imgW="380880" imgH="177480" progId="Equation.DSMT4">
                  <p:embed/>
                </p:oleObj>
              </mc:Choice>
              <mc:Fallback>
                <p:oleObj name="Equation" r:id="rId17" imgW="380880" imgH="177480" progId="Equation.DSMT4">
                  <p:embed/>
                  <p:pic>
                    <p:nvPicPr>
                      <p:cNvPr id="82" name="Object 18">
                        <a:extLst>
                          <a:ext uri="{FF2B5EF4-FFF2-40B4-BE49-F238E27FC236}">
                            <a16:creationId xmlns:a16="http://schemas.microsoft.com/office/drawing/2014/main" id="{6CDE4534-798E-47BF-8504-024B6E0CA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32" y="597818"/>
                        <a:ext cx="823912" cy="3857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8">
            <a:extLst>
              <a:ext uri="{FF2B5EF4-FFF2-40B4-BE49-F238E27FC236}">
                <a16:creationId xmlns:a16="http://schemas.microsoft.com/office/drawing/2014/main" id="{F8847823-B4BE-449A-98BA-44998C78E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571140"/>
              </p:ext>
            </p:extLst>
          </p:nvPr>
        </p:nvGraphicFramePr>
        <p:xfrm>
          <a:off x="8031163" y="450850"/>
          <a:ext cx="1454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7" name="Equation" r:id="rId19" imgW="672840" imgH="431640" progId="Equation.DSMT4">
                  <p:embed/>
                </p:oleObj>
              </mc:Choice>
              <mc:Fallback>
                <p:oleObj name="Equation" r:id="rId19" imgW="672840" imgH="431640" progId="Equation.DSMT4">
                  <p:embed/>
                  <p:pic>
                    <p:nvPicPr>
                      <p:cNvPr id="83" name="Object 18">
                        <a:extLst>
                          <a:ext uri="{FF2B5EF4-FFF2-40B4-BE49-F238E27FC236}">
                            <a16:creationId xmlns:a16="http://schemas.microsoft.com/office/drawing/2014/main" id="{50AA5DDE-FE56-4CA2-9108-2925895CC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163" y="450850"/>
                        <a:ext cx="1454150" cy="9350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8">
            <a:extLst>
              <a:ext uri="{FF2B5EF4-FFF2-40B4-BE49-F238E27FC236}">
                <a16:creationId xmlns:a16="http://schemas.microsoft.com/office/drawing/2014/main" id="{3D8E19CC-1BA7-4A15-A3FA-C7E9C91B3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21107"/>
              </p:ext>
            </p:extLst>
          </p:nvPr>
        </p:nvGraphicFramePr>
        <p:xfrm>
          <a:off x="2765719" y="1048163"/>
          <a:ext cx="904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8" name="Equation" r:id="rId21" imgW="419040" imgH="177480" progId="Equation.DSMT4">
                  <p:embed/>
                </p:oleObj>
              </mc:Choice>
              <mc:Fallback>
                <p:oleObj name="Equation" r:id="rId21" imgW="419040" imgH="177480" progId="Equation.DSMT4">
                  <p:embed/>
                  <p:pic>
                    <p:nvPicPr>
                      <p:cNvPr id="84" name="Object 18">
                        <a:extLst>
                          <a:ext uri="{FF2B5EF4-FFF2-40B4-BE49-F238E27FC236}">
                            <a16:creationId xmlns:a16="http://schemas.microsoft.com/office/drawing/2014/main" id="{CF220417-CE96-4612-9EF9-476AC8B94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719" y="1048163"/>
                        <a:ext cx="904875" cy="38735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8">
            <a:extLst>
              <a:ext uri="{FF2B5EF4-FFF2-40B4-BE49-F238E27FC236}">
                <a16:creationId xmlns:a16="http://schemas.microsoft.com/office/drawing/2014/main" id="{DDC7EA1A-D985-4414-9C58-1DAE7AEC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20033"/>
              </p:ext>
            </p:extLst>
          </p:nvPr>
        </p:nvGraphicFramePr>
        <p:xfrm>
          <a:off x="4186457" y="754582"/>
          <a:ext cx="1539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39" name="Equation" r:id="rId23" imgW="711000" imgH="431640" progId="Equation.DSMT4">
                  <p:embed/>
                </p:oleObj>
              </mc:Choice>
              <mc:Fallback>
                <p:oleObj name="Equation" r:id="rId23" imgW="711000" imgH="431640" progId="Equation.DSMT4">
                  <p:embed/>
                  <p:pic>
                    <p:nvPicPr>
                      <p:cNvPr id="85" name="Object 18">
                        <a:extLst>
                          <a:ext uri="{FF2B5EF4-FFF2-40B4-BE49-F238E27FC236}">
                            <a16:creationId xmlns:a16="http://schemas.microsoft.com/office/drawing/2014/main" id="{A3F9A3D8-9231-471A-B258-296E599C5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457" y="754582"/>
                        <a:ext cx="1539875" cy="9350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1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build="p" autoUpdateAnimBg="0" advAuto="0"/>
      <p:bldP spid="35" grpId="0" build="p" autoUpdateAnimBg="0" advAuto="0"/>
      <p:bldP spid="44" grpId="0" build="p" autoUpdateAnimBg="0" advAuto="0"/>
      <p:bldP spid="51" grpId="0" build="p" autoUpdateAnimBg="0" advAuto="0"/>
      <p:bldP spid="57" grpId="0" build="p" autoUpdateAnimBg="0" advAuto="0"/>
      <p:bldP spid="62" grpId="0" build="p" autoUpdateAnimBg="0" advAuto="0"/>
      <p:bldP spid="72" grpId="0" animBg="1"/>
      <p:bldP spid="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4A1A0B-C1D8-489F-BC5E-566E7C479FD0}"/>
              </a:ext>
            </a:extLst>
          </p:cNvPr>
          <p:cNvSpPr/>
          <p:nvPr/>
        </p:nvSpPr>
        <p:spPr>
          <a:xfrm>
            <a:off x="767528" y="143554"/>
            <a:ext cx="112331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arial" panose="020B0604020202020204" pitchFamily="34" charset="0"/>
              </a:rPr>
              <a:t>练习：</a:t>
            </a:r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类氢原子（</a:t>
            </a:r>
            <a:r>
              <a:rPr lang="en-US" altLang="zh-CN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hydrogen-like atom</a:t>
            </a:r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）指的是一个原子电离后，只剩下一个原子核与一个电子，是只拥有一个电子的原子，例如，</a:t>
            </a:r>
            <a:r>
              <a:rPr lang="en-US" altLang="zh-CN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He</a:t>
            </a:r>
            <a:r>
              <a:rPr lang="en-US" altLang="zh-CN" sz="2800" b="1" i="0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, Li</a:t>
            </a:r>
            <a:r>
              <a:rPr lang="en-US" altLang="zh-CN" sz="2800" b="1" i="0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2+</a:t>
            </a:r>
            <a:r>
              <a:rPr lang="en-US" altLang="zh-CN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, Be</a:t>
            </a:r>
            <a:r>
              <a:rPr lang="en-US" altLang="zh-CN" sz="2800" b="1" i="0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3+</a:t>
            </a:r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800" b="1" i="0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4+</a:t>
            </a:r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等等都是类氢原子，又称为“类氢离子”。已知原子核带电</a:t>
            </a:r>
            <a:r>
              <a:rPr lang="en-US" altLang="zh-CN" sz="2800" b="1" i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800" b="1" i="0" dirty="0">
                <a:solidFill>
                  <a:srgbClr val="0000FF"/>
                </a:solidFill>
              </a:rPr>
              <a:t>电子质量为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i="0" baseline="-25000" dirty="0">
                <a:solidFill>
                  <a:srgbClr val="FF0000"/>
                </a:solidFill>
              </a:rPr>
              <a:t>e</a:t>
            </a:r>
            <a:r>
              <a:rPr lang="zh-CN" altLang="en-US" sz="2800" b="1" i="0" dirty="0">
                <a:solidFill>
                  <a:srgbClr val="0000FF"/>
                </a:solidFill>
              </a:rPr>
              <a:t>，电荷的绝对值为</a:t>
            </a:r>
            <a:r>
              <a:rPr lang="en-US" altLang="zh-CN" sz="2800" b="1" i="0" dirty="0">
                <a:solidFill>
                  <a:srgbClr val="FF0000"/>
                </a:solidFill>
              </a:rPr>
              <a:t>e</a:t>
            </a:r>
            <a:r>
              <a:rPr lang="zh-CN" altLang="en-US" sz="2800" b="1" i="0" dirty="0">
                <a:solidFill>
                  <a:srgbClr val="0000FF"/>
                </a:solidFill>
              </a:rPr>
              <a:t>。</a:t>
            </a:r>
            <a:r>
              <a:rPr lang="zh-CN" altLang="en-US" sz="2800" b="1" i="0" dirty="0">
                <a:solidFill>
                  <a:srgbClr val="009900"/>
                </a:solidFill>
                <a:latin typeface="arial" panose="020B0604020202020204" pitchFamily="34" charset="0"/>
              </a:rPr>
              <a:t>用</a:t>
            </a:r>
            <a:r>
              <a:rPr lang="zh-CN" altLang="en-US" sz="2800" b="1" i="0" dirty="0">
                <a:solidFill>
                  <a:srgbClr val="FF00FF"/>
                </a:solidFill>
                <a:ea typeface="楷体_GB2312" pitchFamily="49" charset="-122"/>
              </a:rPr>
              <a:t>玻尔理论</a:t>
            </a:r>
            <a:r>
              <a:rPr lang="zh-CN" altLang="en-US" sz="2800" b="1" i="0" dirty="0">
                <a:solidFill>
                  <a:srgbClr val="009900"/>
                </a:solidFill>
                <a:ea typeface="楷体_GB2312" pitchFamily="49" charset="-122"/>
              </a:rPr>
              <a:t>计算其能级。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grpSp>
        <p:nvGrpSpPr>
          <p:cNvPr id="3" name="Group 37">
            <a:extLst>
              <a:ext uri="{FF2B5EF4-FFF2-40B4-BE49-F238E27FC236}">
                <a16:creationId xmlns:a16="http://schemas.microsoft.com/office/drawing/2014/main" id="{CB4E45D0-5530-45A4-A363-76211251A7DD}"/>
              </a:ext>
            </a:extLst>
          </p:cNvPr>
          <p:cNvGrpSpPr>
            <a:grpSpLocks/>
          </p:cNvGrpSpPr>
          <p:nvPr/>
        </p:nvGrpSpPr>
        <p:grpSpPr bwMode="auto">
          <a:xfrm>
            <a:off x="9120336" y="2530151"/>
            <a:ext cx="2651125" cy="2519362"/>
            <a:chOff x="3840" y="211"/>
            <a:chExt cx="1670" cy="1587"/>
          </a:xfrm>
        </p:grpSpPr>
        <p:sp>
          <p:nvSpPr>
            <p:cNvPr id="4" name="Line 25">
              <a:extLst>
                <a:ext uri="{FF2B5EF4-FFF2-40B4-BE49-F238E27FC236}">
                  <a16:creationId xmlns:a16="http://schemas.microsoft.com/office/drawing/2014/main" id="{D9494506-325C-413D-B219-F56853F2B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4" y="855"/>
              <a:ext cx="52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E1E20DBB-34D1-442A-AC2F-C5C8768B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576"/>
              <a:ext cx="1248" cy="12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Line 27">
              <a:extLst>
                <a:ext uri="{FF2B5EF4-FFF2-40B4-BE49-F238E27FC236}">
                  <a16:creationId xmlns:a16="http://schemas.microsoft.com/office/drawing/2014/main" id="{394A818C-3765-4630-8637-227A31973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94" y="423"/>
              <a:ext cx="288" cy="4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28">
              <a:extLst>
                <a:ext uri="{FF2B5EF4-FFF2-40B4-BE49-F238E27FC236}">
                  <a16:creationId xmlns:a16="http://schemas.microsoft.com/office/drawing/2014/main" id="{C07C0A56-494A-45AB-A470-2059989DC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211"/>
              <a:ext cx="4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Bookman Old Style" panose="02050604050505020204" pitchFamily="18" charset="0"/>
                </a:rPr>
                <a:t>v</a:t>
              </a:r>
              <a:r>
                <a:rPr lang="en-US" altLang="zh-CN" b="1" baseline="-25000">
                  <a:solidFill>
                    <a:srgbClr val="008000"/>
                  </a:solidFill>
                </a:rPr>
                <a:t>n</a:t>
              </a:r>
              <a:endParaRPr lang="en-US" altLang="zh-CN" b="1">
                <a:solidFill>
                  <a:srgbClr val="008000"/>
                </a:solidFill>
              </a:endParaRPr>
            </a:p>
          </p:txBody>
        </p:sp>
        <p:sp>
          <p:nvSpPr>
            <p:cNvPr id="8" name="Text Box 29">
              <a:extLst>
                <a:ext uri="{FF2B5EF4-FFF2-40B4-BE49-F238E27FC236}">
                  <a16:creationId xmlns:a16="http://schemas.microsoft.com/office/drawing/2014/main" id="{C5BD1153-1282-4D12-B2E6-8C4BF3D8C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1335"/>
              <a:ext cx="52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  <a:r>
                <a:rPr lang="en-US" altLang="zh-CN" b="1" baseline="-25000"/>
                <a:t>n</a:t>
              </a:r>
              <a:endParaRPr lang="en-US" altLang="zh-CN" b="1"/>
            </a:p>
          </p:txBody>
        </p:sp>
        <p:sp>
          <p:nvSpPr>
            <p:cNvPr id="9" name="Oval 30">
              <a:extLst>
                <a:ext uri="{FF2B5EF4-FFF2-40B4-BE49-F238E27FC236}">
                  <a16:creationId xmlns:a16="http://schemas.microsoft.com/office/drawing/2014/main" id="{87546A9B-B427-45D0-9E4E-13864154A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0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3B003B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CC00"/>
                  </a:solidFill>
                </a:rPr>
                <a:t>+q</a:t>
              </a:r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B5239B0D-23BC-40B3-8AED-12BF7D80C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7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00764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-e</a:t>
              </a: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A926CD3D-18DE-4A6E-81A6-216B242D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" y="672"/>
              <a:ext cx="337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0000FF"/>
                  </a:solidFill>
                </a:rPr>
                <a:t>m</a:t>
              </a:r>
              <a:r>
                <a:rPr lang="en-US" altLang="zh-CN" sz="2400" b="1" i="0" baseline="-25000" dirty="0">
                  <a:solidFill>
                    <a:srgbClr val="0000FF"/>
                  </a:solidFill>
                  <a:sym typeface="Symbol" panose="05050102010706020507" pitchFamily="18" charset="2"/>
                </a:rPr>
                <a:t>e</a:t>
              </a:r>
              <a:endParaRPr lang="en-US" altLang="zh-CN" b="1" dirty="0">
                <a:solidFill>
                  <a:srgbClr val="0000FF"/>
                </a:solidFill>
              </a:endParaRPr>
            </a:p>
            <a:p>
              <a:pPr algn="ctr" eaLnBrk="1" hangingPunct="1"/>
              <a:endParaRPr lang="en-US" altLang="zh-CN" b="1" dirty="0">
                <a:solidFill>
                  <a:srgbClr val="3333FF"/>
                </a:solidFill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509B831D-8643-4ED9-8708-B6A60757B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056"/>
              <a:ext cx="24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0" baseline="-25000" dirty="0">
                  <a:solidFill>
                    <a:srgbClr val="FF3300"/>
                  </a:solidFill>
                </a:rPr>
                <a:t>M</a:t>
              </a: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2482B776-5B75-4816-B0F8-DA39CCD13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720"/>
              <a:ext cx="2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b="1" baseline="-25000"/>
                <a:t>n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B7911858-85C0-4961-8940-74E5F4D50911}"/>
              </a:ext>
            </a:extLst>
          </p:cNvPr>
          <p:cNvSpPr/>
          <p:nvPr/>
        </p:nvSpPr>
        <p:spPr>
          <a:xfrm>
            <a:off x="739095" y="2053098"/>
            <a:ext cx="43379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原子核和</a:t>
            </a:r>
            <a:r>
              <a:rPr lang="zh-CN" altLang="en-GB" sz="2800" b="1" i="0" dirty="0">
                <a:solidFill>
                  <a:srgbClr val="008000"/>
                </a:solidFill>
              </a:rPr>
              <a:t>电子</a:t>
            </a:r>
            <a:r>
              <a:rPr lang="zh-CN" altLang="en-US" sz="2800" b="1" i="0" dirty="0">
                <a:solidFill>
                  <a:srgbClr val="008000"/>
                </a:solidFill>
              </a:rPr>
              <a:t>之间</a:t>
            </a:r>
            <a:r>
              <a:rPr lang="zh-CN" altLang="en-US" sz="28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的库伦力</a:t>
            </a:r>
            <a:r>
              <a:rPr lang="en-US" altLang="zh-CN" sz="28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</a:t>
            </a:r>
            <a:r>
              <a:rPr lang="zh-CN" altLang="en-US" sz="2800" b="1" i="0" dirty="0">
                <a:solidFill>
                  <a:srgbClr val="0033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圆周运动的向心力</a:t>
            </a:r>
            <a:endParaRPr lang="zh-CN" altLang="en-US" sz="2800" dirty="0">
              <a:solidFill>
                <a:srgbClr val="0033CC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28ACE-B099-4280-AA36-AA2FE8DD2575}"/>
              </a:ext>
            </a:extLst>
          </p:cNvPr>
          <p:cNvSpPr/>
          <p:nvPr/>
        </p:nvSpPr>
        <p:spPr>
          <a:xfrm>
            <a:off x="1499186" y="3007205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角动量量子化</a:t>
            </a:r>
            <a:endParaRPr lang="zh-CN" altLang="en-US" sz="2800" dirty="0"/>
          </a:p>
        </p:txBody>
      </p:sp>
      <p:graphicFrame>
        <p:nvGraphicFramePr>
          <p:cNvPr id="16" name="Object 51">
            <a:extLst>
              <a:ext uri="{FF2B5EF4-FFF2-40B4-BE49-F238E27FC236}">
                <a16:creationId xmlns:a16="http://schemas.microsoft.com/office/drawing/2014/main" id="{7C91F6F3-DEE8-4F69-850A-3274A6919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86312"/>
              </p:ext>
            </p:extLst>
          </p:nvPr>
        </p:nvGraphicFramePr>
        <p:xfrm>
          <a:off x="5230033" y="1808824"/>
          <a:ext cx="27178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7" name="Equation" r:id="rId3" imgW="965160" imgH="457200" progId="Equation.DSMT4">
                  <p:embed/>
                </p:oleObj>
              </mc:Choice>
              <mc:Fallback>
                <p:oleObj name="Equation" r:id="rId3" imgW="965160" imgH="457200" progId="Equation.DSMT4">
                  <p:embed/>
                  <p:pic>
                    <p:nvPicPr>
                      <p:cNvPr id="21" name="Object 51">
                        <a:extLst>
                          <a:ext uri="{FF2B5EF4-FFF2-40B4-BE49-F238E27FC236}">
                            <a16:creationId xmlns:a16="http://schemas.microsoft.com/office/drawing/2014/main" id="{2D2CCB14-BA0E-4278-BFF0-63EA82FC8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033" y="1808824"/>
                        <a:ext cx="27178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2">
            <a:extLst>
              <a:ext uri="{FF2B5EF4-FFF2-40B4-BE49-F238E27FC236}">
                <a16:creationId xmlns:a16="http://schemas.microsoft.com/office/drawing/2014/main" id="{3465316A-CB6E-4994-99F7-9FE5E05AD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97249"/>
              </p:ext>
            </p:extLst>
          </p:nvPr>
        </p:nvGraphicFramePr>
        <p:xfrm>
          <a:off x="4364845" y="2766338"/>
          <a:ext cx="3224213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8" name="Equation" r:id="rId5" imgW="1015920" imgH="393480" progId="Equation.DSMT4">
                  <p:embed/>
                </p:oleObj>
              </mc:Choice>
              <mc:Fallback>
                <p:oleObj name="Equation" r:id="rId5" imgW="1015920" imgH="393480" progId="Equation.DSMT4">
                  <p:embed/>
                  <p:pic>
                    <p:nvPicPr>
                      <p:cNvPr id="22" name="Object 52">
                        <a:extLst>
                          <a:ext uri="{FF2B5EF4-FFF2-40B4-BE49-F238E27FC236}">
                            <a16:creationId xmlns:a16="http://schemas.microsoft.com/office/drawing/2014/main" id="{2F8A6251-D150-41E7-840B-05EA2134F2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845" y="2766338"/>
                        <a:ext cx="3224213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8">
            <a:extLst>
              <a:ext uri="{FF2B5EF4-FFF2-40B4-BE49-F238E27FC236}">
                <a16:creationId xmlns:a16="http://schemas.microsoft.com/office/drawing/2014/main" id="{BE70972E-F1CB-4880-812C-82925D9E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692" y="4390017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Object 53">
            <a:extLst>
              <a:ext uri="{FF2B5EF4-FFF2-40B4-BE49-F238E27FC236}">
                <a16:creationId xmlns:a16="http://schemas.microsoft.com/office/drawing/2014/main" id="{C862760C-B0CD-4668-B2B8-ECFF9DE08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93490"/>
              </p:ext>
            </p:extLst>
          </p:nvPr>
        </p:nvGraphicFramePr>
        <p:xfrm>
          <a:off x="2627313" y="3614738"/>
          <a:ext cx="52736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9" name="Equation" r:id="rId7" imgW="1473120" imgH="457200" progId="Equation.DSMT4">
                  <p:embed/>
                </p:oleObj>
              </mc:Choice>
              <mc:Fallback>
                <p:oleObj name="Equation" r:id="rId7" imgW="1473120" imgH="457200" progId="Equation.DSMT4">
                  <p:embed/>
                  <p:pic>
                    <p:nvPicPr>
                      <p:cNvPr id="25" name="Object 53">
                        <a:extLst>
                          <a:ext uri="{FF2B5EF4-FFF2-40B4-BE49-F238E27FC236}">
                            <a16:creationId xmlns:a16="http://schemas.microsoft.com/office/drawing/2014/main" id="{9BCA9A4E-D668-4831-9EFA-8F94AEC7A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14738"/>
                        <a:ext cx="52736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4">
            <a:extLst>
              <a:ext uri="{FF2B5EF4-FFF2-40B4-BE49-F238E27FC236}">
                <a16:creationId xmlns:a16="http://schemas.microsoft.com/office/drawing/2014/main" id="{0C45B828-63CE-4C36-9F98-11EE724B6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86169"/>
              </p:ext>
            </p:extLst>
          </p:nvPr>
        </p:nvGraphicFramePr>
        <p:xfrm>
          <a:off x="2943070" y="4939983"/>
          <a:ext cx="1803400" cy="60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0" name="公式" r:id="rId9" imgW="609336" imgH="203112" progId="Equation.3">
                  <p:embed/>
                </p:oleObj>
              </mc:Choice>
              <mc:Fallback>
                <p:oleObj name="公式" r:id="rId9" imgW="609336" imgH="203112" progId="Equation.3">
                  <p:embed/>
                  <p:pic>
                    <p:nvPicPr>
                      <p:cNvPr id="26" name="Object 54">
                        <a:extLst>
                          <a:ext uri="{FF2B5EF4-FFF2-40B4-BE49-F238E27FC236}">
                            <a16:creationId xmlns:a16="http://schemas.microsoft.com/office/drawing/2014/main" id="{A858594C-D2CD-45D2-B756-ECCB57CA1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070" y="4939983"/>
                        <a:ext cx="1803400" cy="60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75">
            <a:extLst>
              <a:ext uri="{FF2B5EF4-FFF2-40B4-BE49-F238E27FC236}">
                <a16:creationId xmlns:a16="http://schemas.microsoft.com/office/drawing/2014/main" id="{46A2A512-B6EF-4C14-A436-1455E530B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857979"/>
              </p:ext>
            </p:extLst>
          </p:nvPr>
        </p:nvGraphicFramePr>
        <p:xfrm>
          <a:off x="634260" y="5473581"/>
          <a:ext cx="3503612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1" name="Equation" r:id="rId11" imgW="1206360" imgH="431640" progId="Equation.DSMT4">
                  <p:embed/>
                </p:oleObj>
              </mc:Choice>
              <mc:Fallback>
                <p:oleObj name="Equation" r:id="rId11" imgW="1206360" imgH="431640" progId="Equation.DSMT4">
                  <p:embed/>
                  <p:pic>
                    <p:nvPicPr>
                      <p:cNvPr id="27" name="Object 2075">
                        <a:extLst>
                          <a:ext uri="{FF2B5EF4-FFF2-40B4-BE49-F238E27FC236}">
                            <a16:creationId xmlns:a16="http://schemas.microsoft.com/office/drawing/2014/main" id="{61EE2A1D-D585-4808-AC1C-EEB9ED0AB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60" y="5473581"/>
                        <a:ext cx="3503612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A1F1B505-FDD3-4472-B272-B7D00DF97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180942"/>
              </p:ext>
            </p:extLst>
          </p:nvPr>
        </p:nvGraphicFramePr>
        <p:xfrm>
          <a:off x="4215236" y="5442064"/>
          <a:ext cx="1803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2" name="Equation" r:id="rId13" imgW="622080" imgH="431640" progId="Equation.DSMT4">
                  <p:embed/>
                </p:oleObj>
              </mc:Choice>
              <mc:Fallback>
                <p:oleObj name="Equation" r:id="rId13" imgW="622080" imgH="431640" progId="Equation.DSMT4">
                  <p:embed/>
                  <p:pic>
                    <p:nvPicPr>
                      <p:cNvPr id="28" name="Object 17">
                        <a:extLst>
                          <a:ext uri="{FF2B5EF4-FFF2-40B4-BE49-F238E27FC236}">
                            <a16:creationId xmlns:a16="http://schemas.microsoft.com/office/drawing/2014/main" id="{3828C1F9-FD84-4BEB-8CB9-7691C0727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236" y="5442064"/>
                        <a:ext cx="18034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884209B3-B4CB-486B-890B-978970C30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571357"/>
              </p:ext>
            </p:extLst>
          </p:nvPr>
        </p:nvGraphicFramePr>
        <p:xfrm>
          <a:off x="6173365" y="5285696"/>
          <a:ext cx="34131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3" name="Equation" r:id="rId15" imgW="1091880" imgH="457200" progId="Equation.DSMT4">
                  <p:embed/>
                </p:oleObj>
              </mc:Choice>
              <mc:Fallback>
                <p:oleObj name="Equation" r:id="rId15" imgW="1091880" imgH="457200" progId="Equation.DSMT4">
                  <p:embed/>
                  <p:pic>
                    <p:nvPicPr>
                      <p:cNvPr id="29" name="Object 18">
                        <a:extLst>
                          <a:ext uri="{FF2B5EF4-FFF2-40B4-BE49-F238E27FC236}">
                            <a16:creationId xmlns:a16="http://schemas.microsoft.com/office/drawing/2014/main" id="{B5C5D7FF-A8B2-4A3C-BB71-4B0822190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365" y="5285696"/>
                        <a:ext cx="34131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9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366050"/>
              </p:ext>
            </p:extLst>
          </p:nvPr>
        </p:nvGraphicFramePr>
        <p:xfrm>
          <a:off x="3362997" y="224736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19" name="Equation" r:id="rId3" imgW="419100" imgH="419100" progId="Equation.3">
                  <p:embed/>
                </p:oleObj>
              </mc:Choice>
              <mc:Fallback>
                <p:oleObj name="Equation" r:id="rId3" imgW="41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997" y="2247365"/>
                        <a:ext cx="13112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8124"/>
              </p:ext>
            </p:extLst>
          </p:nvPr>
        </p:nvGraphicFramePr>
        <p:xfrm>
          <a:off x="4720308" y="5247738"/>
          <a:ext cx="3962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20" name="公式" r:id="rId5" imgW="1257120" imgH="342720" progId="Equation.3">
                  <p:embed/>
                </p:oleObj>
              </mc:Choice>
              <mc:Fallback>
                <p:oleObj name="公式" r:id="rId5" imgW="1257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308" y="5247738"/>
                        <a:ext cx="39624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219996" y="461426"/>
            <a:ext cx="6742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kern="0" dirty="0">
                <a:solidFill>
                  <a:srgbClr val="FF0000"/>
                </a:solidFill>
              </a:rPr>
              <a:t>5</a:t>
            </a:r>
            <a:r>
              <a:rPr lang="zh-CN" altLang="en-US" sz="2800" b="1" kern="0" dirty="0">
                <a:solidFill>
                  <a:srgbClr val="FF0000"/>
                </a:solidFill>
              </a:rPr>
              <a:t>. 微观粒子的波粒二象性,德布罗意关系 </a:t>
            </a:r>
            <a:r>
              <a:rPr lang="zh-CN" altLang="en-US" sz="2800" b="1" kern="0" dirty="0">
                <a:solidFill>
                  <a:srgbClr val="0A0908"/>
                </a:solidFill>
              </a:rPr>
              <a:t>   </a:t>
            </a:r>
            <a:endParaRPr lang="zh-CN" altLang="en-US" sz="2800" b="1" kern="0" dirty="0">
              <a:solidFill>
                <a:srgbClr val="009900"/>
              </a:solidFill>
            </a:endParaRPr>
          </a:p>
        </p:txBody>
      </p:sp>
      <p:graphicFrame>
        <p:nvGraphicFramePr>
          <p:cNvPr id="7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44360"/>
              </p:ext>
            </p:extLst>
          </p:nvPr>
        </p:nvGraphicFramePr>
        <p:xfrm>
          <a:off x="5863310" y="2604551"/>
          <a:ext cx="1400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21" name="Equation" r:id="rId7" imgW="419218" imgH="114182" progId="Equation.3">
                  <p:embed/>
                </p:oleObj>
              </mc:Choice>
              <mc:Fallback>
                <p:oleObj name="Equation" r:id="rId7" imgW="419218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310" y="2604551"/>
                        <a:ext cx="1400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792774" y="1229758"/>
            <a:ext cx="5998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9900"/>
                </a:solidFill>
              </a:rPr>
              <a:t>戴维孙,革末等人的电子衍射实验验证了德布罗意关系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19995" y="3890428"/>
            <a:ext cx="7143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动量为</a:t>
            </a:r>
            <a:r>
              <a:rPr lang="zh-CN" altLang="zh-CN" sz="2800" i="1" dirty="0">
                <a:latin typeface="Century Schoolbook" panose="02040604050505020304" pitchFamily="18" charset="0"/>
              </a:rPr>
              <a:t>P</a:t>
            </a:r>
            <a:r>
              <a:rPr lang="zh-CN" altLang="zh-CN" sz="2800" dirty="0">
                <a:latin typeface="Century Schoolbook" panose="02040604050505020304" pitchFamily="18" charset="0"/>
              </a:rPr>
              <a:t> 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、质量为</a:t>
            </a:r>
            <a:r>
              <a:rPr lang="zh-CN" altLang="zh-CN" sz="2800" i="1" dirty="0">
                <a:latin typeface="Century Schoolbook" panose="02040604050505020304" pitchFamily="18" charset="0"/>
              </a:rPr>
              <a:t>m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、能量为</a:t>
            </a:r>
            <a:r>
              <a:rPr lang="zh-CN" altLang="zh-CN" sz="2800" i="1" dirty="0">
                <a:latin typeface="Century Schoolbook" panose="02040604050505020304" pitchFamily="18" charset="0"/>
              </a:rPr>
              <a:t>E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的自由粒子，</a:t>
            </a:r>
            <a:r>
              <a:rPr lang="zh-CN" altLang="zh-CN" sz="2800" i="1" dirty="0">
                <a:solidFill>
                  <a:srgbClr val="CC3300"/>
                </a:solidFill>
                <a:latin typeface="Century Schoolbook" panose="02040604050505020304" pitchFamily="18" charset="0"/>
              </a:rPr>
              <a:t> 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沿 </a:t>
            </a:r>
            <a:r>
              <a:rPr lang="zh-CN" altLang="zh-CN" sz="2800" i="1" dirty="0">
                <a:solidFill>
                  <a:srgbClr val="CC3300"/>
                </a:solidFill>
                <a:latin typeface="Century Schoolbook" panose="02040604050505020304" pitchFamily="18" charset="0"/>
              </a:rPr>
              <a:t>x </a:t>
            </a:r>
            <a:r>
              <a:rPr lang="zh-CN" altLang="zh-CN" sz="2800" dirty="0">
                <a:solidFill>
                  <a:srgbClr val="CC3300"/>
                </a:solidFill>
                <a:latin typeface="Century Schoolbook" panose="02040604050505020304" pitchFamily="18" charset="0"/>
              </a:rPr>
              <a:t>轴运动的波函数为：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BFFE96-08CA-408D-BFB3-2F44C4F62C64}"/>
              </a:ext>
            </a:extLst>
          </p:cNvPr>
          <p:cNvSpPr/>
          <p:nvPr/>
        </p:nvSpPr>
        <p:spPr>
          <a:xfrm>
            <a:off x="2144948" y="1162934"/>
            <a:ext cx="9351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已知电子的德布罗意波长等于其</a:t>
            </a:r>
            <a:r>
              <a:rPr lang="zh-CN" altLang="en-US" sz="2800" b="1" dirty="0">
                <a:solidFill>
                  <a:srgbClr val="FF0000"/>
                </a:solidFill>
              </a:rPr>
              <a:t>康普顿波长</a:t>
            </a:r>
            <a:r>
              <a:rPr lang="zh-CN" altLang="en-US" sz="2800" b="1" dirty="0">
                <a:solidFill>
                  <a:srgbClr val="0000FF"/>
                </a:solidFill>
              </a:rPr>
              <a:t>                      的一半，它的质量与其</a:t>
            </a:r>
            <a:r>
              <a:rPr lang="zh-CN" altLang="en-US" sz="2800" b="1" dirty="0">
                <a:solidFill>
                  <a:srgbClr val="FF0000"/>
                </a:solidFill>
              </a:rPr>
              <a:t>静止</a:t>
            </a:r>
            <a:r>
              <a:rPr lang="zh-CN" altLang="en-US" sz="2800" b="1" dirty="0">
                <a:solidFill>
                  <a:srgbClr val="0000FF"/>
                </a:solidFill>
              </a:rPr>
              <a:t>质量之比</a:t>
            </a:r>
            <a:r>
              <a:rPr lang="en-US" altLang="zh-CN" sz="2800" b="1" dirty="0">
                <a:solidFill>
                  <a:srgbClr val="0000FF"/>
                </a:solidFill>
              </a:rPr>
              <a:t>=______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3" name="Object 2073">
            <a:extLst>
              <a:ext uri="{FF2B5EF4-FFF2-40B4-BE49-F238E27FC236}">
                <a16:creationId xmlns:a16="http://schemas.microsoft.com/office/drawing/2014/main" id="{ADF914D6-CDB7-400C-9497-B142B3D98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718815"/>
              </p:ext>
            </p:extLst>
          </p:nvPr>
        </p:nvGraphicFramePr>
        <p:xfrm>
          <a:off x="9011587" y="988308"/>
          <a:ext cx="2088232" cy="71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6" name="公式" r:id="rId3" imgW="672840" imgH="228600" progId="Equation.3">
                  <p:embed/>
                </p:oleObj>
              </mc:Choice>
              <mc:Fallback>
                <p:oleObj name="公式" r:id="rId3" imgW="672840" imgH="228600" progId="Equation.3">
                  <p:embed/>
                  <p:pic>
                    <p:nvPicPr>
                      <p:cNvPr id="3" name="Object 2073">
                        <a:extLst>
                          <a:ext uri="{FF2B5EF4-FFF2-40B4-BE49-F238E27FC236}">
                            <a16:creationId xmlns:a16="http://schemas.microsoft.com/office/drawing/2014/main" id="{DAE8D6B9-5E46-470A-A0E5-E734C66E9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587" y="988308"/>
                        <a:ext cx="2088232" cy="711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60">
            <a:extLst>
              <a:ext uri="{FF2B5EF4-FFF2-40B4-BE49-F238E27FC236}">
                <a16:creationId xmlns:a16="http://schemas.microsoft.com/office/drawing/2014/main" id="{4AA009C8-7E0C-417D-8451-3711B3F5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9" y="332657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1031">
            <a:extLst>
              <a:ext uri="{FF2B5EF4-FFF2-40B4-BE49-F238E27FC236}">
                <a16:creationId xmlns:a16="http://schemas.microsoft.com/office/drawing/2014/main" id="{B329BEA3-381A-4A7A-83C7-5D20944C8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36833"/>
              </p:ext>
            </p:extLst>
          </p:nvPr>
        </p:nvGraphicFramePr>
        <p:xfrm>
          <a:off x="2247436" y="2139272"/>
          <a:ext cx="13065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7" name="Equation" r:id="rId5" imgW="393480" imgH="419040" progId="Equation.DSMT4">
                  <p:embed/>
                </p:oleObj>
              </mc:Choice>
              <mc:Fallback>
                <p:oleObj name="Equation" r:id="rId5" imgW="393480" imgH="419040" progId="Equation.DSMT4">
                  <p:embed/>
                  <p:pic>
                    <p:nvPicPr>
                      <p:cNvPr id="5" name="Object 1031">
                        <a:extLst>
                          <a:ext uri="{FF2B5EF4-FFF2-40B4-BE49-F238E27FC236}">
                            <a16:creationId xmlns:a16="http://schemas.microsoft.com/office/drawing/2014/main" id="{7F2044ED-6144-4BD2-A508-B72094E26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6" y="2139272"/>
                        <a:ext cx="130651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1">
            <a:extLst>
              <a:ext uri="{FF2B5EF4-FFF2-40B4-BE49-F238E27FC236}">
                <a16:creationId xmlns:a16="http://schemas.microsoft.com/office/drawing/2014/main" id="{120AEF01-1ACB-40C3-ACC6-B2BA13617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780354"/>
              </p:ext>
            </p:extLst>
          </p:nvPr>
        </p:nvGraphicFramePr>
        <p:xfrm>
          <a:off x="3983711" y="2159629"/>
          <a:ext cx="1649413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8" name="Equation" r:id="rId7" imgW="495000" imgH="431640" progId="Equation.DSMT4">
                  <p:embed/>
                </p:oleObj>
              </mc:Choice>
              <mc:Fallback>
                <p:oleObj name="Equation" r:id="rId7" imgW="495000" imgH="431640" progId="Equation.DSMT4">
                  <p:embed/>
                  <p:pic>
                    <p:nvPicPr>
                      <p:cNvPr id="6" name="Object 1031">
                        <a:extLst>
                          <a:ext uri="{FF2B5EF4-FFF2-40B4-BE49-F238E27FC236}">
                            <a16:creationId xmlns:a16="http://schemas.microsoft.com/office/drawing/2014/main" id="{C7062522-5F24-46EA-84CC-B7DF87AF5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711" y="2159629"/>
                        <a:ext cx="1649413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9">
            <a:extLst>
              <a:ext uri="{FF2B5EF4-FFF2-40B4-BE49-F238E27FC236}">
                <a16:creationId xmlns:a16="http://schemas.microsoft.com/office/drawing/2014/main" id="{3D221CF8-242F-4DF6-8550-3F439C083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896042"/>
              </p:ext>
            </p:extLst>
          </p:nvPr>
        </p:nvGraphicFramePr>
        <p:xfrm>
          <a:off x="10684549" y="2220748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9" name="公式" r:id="rId9" imgW="419100" imgH="419100" progId="Equation.3">
                  <p:embed/>
                </p:oleObj>
              </mc:Choice>
              <mc:Fallback>
                <p:oleObj name="公式" r:id="rId9" imgW="419100" imgH="419100" progId="Equation.3">
                  <p:embed/>
                  <p:pic>
                    <p:nvPicPr>
                      <p:cNvPr id="7" name="Object 1029">
                        <a:extLst>
                          <a:ext uri="{FF2B5EF4-FFF2-40B4-BE49-F238E27FC236}">
                            <a16:creationId xmlns:a16="http://schemas.microsoft.com/office/drawing/2014/main" id="{E0D90FBC-056C-47B5-AAB6-9DFA6E48A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4549" y="2220748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6">
            <a:extLst>
              <a:ext uri="{FF2B5EF4-FFF2-40B4-BE49-F238E27FC236}">
                <a16:creationId xmlns:a16="http://schemas.microsoft.com/office/drawing/2014/main" id="{51B6EECF-DC6C-40B1-BEF1-E0FD7413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15" y="2692516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9" name="Object 1031">
            <a:extLst>
              <a:ext uri="{FF2B5EF4-FFF2-40B4-BE49-F238E27FC236}">
                <a16:creationId xmlns:a16="http://schemas.microsoft.com/office/drawing/2014/main" id="{073FDAED-D240-4E0E-81C2-98DA90DEF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661850"/>
              </p:ext>
            </p:extLst>
          </p:nvPr>
        </p:nvGraphicFramePr>
        <p:xfrm>
          <a:off x="7306380" y="2541948"/>
          <a:ext cx="20272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0" name="Equation" r:id="rId11" imgW="609480" imgH="228600" progId="Equation.DSMT4">
                  <p:embed/>
                </p:oleObj>
              </mc:Choice>
              <mc:Fallback>
                <p:oleObj name="Equation" r:id="rId11" imgW="609480" imgH="228600" progId="Equation.DSMT4">
                  <p:embed/>
                  <p:pic>
                    <p:nvPicPr>
                      <p:cNvPr id="9" name="Object 1031">
                        <a:extLst>
                          <a:ext uri="{FF2B5EF4-FFF2-40B4-BE49-F238E27FC236}">
                            <a16:creationId xmlns:a16="http://schemas.microsoft.com/office/drawing/2014/main" id="{DA71D7D9-930B-418E-9B77-751750234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380" y="2541948"/>
                        <a:ext cx="20272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137C1B-0B37-47EE-8485-669A44592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151450"/>
              </p:ext>
            </p:extLst>
          </p:nvPr>
        </p:nvGraphicFramePr>
        <p:xfrm>
          <a:off x="1354477" y="3956417"/>
          <a:ext cx="7885113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1" name="Equation" r:id="rId13" imgW="2260440" imgH="355320" progId="Equation.DSMT4">
                  <p:embed/>
                </p:oleObj>
              </mc:Choice>
              <mc:Fallback>
                <p:oleObj name="Equation" r:id="rId13" imgW="2260440" imgH="3553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E06C22-40A3-42A2-83B9-E34EA42E65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4477" y="3956417"/>
                        <a:ext cx="7885113" cy="123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>
            <a:extLst>
              <a:ext uri="{FF2B5EF4-FFF2-40B4-BE49-F238E27FC236}">
                <a16:creationId xmlns:a16="http://schemas.microsoft.com/office/drawing/2014/main" id="{0EDA7FC5-89F3-4921-BE15-269411AF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048" y="5699406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CE60390-4F4C-4B5B-A541-F8529BC2C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731390"/>
              </p:ext>
            </p:extLst>
          </p:nvPr>
        </p:nvGraphicFramePr>
        <p:xfrm>
          <a:off x="3008313" y="5299075"/>
          <a:ext cx="22796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2" name="Equation" r:id="rId15" imgW="634680" imgH="253800" progId="Equation.DSMT4">
                  <p:embed/>
                </p:oleObj>
              </mc:Choice>
              <mc:Fallback>
                <p:oleObj name="Equation" r:id="rId15" imgW="634680" imgH="253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DC80EDE1-9D9D-4605-B8AC-B0087E5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08313" y="5299075"/>
                        <a:ext cx="22796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CBDCFB48-8C83-4ECC-86F4-B067A9C48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52436"/>
              </p:ext>
            </p:extLst>
          </p:nvPr>
        </p:nvGraphicFramePr>
        <p:xfrm>
          <a:off x="7176120" y="5538251"/>
          <a:ext cx="30273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3" name="Equation" r:id="rId17" imgW="1155700" imgH="292100" progId="Equation.3">
                  <p:embed/>
                </p:oleObj>
              </mc:Choice>
              <mc:Fallback>
                <p:oleObj name="Equation" r:id="rId17" imgW="1155700" imgH="292100" progId="Equation.3">
                  <p:embed/>
                  <p:pic>
                    <p:nvPicPr>
                      <p:cNvPr id="13" name="Object 10">
                        <a:extLst>
                          <a:ext uri="{FF2B5EF4-FFF2-40B4-BE49-F238E27FC236}">
                            <a16:creationId xmlns:a16="http://schemas.microsoft.com/office/drawing/2014/main" id="{29E976D1-23AD-41D5-9551-72947D333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5538251"/>
                        <a:ext cx="3027362" cy="87471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4" descr="4C70BBA977B88F3DF7393CB7443DAF2A">
            <a:extLst>
              <a:ext uri="{FF2B5EF4-FFF2-40B4-BE49-F238E27FC236}">
                <a16:creationId xmlns:a16="http://schemas.microsoft.com/office/drawing/2014/main" id="{70F5EC0A-13EC-4CD1-B213-193300AF27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226" y="3644678"/>
            <a:ext cx="1555973" cy="16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2733E9-F005-4EE2-A685-A976CADE0E2F}"/>
              </a:ext>
            </a:extLst>
          </p:cNvPr>
          <p:cNvSpPr/>
          <p:nvPr/>
        </p:nvSpPr>
        <p:spPr>
          <a:xfrm>
            <a:off x="2135560" y="881843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电子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，电荷的绝对值为</a:t>
            </a:r>
            <a:r>
              <a:rPr lang="en-US" altLang="zh-CN" sz="2800" b="1" dirty="0">
                <a:solidFill>
                  <a:srgbClr val="FF0000"/>
                </a:solidFill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在垂直于均匀磁场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</a:rPr>
              <a:t>的平面内作半径为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</a:rPr>
              <a:t>的匀速圆周运动，德布罗意波长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rgbClr val="FF00FF"/>
                </a:solidFill>
              </a:rPr>
              <a:t>=________</a:t>
            </a:r>
            <a:r>
              <a:rPr lang="zh-CN" altLang="en-US" sz="2800" b="1" dirty="0">
                <a:solidFill>
                  <a:srgbClr val="FF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4667D8F6-4E91-4B44-89C7-D6DC66982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693" y="298883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sz="3600" b="1" dirty="0"/>
          </a:p>
        </p:txBody>
      </p:sp>
      <p:graphicFrame>
        <p:nvGraphicFramePr>
          <p:cNvPr id="4" name="对象 67">
            <a:extLst>
              <a:ext uri="{FF2B5EF4-FFF2-40B4-BE49-F238E27FC236}">
                <a16:creationId xmlns:a16="http://schemas.microsoft.com/office/drawing/2014/main" id="{84CC0EBA-15A1-447A-AE65-E16960398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18317"/>
              </p:ext>
            </p:extLst>
          </p:nvPr>
        </p:nvGraphicFramePr>
        <p:xfrm>
          <a:off x="2927649" y="2491141"/>
          <a:ext cx="239871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1" name="Equation" r:id="rId3" imgW="723600" imgH="419040" progId="Equation.DSMT4">
                  <p:embed/>
                </p:oleObj>
              </mc:Choice>
              <mc:Fallback>
                <p:oleObj name="Equation" r:id="rId3" imgW="723600" imgH="419040" progId="Equation.DSMT4">
                  <p:embed/>
                  <p:pic>
                    <p:nvPicPr>
                      <p:cNvPr id="4" name="对象 67">
                        <a:extLst>
                          <a:ext uri="{FF2B5EF4-FFF2-40B4-BE49-F238E27FC236}">
                            <a16:creationId xmlns:a16="http://schemas.microsoft.com/office/drawing/2014/main" id="{5112412C-29C9-4339-9706-DEAF0FE04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2491141"/>
                        <a:ext cx="239871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6">
            <a:extLst>
              <a:ext uri="{FF2B5EF4-FFF2-40B4-BE49-F238E27FC236}">
                <a16:creationId xmlns:a16="http://schemas.microsoft.com/office/drawing/2014/main" id="{2C68D9E9-5815-430A-909C-AC2C6810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143" y="2957071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6" name="对象 67">
            <a:extLst>
              <a:ext uri="{FF2B5EF4-FFF2-40B4-BE49-F238E27FC236}">
                <a16:creationId xmlns:a16="http://schemas.microsoft.com/office/drawing/2014/main" id="{4149A072-D2F2-4079-A75B-9133F0F07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16546"/>
              </p:ext>
            </p:extLst>
          </p:nvPr>
        </p:nvGraphicFramePr>
        <p:xfrm>
          <a:off x="6384033" y="2753630"/>
          <a:ext cx="2020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2"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6" name="对象 67">
                        <a:extLst>
                          <a:ext uri="{FF2B5EF4-FFF2-40B4-BE49-F238E27FC236}">
                            <a16:creationId xmlns:a16="http://schemas.microsoft.com/office/drawing/2014/main" id="{AA73BA7B-1DED-4A4F-8FFD-105E6ED5F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3" y="2753630"/>
                        <a:ext cx="2020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>
            <a:extLst>
              <a:ext uri="{FF2B5EF4-FFF2-40B4-BE49-F238E27FC236}">
                <a16:creationId xmlns:a16="http://schemas.microsoft.com/office/drawing/2014/main" id="{DDAFD607-2478-41A8-8418-DE4E2080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4338662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FF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8" name="Object 1031">
            <a:extLst>
              <a:ext uri="{FF2B5EF4-FFF2-40B4-BE49-F238E27FC236}">
                <a16:creationId xmlns:a16="http://schemas.microsoft.com/office/drawing/2014/main" id="{E4566361-02C0-4C0E-95F2-2D4723116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405856"/>
              </p:ext>
            </p:extLst>
          </p:nvPr>
        </p:nvGraphicFramePr>
        <p:xfrm>
          <a:off x="3906838" y="3898900"/>
          <a:ext cx="223043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3" name="Equation" r:id="rId7" imgW="799920" imgH="419040" progId="Equation.DSMT4">
                  <p:embed/>
                </p:oleObj>
              </mc:Choice>
              <mc:Fallback>
                <p:oleObj name="Equation" r:id="rId7" imgW="799920" imgH="419040" progId="Equation.DSMT4">
                  <p:embed/>
                  <p:pic>
                    <p:nvPicPr>
                      <p:cNvPr id="8" name="Object 1031">
                        <a:extLst>
                          <a:ext uri="{FF2B5EF4-FFF2-40B4-BE49-F238E27FC236}">
                            <a16:creationId xmlns:a16="http://schemas.microsoft.com/office/drawing/2014/main" id="{3468E263-B01A-49F0-819D-9813A6292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3898900"/>
                        <a:ext cx="2230437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9">
            <a:extLst>
              <a:ext uri="{FF2B5EF4-FFF2-40B4-BE49-F238E27FC236}">
                <a16:creationId xmlns:a16="http://schemas.microsoft.com/office/drawing/2014/main" id="{778F802B-9AF7-4633-97F0-0C4AF40D4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51596"/>
              </p:ext>
            </p:extLst>
          </p:nvPr>
        </p:nvGraphicFramePr>
        <p:xfrm>
          <a:off x="9634040" y="1759164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4" name="公式" r:id="rId9" imgW="419100" imgH="419100" progId="Equation.3">
                  <p:embed/>
                </p:oleObj>
              </mc:Choice>
              <mc:Fallback>
                <p:oleObj name="公式" r:id="rId9" imgW="419100" imgH="419100" progId="Equation.3">
                  <p:embed/>
                  <p:pic>
                    <p:nvPicPr>
                      <p:cNvPr id="9" name="Object 1029">
                        <a:extLst>
                          <a:ext uri="{FF2B5EF4-FFF2-40B4-BE49-F238E27FC236}">
                            <a16:creationId xmlns:a16="http://schemas.microsoft.com/office/drawing/2014/main" id="{13A9B7B4-CDD1-4542-AC78-33434B20D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040" y="1759164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71BC229D-EEF9-41DD-B163-7A6E41878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852027"/>
              </p:ext>
            </p:extLst>
          </p:nvPr>
        </p:nvGraphicFramePr>
        <p:xfrm>
          <a:off x="8439150" y="3708400"/>
          <a:ext cx="22161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5" name="Visio" r:id="rId11" imgW="2215873" imgH="2574734" progId="Visio.Drawing.6">
                  <p:embed/>
                </p:oleObj>
              </mc:Choice>
              <mc:Fallback>
                <p:oleObj name="Visio" r:id="rId11" imgW="2215873" imgH="2574734" progId="Visio.Drawing.6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030DDB5E-6095-425A-9650-2D6621DFB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0" y="3708400"/>
                        <a:ext cx="221615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3">
            <a:extLst>
              <a:ext uri="{FF2B5EF4-FFF2-40B4-BE49-F238E27FC236}">
                <a16:creationId xmlns:a16="http://schemas.microsoft.com/office/drawing/2014/main" id="{C9D96490-33B4-4A3A-A1F5-888C449C944A}"/>
              </a:ext>
            </a:extLst>
          </p:cNvPr>
          <p:cNvGrpSpPr>
            <a:grpSpLocks/>
          </p:cNvGrpSpPr>
          <p:nvPr/>
        </p:nvGrpSpPr>
        <p:grpSpPr bwMode="auto">
          <a:xfrm>
            <a:off x="9281669" y="4612087"/>
            <a:ext cx="355787" cy="365376"/>
            <a:chOff x="2784" y="1872"/>
            <a:chExt cx="144" cy="144"/>
          </a:xfrm>
        </p:grpSpPr>
        <p:sp>
          <p:nvSpPr>
            <p:cNvPr id="12" name="Oval 154">
              <a:extLst>
                <a:ext uri="{FF2B5EF4-FFF2-40B4-BE49-F238E27FC236}">
                  <a16:creationId xmlns:a16="http://schemas.microsoft.com/office/drawing/2014/main" id="{659F2889-DFA4-462E-97EC-11D2F5DE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  <p:sp>
          <p:nvSpPr>
            <p:cNvPr id="13" name="Oval 155">
              <a:extLst>
                <a:ext uri="{FF2B5EF4-FFF2-40B4-BE49-F238E27FC236}">
                  <a16:creationId xmlns:a16="http://schemas.microsoft.com/office/drawing/2014/main" id="{E964F4C2-6CEE-4E72-B5D3-033D382B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</p:grpSp>
    </p:spTree>
    <p:extLst>
      <p:ext uri="{BB962C8B-B14F-4D97-AF65-F5344CB8AC3E}">
        <p14:creationId xmlns:p14="http://schemas.microsoft.com/office/powerpoint/2010/main" val="26125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6379971" y="4661410"/>
            <a:ext cx="3857742" cy="1411508"/>
          </a:xfrm>
          <a:prstGeom prst="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rgbClr val="FF00FF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7524751" y="5357813"/>
          <a:ext cx="20478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90" name="公式" r:id="rId4" imgW="438114" imgH="133347" progId="Equation.3">
                  <p:embed/>
                </p:oleObj>
              </mc:Choice>
              <mc:Fallback>
                <p:oleObj name="公式" r:id="rId4" imgW="438114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1" y="5357813"/>
                        <a:ext cx="20478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82"/>
                                </a:gs>
                                <a:gs pos="30000">
                                  <a:srgbClr val="66008F"/>
                                </a:gs>
                                <a:gs pos="64999">
                                  <a:srgbClr val="BA0066"/>
                                </a:gs>
                                <a:gs pos="89999">
                                  <a:srgbClr val="FF0000"/>
                                </a:gs>
                                <a:gs pos="100000">
                                  <a:srgbClr val="FF82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024688" y="4786313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维恩位移定律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775521" y="260649"/>
            <a:ext cx="3254735" cy="1653117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2532287" y="535777"/>
            <a:ext cx="1971377" cy="59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solidFill>
                  <a:srgbClr val="FF0000"/>
                </a:solidFill>
                <a:ea typeface="黑体" panose="02010609060101010101" pitchFamily="49" charset="-122"/>
              </a:rPr>
              <a:t>维恩公式</a:t>
            </a:r>
            <a:endParaRPr lang="zh-CN" altLang="en-US" i="0" dirty="0">
              <a:solidFill>
                <a:srgbClr val="FF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7621861" y="1125539"/>
            <a:ext cx="2615852" cy="799745"/>
          </a:xfrm>
          <a:prstGeom prst="rect">
            <a:avLst/>
          </a:prstGeom>
          <a:solidFill>
            <a:srgbClr val="66FF99"/>
          </a:solidFill>
          <a:ln w="25400">
            <a:solidFill>
              <a:srgbClr val="FF00FF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8298755" y="2295825"/>
            <a:ext cx="1109159" cy="55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solidFill>
                  <a:srgbClr val="0070C0"/>
                </a:solidFill>
                <a:ea typeface="黑体" panose="02010609060101010101" pitchFamily="49" charset="-122"/>
              </a:rPr>
              <a:t>积分</a:t>
            </a:r>
            <a:endParaRPr lang="zh-CN" altLang="en-US" i="0" dirty="0">
              <a:solidFill>
                <a:srgbClr val="0070C0"/>
              </a:solidFill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7745081" y="2046136"/>
            <a:ext cx="1006295" cy="67289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634247" y="2598441"/>
            <a:ext cx="3039226" cy="1561199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727808" y="2726594"/>
            <a:ext cx="2955991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 i="0" dirty="0">
                <a:ea typeface="黑体" panose="02010609060101010101" pitchFamily="49" charset="-122"/>
              </a:rPr>
              <a:t> </a:t>
            </a:r>
            <a:r>
              <a:rPr lang="zh-CN" altLang="en-US" sz="3600" b="1" i="0" dirty="0">
                <a:solidFill>
                  <a:srgbClr val="9900CC"/>
                </a:solidFill>
                <a:ea typeface="黑体" panose="02010609060101010101" pitchFamily="49" charset="-122"/>
              </a:rPr>
              <a:t>普朗克公式</a:t>
            </a:r>
            <a:endParaRPr lang="zh-CN" altLang="en-US" sz="3600" i="0" dirty="0">
              <a:solidFill>
                <a:srgbClr val="9900CC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79442" y="3490869"/>
            <a:ext cx="1561012" cy="10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solidFill>
                  <a:srgbClr val="0000CC"/>
                </a:solidFill>
                <a:ea typeface="黑体" panose="02010609060101010101" pitchFamily="49" charset="-122"/>
              </a:rPr>
              <a:t>取低频</a:t>
            </a:r>
          </a:p>
          <a:p>
            <a:pPr algn="just" eaLnBrk="1" hangingPunct="1"/>
            <a:r>
              <a:rPr lang="zh-CN" altLang="en-US" b="1" i="0" dirty="0">
                <a:solidFill>
                  <a:srgbClr val="0000CC"/>
                </a:solidFill>
                <a:ea typeface="黑体" panose="02010609060101010101" pitchFamily="49" charset="-122"/>
              </a:rPr>
              <a:t> 极限</a:t>
            </a:r>
            <a:endParaRPr lang="zh-CN" altLang="en-US" i="0" dirty="0">
              <a:solidFill>
                <a:srgbClr val="0000CC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497358" y="3947329"/>
            <a:ext cx="985625" cy="6729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659955" y="2108533"/>
            <a:ext cx="1559986" cy="10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ea typeface="黑体" panose="02010609060101010101" pitchFamily="49" charset="-122"/>
              </a:rPr>
              <a:t>取高频</a:t>
            </a:r>
          </a:p>
          <a:p>
            <a:pPr algn="just" eaLnBrk="1" hangingPunct="1"/>
            <a:r>
              <a:rPr lang="zh-CN" altLang="en-US" b="1" i="0" dirty="0">
                <a:ea typeface="黑体" panose="02010609060101010101" pitchFamily="49" charset="-122"/>
              </a:rPr>
              <a:t> 极限</a:t>
            </a:r>
            <a:endParaRPr lang="zh-CN" altLang="en-US" i="0" dirty="0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3517575" y="2048056"/>
            <a:ext cx="986088" cy="6727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2204575" y="4695192"/>
            <a:ext cx="2676935" cy="1736353"/>
          </a:xfrm>
          <a:prstGeom prst="rect">
            <a:avLst/>
          </a:prstGeom>
          <a:gradFill flip="none" rotWithShape="1">
            <a:gsLst>
              <a:gs pos="0">
                <a:srgbClr val="9900FF">
                  <a:tint val="66000"/>
                  <a:satMod val="160000"/>
                </a:srgbClr>
              </a:gs>
              <a:gs pos="50000">
                <a:srgbClr val="9900FF">
                  <a:tint val="44500"/>
                  <a:satMod val="160000"/>
                </a:srgbClr>
              </a:gs>
              <a:gs pos="100000">
                <a:srgbClr val="9900FF">
                  <a:tint val="23500"/>
                  <a:satMod val="160000"/>
                </a:srgbClr>
              </a:gs>
            </a:gsLst>
            <a:lin ang="13500000" scaled="1"/>
            <a:tileRect/>
          </a:gra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2389257" y="4924735"/>
            <a:ext cx="2492252" cy="120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solidFill>
                  <a:srgbClr val="FF0066"/>
                </a:solidFill>
                <a:ea typeface="黑体" panose="02010609060101010101" pitchFamily="49" charset="-122"/>
              </a:rPr>
              <a:t>瑞利－金斯公式</a:t>
            </a:r>
          </a:p>
          <a:p>
            <a:pPr algn="just" eaLnBrk="1" hangingPunct="1"/>
            <a:endParaRPr lang="zh-CN" altLang="en-US" b="1" i="0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i="0" dirty="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745292" y="3900225"/>
            <a:ext cx="1006379" cy="67293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8319866" y="3804440"/>
            <a:ext cx="1478514" cy="55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i="0" dirty="0">
                <a:ea typeface="黑体" panose="02010609060101010101" pitchFamily="49" charset="-122"/>
              </a:rPr>
              <a:t>求极值</a:t>
            </a:r>
            <a:endParaRPr lang="zh-CN" altLang="en-US" i="0" dirty="0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15107"/>
              </p:ext>
            </p:extLst>
          </p:nvPr>
        </p:nvGraphicFramePr>
        <p:xfrm>
          <a:off x="4926793" y="3240496"/>
          <a:ext cx="2534199" cy="91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91" name="公式" r:id="rId6" imgW="1295400" imgH="469900" progId="Equation.3">
                  <p:embed/>
                </p:oleObj>
              </mc:Choice>
              <mc:Fallback>
                <p:oleObj name="公式" r:id="rId6" imgW="129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793" y="3240496"/>
                        <a:ext cx="2534199" cy="919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34074"/>
              </p:ext>
            </p:extLst>
          </p:nvPr>
        </p:nvGraphicFramePr>
        <p:xfrm>
          <a:off x="1980514" y="1160784"/>
          <a:ext cx="2974428" cy="56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92" name="公式" r:id="rId8" imgW="1193800" imgH="241300" progId="Equation.3">
                  <p:embed/>
                </p:oleObj>
              </mc:Choice>
              <mc:Fallback>
                <p:oleObj name="公式" r:id="rId8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514" y="1160784"/>
                        <a:ext cx="2974428" cy="560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104958"/>
              </p:ext>
            </p:extLst>
          </p:nvPr>
        </p:nvGraphicFramePr>
        <p:xfrm>
          <a:off x="2577075" y="5386721"/>
          <a:ext cx="2028053" cy="80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93" name="公式" r:id="rId10" imgW="1117600" imgH="419100" progId="Equation.3">
                  <p:embed/>
                </p:oleObj>
              </mc:Choice>
              <mc:Fallback>
                <p:oleObj name="公式" r:id="rId10" imgW="1117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075" y="5386721"/>
                        <a:ext cx="2028053" cy="801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720608" y="1123815"/>
            <a:ext cx="2435076" cy="55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1" i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斯特藩</a:t>
            </a:r>
            <a:r>
              <a:rPr lang="en-US" altLang="zh-CN" sz="2400" b="1" i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lang="zh-CN" altLang="en-US" sz="2400" b="1" i="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玻耳兹曼定律  </a:t>
            </a:r>
            <a:r>
              <a:rPr lang="en-US" altLang="zh-CN" sz="2400" b="1" i="0" dirty="0">
                <a:ea typeface="黑体" panose="02010609060101010101" pitchFamily="49" charset="-122"/>
              </a:rPr>
              <a:t>M</a:t>
            </a:r>
            <a:r>
              <a:rPr lang="en-US" altLang="zh-CN" sz="2400" b="1" i="0" baseline="-25000" dirty="0">
                <a:ea typeface="黑体" panose="02010609060101010101" pitchFamily="49" charset="-122"/>
              </a:rPr>
              <a:t> </a:t>
            </a:r>
            <a:r>
              <a:rPr lang="en-US" altLang="zh-CN" sz="2400" b="1" i="0" dirty="0">
                <a:ea typeface="黑体" panose="02010609060101010101" pitchFamily="49" charset="-122"/>
              </a:rPr>
              <a:t> = </a:t>
            </a:r>
            <a:r>
              <a:rPr lang="en-US" altLang="zh-CN" sz="2400" b="1" i="0" dirty="0"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i="0" dirty="0">
                <a:ea typeface="黑体" panose="02010609060101010101" pitchFamily="49" charset="-122"/>
              </a:rPr>
              <a:t>T </a:t>
            </a:r>
            <a:r>
              <a:rPr lang="en-US" altLang="zh-CN" sz="2400" b="1" i="0" baseline="30000" dirty="0">
                <a:ea typeface="黑体" panose="02010609060101010101" pitchFamily="49" charset="-122"/>
              </a:rPr>
              <a:t>4</a:t>
            </a:r>
            <a:endParaRPr lang="en-US" altLang="zh-CN" sz="2400" i="0" dirty="0"/>
          </a:p>
        </p:txBody>
      </p:sp>
    </p:spTree>
    <p:extLst>
      <p:ext uri="{BB962C8B-B14F-4D97-AF65-F5344CB8AC3E}">
        <p14:creationId xmlns:p14="http://schemas.microsoft.com/office/powerpoint/2010/main" val="38895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>
            <a:extLst>
              <a:ext uri="{FF2B5EF4-FFF2-40B4-BE49-F238E27FC236}">
                <a16:creationId xmlns:a16="http://schemas.microsoft.com/office/drawing/2014/main" id="{26291058-29E2-4EFD-B385-015E525D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752" y="1152517"/>
            <a:ext cx="6278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</a:rPr>
              <a:t>计算在绝对温度为 </a:t>
            </a:r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  时质量为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的粒子的平均德布罗意波长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D6C87F-19C7-43DF-89A3-C939F64A5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58656"/>
              </p:ext>
            </p:extLst>
          </p:nvPr>
        </p:nvGraphicFramePr>
        <p:xfrm>
          <a:off x="3141663" y="2179638"/>
          <a:ext cx="329565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35"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663" y="2179638"/>
                        <a:ext cx="3295650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60">
            <a:extLst>
              <a:ext uri="{FF2B5EF4-FFF2-40B4-BE49-F238E27FC236}">
                <a16:creationId xmlns:a16="http://schemas.microsoft.com/office/drawing/2014/main" id="{2070E7B9-4048-4206-ACDE-34747A93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9" y="332657"/>
            <a:ext cx="401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课堂练习题：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CB40B64-EA39-4BD3-A581-0CBC65E9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94" y="4251843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FF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3B39A99-5ADE-496E-95EF-682DABD09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163518"/>
              </p:ext>
            </p:extLst>
          </p:nvPr>
        </p:nvGraphicFramePr>
        <p:xfrm>
          <a:off x="3494088" y="4033838"/>
          <a:ext cx="2387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36" name="Equation" r:id="rId5" imgW="825480" imgH="266400" progId="Equation.DSMT4">
                  <p:embed/>
                </p:oleObj>
              </mc:Choice>
              <mc:Fallback>
                <p:oleObj name="Equation" r:id="rId5" imgW="825480" imgH="2664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4088" y="4033838"/>
                        <a:ext cx="2387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6">
            <a:extLst>
              <a:ext uri="{FF2B5EF4-FFF2-40B4-BE49-F238E27FC236}">
                <a16:creationId xmlns:a16="http://schemas.microsoft.com/office/drawing/2014/main" id="{25ED8AD8-655D-4C8F-8ADF-36E53736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83" y="5793624"/>
            <a:ext cx="685800" cy="285750"/>
          </a:xfrm>
          <a:prstGeom prst="rightArrow">
            <a:avLst>
              <a:gd name="adj1" fmla="val 50000"/>
              <a:gd name="adj2" fmla="val 79689"/>
            </a:avLst>
          </a:prstGeom>
          <a:solidFill>
            <a:srgbClr val="00FF00"/>
          </a:solidFill>
          <a:ln w="12699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62000"/>
            <a:endParaRPr lang="zh-CN" altLang="zh-CN" sz="2800"/>
          </a:p>
        </p:txBody>
      </p:sp>
      <p:graphicFrame>
        <p:nvGraphicFramePr>
          <p:cNvPr id="9" name="Object 1031">
            <a:extLst>
              <a:ext uri="{FF2B5EF4-FFF2-40B4-BE49-F238E27FC236}">
                <a16:creationId xmlns:a16="http://schemas.microsoft.com/office/drawing/2014/main" id="{E232AC51-5720-4342-BB5F-1D00A4CBC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40750"/>
              </p:ext>
            </p:extLst>
          </p:nvPr>
        </p:nvGraphicFramePr>
        <p:xfrm>
          <a:off x="3460750" y="5241925"/>
          <a:ext cx="13081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37" name="Equation" r:id="rId7" imgW="393480" imgH="419040" progId="Equation.DSMT4">
                  <p:embed/>
                </p:oleObj>
              </mc:Choice>
              <mc:Fallback>
                <p:oleObj name="Equation" r:id="rId7" imgW="393480" imgH="419040" progId="Equation.DSMT4">
                  <p:embed/>
                  <p:pic>
                    <p:nvPicPr>
                      <p:cNvPr id="16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5241925"/>
                        <a:ext cx="13081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1">
            <a:extLst>
              <a:ext uri="{FF2B5EF4-FFF2-40B4-BE49-F238E27FC236}">
                <a16:creationId xmlns:a16="http://schemas.microsoft.com/office/drawing/2014/main" id="{CF0F8752-C228-4239-99A2-B4E24FDDA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389930"/>
              </p:ext>
            </p:extLst>
          </p:nvPr>
        </p:nvGraphicFramePr>
        <p:xfrm>
          <a:off x="4892676" y="5176839"/>
          <a:ext cx="2405063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38" name="公式" r:id="rId9" imgW="723600" imgH="457200" progId="Equation.3">
                  <p:embed/>
                </p:oleObj>
              </mc:Choice>
              <mc:Fallback>
                <p:oleObj name="公式" r:id="rId9" imgW="723600" imgH="457200" progId="Equation.3">
                  <p:embed/>
                  <p:pic>
                    <p:nvPicPr>
                      <p:cNvPr id="1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6" y="5176839"/>
                        <a:ext cx="2405063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9">
            <a:extLst>
              <a:ext uri="{FF2B5EF4-FFF2-40B4-BE49-F238E27FC236}">
                <a16:creationId xmlns:a16="http://schemas.microsoft.com/office/drawing/2014/main" id="{1A1BBB24-7628-4BB2-B9AD-178CE09F2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07707"/>
              </p:ext>
            </p:extLst>
          </p:nvPr>
        </p:nvGraphicFramePr>
        <p:xfrm>
          <a:off x="10233013" y="753965"/>
          <a:ext cx="1311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39" name="公式" r:id="rId11" imgW="419100" imgH="419100" progId="Equation.3">
                  <p:embed/>
                </p:oleObj>
              </mc:Choice>
              <mc:Fallback>
                <p:oleObj name="公式" r:id="rId11" imgW="419100" imgH="419100" progId="Equation.3">
                  <p:embed/>
                  <p:pic>
                    <p:nvPicPr>
                      <p:cNvPr id="18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013" y="753965"/>
                        <a:ext cx="1311275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6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51E7DE-2294-435D-8A26-055B0DCFAF57}"/>
              </a:ext>
            </a:extLst>
          </p:cNvPr>
          <p:cNvSpPr/>
          <p:nvPr/>
        </p:nvSpPr>
        <p:spPr>
          <a:xfrm>
            <a:off x="1634030" y="399187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练习：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金属产生光电效应的红限波长为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今以波长为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λ&lt;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)的单色光照射该金属，金属释放出的电子(质量为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)的</a:t>
            </a:r>
            <a:r>
              <a:rPr lang="zh-CN" altLang="en-US" sz="2800" b="1" dirty="0">
                <a:solidFill>
                  <a:srgbClr val="009900"/>
                </a:solidFill>
              </a:rPr>
              <a:t>德布罗意波长</a:t>
            </a:r>
            <a:r>
              <a:rPr kumimoji="1"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18A07D7-04A3-42D7-BE83-E3E3143A6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321088"/>
              </p:ext>
            </p:extLst>
          </p:nvPr>
        </p:nvGraphicFramePr>
        <p:xfrm>
          <a:off x="3287688" y="3345027"/>
          <a:ext cx="2952328" cy="150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59" name="公式" r:id="rId3" imgW="901440" imgH="457200" progId="Equation.3">
                  <p:embed/>
                </p:oleObj>
              </mc:Choice>
              <mc:Fallback>
                <p:oleObj name="公式" r:id="rId3" imgW="901440" imgH="457200" progId="Equation.3">
                  <p:embed/>
                  <p:pic>
                    <p:nvPicPr>
                      <p:cNvPr id="1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3345027"/>
                        <a:ext cx="2952328" cy="150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E53BFEC-C78E-4D4F-B33F-68F8D7273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59789"/>
              </p:ext>
            </p:extLst>
          </p:nvPr>
        </p:nvGraphicFramePr>
        <p:xfrm>
          <a:off x="7536159" y="3514914"/>
          <a:ext cx="3319165" cy="13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60" name="Equation" r:id="rId5" imgW="1231560" imgH="520560" progId="Equation.DSMT4">
                  <p:embed/>
                </p:oleObj>
              </mc:Choice>
              <mc:Fallback>
                <p:oleObj name="Equation" r:id="rId5" imgW="1231560" imgH="520560" progId="Equation.DSMT4">
                  <p:embed/>
                  <p:pic>
                    <p:nvPicPr>
                      <p:cNvPr id="2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59" y="3514914"/>
                        <a:ext cx="3319165" cy="133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D3173163-91EC-4071-9527-63E11DB08E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75740"/>
              </p:ext>
            </p:extLst>
          </p:nvPr>
        </p:nvGraphicFramePr>
        <p:xfrm>
          <a:off x="911424" y="2091626"/>
          <a:ext cx="10226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61" name="Equation" r:id="rId7" imgW="3606480" imgH="431640" progId="Equation.DSMT4">
                  <p:embed/>
                </p:oleObj>
              </mc:Choice>
              <mc:Fallback>
                <p:oleObj name="Equation" r:id="rId7" imgW="3606480" imgH="431640" progId="Equation.DSMT4">
                  <p:embed/>
                  <p:pic>
                    <p:nvPicPr>
                      <p:cNvPr id="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091626"/>
                        <a:ext cx="10226675" cy="1263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9">
            <a:extLst>
              <a:ext uri="{FF2B5EF4-FFF2-40B4-BE49-F238E27FC236}">
                <a16:creationId xmlns:a16="http://schemas.microsoft.com/office/drawing/2014/main" id="{1335A98E-6780-4914-BACB-938219E63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34098"/>
              </p:ext>
            </p:extLst>
          </p:nvPr>
        </p:nvGraphicFramePr>
        <p:xfrm>
          <a:off x="10140950" y="620713"/>
          <a:ext cx="14287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62" name="Equation" r:id="rId9" imgW="457200" imgH="419040" progId="Equation.DSMT4">
                  <p:embed/>
                </p:oleObj>
              </mc:Choice>
              <mc:Fallback>
                <p:oleObj name="Equation" r:id="rId9" imgW="457200" imgH="419040" progId="Equation.DSMT4">
                  <p:embed/>
                  <p:pic>
                    <p:nvPicPr>
                      <p:cNvPr id="2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0950" y="620713"/>
                        <a:ext cx="1428750" cy="1311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9">
            <a:extLst>
              <a:ext uri="{FF2B5EF4-FFF2-40B4-BE49-F238E27FC236}">
                <a16:creationId xmlns:a16="http://schemas.microsoft.com/office/drawing/2014/main" id="{9A997D2F-82F7-4A67-8DAC-49C920094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82306"/>
              </p:ext>
            </p:extLst>
          </p:nvPr>
        </p:nvGraphicFramePr>
        <p:xfrm>
          <a:off x="4623191" y="4608677"/>
          <a:ext cx="3672408" cy="19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63" name="Equation" r:id="rId11" imgW="1307880" imgH="711000" progId="Equation.DSMT4">
                  <p:embed/>
                </p:oleObj>
              </mc:Choice>
              <mc:Fallback>
                <p:oleObj name="Equation" r:id="rId11" imgW="1307880" imgH="711000" progId="Equation.DSMT4">
                  <p:embed/>
                  <p:pic>
                    <p:nvPicPr>
                      <p:cNvPr id="8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191" y="4608677"/>
                        <a:ext cx="3672408" cy="199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33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954642"/>
              </p:ext>
            </p:extLst>
          </p:nvPr>
        </p:nvGraphicFramePr>
        <p:xfrm>
          <a:off x="3236914" y="701676"/>
          <a:ext cx="44545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469" name="公式" r:id="rId3" imgW="1419349" imgH="323920" progId="Equation.3">
                  <p:embed/>
                </p:oleObj>
              </mc:Choice>
              <mc:Fallback>
                <p:oleObj name="公式" r:id="rId3" imgW="1419349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4" y="701676"/>
                        <a:ext cx="44545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02570"/>
              </p:ext>
            </p:extLst>
          </p:nvPr>
        </p:nvGraphicFramePr>
        <p:xfrm>
          <a:off x="2451816" y="2701746"/>
          <a:ext cx="76914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470" name="Equation" r:id="rId5" imgW="2705077" imgH="352533" progId="Equation.3">
                  <p:embed/>
                </p:oleObj>
              </mc:Choice>
              <mc:Fallback>
                <p:oleObj name="Equation" r:id="rId5" imgW="2705077" imgH="3525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816" y="2701746"/>
                        <a:ext cx="76914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23317" y="272872"/>
            <a:ext cx="306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6. </a:t>
            </a:r>
            <a:r>
              <a:rPr lang="zh-CN" altLang="en-US" sz="2800" dirty="0">
                <a:solidFill>
                  <a:srgbClr val="FF0000"/>
                </a:solidFill>
              </a:rPr>
              <a:t>含时薛定谔方程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94691" y="2130247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FF"/>
                </a:solidFill>
              </a:rPr>
              <a:t>定态薛定谔方程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792760"/>
              </p:ext>
            </p:extLst>
          </p:nvPr>
        </p:nvGraphicFramePr>
        <p:xfrm>
          <a:off x="3023317" y="3714573"/>
          <a:ext cx="32543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471" name="公式" r:id="rId7" imgW="1180800" imgH="330120" progId="Equation.3">
                  <p:embed/>
                </p:oleObj>
              </mc:Choice>
              <mc:Fallback>
                <p:oleObj name="公式" r:id="rId7" imgW="1180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317" y="3714573"/>
                        <a:ext cx="32543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658814"/>
              </p:ext>
            </p:extLst>
          </p:nvPr>
        </p:nvGraphicFramePr>
        <p:xfrm>
          <a:off x="2796304" y="5567352"/>
          <a:ext cx="70024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472" name="公式" r:id="rId9" imgW="6524741" imgH="742857" progId="Equation.3">
                  <p:embed/>
                </p:oleObj>
              </mc:Choice>
              <mc:Fallback>
                <p:oleObj name="公式" r:id="rId9" imgW="6524741" imgH="7428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04" y="5567352"/>
                        <a:ext cx="70024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939180" y="5138726"/>
            <a:ext cx="2707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7. </a:t>
            </a:r>
            <a:r>
              <a:rPr lang="zh-CN" altLang="en-US" sz="2800" dirty="0">
                <a:solidFill>
                  <a:srgbClr val="800000"/>
                </a:solidFill>
              </a:rPr>
              <a:t>算符化规则：</a:t>
            </a:r>
          </a:p>
        </p:txBody>
      </p:sp>
    </p:spTree>
    <p:extLst>
      <p:ext uri="{BB962C8B-B14F-4D97-AF65-F5344CB8AC3E}">
        <p14:creationId xmlns:p14="http://schemas.microsoft.com/office/powerpoint/2010/main" val="21025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181359" y="577337"/>
            <a:ext cx="633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ea typeface="黑体" panose="02010609060101010101" pitchFamily="49" charset="-122"/>
              </a:rPr>
              <a:t>8.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</a:rPr>
              <a:t>不确定关系式</a:t>
            </a:r>
          </a:p>
        </p:txBody>
      </p:sp>
      <p:graphicFrame>
        <p:nvGraphicFramePr>
          <p:cNvPr id="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56457"/>
              </p:ext>
            </p:extLst>
          </p:nvPr>
        </p:nvGraphicFramePr>
        <p:xfrm>
          <a:off x="5110297" y="648774"/>
          <a:ext cx="1693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3" name="公式" r:id="rId3" imgW="1619375" imgH="361981" progId="Equation.3">
                  <p:embed/>
                </p:oleObj>
              </mc:Choice>
              <mc:Fallback>
                <p:oleObj name="公式" r:id="rId3" imgW="1619375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297" y="648774"/>
                        <a:ext cx="1693862" cy="4254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556683"/>
              </p:ext>
            </p:extLst>
          </p:nvPr>
        </p:nvGraphicFramePr>
        <p:xfrm>
          <a:off x="7396299" y="648774"/>
          <a:ext cx="1476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4" name="公式" r:id="rId5" imgW="542851" imgH="114182" progId="Equation.3">
                  <p:embed/>
                </p:oleObj>
              </mc:Choice>
              <mc:Fallback>
                <p:oleObj name="公式" r:id="rId5" imgW="542851" imgH="1141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299" y="648774"/>
                        <a:ext cx="1476375" cy="4318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">
            <a:extLst>
              <a:ext uri="{FF2B5EF4-FFF2-40B4-BE49-F238E27FC236}">
                <a16:creationId xmlns:a16="http://schemas.microsoft.com/office/drawing/2014/main" id="{B2C659BC-1263-4407-AC49-D06A68BA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485" y="1356290"/>
            <a:ext cx="100974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练习：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如图所示，速度为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的一束电子，通过缝宽为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的狭缝，电子质量为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3200" b="1" dirty="0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在距离狭缝为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 pitchFamily="49" charset="-122"/>
              </a:rPr>
              <a:t>处放置一荧光屏，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屏上衍射图样中央最大的宽度</a:t>
            </a:r>
            <a:r>
              <a:rPr kumimoji="1" lang="en-US" altLang="zh-CN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=____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A0049EEC-AF33-4709-84AF-293E08CD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034" y="3717240"/>
            <a:ext cx="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0" name="Group 2">
            <a:extLst>
              <a:ext uri="{FF2B5EF4-FFF2-40B4-BE49-F238E27FC236}">
                <a16:creationId xmlns:a16="http://schemas.microsoft.com/office/drawing/2014/main" id="{7568EFB1-9FCD-407D-826F-D6F23E7AD9BC}"/>
              </a:ext>
            </a:extLst>
          </p:cNvPr>
          <p:cNvGrpSpPr>
            <a:grpSpLocks/>
          </p:cNvGrpSpPr>
          <p:nvPr/>
        </p:nvGrpSpPr>
        <p:grpSpPr bwMode="auto">
          <a:xfrm>
            <a:off x="8550525" y="3656650"/>
            <a:ext cx="47625" cy="2197420"/>
            <a:chOff x="0" y="0"/>
            <a:chExt cx="48" cy="1730"/>
          </a:xfrm>
        </p:grpSpPr>
        <p:sp>
          <p:nvSpPr>
            <p:cNvPr id="71" name="未知">
              <a:extLst>
                <a:ext uri="{FF2B5EF4-FFF2-40B4-BE49-F238E27FC236}">
                  <a16:creationId xmlns:a16="http://schemas.microsoft.com/office/drawing/2014/main" id="{E976C291-3802-4328-AD8E-EB88863E9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未知">
              <a:extLst>
                <a:ext uri="{FF2B5EF4-FFF2-40B4-BE49-F238E27FC236}">
                  <a16:creationId xmlns:a16="http://schemas.microsoft.com/office/drawing/2014/main" id="{6F8009ED-E460-453E-88A5-F555956B04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0" y="1250"/>
              <a:ext cx="48" cy="480"/>
            </a:xfrm>
            <a:custGeom>
              <a:avLst/>
              <a:gdLst>
                <a:gd name="T0" fmla="*/ 0 w 48"/>
                <a:gd name="T1" fmla="*/ 0 h 768"/>
                <a:gd name="T2" fmla="*/ 0 w 48"/>
                <a:gd name="T3" fmla="*/ 1 h 768"/>
                <a:gd name="T4" fmla="*/ 48 w 48"/>
                <a:gd name="T5" fmla="*/ 1 h 768"/>
                <a:gd name="T6" fmla="*/ 48 w 48"/>
                <a:gd name="T7" fmla="*/ 0 h 768"/>
                <a:gd name="T8" fmla="*/ 0 w 48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68"/>
                <a:gd name="T17" fmla="*/ 48 w 4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68">
                  <a:moveTo>
                    <a:pt x="0" y="0"/>
                  </a:moveTo>
                  <a:lnTo>
                    <a:pt x="0" y="768"/>
                  </a:lnTo>
                  <a:lnTo>
                    <a:pt x="48" y="6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3" name="Group 32">
            <a:extLst>
              <a:ext uri="{FF2B5EF4-FFF2-40B4-BE49-F238E27FC236}">
                <a16:creationId xmlns:a16="http://schemas.microsoft.com/office/drawing/2014/main" id="{DEE83C97-DB56-4465-B557-988121E78F28}"/>
              </a:ext>
            </a:extLst>
          </p:cNvPr>
          <p:cNvGrpSpPr>
            <a:grpSpLocks/>
          </p:cNvGrpSpPr>
          <p:nvPr/>
        </p:nvGrpSpPr>
        <p:grpSpPr bwMode="auto">
          <a:xfrm>
            <a:off x="7872662" y="4248788"/>
            <a:ext cx="439738" cy="1046163"/>
            <a:chOff x="74" y="-17"/>
            <a:chExt cx="277" cy="659"/>
          </a:xfrm>
        </p:grpSpPr>
        <p:grpSp>
          <p:nvGrpSpPr>
            <p:cNvPr id="74" name="Group 33">
              <a:extLst>
                <a:ext uri="{FF2B5EF4-FFF2-40B4-BE49-F238E27FC236}">
                  <a16:creationId xmlns:a16="http://schemas.microsoft.com/office/drawing/2014/main" id="{18AFB806-0073-425D-9D99-133603CFE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" y="-6"/>
              <a:ext cx="215" cy="648"/>
              <a:chOff x="74" y="-6"/>
              <a:chExt cx="215" cy="648"/>
            </a:xfrm>
          </p:grpSpPr>
          <p:graphicFrame>
            <p:nvGraphicFramePr>
              <p:cNvPr id="77" name="Object 34">
                <a:extLst>
                  <a:ext uri="{FF2B5EF4-FFF2-40B4-BE49-F238E27FC236}">
                    <a16:creationId xmlns:a16="http://schemas.microsoft.com/office/drawing/2014/main" id="{1065FD69-963E-45AD-A85D-6F859E61E6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1912755"/>
                  </p:ext>
                </p:extLst>
              </p:nvPr>
            </p:nvGraphicFramePr>
            <p:xfrm>
              <a:off x="74" y="174"/>
              <a:ext cx="21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465" name="公式" r:id="rId7" imgW="126720" imgH="139680" progId="Equation.3">
                      <p:embed/>
                    </p:oleObj>
                  </mc:Choice>
                  <mc:Fallback>
                    <p:oleObj name="公式" r:id="rId7" imgW="126720" imgH="139680" progId="Equation.3">
                      <p:embed/>
                      <p:pic>
                        <p:nvPicPr>
                          <p:cNvPr id="33" name="Object 34">
                            <a:extLst>
                              <a:ext uri="{FF2B5EF4-FFF2-40B4-BE49-F238E27FC236}">
                                <a16:creationId xmlns:a16="http://schemas.microsoft.com/office/drawing/2014/main" id="{243FAC9E-B40B-4527-99AC-8C50779D6A9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" y="174"/>
                            <a:ext cx="21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Line 35">
                <a:extLst>
                  <a:ext uri="{FF2B5EF4-FFF2-40B4-BE49-F238E27FC236}">
                    <a16:creationId xmlns:a16="http://schemas.microsoft.com/office/drawing/2014/main" id="{D09360FD-24B1-4204-B376-13272EDB2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" y="-6"/>
                <a:ext cx="0" cy="648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5" name="Line 36">
              <a:extLst>
                <a:ext uri="{FF2B5EF4-FFF2-40B4-BE49-F238E27FC236}">
                  <a16:creationId xmlns:a16="http://schemas.microsoft.com/office/drawing/2014/main" id="{627876A8-28B1-4843-B1BC-5162217EC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" y="-17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ine 37">
              <a:extLst>
                <a:ext uri="{FF2B5EF4-FFF2-40B4-BE49-F238E27FC236}">
                  <a16:creationId xmlns:a16="http://schemas.microsoft.com/office/drawing/2014/main" id="{AA4C790E-59ED-4884-A50D-100872EA9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64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9" name="Group 5">
            <a:extLst>
              <a:ext uri="{FF2B5EF4-FFF2-40B4-BE49-F238E27FC236}">
                <a16:creationId xmlns:a16="http://schemas.microsoft.com/office/drawing/2014/main" id="{6C9CEFA9-A941-46AC-8FAB-FA1F35CBA7E6}"/>
              </a:ext>
            </a:extLst>
          </p:cNvPr>
          <p:cNvGrpSpPr>
            <a:grpSpLocks/>
          </p:cNvGrpSpPr>
          <p:nvPr/>
        </p:nvGrpSpPr>
        <p:grpSpPr bwMode="auto">
          <a:xfrm>
            <a:off x="10963525" y="3491550"/>
            <a:ext cx="144463" cy="2438400"/>
            <a:chOff x="0" y="0"/>
            <a:chExt cx="144" cy="1920"/>
          </a:xfrm>
        </p:grpSpPr>
        <p:sp>
          <p:nvSpPr>
            <p:cNvPr id="80" name="Line 6">
              <a:extLst>
                <a:ext uri="{FF2B5EF4-FFF2-40B4-BE49-F238E27FC236}">
                  <a16:creationId xmlns:a16="http://schemas.microsoft.com/office/drawing/2014/main" id="{7DADA0BA-FFED-44F8-88FE-86AC3A097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Rectangle 7" descr="宽上对角线">
              <a:extLst>
                <a:ext uri="{FF2B5EF4-FFF2-40B4-BE49-F238E27FC236}">
                  <a16:creationId xmlns:a16="http://schemas.microsoft.com/office/drawing/2014/main" id="{586650DD-DF2D-4EDC-9FC1-94587EB4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4" cy="1920"/>
            </a:xfrm>
            <a:prstGeom prst="rect">
              <a:avLst/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" name="Group 32">
            <a:extLst>
              <a:ext uri="{FF2B5EF4-FFF2-40B4-BE49-F238E27FC236}">
                <a16:creationId xmlns:a16="http://schemas.microsoft.com/office/drawing/2014/main" id="{47C4972A-562A-46E1-98D7-2AC0100422A0}"/>
              </a:ext>
            </a:extLst>
          </p:cNvPr>
          <p:cNvGrpSpPr>
            <a:grpSpLocks/>
          </p:cNvGrpSpPr>
          <p:nvPr/>
        </p:nvGrpSpPr>
        <p:grpSpPr bwMode="auto">
          <a:xfrm>
            <a:off x="8597355" y="5705904"/>
            <a:ext cx="2365378" cy="663575"/>
            <a:chOff x="242" y="-244"/>
            <a:chExt cx="1490" cy="418"/>
          </a:xfrm>
        </p:grpSpPr>
        <p:grpSp>
          <p:nvGrpSpPr>
            <p:cNvPr id="83" name="Group 33">
              <a:extLst>
                <a:ext uri="{FF2B5EF4-FFF2-40B4-BE49-F238E27FC236}">
                  <a16:creationId xmlns:a16="http://schemas.microsoft.com/office/drawing/2014/main" id="{135F0223-854C-4EF7-8B53-33F949E5C0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" y="-244"/>
              <a:ext cx="1490" cy="321"/>
              <a:chOff x="242" y="-244"/>
              <a:chExt cx="1490" cy="321"/>
            </a:xfrm>
          </p:grpSpPr>
          <p:graphicFrame>
            <p:nvGraphicFramePr>
              <p:cNvPr id="86" name="Object 34">
                <a:extLst>
                  <a:ext uri="{FF2B5EF4-FFF2-40B4-BE49-F238E27FC236}">
                    <a16:creationId xmlns:a16="http://schemas.microsoft.com/office/drawing/2014/main" id="{14D798BC-8BD2-4307-AE3D-41976EEEC7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3783325"/>
                  </p:ext>
                </p:extLst>
              </p:nvPr>
            </p:nvGraphicFramePr>
            <p:xfrm>
              <a:off x="829" y="-244"/>
              <a:ext cx="237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466" name="公式" r:id="rId10" imgW="139680" imgH="164880" progId="Equation.3">
                      <p:embed/>
                    </p:oleObj>
                  </mc:Choice>
                  <mc:Fallback>
                    <p:oleObj name="公式" r:id="rId10" imgW="139680" imgH="164880" progId="Equation.3">
                      <p:embed/>
                      <p:pic>
                        <p:nvPicPr>
                          <p:cNvPr id="42" name="Object 34">
                            <a:extLst>
                              <a:ext uri="{FF2B5EF4-FFF2-40B4-BE49-F238E27FC236}">
                                <a16:creationId xmlns:a16="http://schemas.microsoft.com/office/drawing/2014/main" id="{237D4F01-066D-4866-BD7A-95A67C91B7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" y="-244"/>
                            <a:ext cx="237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Line 35">
                <a:extLst>
                  <a:ext uri="{FF2B5EF4-FFF2-40B4-BE49-F238E27FC236}">
                    <a16:creationId xmlns:a16="http://schemas.microsoft.com/office/drawing/2014/main" id="{2BEE6B4E-12C4-437F-A895-08F7EE90F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" y="74"/>
                <a:ext cx="1490" cy="3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4" name="Line 36">
              <a:extLst>
                <a:ext uri="{FF2B5EF4-FFF2-40B4-BE49-F238E27FC236}">
                  <a16:creationId xmlns:a16="http://schemas.microsoft.com/office/drawing/2014/main" id="{F4B12D32-2740-476A-B388-F7648F9CD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" y="-6"/>
              <a:ext cx="1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2332FED0-7F4C-4FEE-A107-9F40AC721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2" y="-6"/>
              <a:ext cx="0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8" name="Group 8">
            <a:extLst>
              <a:ext uri="{FF2B5EF4-FFF2-40B4-BE49-F238E27FC236}">
                <a16:creationId xmlns:a16="http://schemas.microsoft.com/office/drawing/2014/main" id="{5A0F4A68-12D8-478B-B874-F7FB54019D20}"/>
              </a:ext>
            </a:extLst>
          </p:cNvPr>
          <p:cNvGrpSpPr>
            <a:grpSpLocks/>
          </p:cNvGrpSpPr>
          <p:nvPr/>
        </p:nvGrpSpPr>
        <p:grpSpPr bwMode="auto">
          <a:xfrm>
            <a:off x="7907588" y="4066225"/>
            <a:ext cx="642937" cy="1358900"/>
            <a:chOff x="0" y="0"/>
            <a:chExt cx="405" cy="856"/>
          </a:xfrm>
        </p:grpSpPr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D97B9DE1-B5E2-45C6-B2B4-6F16F7F05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" y="137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C0A36BBE-4967-4E04-9790-1941B4608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80"/>
              <a:ext cx="40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4CCD8576-B0A0-4786-A06C-BF811A286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" y="713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Line 12">
              <a:extLst>
                <a:ext uri="{FF2B5EF4-FFF2-40B4-BE49-F238E27FC236}">
                  <a16:creationId xmlns:a16="http://schemas.microsoft.com/office/drawing/2014/main" id="{EA1D7960-E640-4EEF-9542-24908F1DB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" y="56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Line 13">
              <a:extLst>
                <a:ext uri="{FF2B5EF4-FFF2-40B4-BE49-F238E27FC236}">
                  <a16:creationId xmlns:a16="http://schemas.microsoft.com/office/drawing/2014/main" id="{702358E6-231E-4460-B32C-FA9F2D702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" y="406"/>
              <a:ext cx="395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Line 14">
              <a:extLst>
                <a:ext uri="{FF2B5EF4-FFF2-40B4-BE49-F238E27FC236}">
                  <a16:creationId xmlns:a16="http://schemas.microsoft.com/office/drawing/2014/main" id="{991E5A4C-466C-4CDB-B7C9-A0A19428D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" y="0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Line 15">
              <a:extLst>
                <a:ext uri="{FF2B5EF4-FFF2-40B4-BE49-F238E27FC236}">
                  <a16:creationId xmlns:a16="http://schemas.microsoft.com/office/drawing/2014/main" id="{7375EF79-7B37-4840-9251-9F06DE542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" y="856"/>
              <a:ext cx="3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6" name="Line 23">
            <a:extLst>
              <a:ext uri="{FF2B5EF4-FFF2-40B4-BE49-F238E27FC236}">
                <a16:creationId xmlns:a16="http://schemas.microsoft.com/office/drawing/2014/main" id="{730F10F1-C15B-496C-B229-3E1039C1A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0987" y="4710750"/>
            <a:ext cx="3040062" cy="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97" name="Object 44">
            <a:extLst>
              <a:ext uri="{FF2B5EF4-FFF2-40B4-BE49-F238E27FC236}">
                <a16:creationId xmlns:a16="http://schemas.microsoft.com/office/drawing/2014/main" id="{869AB2CF-46F0-4D6D-9A4C-736D0A03A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72905"/>
              </p:ext>
            </p:extLst>
          </p:nvPr>
        </p:nvGraphicFramePr>
        <p:xfrm>
          <a:off x="7448800" y="4699903"/>
          <a:ext cx="363660" cy="44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7" name="公式" r:id="rId12" imgW="114120" imgH="139680" progId="Equation.3">
                  <p:embed/>
                </p:oleObj>
              </mc:Choice>
              <mc:Fallback>
                <p:oleObj name="公式" r:id="rId12" imgW="114120" imgH="139680" progId="Equation.3">
                  <p:embed/>
                  <p:pic>
                    <p:nvPicPr>
                      <p:cNvPr id="53" name="Object 44">
                        <a:extLst>
                          <a:ext uri="{FF2B5EF4-FFF2-40B4-BE49-F238E27FC236}">
                            <a16:creationId xmlns:a16="http://schemas.microsoft.com/office/drawing/2014/main" id="{C43867C8-FF94-40B4-8787-FEF0C6587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800" y="4699903"/>
                        <a:ext cx="363660" cy="44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未知">
            <a:extLst>
              <a:ext uri="{FF2B5EF4-FFF2-40B4-BE49-F238E27FC236}">
                <a16:creationId xmlns:a16="http://schemas.microsoft.com/office/drawing/2014/main" id="{B8C9E8EC-1623-4535-B617-E865581EB645}"/>
              </a:ext>
            </a:extLst>
          </p:cNvPr>
          <p:cNvSpPr>
            <a:spLocks/>
          </p:cNvSpPr>
          <p:nvPr/>
        </p:nvSpPr>
        <p:spPr bwMode="auto">
          <a:xfrm>
            <a:off x="9888787" y="3491550"/>
            <a:ext cx="1168400" cy="2438400"/>
          </a:xfrm>
          <a:custGeom>
            <a:avLst/>
            <a:gdLst>
              <a:gd name="T0" fmla="*/ 2147483647 w 736"/>
              <a:gd name="T1" fmla="*/ 0 h 1536"/>
              <a:gd name="T2" fmla="*/ 2147483647 w 736"/>
              <a:gd name="T3" fmla="*/ 2147483647 h 1536"/>
              <a:gd name="T4" fmla="*/ 2147483647 w 736"/>
              <a:gd name="T5" fmla="*/ 2147483647 h 1536"/>
              <a:gd name="T6" fmla="*/ 0 w 736"/>
              <a:gd name="T7" fmla="*/ 2147483647 h 1536"/>
              <a:gd name="T8" fmla="*/ 2147483647 w 736"/>
              <a:gd name="T9" fmla="*/ 2147483647 h 1536"/>
              <a:gd name="T10" fmla="*/ 2147483647 w 736"/>
              <a:gd name="T11" fmla="*/ 2147483647 h 1536"/>
              <a:gd name="T12" fmla="*/ 2147483647 w 736"/>
              <a:gd name="T13" fmla="*/ 2147483647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6"/>
              <a:gd name="T22" fmla="*/ 0 h 1536"/>
              <a:gd name="T23" fmla="*/ 736 w 73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6" h="1536">
                <a:moveTo>
                  <a:pt x="672" y="0"/>
                </a:moveTo>
                <a:cubicBezTo>
                  <a:pt x="650" y="28"/>
                  <a:pt x="546" y="100"/>
                  <a:pt x="542" y="170"/>
                </a:cubicBezTo>
                <a:cubicBezTo>
                  <a:pt x="538" y="240"/>
                  <a:pt x="736" y="321"/>
                  <a:pt x="646" y="421"/>
                </a:cubicBezTo>
                <a:cubicBezTo>
                  <a:pt x="556" y="521"/>
                  <a:pt x="0" y="653"/>
                  <a:pt x="0" y="768"/>
                </a:cubicBezTo>
                <a:cubicBezTo>
                  <a:pt x="0" y="883"/>
                  <a:pt x="556" y="1014"/>
                  <a:pt x="646" y="1110"/>
                </a:cubicBezTo>
                <a:cubicBezTo>
                  <a:pt x="736" y="1206"/>
                  <a:pt x="538" y="1276"/>
                  <a:pt x="542" y="1347"/>
                </a:cubicBezTo>
                <a:cubicBezTo>
                  <a:pt x="546" y="1418"/>
                  <a:pt x="645" y="1497"/>
                  <a:pt x="672" y="1536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pSp>
        <p:nvGrpSpPr>
          <p:cNvPr id="99" name="Group 16">
            <a:extLst>
              <a:ext uri="{FF2B5EF4-FFF2-40B4-BE49-F238E27FC236}">
                <a16:creationId xmlns:a16="http://schemas.microsoft.com/office/drawing/2014/main" id="{FC5E545B-AAB7-4DD9-8001-5DCDA703A612}"/>
              </a:ext>
            </a:extLst>
          </p:cNvPr>
          <p:cNvGrpSpPr>
            <a:grpSpLocks/>
          </p:cNvGrpSpPr>
          <p:nvPr/>
        </p:nvGrpSpPr>
        <p:grpSpPr bwMode="auto">
          <a:xfrm>
            <a:off x="8585450" y="4101150"/>
            <a:ext cx="2365375" cy="1239838"/>
            <a:chOff x="0" y="0"/>
            <a:chExt cx="1490" cy="781"/>
          </a:xfrm>
        </p:grpSpPr>
        <p:sp>
          <p:nvSpPr>
            <p:cNvPr id="100" name="Line 17">
              <a:extLst>
                <a:ext uri="{FF2B5EF4-FFF2-40B4-BE49-F238E27FC236}">
                  <a16:creationId xmlns:a16="http://schemas.microsoft.com/office/drawing/2014/main" id="{6EDA18FA-2299-4D01-BE0E-FB984719F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0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Line 18">
              <a:extLst>
                <a:ext uri="{FF2B5EF4-FFF2-40B4-BE49-F238E27FC236}">
                  <a16:creationId xmlns:a16="http://schemas.microsoft.com/office/drawing/2014/main" id="{9DF2FE63-5ADA-4CAF-A97C-8A0B99C2F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98"/>
              <a:ext cx="1487" cy="38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" name="Group 27">
            <a:extLst>
              <a:ext uri="{FF2B5EF4-FFF2-40B4-BE49-F238E27FC236}">
                <a16:creationId xmlns:a16="http://schemas.microsoft.com/office/drawing/2014/main" id="{0EF3526D-F160-443E-B253-52219DDAA4CE}"/>
              </a:ext>
            </a:extLst>
          </p:cNvPr>
          <p:cNvGrpSpPr>
            <a:grpSpLocks/>
          </p:cNvGrpSpPr>
          <p:nvPr/>
        </p:nvGrpSpPr>
        <p:grpSpPr bwMode="auto">
          <a:xfrm>
            <a:off x="8974388" y="4396426"/>
            <a:ext cx="750887" cy="428625"/>
            <a:chOff x="0" y="286"/>
            <a:chExt cx="473" cy="270"/>
          </a:xfrm>
        </p:grpSpPr>
        <p:sp>
          <p:nvSpPr>
            <p:cNvPr id="103" name="Arc 28">
              <a:extLst>
                <a:ext uri="{FF2B5EF4-FFF2-40B4-BE49-F238E27FC236}">
                  <a16:creationId xmlns:a16="http://schemas.microsoft.com/office/drawing/2014/main" id="{E58B5881-5121-462F-B571-C75BE1AFC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67"/>
              <a:ext cx="192" cy="118"/>
            </a:xfrm>
            <a:custGeom>
              <a:avLst/>
              <a:gdLst>
                <a:gd name="T0" fmla="*/ 0 w 21600"/>
                <a:gd name="T1" fmla="*/ 0 h 13286"/>
                <a:gd name="T2" fmla="*/ 0 w 21600"/>
                <a:gd name="T3" fmla="*/ 0 h 13286"/>
                <a:gd name="T4" fmla="*/ 0 w 21600"/>
                <a:gd name="T5" fmla="*/ 0 h 132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3286"/>
                <a:gd name="T11" fmla="*/ 21600 w 21600"/>
                <a:gd name="T12" fmla="*/ 13286 h 13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3286" fill="none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</a:path>
                <a:path w="21600" h="13286" stroke="0" extrusionOk="0">
                  <a:moveTo>
                    <a:pt x="17030" y="0"/>
                  </a:moveTo>
                  <a:cubicBezTo>
                    <a:pt x="19991" y="3795"/>
                    <a:pt x="21600" y="8471"/>
                    <a:pt x="21600" y="13286"/>
                  </a:cubicBezTo>
                  <a:lnTo>
                    <a:pt x="0" y="13286"/>
                  </a:lnTo>
                  <a:close/>
                </a:path>
              </a:pathLst>
            </a:custGeom>
            <a:noFill/>
            <a:ln w="1905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04" name="Object 29">
              <a:extLst>
                <a:ext uri="{FF2B5EF4-FFF2-40B4-BE49-F238E27FC236}">
                  <a16:creationId xmlns:a16="http://schemas.microsoft.com/office/drawing/2014/main" id="{502BF332-E770-445C-9FCE-807E1CA02D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82557"/>
                </p:ext>
              </p:extLst>
            </p:nvPr>
          </p:nvGraphicFramePr>
          <p:xfrm>
            <a:off x="235" y="286"/>
            <a:ext cx="2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468" name="公式" r:id="rId14" imgW="152268" imgH="215713" progId="Equation.3">
                    <p:embed/>
                  </p:oleObj>
                </mc:Choice>
                <mc:Fallback>
                  <p:oleObj name="公式" r:id="rId14" imgW="152268" imgH="215713" progId="Equation.3">
                    <p:embed/>
                    <p:pic>
                      <p:nvPicPr>
                        <p:cNvPr id="60" name="Object 29">
                          <a:extLst>
                            <a:ext uri="{FF2B5EF4-FFF2-40B4-BE49-F238E27FC236}">
                              <a16:creationId xmlns:a16="http://schemas.microsoft.com/office/drawing/2014/main" id="{50984A6E-A5B8-4D2A-AAF8-DE74531DFA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86"/>
                          <a:ext cx="23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" name="Object 61">
            <a:extLst>
              <a:ext uri="{FF2B5EF4-FFF2-40B4-BE49-F238E27FC236}">
                <a16:creationId xmlns:a16="http://schemas.microsoft.com/office/drawing/2014/main" id="{3C6F7B79-898C-42EF-A655-09F1F298A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812285"/>
              </p:ext>
            </p:extLst>
          </p:nvPr>
        </p:nvGraphicFramePr>
        <p:xfrm>
          <a:off x="2082262" y="4327015"/>
          <a:ext cx="1524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9" name="Equation" r:id="rId16" imgW="622030" imgH="215806" progId="Equation.3">
                  <p:embed/>
                </p:oleObj>
              </mc:Choice>
              <mc:Fallback>
                <p:oleObj name="Equation" r:id="rId16" imgW="622030" imgH="215806" progId="Equation.3">
                  <p:embed/>
                  <p:pic>
                    <p:nvPicPr>
                      <p:cNvPr id="61" name="Object 61">
                        <a:extLst>
                          <a:ext uri="{FF2B5EF4-FFF2-40B4-BE49-F238E27FC236}">
                            <a16:creationId xmlns:a16="http://schemas.microsoft.com/office/drawing/2014/main" id="{773A0158-94BF-4009-ABF1-70C90E36F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262" y="4327015"/>
                        <a:ext cx="15240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 Box 65">
            <a:extLst>
              <a:ext uri="{FF2B5EF4-FFF2-40B4-BE49-F238E27FC236}">
                <a16:creationId xmlns:a16="http://schemas.microsoft.com/office/drawing/2014/main" id="{1DAF048B-49F3-4776-AFBB-6C9255F0E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962" y="4999776"/>
            <a:ext cx="2805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>
                <a:latin typeface="方正书宋简体"/>
              </a:rPr>
              <a:t>中央明纹</a:t>
            </a:r>
            <a:r>
              <a:rPr lang="zh-CN" altLang="en-US" i="0" dirty="0">
                <a:solidFill>
                  <a:srgbClr val="CC0000"/>
                </a:solidFill>
                <a:latin typeface="方正书宋简体"/>
              </a:rPr>
              <a:t>角宽度</a:t>
            </a:r>
            <a:endParaRPr lang="zh-CN" altLang="en-US" sz="2000" i="0" dirty="0">
              <a:solidFill>
                <a:srgbClr val="CC0000"/>
              </a:solidFill>
              <a:latin typeface="方正书宋简体"/>
            </a:endParaRPr>
          </a:p>
        </p:txBody>
      </p:sp>
      <p:graphicFrame>
        <p:nvGraphicFramePr>
          <p:cNvPr id="107" name="Object 66">
            <a:extLst>
              <a:ext uri="{FF2B5EF4-FFF2-40B4-BE49-F238E27FC236}">
                <a16:creationId xmlns:a16="http://schemas.microsoft.com/office/drawing/2014/main" id="{454E57D2-ABA2-4A17-ADB1-48BA4C722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25725"/>
              </p:ext>
            </p:extLst>
          </p:nvPr>
        </p:nvGraphicFramePr>
        <p:xfrm>
          <a:off x="2145529" y="5755895"/>
          <a:ext cx="1397466" cy="53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0" name="Equation" r:id="rId18" imgW="672808" imgH="228501" progId="Equation.3">
                  <p:embed/>
                </p:oleObj>
              </mc:Choice>
              <mc:Fallback>
                <p:oleObj name="Equation" r:id="rId18" imgW="672808" imgH="228501" progId="Equation.3">
                  <p:embed/>
                  <p:pic>
                    <p:nvPicPr>
                      <p:cNvPr id="63" name="Object 66">
                        <a:extLst>
                          <a:ext uri="{FF2B5EF4-FFF2-40B4-BE49-F238E27FC236}">
                            <a16:creationId xmlns:a16="http://schemas.microsoft.com/office/drawing/2014/main" id="{088C55D6-AF19-413C-9B0D-C5D491988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529" y="5755895"/>
                        <a:ext cx="1397466" cy="536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82">
            <a:extLst>
              <a:ext uri="{FF2B5EF4-FFF2-40B4-BE49-F238E27FC236}">
                <a16:creationId xmlns:a16="http://schemas.microsoft.com/office/drawing/2014/main" id="{26B161D6-74AA-4A8A-9434-3D4308A2A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91334"/>
              </p:ext>
            </p:extLst>
          </p:nvPr>
        </p:nvGraphicFramePr>
        <p:xfrm>
          <a:off x="3661044" y="5539280"/>
          <a:ext cx="913721" cy="97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1" name="Equation" r:id="rId20" imgW="418918" imgH="393529" progId="Equation.3">
                  <p:embed/>
                </p:oleObj>
              </mc:Choice>
              <mc:Fallback>
                <p:oleObj name="Equation" r:id="rId20" imgW="418918" imgH="393529" progId="Equation.3">
                  <p:embed/>
                  <p:pic>
                    <p:nvPicPr>
                      <p:cNvPr id="64" name="Object 82">
                        <a:extLst>
                          <a:ext uri="{FF2B5EF4-FFF2-40B4-BE49-F238E27FC236}">
                            <a16:creationId xmlns:a16="http://schemas.microsoft.com/office/drawing/2014/main" id="{BF833464-FFC5-402C-9CF1-8F3C91861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044" y="5539280"/>
                        <a:ext cx="913721" cy="970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83">
            <a:extLst>
              <a:ext uri="{FF2B5EF4-FFF2-40B4-BE49-F238E27FC236}">
                <a16:creationId xmlns:a16="http://schemas.microsoft.com/office/drawing/2014/main" id="{F0FD3755-3900-4F9D-B31B-4D631909A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858267"/>
              </p:ext>
            </p:extLst>
          </p:nvPr>
        </p:nvGraphicFramePr>
        <p:xfrm>
          <a:off x="3641188" y="4131860"/>
          <a:ext cx="682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2" name="Equation" r:id="rId22" imgW="279279" imgH="393529" progId="Equation.3">
                  <p:embed/>
                </p:oleObj>
              </mc:Choice>
              <mc:Fallback>
                <p:oleObj name="Equation" r:id="rId22" imgW="279279" imgH="393529" progId="Equation.3">
                  <p:embed/>
                  <p:pic>
                    <p:nvPicPr>
                      <p:cNvPr id="65" name="Object 83">
                        <a:extLst>
                          <a:ext uri="{FF2B5EF4-FFF2-40B4-BE49-F238E27FC236}">
                            <a16:creationId xmlns:a16="http://schemas.microsoft.com/office/drawing/2014/main" id="{D8C83910-1AA6-40D6-9713-42E36C48D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188" y="4131860"/>
                        <a:ext cx="6826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 Box 85">
            <a:extLst>
              <a:ext uri="{FF2B5EF4-FFF2-40B4-BE49-F238E27FC236}">
                <a16:creationId xmlns:a16="http://schemas.microsoft.com/office/drawing/2014/main" id="{10BE6146-0060-459E-81D3-6711BA55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925" y="3476590"/>
            <a:ext cx="299598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0" dirty="0">
                <a:solidFill>
                  <a:srgbClr val="008000"/>
                </a:solidFill>
              </a:rPr>
              <a:t>第一级暗纹位置：</a:t>
            </a:r>
          </a:p>
        </p:txBody>
      </p:sp>
      <p:graphicFrame>
        <p:nvGraphicFramePr>
          <p:cNvPr id="111" name="Object 1025">
            <a:extLst>
              <a:ext uri="{FF2B5EF4-FFF2-40B4-BE49-F238E27FC236}">
                <a16:creationId xmlns:a16="http://schemas.microsoft.com/office/drawing/2014/main" id="{DD85A352-5E64-443E-8511-820AC1DAD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54155"/>
              </p:ext>
            </p:extLst>
          </p:nvPr>
        </p:nvGraphicFramePr>
        <p:xfrm>
          <a:off x="5752479" y="5433904"/>
          <a:ext cx="12144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3" name="公式" r:id="rId24" imgW="400052" imgH="400042" progId="Equation.3">
                  <p:embed/>
                </p:oleObj>
              </mc:Choice>
              <mc:Fallback>
                <p:oleObj name="公式" r:id="rId24" imgW="400052" imgH="400042" progId="Equation.3">
                  <p:embed/>
                  <p:pic>
                    <p:nvPicPr>
                      <p:cNvPr id="67" name="Object 1025">
                        <a:extLst>
                          <a:ext uri="{FF2B5EF4-FFF2-40B4-BE49-F238E27FC236}">
                            <a16:creationId xmlns:a16="http://schemas.microsoft.com/office/drawing/2014/main" id="{01000840-7B92-405F-ABF2-6FD03F5D2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479" y="5433904"/>
                        <a:ext cx="12144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66">
            <a:extLst>
              <a:ext uri="{FF2B5EF4-FFF2-40B4-BE49-F238E27FC236}">
                <a16:creationId xmlns:a16="http://schemas.microsoft.com/office/drawing/2014/main" id="{EB761D0B-03D9-41ED-8957-25B7A02D9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898517"/>
              </p:ext>
            </p:extLst>
          </p:nvPr>
        </p:nvGraphicFramePr>
        <p:xfrm>
          <a:off x="7275059" y="2306124"/>
          <a:ext cx="30559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74" name="公式" r:id="rId26" imgW="1473120" imgH="393480" progId="Equation.3">
                  <p:embed/>
                </p:oleObj>
              </mc:Choice>
              <mc:Fallback>
                <p:oleObj name="公式" r:id="rId26" imgW="1473120" imgH="393480" progId="Equation.3">
                  <p:embed/>
                  <p:pic>
                    <p:nvPicPr>
                      <p:cNvPr id="68" name="Object 66">
                        <a:extLst>
                          <a:ext uri="{FF2B5EF4-FFF2-40B4-BE49-F238E27FC236}">
                            <a16:creationId xmlns:a16="http://schemas.microsoft.com/office/drawing/2014/main" id="{B5C16F40-2F0A-4B8D-B096-253A48DCD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059" y="2306124"/>
                        <a:ext cx="3055938" cy="927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12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96" grpId="0" animBg="1"/>
      <p:bldP spid="98" grpId="0" animBg="1"/>
      <p:bldP spid="106" grpId="0"/>
      <p:bldP spid="1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8840D7BF-90E6-417F-B169-6F5AF6EF0870}"/>
              </a:ext>
            </a:extLst>
          </p:cNvPr>
          <p:cNvGrpSpPr>
            <a:grpSpLocks/>
          </p:cNvGrpSpPr>
          <p:nvPr/>
        </p:nvGrpSpPr>
        <p:grpSpPr bwMode="auto">
          <a:xfrm>
            <a:off x="1802193" y="126961"/>
            <a:ext cx="8239128" cy="1027113"/>
            <a:chOff x="264" y="260"/>
            <a:chExt cx="5190" cy="647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29994846-8EF4-4692-8EA8-231BCDB34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" y="260"/>
              <a:ext cx="51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19-4】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氦氖激光器发光波长                             ，</a:t>
              </a:r>
            </a:p>
          </p:txBody>
        </p:sp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5DB2887C-0032-42CE-9713-DEA9FD5AEE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184382"/>
                </p:ext>
              </p:extLst>
            </p:nvPr>
          </p:nvGraphicFramePr>
          <p:xfrm>
            <a:off x="3601" y="301"/>
            <a:ext cx="14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408" name="Equation" r:id="rId3" imgW="901309" imgH="203112" progId="Equation.DSMT4">
                    <p:embed/>
                  </p:oleObj>
                </mc:Choice>
                <mc:Fallback>
                  <p:oleObj name="Equation" r:id="rId3" imgW="901309" imgH="203112" progId="Equation.DSMT4">
                    <p:embed/>
                    <p:pic>
                      <p:nvPicPr>
                        <p:cNvPr id="4" name="Object 4">
                          <a:extLst>
                            <a:ext uri="{FF2B5EF4-FFF2-40B4-BE49-F238E27FC236}">
                              <a16:creationId xmlns:a16="http://schemas.microsoft.com/office/drawing/2014/main" id="{9BE9A93D-9595-406A-9565-3F621EFD81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301"/>
                          <a:ext cx="147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ECCCC432-6329-48CB-8ECE-410573EA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563"/>
              <a:ext cx="28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谱线宽度                            ，</a:t>
              </a: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88E43FB-96CB-40E3-AF21-2F0B07D2D0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5" y="547"/>
            <a:ext cx="14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409" name="Equation" r:id="rId5" imgW="901309" imgH="228501" progId="Equation.DSMT4">
                    <p:embed/>
                  </p:oleObj>
                </mc:Choice>
                <mc:Fallback>
                  <p:oleObj name="Equation" r:id="rId5" imgW="901309" imgH="228501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AA57F3E2-734C-4423-8DF0-8B31C90539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547"/>
                          <a:ext cx="14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5E5DAAB3-F44A-4715-B674-2F707CB23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" y="565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E628C2"/>
                  </a:solidFill>
                  <a:latin typeface="Times New Roman" panose="02020603050405020304" pitchFamily="18" charset="0"/>
                </a:rPr>
                <a:t>求相干长度。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2A4DC24F-269E-4FD5-AD20-5354BF71D133}"/>
              </a:ext>
            </a:extLst>
          </p:cNvPr>
          <p:cNvSpPr/>
          <p:nvPr/>
        </p:nvSpPr>
        <p:spPr>
          <a:xfrm>
            <a:off x="2279651" y="1265989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800" dirty="0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9E4C323-E1A2-4050-807C-C297B5C5413A}"/>
              </a:ext>
            </a:extLst>
          </p:cNvPr>
          <p:cNvGrpSpPr>
            <a:grpSpLocks/>
          </p:cNvGrpSpPr>
          <p:nvPr/>
        </p:nvGrpSpPr>
        <p:grpSpPr bwMode="auto">
          <a:xfrm>
            <a:off x="8229601" y="2786063"/>
            <a:ext cx="2133600" cy="565151"/>
            <a:chOff x="3036" y="2035"/>
            <a:chExt cx="1089" cy="356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AD4843-FEFB-49C8-A1B1-88E6ADC6A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" y="2035"/>
              <a:ext cx="65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85890E-1D78-4FA1-AB2A-F1D827F66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207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AB3C933-9598-4C40-A4B8-40CBB79E8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" y="2045"/>
              <a:ext cx="66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2711A1E-8ECA-47E8-8C6A-D840FC3AA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2211"/>
              <a:ext cx="70" cy="17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1EED82C-6B6F-45F2-933D-710CCB62F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" y="2043"/>
              <a:ext cx="66" cy="1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509CFCF-F24B-44C6-BFB0-966BCDD40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" y="2208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231DC38-579F-4122-A3CB-FE4BA813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040"/>
              <a:ext cx="66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4E65600-B117-4BFA-BA52-5EB525A2A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" y="2213"/>
              <a:ext cx="70" cy="1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9C7759C-B37B-4369-82C9-686CFEAD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2041"/>
              <a:ext cx="66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6D3552F-BD8B-4787-8910-9F23077D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213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0BFEEBA-656A-44BB-8A90-CCA8A56BF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2045"/>
              <a:ext cx="65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B4E8B16-7075-44FD-9342-891ED8F6F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" y="2205"/>
              <a:ext cx="70" cy="17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280B735D-9E1A-4E07-877E-C72C09569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2037"/>
              <a:ext cx="66" cy="1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45285FC-CE15-41C9-B833-34FF0007B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" y="2208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B4B8BD1-0733-4348-95A9-3A81181A2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2040"/>
              <a:ext cx="65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8F3C6ACE-94C6-452F-B2D8-307D07D34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" y="2213"/>
              <a:ext cx="70" cy="1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2B165FA7-7A8C-4A43-88FE-401BC4EB76A0}"/>
              </a:ext>
            </a:extLst>
          </p:cNvPr>
          <p:cNvGrpSpPr>
            <a:grpSpLocks/>
          </p:cNvGrpSpPr>
          <p:nvPr/>
        </p:nvGrpSpPr>
        <p:grpSpPr bwMode="auto">
          <a:xfrm>
            <a:off x="8229601" y="3014661"/>
            <a:ext cx="2133600" cy="749300"/>
            <a:chOff x="3024" y="2160"/>
            <a:chExt cx="1104" cy="472"/>
          </a:xfrm>
        </p:grpSpPr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9A457D41-AC6D-4148-85B5-20C95FA43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0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AF953177-BC0F-453A-AB0A-A4FFF73D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0" cy="4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84B6DF1C-8B7F-451E-8BB8-B648AB28A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496"/>
              <a:ext cx="1104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26">
            <a:extLst>
              <a:ext uri="{FF2B5EF4-FFF2-40B4-BE49-F238E27FC236}">
                <a16:creationId xmlns:a16="http://schemas.microsoft.com/office/drawing/2014/main" id="{6A2473B7-1179-49FC-BF89-C8BF40FD8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373" y="3763961"/>
            <a:ext cx="2438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 i="0" dirty="0">
                <a:solidFill>
                  <a:srgbClr val="000000"/>
                </a:solidFill>
              </a:rPr>
              <a:t>波列长 </a:t>
            </a:r>
            <a:r>
              <a:rPr kumimoji="0" lang="en-US" altLang="zh-CN" sz="2400" i="0" dirty="0">
                <a:solidFill>
                  <a:srgbClr val="FF33CC"/>
                </a:solidFill>
              </a:rPr>
              <a:t>L =</a:t>
            </a:r>
            <a:r>
              <a:rPr kumimoji="0" lang="en-US" altLang="zh-CN" sz="2400" i="0" dirty="0">
                <a:solidFill>
                  <a:srgbClr val="FF33CC"/>
                </a:solidFill>
                <a:latin typeface="Symbol" panose="05050102010706020507" pitchFamily="18" charset="2"/>
              </a:rPr>
              <a:t> </a:t>
            </a:r>
            <a:r>
              <a:rPr kumimoji="0" lang="en-US" altLang="zh-CN" sz="2400" i="0" dirty="0">
                <a:solidFill>
                  <a:srgbClr val="FF33CC"/>
                </a:solidFill>
              </a:rPr>
              <a:t>c</a:t>
            </a:r>
            <a:r>
              <a:rPr kumimoji="0" lang="el-GR" altLang="zh-CN" sz="2400" b="0" i="0" dirty="0">
                <a:solidFill>
                  <a:srgbClr val="FF33CC"/>
                </a:solidFill>
              </a:rPr>
              <a:t>Δ</a:t>
            </a:r>
            <a:r>
              <a:rPr kumimoji="0" lang="en-US" altLang="zh-CN" sz="2400" b="0" i="0" dirty="0">
                <a:solidFill>
                  <a:srgbClr val="FF33CC"/>
                </a:solidFill>
              </a:rPr>
              <a:t>t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336FB095-6B93-47E1-9C5C-ED23131F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7" y="1292643"/>
            <a:ext cx="5627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光子可以出现在波列的任何位置。</a:t>
            </a:r>
          </a:p>
        </p:txBody>
      </p:sp>
      <p:sp>
        <p:nvSpPr>
          <p:cNvPr id="32" name="Oval 40">
            <a:extLst>
              <a:ext uri="{FF2B5EF4-FFF2-40B4-BE49-F238E27FC236}">
                <a16:creationId xmlns:a16="http://schemas.microsoft.com/office/drawing/2014/main" id="{EC91F35D-92CB-4582-9A18-E6179844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602" y="3070187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Oval 40">
            <a:extLst>
              <a:ext uri="{FF2B5EF4-FFF2-40B4-BE49-F238E27FC236}">
                <a16:creationId xmlns:a16="http://schemas.microsoft.com/office/drawing/2014/main" id="{8DC2AEDB-9DE5-44E9-90D7-F381DF3D1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982" y="3043634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88E8D658-309E-424D-865D-38930899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3944" y="2724889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Oval 40">
            <a:extLst>
              <a:ext uri="{FF2B5EF4-FFF2-40B4-BE49-F238E27FC236}">
                <a16:creationId xmlns:a16="http://schemas.microsoft.com/office/drawing/2014/main" id="{7680F168-B44F-4E6F-96E3-C6574A8A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814" y="320040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40">
            <a:extLst>
              <a:ext uri="{FF2B5EF4-FFF2-40B4-BE49-F238E27FC236}">
                <a16:creationId xmlns:a16="http://schemas.microsoft.com/office/drawing/2014/main" id="{372C1513-2C84-4AFE-9984-FDEE229E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44" y="3251693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D46F97D5-B4C7-434F-9339-D38F052AB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622" y="285338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40">
            <a:extLst>
              <a:ext uri="{FF2B5EF4-FFF2-40B4-BE49-F238E27FC236}">
                <a16:creationId xmlns:a16="http://schemas.microsoft.com/office/drawing/2014/main" id="{A42F2487-4BDE-4262-8D7D-81605FE4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806" y="2907121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Oval 40">
            <a:extLst>
              <a:ext uri="{FF2B5EF4-FFF2-40B4-BE49-F238E27FC236}">
                <a16:creationId xmlns:a16="http://schemas.microsoft.com/office/drawing/2014/main" id="{9BA6E659-62E0-40B3-BB6F-2AE851A8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9508" y="3213014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C867D720-0C35-4BCF-A122-DBC4BF3B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027" y="2979852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4ECCA8-24FB-4A18-9D9F-CB287020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940" y="2995918"/>
            <a:ext cx="139444" cy="15825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DD104C81-BAA4-4845-B05C-10541FB8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166" y="1769268"/>
            <a:ext cx="7560394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7850" indent="-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当这种光子沿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轴方向传播时，它的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坐标的不确定</a:t>
            </a:r>
            <a:r>
              <a:rPr lang="zh-CN" altLang="en-US" sz="2800" b="1" dirty="0">
                <a:solidFill>
                  <a:srgbClr val="008000"/>
                </a:solidFill>
              </a:rPr>
              <a:t>度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就是相干长度，也就是波列长度。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3BCA59D5-EC34-4994-8E96-4B904230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752" y="2669393"/>
            <a:ext cx="521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00CC"/>
                </a:solidFill>
                <a:latin typeface="Times New Roman" panose="02020603050405020304" pitchFamily="18" charset="0"/>
              </a:rPr>
              <a:t>谱线展宽导致光子动量的不确定</a:t>
            </a:r>
          </a:p>
        </p:txBody>
      </p:sp>
      <p:graphicFrame>
        <p:nvGraphicFramePr>
          <p:cNvPr id="44" name="Object 0">
            <a:extLst>
              <a:ext uri="{FF2B5EF4-FFF2-40B4-BE49-F238E27FC236}">
                <a16:creationId xmlns:a16="http://schemas.microsoft.com/office/drawing/2014/main" id="{C3C5EABE-6CB0-4B39-B560-FC14A33FF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200029"/>
              </p:ext>
            </p:extLst>
          </p:nvPr>
        </p:nvGraphicFramePr>
        <p:xfrm>
          <a:off x="2279651" y="3141664"/>
          <a:ext cx="16033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10" name="公式" r:id="rId8" imgW="533169" imgH="393529" progId="Equation.3">
                  <p:embed/>
                </p:oleObj>
              </mc:Choice>
              <mc:Fallback>
                <p:oleObj name="公式" r:id="rId8" imgW="533169" imgH="393529" progId="Equation.3">
                  <p:embed/>
                  <p:pic>
                    <p:nvPicPr>
                      <p:cNvPr id="44" name="Object 0">
                        <a:extLst>
                          <a:ext uri="{FF2B5EF4-FFF2-40B4-BE49-F238E27FC236}">
                            <a16:creationId xmlns:a16="http://schemas.microsoft.com/office/drawing/2014/main" id="{7B26DED3-8264-4BD5-87C2-B064A4CEC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141664"/>
                        <a:ext cx="16033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">
            <a:extLst>
              <a:ext uri="{FF2B5EF4-FFF2-40B4-BE49-F238E27FC236}">
                <a16:creationId xmlns:a16="http://schemas.microsoft.com/office/drawing/2014/main" id="{3F0624CF-7AFD-4B7B-A7FB-09AE893DC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24947"/>
              </p:ext>
            </p:extLst>
          </p:nvPr>
        </p:nvGraphicFramePr>
        <p:xfrm>
          <a:off x="5205413" y="3068639"/>
          <a:ext cx="27686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11" name="公式" r:id="rId10" imgW="926698" imgH="393529" progId="Equation.3">
                  <p:embed/>
                </p:oleObj>
              </mc:Choice>
              <mc:Fallback>
                <p:oleObj name="公式" r:id="rId10" imgW="926698" imgH="393529" progId="Equation.3">
                  <p:embed/>
                  <p:pic>
                    <p:nvPicPr>
                      <p:cNvPr id="45" name="Object 1">
                        <a:extLst>
                          <a:ext uri="{FF2B5EF4-FFF2-40B4-BE49-F238E27FC236}">
                            <a16:creationId xmlns:a16="http://schemas.microsoft.com/office/drawing/2014/main" id="{0E2C3D60-D664-41DF-8120-C083BCFA8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068639"/>
                        <a:ext cx="276860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>
            <a:extLst>
              <a:ext uri="{FF2B5EF4-FFF2-40B4-BE49-F238E27FC236}">
                <a16:creationId xmlns:a16="http://schemas.microsoft.com/office/drawing/2014/main" id="{023E4855-5AFE-42D9-8567-5704E0742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33418"/>
              </p:ext>
            </p:extLst>
          </p:nvPr>
        </p:nvGraphicFramePr>
        <p:xfrm>
          <a:off x="2627313" y="4221164"/>
          <a:ext cx="509111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12" name="公式" r:id="rId12" imgW="1701800" imgH="457200" progId="Equation.3">
                  <p:embed/>
                </p:oleObj>
              </mc:Choice>
              <mc:Fallback>
                <p:oleObj name="公式" r:id="rId12" imgW="1701800" imgH="457200" progId="Equation.3">
                  <p:embed/>
                  <p:pic>
                    <p:nvPicPr>
                      <p:cNvPr id="46" name="Object 2">
                        <a:extLst>
                          <a:ext uri="{FF2B5EF4-FFF2-40B4-BE49-F238E27FC236}">
                            <a16:creationId xmlns:a16="http://schemas.microsoft.com/office/drawing/2014/main" id="{9B89C0B7-9626-4DCC-9BCD-2D769414C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21164"/>
                        <a:ext cx="5091112" cy="13668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>
            <a:extLst>
              <a:ext uri="{FF2B5EF4-FFF2-40B4-BE49-F238E27FC236}">
                <a16:creationId xmlns:a16="http://schemas.microsoft.com/office/drawing/2014/main" id="{5E8023D4-BDE2-432F-8B08-F56F4C56F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648233"/>
              </p:ext>
            </p:extLst>
          </p:nvPr>
        </p:nvGraphicFramePr>
        <p:xfrm>
          <a:off x="2855913" y="5600700"/>
          <a:ext cx="34734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13" name="公式" r:id="rId14" imgW="1155700" imgH="419100" progId="Equation.3">
                  <p:embed/>
                </p:oleObj>
              </mc:Choice>
              <mc:Fallback>
                <p:oleObj name="公式" r:id="rId14" imgW="1155700" imgH="419100" progId="Equation.3">
                  <p:embed/>
                  <p:pic>
                    <p:nvPicPr>
                      <p:cNvPr id="47" name="Object 3">
                        <a:extLst>
                          <a:ext uri="{FF2B5EF4-FFF2-40B4-BE49-F238E27FC236}">
                            <a16:creationId xmlns:a16="http://schemas.microsoft.com/office/drawing/2014/main" id="{8EBD2E48-2B83-4668-B975-26331E4CE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600700"/>
                        <a:ext cx="34734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9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31" grpId="0" build="p" autoUpdateAnimBg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build="p" autoUpdateAnimBg="0"/>
      <p:bldP spid="4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6A0DDD-B9B3-4CF4-B2E5-616F72AD3C55}"/>
              </a:ext>
            </a:extLst>
          </p:cNvPr>
          <p:cNvSpPr/>
          <p:nvPr/>
        </p:nvSpPr>
        <p:spPr>
          <a:xfrm>
            <a:off x="2135560" y="764705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练习：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设粒子运动的波函数图线分别如图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(C)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所示，那么其中确定粒子动量的精确度最高的波函数是哪个图？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BF30AB-C134-418C-BF7D-9F3EF5666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708920"/>
            <a:ext cx="8256094" cy="1368152"/>
          </a:xfrm>
          <a:prstGeom prst="rect">
            <a:avLst/>
          </a:prstGeom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BD5C3318-06F1-472A-B49A-7B48BF7CF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125452"/>
              </p:ext>
            </p:extLst>
          </p:nvPr>
        </p:nvGraphicFramePr>
        <p:xfrm>
          <a:off x="2164968" y="5085184"/>
          <a:ext cx="335496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7" name="公式" r:id="rId4" imgW="647588" imgH="200021" progId="Equation.3">
                  <p:embed/>
                </p:oleObj>
              </mc:Choice>
              <mc:Fallback>
                <p:oleObj name="公式" r:id="rId4" imgW="647588" imgH="200021" progId="Equation.3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029C5F75-3B37-4D66-91B1-2D29C55083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968" y="5085184"/>
                        <a:ext cx="3354968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58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55D33CF-C116-45BA-A874-29C93087C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476672"/>
            <a:ext cx="95770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练习</a:t>
            </a:r>
            <a:r>
              <a:rPr lang="en-US" altLang="zh-CN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：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某原子处于一激发态的寿命</a:t>
            </a:r>
            <a:r>
              <a:rPr lang="zh-CN" altLang="en-US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t</a:t>
            </a:r>
            <a:r>
              <a:rPr lang="en-US" altLang="zh-CN" sz="2800" b="1" dirty="0">
                <a:solidFill>
                  <a:srgbClr val="0000FF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该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原子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从该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激发态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发出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kern="0" dirty="0">
                <a:solidFill>
                  <a:srgbClr val="008000"/>
                </a:solidFill>
              </a:rPr>
              <a:t>谱线的波长为</a:t>
            </a:r>
            <a:r>
              <a:rPr lang="el-GR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λ </a:t>
            </a:r>
            <a:r>
              <a:rPr lang="zh-CN" altLang="en-US" sz="2800" b="1" kern="0" dirty="0">
                <a:solidFill>
                  <a:srgbClr val="008000"/>
                </a:solidFill>
              </a:rPr>
              <a:t>，该谱线的宽度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 </a:t>
            </a:r>
            <a:r>
              <a:rPr lang="el-GR" altLang="zh-CN" sz="2800" b="1" dirty="0">
                <a:solidFill>
                  <a:srgbClr val="FF0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λ</a:t>
            </a:r>
            <a:r>
              <a:rPr lang="en-US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=_____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。</a:t>
            </a:r>
            <a:endParaRPr lang="zh-CN" altLang="zh-CN" sz="2800" b="1" dirty="0">
              <a:solidFill>
                <a:srgbClr val="008000"/>
              </a:solidFill>
              <a:latin typeface="Century Schoolbook" panose="020406040505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26F3FD-6A38-4B59-8752-60FF89B5C6D6}"/>
              </a:ext>
            </a:extLst>
          </p:cNvPr>
          <p:cNvSpPr/>
          <p:nvPr/>
        </p:nvSpPr>
        <p:spPr>
          <a:xfrm>
            <a:off x="1110928" y="1798375"/>
            <a:ext cx="3941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6600CC"/>
                </a:solidFill>
              </a:rPr>
              <a:t>谱线的自然宽度为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84460F-2662-4699-A5AE-F77891FF1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244809"/>
              </p:ext>
            </p:extLst>
          </p:nvPr>
        </p:nvGraphicFramePr>
        <p:xfrm>
          <a:off x="4099248" y="1469629"/>
          <a:ext cx="2971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3" name="Equation" r:id="rId3" imgW="1104840" imgH="431640" progId="Equation.DSMT4">
                  <p:embed/>
                </p:oleObj>
              </mc:Choice>
              <mc:Fallback>
                <p:oleObj name="Equation" r:id="rId3" imgW="110484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B0D37D6-421C-4C16-B535-C8A90A658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248" y="1469629"/>
                        <a:ext cx="2971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">
            <a:extLst>
              <a:ext uri="{FF2B5EF4-FFF2-40B4-BE49-F238E27FC236}">
                <a16:creationId xmlns:a16="http://schemas.microsoft.com/office/drawing/2014/main" id="{79F63036-6AC1-4BE7-9B6D-7185A6DC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10" y="3309444"/>
            <a:ext cx="2933700" cy="1482725"/>
          </a:xfrm>
          <a:prstGeom prst="wedgeEllipseCallout">
            <a:avLst>
              <a:gd name="adj1" fmla="val -5535"/>
              <a:gd name="adj2" fmla="val -103814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爱因斯坦光量子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8000"/>
                </a:solidFill>
                <a:latin typeface="+mn-lt"/>
                <a:ea typeface="+mn-ea"/>
              </a:rPr>
              <a:t>假说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E=h</a:t>
            </a:r>
            <a:r>
              <a:rPr lang="el-GR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ν</a:t>
            </a:r>
            <a:endParaRPr lang="zh-CN" altLang="zh-CN" sz="2800" b="1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60C11EDD-C3E9-4B93-B403-AE148A5F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272" y="2889201"/>
            <a:ext cx="2689225" cy="1887538"/>
          </a:xfrm>
          <a:prstGeom prst="wedgeEllipseCallout">
            <a:avLst>
              <a:gd name="adj1" fmla="val -70747"/>
              <a:gd name="adj2" fmla="val -70389"/>
            </a:avLst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3333CC"/>
                </a:solidFill>
                <a:latin typeface="+mn-lt"/>
                <a:ea typeface="+mn-ea"/>
              </a:rPr>
              <a:t>不确定关系</a:t>
            </a:r>
            <a:endParaRPr lang="en-US" altLang="zh-CN" sz="2800" b="1" kern="0" dirty="0">
              <a:solidFill>
                <a:srgbClr val="3333CC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b="1" kern="0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AE2AF3F1-29EF-46A6-85BF-B16A40762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19805"/>
              </p:ext>
            </p:extLst>
          </p:nvPr>
        </p:nvGraphicFramePr>
        <p:xfrm>
          <a:off x="8997096" y="397783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4" name="公式" r:id="rId5" imgW="863225" imgH="177723" progId="Equation.3">
                  <p:embed/>
                </p:oleObj>
              </mc:Choice>
              <mc:Fallback>
                <p:oleObj name="公式" r:id="rId5" imgW="863225" imgH="177723" progId="Equation.3">
                  <p:embed/>
                  <p:pic>
                    <p:nvPicPr>
                      <p:cNvPr id="7" name="Object 11">
                        <a:extLst>
                          <a:ext uri="{FF2B5EF4-FFF2-40B4-BE49-F238E27FC236}">
                            <a16:creationId xmlns:a16="http://schemas.microsoft.com/office/drawing/2014/main" id="{22171AFB-9EA7-4BF9-A1FE-95A69B383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096" y="3977830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C4A050F-3A6D-4744-AF2D-B89297A9B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91022"/>
              </p:ext>
            </p:extLst>
          </p:nvPr>
        </p:nvGraphicFramePr>
        <p:xfrm>
          <a:off x="7032104" y="1543448"/>
          <a:ext cx="12842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5" name="公式" r:id="rId7" imgW="495000" imgH="393480" progId="Equation.3">
                  <p:embed/>
                </p:oleObj>
              </mc:Choice>
              <mc:Fallback>
                <p:oleObj name="公式" r:id="rId7" imgW="495000" imgH="39348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DDFE67C-81EE-4036-A72C-E8D444B5EE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04" y="1543448"/>
                        <a:ext cx="128428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>
            <a:extLst>
              <a:ext uri="{FF2B5EF4-FFF2-40B4-BE49-F238E27FC236}">
                <a16:creationId xmlns:a16="http://schemas.microsoft.com/office/drawing/2014/main" id="{DA7C58F2-5E95-4215-8458-3EB5E11C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164" y="5571749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D8476B4-9C23-4A81-847F-69AFA5768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35555"/>
              </p:ext>
            </p:extLst>
          </p:nvPr>
        </p:nvGraphicFramePr>
        <p:xfrm>
          <a:off x="2668588" y="5148263"/>
          <a:ext cx="21399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6" name="Equation" r:id="rId9" imgW="825480" imgH="393480" progId="Equation.DSMT4">
                  <p:embed/>
                </p:oleObj>
              </mc:Choice>
              <mc:Fallback>
                <p:oleObj name="Equation" r:id="rId9" imgW="82548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90FC741-C0C0-4CBA-90D2-3225D72AAD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8588" y="5148263"/>
                        <a:ext cx="213995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>
            <a:extLst>
              <a:ext uri="{FF2B5EF4-FFF2-40B4-BE49-F238E27FC236}">
                <a16:creationId xmlns:a16="http://schemas.microsoft.com/office/drawing/2014/main" id="{8EF8EAD6-7C8C-49FD-BBB6-5369A939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5547867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FAD8C46-64A0-4D72-97B1-2825F1190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93367"/>
              </p:ext>
            </p:extLst>
          </p:nvPr>
        </p:nvGraphicFramePr>
        <p:xfrm>
          <a:off x="5957888" y="5181600"/>
          <a:ext cx="25034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7" name="Equation" r:id="rId11" imgW="965160" imgH="393480" progId="Equation.DSMT4">
                  <p:embed/>
                </p:oleObj>
              </mc:Choice>
              <mc:Fallback>
                <p:oleObj name="Equation" r:id="rId11" imgW="965160" imgH="393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551370B-0579-4E53-ABEF-6B1514FC20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57888" y="5181600"/>
                        <a:ext cx="2503487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3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BA46C011-9059-4FD2-B482-BBBADCFF3923}"/>
              </a:ext>
            </a:extLst>
          </p:cNvPr>
          <p:cNvGrpSpPr>
            <a:grpSpLocks/>
          </p:cNvGrpSpPr>
          <p:nvPr/>
        </p:nvGrpSpPr>
        <p:grpSpPr bwMode="auto">
          <a:xfrm>
            <a:off x="2067060" y="3898200"/>
            <a:ext cx="7489825" cy="523875"/>
            <a:chOff x="521" y="2341"/>
            <a:chExt cx="4718" cy="330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1EE0150C-D739-41AB-9B25-10C928565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341"/>
              <a:ext cx="47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00CC"/>
                  </a:solidFill>
                </a:rPr>
                <a:t>时刻</a:t>
              </a:r>
              <a:r>
                <a:rPr kumimoji="1" lang="en-US" altLang="zh-CN" sz="2800" i="1" dirty="0"/>
                <a:t>t </a:t>
              </a:r>
              <a:r>
                <a:rPr kumimoji="1" lang="zh-CN" altLang="en-US" sz="2800" dirty="0">
                  <a:solidFill>
                    <a:srgbClr val="CC00CC"/>
                  </a:solidFill>
                </a:rPr>
                <a:t>粒子出现在    附近</a:t>
              </a:r>
              <a:r>
                <a:rPr kumimoji="1" lang="en-US" altLang="zh-CN" sz="2800" dirty="0" err="1"/>
                <a:t>d</a:t>
              </a:r>
              <a:r>
                <a:rPr kumimoji="1" lang="en-US" altLang="zh-CN" sz="2800" i="1" dirty="0" err="1"/>
                <a:t>V</a:t>
              </a:r>
              <a:r>
                <a:rPr kumimoji="1" lang="zh-CN" altLang="en-US" sz="2800" dirty="0">
                  <a:solidFill>
                    <a:srgbClr val="CC00CC"/>
                  </a:solidFill>
                </a:rPr>
                <a:t>体积内的概率为：</a:t>
              </a:r>
            </a:p>
          </p:txBody>
        </p:sp>
        <p:graphicFrame>
          <p:nvGraphicFramePr>
            <p:cNvPr id="4" name="Object 10">
              <a:extLst>
                <a:ext uri="{FF2B5EF4-FFF2-40B4-BE49-F238E27FC236}">
                  <a16:creationId xmlns:a16="http://schemas.microsoft.com/office/drawing/2014/main" id="{CC0299F7-B015-4806-9AD2-339CC990DB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602976"/>
                </p:ext>
              </p:extLst>
            </p:nvPr>
          </p:nvGraphicFramePr>
          <p:xfrm>
            <a:off x="2261" y="2376"/>
            <a:ext cx="12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67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2376"/>
                          <a:ext cx="12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11">
            <a:extLst>
              <a:ext uri="{FF2B5EF4-FFF2-40B4-BE49-F238E27FC236}">
                <a16:creationId xmlns:a16="http://schemas.microsoft.com/office/drawing/2014/main" id="{0DF808E0-A2DF-4DC0-9D6B-0FF0AAFA9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48" y="1577462"/>
            <a:ext cx="4535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9900"/>
                </a:solidFill>
                <a:ea typeface="黑体" panose="02010609060101010101" pitchFamily="49" charset="-122"/>
              </a:rPr>
              <a:t>9. </a:t>
            </a:r>
            <a:r>
              <a:rPr kumimoji="1" lang="zh-CN" altLang="en-US" sz="2800" dirty="0">
                <a:solidFill>
                  <a:srgbClr val="009900"/>
                </a:solidFill>
                <a:ea typeface="黑体" panose="02010609060101010101" pitchFamily="49" charset="-122"/>
              </a:rPr>
              <a:t>波函数的统计解释 </a:t>
            </a:r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5A5924B2-17BE-4215-B667-CC4313931FA8}"/>
              </a:ext>
            </a:extLst>
          </p:cNvPr>
          <p:cNvGrpSpPr>
            <a:grpSpLocks/>
          </p:cNvGrpSpPr>
          <p:nvPr/>
        </p:nvGrpSpPr>
        <p:grpSpPr bwMode="auto">
          <a:xfrm>
            <a:off x="2067060" y="2669200"/>
            <a:ext cx="8353425" cy="954088"/>
            <a:chOff x="783" y="2454"/>
            <a:chExt cx="5262" cy="601"/>
          </a:xfrm>
        </p:grpSpPr>
        <p:graphicFrame>
          <p:nvGraphicFramePr>
            <p:cNvPr id="7" name="Object 13">
              <a:extLst>
                <a:ext uri="{FF2B5EF4-FFF2-40B4-BE49-F238E27FC236}">
                  <a16:creationId xmlns:a16="http://schemas.microsoft.com/office/drawing/2014/main" id="{526B1B1E-FBCE-465A-A507-BA6A4FE53D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120792"/>
                </p:ext>
              </p:extLst>
            </p:nvPr>
          </p:nvGraphicFramePr>
          <p:xfrm>
            <a:off x="2179" y="2510"/>
            <a:ext cx="61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68" name="公式" r:id="rId5" imgW="571320" imgH="228600" progId="Equation.3">
                    <p:embed/>
                  </p:oleObj>
                </mc:Choice>
                <mc:Fallback>
                  <p:oleObj name="公式" r:id="rId5" imgW="571320" imgH="228600" progId="Equation.3">
                    <p:embed/>
                    <p:pic>
                      <p:nvPicPr>
                        <p:cNvPr id="1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2510"/>
                          <a:ext cx="61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4">
              <a:extLst>
                <a:ext uri="{FF2B5EF4-FFF2-40B4-BE49-F238E27FC236}">
                  <a16:creationId xmlns:a16="http://schemas.microsoft.com/office/drawing/2014/main" id="{C83C63EA-4EA8-4A39-834C-57D481247F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0796296"/>
                </p:ext>
              </p:extLst>
            </p:nvPr>
          </p:nvGraphicFramePr>
          <p:xfrm>
            <a:off x="4188" y="2508"/>
            <a:ext cx="13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69" name="公式" r:id="rId7" imgW="126720" imgH="164880" progId="Equation.3">
                    <p:embed/>
                  </p:oleObj>
                </mc:Choice>
                <mc:Fallback>
                  <p:oleObj name="公式" r:id="rId7" imgW="126720" imgH="164880" progId="Equation.3">
                    <p:embed/>
                    <p:pic>
                      <p:nvPicPr>
                        <p:cNvPr id="1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2508"/>
                          <a:ext cx="13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14569C58-4EF2-4838-8AB9-3A8A104B0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" y="2454"/>
              <a:ext cx="526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70C0"/>
                  </a:solidFill>
                  <a:ea typeface="楷体_GB2312" pitchFamily="49" charset="-122"/>
                </a:rPr>
                <a:t>波函数的模方            代表时刻</a:t>
              </a:r>
              <a:r>
                <a:rPr kumimoji="1" lang="en-US" altLang="zh-CN" sz="2800" i="1" dirty="0">
                  <a:solidFill>
                    <a:srgbClr val="0070C0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800" dirty="0">
                  <a:solidFill>
                    <a:srgbClr val="0070C0"/>
                  </a:solidFill>
                  <a:ea typeface="楷体_GB2312" pitchFamily="49" charset="-122"/>
                </a:rPr>
                <a:t>, </a:t>
              </a:r>
              <a:r>
                <a:rPr kumimoji="1" lang="zh-CN" altLang="en-US" sz="2800" dirty="0">
                  <a:solidFill>
                    <a:srgbClr val="0070C0"/>
                  </a:solidFill>
                  <a:ea typeface="楷体_GB2312" pitchFamily="49" charset="-122"/>
                </a:rPr>
                <a:t>在    </a:t>
              </a:r>
              <a:r>
                <a:rPr kumimoji="1" lang="zh-CN" altLang="zh-CN" sz="2800" dirty="0">
                  <a:solidFill>
                    <a:srgbClr val="0070C0"/>
                  </a:solidFill>
                  <a:ea typeface="楷体_GB2312" pitchFamily="49" charset="-122"/>
                </a:rPr>
                <a:t>处</a:t>
              </a:r>
              <a:r>
                <a:rPr kumimoji="1" lang="zh-CN" altLang="zh-CN" sz="2800" dirty="0">
                  <a:solidFill>
                    <a:srgbClr val="FF0000"/>
                  </a:solidFill>
                  <a:ea typeface="楷体_GB2312" pitchFamily="49" charset="-122"/>
                </a:rPr>
                <a:t>粒子出现的</a:t>
              </a:r>
              <a:r>
                <a:rPr kumimoji="1"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概</a:t>
              </a:r>
              <a:r>
                <a:rPr kumimoji="1" lang="zh-CN" altLang="zh-CN" sz="2800" dirty="0">
                  <a:solidFill>
                    <a:srgbClr val="FF0000"/>
                  </a:solidFill>
                  <a:ea typeface="楷体_GB2312" pitchFamily="49" charset="-122"/>
                </a:rPr>
                <a:t>率密度</a:t>
              </a:r>
              <a:r>
                <a:rPr kumimoji="1"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。</a:t>
              </a:r>
              <a:endParaRPr kumimoji="1" lang="en-US" altLang="zh-CN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187D30E0-5325-4C68-8F1F-199AB8829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638855"/>
              </p:ext>
            </p:extLst>
          </p:nvPr>
        </p:nvGraphicFramePr>
        <p:xfrm>
          <a:off x="9026659" y="3669792"/>
          <a:ext cx="1371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0" name="Equation" r:id="rId9" imgW="469900" imgH="279400" progId="Equation.3">
                  <p:embed/>
                </p:oleObj>
              </mc:Choice>
              <mc:Fallback>
                <p:oleObj name="Equation" r:id="rId9" imgW="469900" imgH="279400" progId="Equation.3">
                  <p:embed/>
                  <p:pic>
                    <p:nvPicPr>
                      <p:cNvPr id="1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659" y="3669792"/>
                        <a:ext cx="1371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6">
            <a:extLst>
              <a:ext uri="{FF2B5EF4-FFF2-40B4-BE49-F238E27FC236}">
                <a16:creationId xmlns:a16="http://schemas.microsoft.com/office/drawing/2014/main" id="{1E77A7AC-1807-43A4-B610-057DC8C1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60" y="4638297"/>
            <a:ext cx="4435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波函数必须满足的条件</a:t>
            </a:r>
            <a:r>
              <a:rPr kumimoji="1" lang="en-US" altLang="zh-CN" sz="2800" dirty="0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962EC0EA-135F-4DB5-8C44-C12BF873B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29903"/>
              </p:ext>
            </p:extLst>
          </p:nvPr>
        </p:nvGraphicFramePr>
        <p:xfrm>
          <a:off x="5979541" y="5944708"/>
          <a:ext cx="1871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1" name="Equation" r:id="rId11" imgW="787400" imgH="330200" progId="Equation.3">
                  <p:embed/>
                </p:oleObj>
              </mc:Choice>
              <mc:Fallback>
                <p:oleObj name="Equation" r:id="rId11" imgW="787400" imgH="330200" progId="Equation.3">
                  <p:embed/>
                  <p:pic>
                    <p:nvPicPr>
                      <p:cNvPr id="2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541" y="5944708"/>
                        <a:ext cx="18716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>
            <a:extLst>
              <a:ext uri="{FF2B5EF4-FFF2-40B4-BE49-F238E27FC236}">
                <a16:creationId xmlns:a16="http://schemas.microsoft.com/office/drawing/2014/main" id="{3CE6C02E-4442-4790-9432-1293FB03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761" y="6142212"/>
            <a:ext cx="2643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CC3300"/>
                </a:solidFill>
                <a:sym typeface="Wingdings" panose="05000000000000000000" pitchFamily="2" charset="2"/>
              </a:rPr>
              <a:t>(2) </a:t>
            </a:r>
            <a:r>
              <a:rPr kumimoji="1" lang="zh-CN" altLang="en-US" sz="2800" dirty="0">
                <a:solidFill>
                  <a:srgbClr val="CC3300"/>
                </a:solidFill>
              </a:rPr>
              <a:t>归一化条件</a:t>
            </a:r>
            <a:r>
              <a:rPr kumimoji="1" lang="en-US" altLang="zh-CN" sz="2800" dirty="0">
                <a:solidFill>
                  <a:srgbClr val="CC3300"/>
                </a:solidFill>
              </a:rPr>
              <a:t>: </a:t>
            </a:r>
            <a:endParaRPr lang="en-US" altLang="zh-CN" sz="2800" dirty="0">
              <a:solidFill>
                <a:srgbClr val="CC3300"/>
              </a:solidFill>
            </a:endParaRP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DEC94963-AD8F-4308-B7B4-49518CD80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677" y="5291502"/>
            <a:ext cx="2303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FF"/>
                </a:solidFill>
                <a:sym typeface="Monotype Sorts"/>
              </a:rPr>
              <a:t>(1) </a:t>
            </a:r>
            <a:r>
              <a:rPr kumimoji="1" lang="zh-CN" altLang="en-US" sz="2800" dirty="0">
                <a:solidFill>
                  <a:srgbClr val="FF00FF"/>
                </a:solidFill>
              </a:rPr>
              <a:t>标准条件</a:t>
            </a:r>
            <a:r>
              <a:rPr kumimoji="1" lang="en-US" altLang="zh-CN" sz="2800" dirty="0">
                <a:solidFill>
                  <a:srgbClr val="FF00FF"/>
                </a:solidFill>
              </a:rPr>
              <a:t>: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DDF7C261-564F-4087-BF68-9B5217FD6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140" y="5377740"/>
            <a:ext cx="3173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9900"/>
                </a:solidFill>
                <a:ea typeface="楷体_GB2312" pitchFamily="49" charset="-122"/>
                <a:sym typeface="Monotype Sorts"/>
              </a:rPr>
              <a:t>单值、有限、连续。</a:t>
            </a:r>
            <a:endParaRPr kumimoji="1" lang="en-US" altLang="zh-CN" sz="2800" dirty="0">
              <a:solidFill>
                <a:srgbClr val="009900"/>
              </a:solidFill>
              <a:ea typeface="楷体_GB2312" pitchFamily="49" charset="-122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38056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697F954-FD5D-46DA-9B17-BEBBAC89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202" y="381954"/>
            <a:ext cx="44018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zh-CN" altLang="en-US" sz="2800" b="1" dirty="0">
                <a:solidFill>
                  <a:srgbClr val="FF3300"/>
                </a:solidFill>
                <a:latin typeface="Calibri" panose="020F0502020204030204" pitchFamily="34" charset="0"/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已知不为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波函数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6BE182-7DC1-46C0-BA1C-D77FD0FDD383}"/>
              </a:ext>
            </a:extLst>
          </p:cNvPr>
          <p:cNvSpPr/>
          <p:nvPr/>
        </p:nvSpPr>
        <p:spPr>
          <a:xfrm>
            <a:off x="2377628" y="1104875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628C2"/>
                </a:solidFill>
                <a:latin typeface="楷体_GB2312" pitchFamily="49" charset="-122"/>
                <a:ea typeface="楷体_GB2312" pitchFamily="49" charset="-122"/>
              </a:rPr>
              <a:t>式中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E628C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E628C2"/>
                </a:solidFill>
                <a:latin typeface="楷体_GB2312" pitchFamily="49" charset="-122"/>
                <a:ea typeface="楷体_GB2312" pitchFamily="49" charset="-122"/>
              </a:rPr>
              <a:t>为常数。归一化</a:t>
            </a:r>
            <a:r>
              <a:rPr lang="zh-CN" altLang="en-US" sz="28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波函数</a:t>
            </a:r>
            <a:r>
              <a:rPr lang="en-US" altLang="zh-CN" sz="2800" b="1" dirty="0">
                <a:solidFill>
                  <a:srgbClr val="E628C2"/>
                </a:solidFill>
                <a:latin typeface="楷体_GB2312" pitchFamily="49" charset="-122"/>
                <a:ea typeface="楷体_GB2312" pitchFamily="49" charset="-122"/>
              </a:rPr>
              <a:t>=____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rgbClr val="E628C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概</a:t>
            </a:r>
            <a:r>
              <a:rPr lang="zh-CN" altLang="zh-CN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率密度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=____,  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概</a:t>
            </a:r>
            <a:r>
              <a:rPr lang="zh-CN" altLang="zh-CN" sz="28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率密度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最大位置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=____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A1F4CB-0DC3-469A-BB43-3FFA93EE6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217702"/>
              </p:ext>
            </p:extLst>
          </p:nvPr>
        </p:nvGraphicFramePr>
        <p:xfrm>
          <a:off x="6093485" y="167241"/>
          <a:ext cx="45116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0" name="Equation" r:id="rId3" imgW="1777680" imgH="393480" progId="Equation.DSMT4">
                  <p:embed/>
                </p:oleObj>
              </mc:Choice>
              <mc:Fallback>
                <p:oleObj name="Equation" r:id="rId3" imgW="177768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AEB6850-8D61-457E-8358-388325C68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485" y="167241"/>
                        <a:ext cx="4511675" cy="1004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F53ADE2-A871-4501-9C83-31095BB17EDA}"/>
              </a:ext>
            </a:extLst>
          </p:cNvPr>
          <p:cNvSpPr/>
          <p:nvPr/>
        </p:nvSpPr>
        <p:spPr>
          <a:xfrm>
            <a:off x="2306016" y="2297249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归一化条件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5085FE2-F6D0-47A7-B96E-F374695EE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46976"/>
              </p:ext>
            </p:extLst>
          </p:nvPr>
        </p:nvGraphicFramePr>
        <p:xfrm>
          <a:off x="5064464" y="2148202"/>
          <a:ext cx="23479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1" name="公式" r:id="rId5" imgW="990360" imgH="330120" progId="Equation.3">
                  <p:embed/>
                </p:oleObj>
              </mc:Choice>
              <mc:Fallback>
                <p:oleObj name="公式" r:id="rId5" imgW="990360" imgH="33012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A906E70B-51DA-44E4-BB37-313457EE2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464" y="2148202"/>
                        <a:ext cx="23479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9320F0B-40A3-47E7-B667-43503CDB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11951"/>
              </p:ext>
            </p:extLst>
          </p:nvPr>
        </p:nvGraphicFramePr>
        <p:xfrm>
          <a:off x="2363789" y="2974976"/>
          <a:ext cx="33813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2" name="Equation" r:id="rId7" imgW="1231560" imgH="393480" progId="Equation.DSMT4">
                  <p:embed/>
                </p:oleObj>
              </mc:Choice>
              <mc:Fallback>
                <p:oleObj name="Equation" r:id="rId7" imgW="123156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4B12A33-0775-47C4-9DA8-5B7225101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9" y="2974976"/>
                        <a:ext cx="3381375" cy="1069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5698122-022B-4FF9-95D4-59D98DA8472F}"/>
              </a:ext>
            </a:extLst>
          </p:cNvPr>
          <p:cNvSpPr/>
          <p:nvPr/>
        </p:nvSpPr>
        <p:spPr>
          <a:xfrm>
            <a:off x="2086473" y="4461637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概</a:t>
            </a:r>
            <a:r>
              <a:rPr lang="zh-CN" altLang="zh-CN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率密度</a:t>
            </a:r>
            <a:endParaRPr lang="zh-CN" altLang="en-US" sz="28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6DDB15-94DD-4520-A41B-551461FFF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0642"/>
              </p:ext>
            </p:extLst>
          </p:nvPr>
        </p:nvGraphicFramePr>
        <p:xfrm>
          <a:off x="4241053" y="4140058"/>
          <a:ext cx="2982684" cy="11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3" name="公式" r:id="rId9" imgW="1054080" imgH="393480" progId="Equation.3">
                  <p:embed/>
                </p:oleObj>
              </mc:Choice>
              <mc:Fallback>
                <p:oleObj name="公式" r:id="rId9" imgW="1054080" imgH="393480" progId="Equation.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8E1236F-EC07-416C-8CCB-C0761D6FF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053" y="4140058"/>
                        <a:ext cx="2982684" cy="1122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8C8A483-6573-412B-90C0-2E3972E6FF8D}"/>
              </a:ext>
            </a:extLst>
          </p:cNvPr>
          <p:cNvSpPr/>
          <p:nvPr/>
        </p:nvSpPr>
        <p:spPr>
          <a:xfrm>
            <a:off x="1945340" y="509631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概</a:t>
            </a:r>
            <a:r>
              <a:rPr lang="zh-CN" altLang="zh-CN" sz="28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率密度</a:t>
            </a:r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最大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148D1DA-E0D2-47EA-87F5-E17229EB0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101785"/>
              </p:ext>
            </p:extLst>
          </p:nvPr>
        </p:nvGraphicFramePr>
        <p:xfrm>
          <a:off x="2000891" y="5665850"/>
          <a:ext cx="1998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4" name="公式" r:id="rId11" imgW="787320" imgH="393480" progId="Equation.3">
                  <p:embed/>
                </p:oleObj>
              </mc:Choice>
              <mc:Fallback>
                <p:oleObj name="公式" r:id="rId11" imgW="787320" imgH="393480" progId="Equation.3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EFBB060-FDC6-4257-80AC-326A5AA32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891" y="5665850"/>
                        <a:ext cx="1998662" cy="1004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BB9591-A3F4-4277-B0F2-5AC71F156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520894"/>
              </p:ext>
            </p:extLst>
          </p:nvPr>
        </p:nvGraphicFramePr>
        <p:xfrm>
          <a:off x="6500814" y="2957514"/>
          <a:ext cx="40274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5" name="公式" r:id="rId13" imgW="1587240" imgH="444240" progId="Equation.3">
                  <p:embed/>
                </p:oleObj>
              </mc:Choice>
              <mc:Fallback>
                <p:oleObj name="公式" r:id="rId13" imgW="1587240" imgH="444240" progId="Equation.3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7A954E4-A4F2-4031-B5EE-F4B9E8FE9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4" y="2957514"/>
                        <a:ext cx="4027487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3E19C44-D903-4BFB-8D22-AC9970EA7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86146"/>
              </p:ext>
            </p:extLst>
          </p:nvPr>
        </p:nvGraphicFramePr>
        <p:xfrm>
          <a:off x="4805865" y="5651688"/>
          <a:ext cx="26765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6" name="公式" r:id="rId15" imgW="1054080" imgH="393480" progId="Equation.3">
                  <p:embed/>
                </p:oleObj>
              </mc:Choice>
              <mc:Fallback>
                <p:oleObj name="公式" r:id="rId15" imgW="1054080" imgH="393480" progId="Equation.3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70927F9-ECB1-404B-BC2A-AAE561031B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865" y="5651688"/>
                        <a:ext cx="2676525" cy="1004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1780697-7123-4432-8AA3-9F6C128D8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151589"/>
              </p:ext>
            </p:extLst>
          </p:nvPr>
        </p:nvGraphicFramePr>
        <p:xfrm>
          <a:off x="8079602" y="5546566"/>
          <a:ext cx="22256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7" name="公式" r:id="rId17" imgW="876240" imgH="393480" progId="Equation.3">
                  <p:embed/>
                </p:oleObj>
              </mc:Choice>
              <mc:Fallback>
                <p:oleObj name="公式" r:id="rId17" imgW="876240" imgH="393480" progId="Equation.3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3CE87AD-D1ED-4942-B621-63A6BCD85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602" y="5546566"/>
                        <a:ext cx="2225675" cy="1004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97">
            <a:extLst>
              <a:ext uri="{FF2B5EF4-FFF2-40B4-BE49-F238E27FC236}">
                <a16:creationId xmlns:a16="http://schemas.microsoft.com/office/drawing/2014/main" id="{6DFD2979-6A40-4EAF-B00C-F98A5A63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041" y="6031339"/>
            <a:ext cx="646560" cy="238569"/>
          </a:xfrm>
          <a:prstGeom prst="rightArrow">
            <a:avLst>
              <a:gd name="adj1" fmla="val 50000"/>
              <a:gd name="adj2" fmla="val 162078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 i="0"/>
          </a:p>
        </p:txBody>
      </p:sp>
      <p:sp>
        <p:nvSpPr>
          <p:cNvPr id="16" name="AutoShape 97">
            <a:extLst>
              <a:ext uri="{FF2B5EF4-FFF2-40B4-BE49-F238E27FC236}">
                <a16:creationId xmlns:a16="http://schemas.microsoft.com/office/drawing/2014/main" id="{A161225E-9861-41AC-9206-6D5FE3EA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042" y="6049010"/>
            <a:ext cx="646560" cy="238569"/>
          </a:xfrm>
          <a:prstGeom prst="rightArrow">
            <a:avLst>
              <a:gd name="adj1" fmla="val 50000"/>
              <a:gd name="adj2" fmla="val 162078"/>
            </a:avLst>
          </a:prstGeom>
          <a:solidFill>
            <a:srgbClr val="00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 i="0"/>
          </a:p>
        </p:txBody>
      </p:sp>
    </p:spTree>
    <p:extLst>
      <p:ext uri="{BB962C8B-B14F-4D97-AF65-F5344CB8AC3E}">
        <p14:creationId xmlns:p14="http://schemas.microsoft.com/office/powerpoint/2010/main" val="25702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D9B21DFE-A92E-4B62-B034-4255C05F5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10015"/>
              </p:ext>
            </p:extLst>
          </p:nvPr>
        </p:nvGraphicFramePr>
        <p:xfrm>
          <a:off x="1166813" y="757238"/>
          <a:ext cx="68992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70" name="Equation" r:id="rId3" imgW="3009600" imgH="444240" progId="Equation.DSMT4">
                  <p:embed/>
                </p:oleObj>
              </mc:Choice>
              <mc:Fallback>
                <p:oleObj name="Equation" r:id="rId3" imgW="3009600" imgH="444240" progId="Equation.DSMT4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F44D5E17-50E4-4677-8E40-89F7F5675A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757238"/>
                        <a:ext cx="68992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CF6CB09-4DD4-4CC2-997B-B5FC2F9A6DB9}"/>
              </a:ext>
            </a:extLst>
          </p:cNvPr>
          <p:cNvSpPr/>
          <p:nvPr/>
        </p:nvSpPr>
        <p:spPr>
          <a:xfrm>
            <a:off x="1910997" y="140554"/>
            <a:ext cx="5219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练习：</a:t>
            </a:r>
            <a:r>
              <a:rPr kumimoji="1" lang="zh-CN" altLang="en-US" sz="2800" b="1" dirty="0">
                <a:solidFill>
                  <a:srgbClr val="0000FF"/>
                </a:solidFill>
                <a:latin typeface="Symbol" panose="05050102010706020507" pitchFamily="18" charset="2"/>
              </a:rPr>
              <a:t>已知不为</a:t>
            </a:r>
            <a:r>
              <a:rPr kumimoji="1" lang="en-US" altLang="zh-CN" sz="2800" b="1" dirty="0">
                <a:solidFill>
                  <a:srgbClr val="0000FF"/>
                </a:solidFill>
                <a:latin typeface="Symbol" panose="05050102010706020507" pitchFamily="18" charset="2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Symbol" panose="05050102010706020507" pitchFamily="18" charset="2"/>
              </a:rPr>
              <a:t>的</a:t>
            </a:r>
            <a:r>
              <a:rPr kumimoji="1" lang="zh-CN" altLang="en-US" sz="2800" b="1" dirty="0">
                <a:solidFill>
                  <a:srgbClr val="FF00FF"/>
                </a:solidFill>
              </a:rPr>
              <a:t>波函数</a:t>
            </a: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为</a:t>
            </a:r>
            <a:endParaRPr kumimoji="1" lang="zh-CN" altLang="en-US" sz="2800" b="1" dirty="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F930DD-43CE-4A9D-B1B8-925FF3CFFD3B}"/>
              </a:ext>
            </a:extLst>
          </p:cNvPr>
          <p:cNvSpPr/>
          <p:nvPr/>
        </p:nvSpPr>
        <p:spPr>
          <a:xfrm>
            <a:off x="1606625" y="2021249"/>
            <a:ext cx="6034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A&gt;0</a:t>
            </a:r>
            <a:r>
              <a:rPr kumimoji="1" lang="zh-CN" altLang="en-US" sz="2800" b="1" dirty="0">
                <a:solidFill>
                  <a:srgbClr val="FF00FF"/>
                </a:solidFill>
              </a:rPr>
              <a:t>为常数。归一化波函数</a:t>
            </a:r>
            <a:r>
              <a:rPr kumimoji="1" lang="en-US" altLang="zh-CN" sz="2800" b="1" dirty="0">
                <a:solidFill>
                  <a:srgbClr val="FF00FF"/>
                </a:solidFill>
              </a:rPr>
              <a:t>=_____</a:t>
            </a:r>
            <a:r>
              <a:rPr kumimoji="1" lang="zh-CN" altLang="en-US" sz="2800" b="1" dirty="0">
                <a:solidFill>
                  <a:srgbClr val="FF00FF"/>
                </a:solidFill>
              </a:rPr>
              <a:t>。</a:t>
            </a:r>
            <a:endParaRPr kumimoji="1" lang="zh-CN" altLang="en-US" sz="2800" b="1" dirty="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5784650-05C9-479C-9AC4-08494E0C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152" y="2703977"/>
            <a:ext cx="2829659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由归一化条件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18D8D86-787A-40C2-9983-83E342E0C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506772"/>
              </p:ext>
            </p:extLst>
          </p:nvPr>
        </p:nvGraphicFramePr>
        <p:xfrm>
          <a:off x="2095500" y="3594126"/>
          <a:ext cx="58578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71" name="Equation" r:id="rId5" imgW="2463480" imgH="533160" progId="Equation.DSMT4">
                  <p:embed/>
                </p:oleObj>
              </mc:Choice>
              <mc:Fallback>
                <p:oleObj name="Equation" r:id="rId5" imgW="2463480" imgH="53316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81734A10-C1A6-43B8-BEE1-3E944A5DB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594126"/>
                        <a:ext cx="58578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5987C2B2-82C0-4A1C-8BA5-AA3246342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544302"/>
              </p:ext>
            </p:extLst>
          </p:nvPr>
        </p:nvGraphicFramePr>
        <p:xfrm>
          <a:off x="1379234" y="5219465"/>
          <a:ext cx="2055748" cy="113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72" name="Equation" r:id="rId7" imgW="711000" imgH="393480" progId="Equation.DSMT4">
                  <p:embed/>
                </p:oleObj>
              </mc:Choice>
              <mc:Fallback>
                <p:oleObj name="Equation" r:id="rId7" imgW="711000" imgH="39348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24D76DB5-C5F3-4C82-A5D0-7AAB9F1D1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234" y="5219465"/>
                        <a:ext cx="2055748" cy="1139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EA9B3E3C-60E4-4685-AB21-7DF5751CA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415646"/>
              </p:ext>
            </p:extLst>
          </p:nvPr>
        </p:nvGraphicFramePr>
        <p:xfrm>
          <a:off x="4867275" y="5219700"/>
          <a:ext cx="13589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73" name="Equation" r:id="rId9" imgW="469800" imgH="431640" progId="Equation.DSMT4">
                  <p:embed/>
                </p:oleObj>
              </mc:Choice>
              <mc:Fallback>
                <p:oleObj name="Equation" r:id="rId9" imgW="469800" imgH="43164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74C28578-EA5A-4592-9E4B-04477E326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5219700"/>
                        <a:ext cx="13589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0251125-1D3B-44E0-8E10-1F28906AB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945998"/>
            <a:ext cx="104411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FF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i="0" dirty="0"/>
              <a:t>太阳可以看成一个</a:t>
            </a:r>
            <a:r>
              <a:rPr lang="zh-CN" altLang="en-US" sz="2800" i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黑</a:t>
            </a:r>
            <a:r>
              <a:rPr lang="zh-CN" altLang="en-US" sz="2800" i="0" dirty="0"/>
              <a:t>体，</a:t>
            </a:r>
            <a:r>
              <a:rPr lang="zh-CN" altLang="en-US" sz="2800" i="0" dirty="0">
                <a:solidFill>
                  <a:srgbClr val="009900"/>
                </a:solidFill>
                <a:sym typeface="Symbol" panose="05050102010706020507" pitchFamily="18" charset="2"/>
              </a:rPr>
              <a:t>斯特藩</a:t>
            </a:r>
            <a:r>
              <a:rPr lang="en-US" altLang="zh-CN" sz="2800" i="0" dirty="0">
                <a:solidFill>
                  <a:srgbClr val="009900"/>
                </a:solidFill>
                <a:sym typeface="Symbol" panose="05050102010706020507" pitchFamily="18" charset="2"/>
              </a:rPr>
              <a:t>-</a:t>
            </a:r>
            <a:r>
              <a:rPr lang="zh-CN" altLang="en-US" sz="2800" i="0" dirty="0">
                <a:solidFill>
                  <a:srgbClr val="009900"/>
                </a:solidFill>
                <a:sym typeface="Symbol" panose="05050102010706020507" pitchFamily="18" charset="2"/>
              </a:rPr>
              <a:t>玻耳兹曼</a:t>
            </a:r>
            <a:r>
              <a:rPr lang="zh-CN" altLang="en-US" sz="2800" i="0" dirty="0">
                <a:solidFill>
                  <a:srgbClr val="009900"/>
                </a:solidFill>
              </a:rPr>
              <a:t>常数为</a:t>
            </a:r>
            <a:r>
              <a:rPr lang="zh-CN" altLang="en-US" sz="2800" i="0" dirty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  <a:r>
              <a:rPr lang="zh-CN" altLang="en-US" sz="2800" i="0" dirty="0">
                <a:solidFill>
                  <a:srgbClr val="009900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800" i="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维恩</a:t>
            </a:r>
            <a:r>
              <a:rPr lang="zh-CN" altLang="en-US" sz="2800" i="0" dirty="0">
                <a:solidFill>
                  <a:srgbClr val="009900"/>
                </a:solidFill>
              </a:rPr>
              <a:t>常数</a:t>
            </a:r>
            <a:r>
              <a:rPr lang="zh-CN" altLang="en-US" sz="2800" i="0" dirty="0">
                <a:solidFill>
                  <a:srgbClr val="009900"/>
                </a:solidFill>
                <a:ea typeface="楷体_GB2312" pitchFamily="49" charset="-122"/>
                <a:sym typeface="Symbol" panose="05050102010706020507" pitchFamily="18" charset="2"/>
              </a:rPr>
              <a:t>为</a:t>
            </a:r>
            <a:r>
              <a:rPr lang="en-US" altLang="zh-CN" sz="2800" i="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i="0" dirty="0">
                <a:solidFill>
                  <a:srgbClr val="009900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i="0" dirty="0"/>
              <a:t>真空中的光速为</a:t>
            </a:r>
            <a:r>
              <a:rPr lang="en-US" altLang="zh-CN" sz="2800" i="0" dirty="0">
                <a:solidFill>
                  <a:srgbClr val="FF0000"/>
                </a:solidFill>
              </a:rPr>
              <a:t>c</a:t>
            </a:r>
            <a:r>
              <a:rPr lang="en-US" altLang="zh-CN" sz="2800" i="0" dirty="0"/>
              <a:t>,</a:t>
            </a:r>
            <a:r>
              <a:rPr lang="zh-CN" altLang="en-US" sz="2800" i="0" dirty="0"/>
              <a:t>太阳半径为</a:t>
            </a:r>
            <a:r>
              <a:rPr lang="en-US" altLang="zh-CN" sz="2800" i="0" dirty="0">
                <a:solidFill>
                  <a:srgbClr val="FF0000"/>
                </a:solidFill>
              </a:rPr>
              <a:t>R</a:t>
            </a:r>
            <a:r>
              <a:rPr lang="zh-CN" altLang="en-US" sz="2800" i="0" dirty="0"/>
              <a:t>，</a:t>
            </a:r>
            <a:r>
              <a:rPr lang="zh-CN" altLang="en-US" sz="2800" i="0" dirty="0">
                <a:solidFill>
                  <a:srgbClr val="9900CC"/>
                </a:solidFill>
              </a:rPr>
              <a:t>其最大单色辐出度的波长为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i="0" dirty="0"/>
              <a:t>，因为辐射太阳单位时间内的质量损失为</a:t>
            </a:r>
            <a:r>
              <a:rPr lang="en-US" altLang="zh-CN" sz="2800" i="0" dirty="0"/>
              <a:t>=_____</a:t>
            </a:r>
            <a:r>
              <a:rPr lang="zh-CN" altLang="en-US" sz="2800" i="0" dirty="0"/>
              <a:t>。 </a:t>
            </a: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B7A011AB-824F-463E-822A-B46625167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144081"/>
              </p:ext>
            </p:extLst>
          </p:nvPr>
        </p:nvGraphicFramePr>
        <p:xfrm>
          <a:off x="1189831" y="3771624"/>
          <a:ext cx="47069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14" name="Equation" r:id="rId3" imgW="1574640" imgH="507960" progId="Equation.DSMT4">
                  <p:embed/>
                </p:oleObj>
              </mc:Choice>
              <mc:Fallback>
                <p:oleObj name="Equation" r:id="rId3" imgW="1574640" imgH="50796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189831" y="3771624"/>
                        <a:ext cx="4706937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506ECFF5-370A-44CE-A2EA-8BCDDE9A2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16" y="2311737"/>
            <a:ext cx="6061684" cy="4546263"/>
          </a:xfrm>
          <a:prstGeom prst="rect">
            <a:avLst/>
          </a:prstGeom>
        </p:spPr>
      </p:pic>
      <p:sp>
        <p:nvSpPr>
          <p:cNvPr id="5" name="矩形 60">
            <a:extLst>
              <a:ext uri="{FF2B5EF4-FFF2-40B4-BE49-F238E27FC236}">
                <a16:creationId xmlns:a16="http://schemas.microsoft.com/office/drawing/2014/main" id="{87A1F005-DD49-416E-9AC1-EF753766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170" y="337539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b="1" i="0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8036E8A4-7DA9-46AD-BC44-33820AED6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93353"/>
              </p:ext>
            </p:extLst>
          </p:nvPr>
        </p:nvGraphicFramePr>
        <p:xfrm>
          <a:off x="700994" y="2423107"/>
          <a:ext cx="2065140" cy="61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15" name="公式" r:id="rId6" imgW="787320" imgH="228600" progId="Equation.3">
                  <p:embed/>
                </p:oleObj>
              </mc:Choice>
              <mc:Fallback>
                <p:oleObj name="公式" r:id="rId6" imgW="787320" imgH="228600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00994" y="2423107"/>
                        <a:ext cx="2065140" cy="618294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FFB2BEF3-35DD-4224-956A-96E79A26D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005417"/>
              </p:ext>
            </p:extLst>
          </p:nvPr>
        </p:nvGraphicFramePr>
        <p:xfrm>
          <a:off x="3954454" y="2420296"/>
          <a:ext cx="1816869" cy="76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16" name="公式" r:id="rId8" imgW="457280" imgH="142795" progId="Equation.3">
                  <p:embed/>
                </p:oleObj>
              </mc:Choice>
              <mc:Fallback>
                <p:oleObj name="公式" r:id="rId8" imgW="457280" imgH="142795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54" y="2420296"/>
                        <a:ext cx="1816869" cy="76552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99D1B4C-6FE8-4C99-8B96-A4AD8CDCD551}"/>
              </a:ext>
            </a:extLst>
          </p:cNvPr>
          <p:cNvSpPr/>
          <p:nvPr/>
        </p:nvSpPr>
        <p:spPr>
          <a:xfrm>
            <a:off x="307361" y="3273657"/>
            <a:ext cx="5356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FF"/>
                </a:solidFill>
              </a:rPr>
              <a:t>太阳单位时间内的总辐射能为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3A1901-45B3-4513-8C9F-705A6017BB9D}"/>
              </a:ext>
            </a:extLst>
          </p:cNvPr>
          <p:cNvSpPr/>
          <p:nvPr/>
        </p:nvSpPr>
        <p:spPr>
          <a:xfrm>
            <a:off x="551385" y="5147513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9900"/>
                </a:solidFill>
              </a:rPr>
              <a:t>因为辐射太阳单位时间内的质量损失为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20D4B40B-82E3-4E02-B469-A05CCCC4A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390083"/>
              </p:ext>
            </p:extLst>
          </p:nvPr>
        </p:nvGraphicFramePr>
        <p:xfrm>
          <a:off x="3280419" y="5170429"/>
          <a:ext cx="31115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17" name="Equation" r:id="rId10" imgW="1041120" imgH="507960" progId="Equation.DSMT4">
                  <p:embed/>
                </p:oleObj>
              </mc:Choice>
              <mc:Fallback>
                <p:oleObj name="Equation" r:id="rId10" imgW="1041120" imgH="50796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280419" y="5170429"/>
                        <a:ext cx="31115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191062" y="1677095"/>
            <a:ext cx="8229600" cy="518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,..., 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,...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是体系的一系列可能的状态，则这些态的线性叠加  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Ψ= C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+ C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+ ...+ </a:t>
            </a:r>
            <a:r>
              <a:rPr lang="en-US" altLang="zh-CN" sz="3600" b="1" dirty="0" err="1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600" b="1" dirty="0" err="1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... </a:t>
            </a: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,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600" b="1" baseline="-25000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,...,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,...</a:t>
            </a:r>
            <a:r>
              <a:rPr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为复常数</a:t>
            </a:r>
            <a:r>
              <a:rPr lang="en-US" altLang="zh-CN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3600" b="1" dirty="0">
                <a:solidFill>
                  <a:srgbClr val="6600CC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也是体系的一个可能状态。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对于处于</a:t>
            </a:r>
            <a:r>
              <a:rPr lang="en-US" altLang="zh-CN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态的体系，该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体系分别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部分地处于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...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Ψ</a:t>
            </a:r>
            <a:r>
              <a:rPr lang="en-US" altLang="zh-CN" sz="36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...</a:t>
            </a:r>
            <a:r>
              <a:rPr lang="zh-CN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态之中。</a:t>
            </a:r>
            <a:endParaRPr lang="en-US" altLang="zh-CN" sz="3600" b="1" dirty="0">
              <a:solidFill>
                <a:srgbClr val="008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spcAft>
                <a:spcPts val="800"/>
              </a:spcAft>
              <a:defRPr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164811-7270-4D16-A641-8021DE46D2E6}"/>
              </a:ext>
            </a:extLst>
          </p:cNvPr>
          <p:cNvSpPr/>
          <p:nvPr/>
        </p:nvSpPr>
        <p:spPr>
          <a:xfrm>
            <a:off x="1970667" y="890878"/>
            <a:ext cx="46476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态叠加原理</a:t>
            </a:r>
            <a:endParaRPr lang="en-US" altLang="zh-CN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4BF791E-5A6B-4F12-B30B-FAE1067BA66F}"/>
              </a:ext>
            </a:extLst>
          </p:cNvPr>
          <p:cNvSpPr/>
          <p:nvPr/>
        </p:nvSpPr>
        <p:spPr>
          <a:xfrm>
            <a:off x="937153" y="318033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12. </a:t>
            </a:r>
            <a:r>
              <a:rPr lang="zh-CN" altLang="en-US" sz="2800" b="1" dirty="0">
                <a:solidFill>
                  <a:srgbClr val="FF00FF"/>
                </a:solidFill>
              </a:rPr>
              <a:t>厄密算符       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440EC12-96A7-4D49-BFC2-9224B1427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69122"/>
              </p:ext>
            </p:extLst>
          </p:nvPr>
        </p:nvGraphicFramePr>
        <p:xfrm>
          <a:off x="1592263" y="1688098"/>
          <a:ext cx="70548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58" name="Equation" r:id="rId3" imgW="1993680" imgH="279360" progId="Equation.DSMT4">
                  <p:embed/>
                </p:oleObj>
              </mc:Choice>
              <mc:Fallback>
                <p:oleObj name="Equation" r:id="rId3" imgW="1993680" imgH="27936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A3DC2C4-B9B6-4E3C-AE6B-C1C3DDC09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1688098"/>
                        <a:ext cx="70548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56F69F2-86B9-49AD-8022-38079B7B0901}"/>
              </a:ext>
            </a:extLst>
          </p:cNvPr>
          <p:cNvSpPr/>
          <p:nvPr/>
        </p:nvSpPr>
        <p:spPr>
          <a:xfrm>
            <a:off x="867993" y="2905780"/>
            <a:ext cx="9017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     和       分别为在无穷远处趋近于零的任意函数。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2891E36-5240-4307-A7D0-CA35BE8AC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56534"/>
              </p:ext>
            </p:extLst>
          </p:nvPr>
        </p:nvGraphicFramePr>
        <p:xfrm>
          <a:off x="1792947" y="2936264"/>
          <a:ext cx="393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59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3628C1F-7389-4CF6-A83D-4AD6160FD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947" y="2936264"/>
                        <a:ext cx="39370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E54FCAA-CBDE-4800-8CB0-0121A4197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057212"/>
              </p:ext>
            </p:extLst>
          </p:nvPr>
        </p:nvGraphicFramePr>
        <p:xfrm>
          <a:off x="2738991" y="2936264"/>
          <a:ext cx="357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0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DB75DAD-C0CF-434D-BEE3-F0B42F162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991" y="2936264"/>
                        <a:ext cx="35718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6D2656C-3812-4C49-B9AB-FE490BAAE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66090"/>
              </p:ext>
            </p:extLst>
          </p:nvPr>
        </p:nvGraphicFramePr>
        <p:xfrm>
          <a:off x="1101365" y="871737"/>
          <a:ext cx="28463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1" name="Equation" r:id="rId9" imgW="888840" imgH="241200" progId="Equation.DSMT4">
                  <p:embed/>
                </p:oleObj>
              </mc:Choice>
              <mc:Fallback>
                <p:oleObj name="Equation" r:id="rId9" imgW="88884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FCF4228-8E6D-44FF-BECB-DBE8D2AB8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365" y="871737"/>
                        <a:ext cx="2846388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2FD305D-AAA5-4CEC-92C5-6FD62BB47920}"/>
              </a:ext>
            </a:extLst>
          </p:cNvPr>
          <p:cNvSpPr/>
          <p:nvPr/>
        </p:nvSpPr>
        <p:spPr>
          <a:xfrm>
            <a:off x="4082665" y="10537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定义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97DFBC-0340-4E4E-9168-2A4F64F0D2D1}"/>
              </a:ext>
            </a:extLst>
          </p:cNvPr>
          <p:cNvSpPr/>
          <p:nvPr/>
        </p:nvSpPr>
        <p:spPr>
          <a:xfrm>
            <a:off x="607625" y="3618251"/>
            <a:ext cx="1007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（</a:t>
            </a:r>
            <a:r>
              <a:rPr lang="en-US" altLang="zh-CN" sz="2800" b="1" dirty="0">
                <a:solidFill>
                  <a:srgbClr val="3333FF"/>
                </a:solidFill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</a:rPr>
              <a:t>）对于系统的任何量子态，其厄米算符的平均值必为实数。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2294BF-A7DD-4019-9755-64BB1ADC8B54}"/>
              </a:ext>
            </a:extLst>
          </p:cNvPr>
          <p:cNvSpPr/>
          <p:nvPr/>
        </p:nvSpPr>
        <p:spPr>
          <a:xfrm>
            <a:off x="374228" y="4486377"/>
            <a:ext cx="5272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/>
            <a:r>
              <a:rPr lang="zh-CN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2</a:t>
            </a:r>
            <a:r>
              <a:rPr lang="zh-CN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）厄密算符的</a:t>
            </a:r>
            <a:r>
              <a:rPr lang="zh-CN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本征值</a:t>
            </a:r>
            <a:r>
              <a:rPr lang="zh-CN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为实数</a:t>
            </a:r>
            <a:endParaRPr lang="zh-CN" altLang="zh-CN" sz="2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7FD343-49F6-417D-884B-F38D5DE05483}"/>
              </a:ext>
            </a:extLst>
          </p:cNvPr>
          <p:cNvSpPr/>
          <p:nvPr/>
        </p:nvSpPr>
        <p:spPr>
          <a:xfrm>
            <a:off x="937153" y="5281062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ea typeface=""/>
                <a:cs typeface=""/>
              </a:rPr>
              <a:t>推论：</a:t>
            </a:r>
            <a:r>
              <a:rPr lang="zh-CN" altLang="zh-CN" sz="2800" b="1" dirty="0">
                <a:solidFill>
                  <a:srgbClr val="009900"/>
                </a:solidFill>
              </a:rPr>
              <a:t>量子力学中的任何力学量算符一定是厄密算符。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581C3F-5F37-4009-B12F-9A291D695DAC}"/>
              </a:ext>
            </a:extLst>
          </p:cNvPr>
          <p:cNvSpPr/>
          <p:nvPr/>
        </p:nvSpPr>
        <p:spPr>
          <a:xfrm>
            <a:off x="826324" y="6149188"/>
            <a:ext cx="831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FF"/>
                </a:solidFill>
              </a:rPr>
              <a:t>3</a:t>
            </a:r>
            <a:r>
              <a:rPr lang="zh-CN" altLang="zh-CN" sz="2800" b="1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）厄密算符属于不同本征值的本征函数彼此正交</a:t>
            </a:r>
            <a:endParaRPr lang="zh-CN" altLang="zh-CN" sz="2800" b="1" dirty="0">
              <a:solidFill>
                <a:srgbClr val="FF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13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77C9B4-DD1C-4C89-8889-D5FE4621212D}"/>
              </a:ext>
            </a:extLst>
          </p:cNvPr>
          <p:cNvSpPr/>
          <p:nvPr/>
        </p:nvSpPr>
        <p:spPr>
          <a:xfrm>
            <a:off x="2219276" y="770149"/>
            <a:ext cx="576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"/>
                <a:cs typeface="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ea typeface=""/>
                <a:cs typeface="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a typeface=""/>
                <a:cs typeface=""/>
              </a:rPr>
              <a:t>：</a:t>
            </a:r>
            <a:r>
              <a:rPr lang="zh-CN" altLang="en-US" sz="2800" b="1" dirty="0">
                <a:solidFill>
                  <a:srgbClr val="3333FF"/>
                </a:solidFill>
                <a:ea typeface=""/>
                <a:cs typeface=""/>
              </a:rPr>
              <a:t>证明动量算符是厄密算符。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6F0586-F283-48B6-AF2E-202ECC58B0FF}"/>
              </a:ext>
            </a:extLst>
          </p:cNvPr>
          <p:cNvSpPr/>
          <p:nvPr/>
        </p:nvSpPr>
        <p:spPr>
          <a:xfrm>
            <a:off x="932307" y="183482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ea typeface=""/>
                <a:cs typeface=""/>
              </a:rPr>
              <a:t>证明：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D062B2AA-3908-4766-8309-7E30DA597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06669"/>
              </p:ext>
            </p:extLst>
          </p:nvPr>
        </p:nvGraphicFramePr>
        <p:xfrm>
          <a:off x="1946847" y="1535242"/>
          <a:ext cx="5646029" cy="95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0" name="Equation" r:id="rId3" imgW="2209680" imgH="330120" progId="Equation.DSMT4">
                  <p:embed/>
                </p:oleObj>
              </mc:Choice>
              <mc:Fallback>
                <p:oleObj name="Equation" r:id="rId3" imgW="2209680" imgH="330120" progId="Equation.DSMT4">
                  <p:embed/>
                  <p:pic>
                    <p:nvPicPr>
                      <p:cNvPr id="22" name="Object 14">
                        <a:extLst>
                          <a:ext uri="{FF2B5EF4-FFF2-40B4-BE49-F238E27FC236}">
                            <a16:creationId xmlns:a16="http://schemas.microsoft.com/office/drawing/2014/main" id="{8F6FACB7-82B5-4CAE-824A-AD9D9E62B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847" y="1535242"/>
                        <a:ext cx="5646029" cy="956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4B53495-FBC3-4D4B-8F54-7A73E3677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57986"/>
              </p:ext>
            </p:extLst>
          </p:nvPr>
        </p:nvGraphicFramePr>
        <p:xfrm>
          <a:off x="3131399" y="2592136"/>
          <a:ext cx="5464949" cy="855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1" name="Equation" r:id="rId5" imgW="2400120" imgH="330120" progId="Equation.DSMT4">
                  <p:embed/>
                </p:oleObj>
              </mc:Choice>
              <mc:Fallback>
                <p:oleObj name="Equation" r:id="rId5" imgW="2400120" imgH="33012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1EADC39D-FEF8-4FCD-B649-C43AED291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399" y="2592136"/>
                        <a:ext cx="5464949" cy="855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21461CB-70E8-4FFA-BD49-E76C53B28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36546"/>
              </p:ext>
            </p:extLst>
          </p:nvPr>
        </p:nvGraphicFramePr>
        <p:xfrm>
          <a:off x="3448448" y="3489604"/>
          <a:ext cx="4241743" cy="84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2" name="Equation" r:id="rId7" imgW="1562040" imgH="330120" progId="Equation.DSMT4">
                  <p:embed/>
                </p:oleObj>
              </mc:Choice>
              <mc:Fallback>
                <p:oleObj name="Equation" r:id="rId7" imgW="1562040" imgH="330120" progId="Equation.DSMT4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C7675449-8065-4C2B-A7EA-F77E81628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448" y="3489604"/>
                        <a:ext cx="4241743" cy="844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0087A8B-04CF-4F89-B3EB-C38153B4D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69832"/>
              </p:ext>
            </p:extLst>
          </p:nvPr>
        </p:nvGraphicFramePr>
        <p:xfrm>
          <a:off x="7880494" y="3489603"/>
          <a:ext cx="3484182" cy="84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3" name="Equation" r:id="rId9" imgW="1130040" imgH="330120" progId="Equation.DSMT4">
                  <p:embed/>
                </p:oleObj>
              </mc:Choice>
              <mc:Fallback>
                <p:oleObj name="Equation" r:id="rId9" imgW="1130040" imgH="330120" progId="Equation.DSMT4">
                  <p:embed/>
                  <p:pic>
                    <p:nvPicPr>
                      <p:cNvPr id="25" name="Object 3">
                        <a:extLst>
                          <a:ext uri="{FF2B5EF4-FFF2-40B4-BE49-F238E27FC236}">
                            <a16:creationId xmlns:a16="http://schemas.microsoft.com/office/drawing/2014/main" id="{993953C1-AA3C-46F0-B252-DBF92CDF7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494" y="3489603"/>
                        <a:ext cx="3484182" cy="844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1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890A0D-70CE-482B-B5DC-AF3E4222E1BB}"/>
              </a:ext>
            </a:extLst>
          </p:cNvPr>
          <p:cNvSpPr/>
          <p:nvPr/>
        </p:nvSpPr>
        <p:spPr>
          <a:xfrm>
            <a:off x="1460248" y="369141"/>
            <a:ext cx="576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"/>
                <a:cs typeface="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ea typeface=""/>
                <a:cs typeface="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ea typeface=""/>
                <a:cs typeface=""/>
              </a:rPr>
              <a:t>：</a:t>
            </a:r>
            <a:r>
              <a:rPr lang="zh-CN" altLang="en-US" sz="2800" b="1" dirty="0">
                <a:solidFill>
                  <a:srgbClr val="009900"/>
                </a:solidFill>
                <a:ea typeface=""/>
                <a:cs typeface=""/>
              </a:rPr>
              <a:t>证明动能算符是厄密算符。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516612-B9C5-41D7-B8D3-E154543080D6}"/>
              </a:ext>
            </a:extLst>
          </p:cNvPr>
          <p:cNvSpPr/>
          <p:nvPr/>
        </p:nvSpPr>
        <p:spPr>
          <a:xfrm>
            <a:off x="710757" y="123241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ea typeface=""/>
                <a:cs typeface=""/>
              </a:rPr>
              <a:t>证明：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4DE5750-34F5-46CF-8250-1E6FAD33D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57298"/>
              </p:ext>
            </p:extLst>
          </p:nvPr>
        </p:nvGraphicFramePr>
        <p:xfrm>
          <a:off x="2194743" y="900711"/>
          <a:ext cx="43005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5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C5116D3-6CF5-49A3-B0F9-BF2714397F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743" y="900711"/>
                        <a:ext cx="4300537" cy="903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FEF5BD8-806E-43E3-B94C-7D31CA061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35120"/>
              </p:ext>
            </p:extLst>
          </p:nvPr>
        </p:nvGraphicFramePr>
        <p:xfrm>
          <a:off x="1460248" y="1842707"/>
          <a:ext cx="36147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6" name="Equation" r:id="rId5" imgW="1676160" imgH="482400" progId="Equation.DSMT4">
                  <p:embed/>
                </p:oleObj>
              </mc:Choice>
              <mc:Fallback>
                <p:oleObj name="Equation" r:id="rId5" imgW="1676160" imgH="482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207F71-CE8F-48B7-BEF0-0CFF0D560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248" y="1842707"/>
                        <a:ext cx="3614738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CDDD245-0FBC-43AD-A219-F3BFDE5CA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6033"/>
              </p:ext>
            </p:extLst>
          </p:nvPr>
        </p:nvGraphicFramePr>
        <p:xfrm>
          <a:off x="1260965" y="2836945"/>
          <a:ext cx="52863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7" name="Equation" r:id="rId7" imgW="2450880" imgH="507960" progId="Equation.DSMT4">
                  <p:embed/>
                </p:oleObj>
              </mc:Choice>
              <mc:Fallback>
                <p:oleObj name="Equation" r:id="rId7" imgW="2450880" imgH="5079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93AEA55-C2E2-4AF1-9A61-FE019FA11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965" y="2836945"/>
                        <a:ext cx="5286375" cy="1095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A17D521-5C00-441E-B334-4A2900EA6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20835"/>
              </p:ext>
            </p:extLst>
          </p:nvPr>
        </p:nvGraphicFramePr>
        <p:xfrm>
          <a:off x="945466" y="4147142"/>
          <a:ext cx="28749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8" name="Equation" r:id="rId9" imgW="1333440" imgH="419040" progId="Equation.DSMT4">
                  <p:embed/>
                </p:oleObj>
              </mc:Choice>
              <mc:Fallback>
                <p:oleObj name="Equation" r:id="rId9" imgW="133344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F77C098F-B453-4E0A-8219-D009C85BC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466" y="4147142"/>
                        <a:ext cx="2874963" cy="903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47928EB-7594-4CD3-854D-4258A025D777}"/>
              </a:ext>
            </a:extLst>
          </p:cNvPr>
          <p:cNvSpPr/>
          <p:nvPr/>
        </p:nvSpPr>
        <p:spPr>
          <a:xfrm>
            <a:off x="6874897" y="1529302"/>
            <a:ext cx="5110776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      和       分别为在无穷远处趋近于零的任意函数。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253D090-D292-4687-AD0D-7B211EFAF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07412"/>
              </p:ext>
            </p:extLst>
          </p:nvPr>
        </p:nvGraphicFramePr>
        <p:xfrm>
          <a:off x="7799851" y="1559786"/>
          <a:ext cx="393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9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0156A898-39DB-4A1C-9BD4-9BE14CA01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851" y="1559786"/>
                        <a:ext cx="39370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1C372C9-B02E-4D2B-AD22-0A0175AB4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4162"/>
              </p:ext>
            </p:extLst>
          </p:nvPr>
        </p:nvGraphicFramePr>
        <p:xfrm>
          <a:off x="8745895" y="1559786"/>
          <a:ext cx="3571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90" name="Equation" r:id="rId13" imgW="126720" imgH="164880" progId="Equation.DSMT4">
                  <p:embed/>
                </p:oleObj>
              </mc:Choice>
              <mc:Fallback>
                <p:oleObj name="Equation" r:id="rId13" imgW="126720" imgH="1648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607E833-AEA6-4A81-A486-BCD5F57CC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5895" y="1559786"/>
                        <a:ext cx="357188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6192706-8D11-435B-A7B1-0E9956B83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714777"/>
              </p:ext>
            </p:extLst>
          </p:nvPr>
        </p:nvGraphicFramePr>
        <p:xfrm>
          <a:off x="4324350" y="4146550"/>
          <a:ext cx="47926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91" name="Equation" r:id="rId15" imgW="2222280" imgH="507960" progId="Equation.DSMT4">
                  <p:embed/>
                </p:oleObj>
              </mc:Choice>
              <mc:Fallback>
                <p:oleObj name="Equation" r:id="rId15" imgW="2222280" imgH="50796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631219B-D39D-475C-B33F-1997814BC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146550"/>
                        <a:ext cx="4792663" cy="1095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75ACFEF-768A-4FC2-BFAA-E0202275F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77070"/>
              </p:ext>
            </p:extLst>
          </p:nvPr>
        </p:nvGraphicFramePr>
        <p:xfrm>
          <a:off x="966788" y="5562600"/>
          <a:ext cx="29289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92" name="Equation" r:id="rId17" imgW="1358640" imgH="419040" progId="Equation.DSMT4">
                  <p:embed/>
                </p:oleObj>
              </mc:Choice>
              <mc:Fallback>
                <p:oleObj name="Equation" r:id="rId17" imgW="1358640" imgH="419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B419CCC6-BD5B-406F-A164-0AA7AE868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562600"/>
                        <a:ext cx="2928937" cy="90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39CC638-2089-43AF-AAFB-B9247C5EE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509894"/>
              </p:ext>
            </p:extLst>
          </p:nvPr>
        </p:nvGraphicFramePr>
        <p:xfrm>
          <a:off x="4357688" y="5664200"/>
          <a:ext cx="32591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93" name="Equation" r:id="rId19" imgW="1511280" imgH="419040" progId="Equation.DSMT4">
                  <p:embed/>
                </p:oleObj>
              </mc:Choice>
              <mc:Fallback>
                <p:oleObj name="Equation" r:id="rId19" imgW="1511280" imgH="4190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866E81AE-AB17-4B3A-88BC-A53B742B9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5664200"/>
                        <a:ext cx="3259137" cy="90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7FFA4AB-A0B8-4932-B628-08B075F0E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12614"/>
              </p:ext>
            </p:extLst>
          </p:nvPr>
        </p:nvGraphicFramePr>
        <p:xfrm>
          <a:off x="8126143" y="5763144"/>
          <a:ext cx="23272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94" name="Equation" r:id="rId21" imgW="1079280" imgH="330120" progId="Equation.DSMT4">
                  <p:embed/>
                </p:oleObj>
              </mc:Choice>
              <mc:Fallback>
                <p:oleObj name="Equation" r:id="rId21" imgW="1079280" imgH="33012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A42045A2-906C-420D-AF05-3B4CDF64B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143" y="5763144"/>
                        <a:ext cx="2327275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A734A79-C7D8-4729-8AE1-CA328D68F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81861"/>
              </p:ext>
            </p:extLst>
          </p:nvPr>
        </p:nvGraphicFramePr>
        <p:xfrm>
          <a:off x="7111112" y="578971"/>
          <a:ext cx="4874561" cy="68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95" name="Equation" r:id="rId23" imgW="1993680" imgH="279360" progId="Equation.DSMT4">
                  <p:embed/>
                </p:oleObj>
              </mc:Choice>
              <mc:Fallback>
                <p:oleObj name="Equation" r:id="rId23" imgW="1993680" imgH="2793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A8A30E5-721E-4837-8684-DFC067582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112" y="578971"/>
                        <a:ext cx="4874561" cy="68774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33CF7E-7986-4527-AA38-E9EC3163C822}"/>
              </a:ext>
            </a:extLst>
          </p:cNvPr>
          <p:cNvSpPr/>
          <p:nvPr/>
        </p:nvSpPr>
        <p:spPr>
          <a:xfrm>
            <a:off x="916156" y="808961"/>
            <a:ext cx="104100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测量假设：</a:t>
            </a:r>
            <a:r>
              <a:rPr lang="zh-CN" altLang="en-US" sz="4000" b="1" dirty="0">
                <a:solidFill>
                  <a:srgbClr val="3333FF"/>
                </a:solidFill>
              </a:rPr>
              <a:t>当一个量子系统处于量子态      时，对力学量      的进行测量的结果一定为该力学量算符的本征值之一，测量结果为     的概率为 </a:t>
            </a:r>
            <a:endParaRPr lang="en-US" altLang="zh-CN" sz="4000" b="1" dirty="0">
              <a:solidFill>
                <a:srgbClr val="3333FF"/>
              </a:solidFill>
            </a:endParaRPr>
          </a:p>
          <a:p>
            <a:endParaRPr lang="en-US" altLang="zh-CN" sz="4000" b="1" dirty="0">
              <a:solidFill>
                <a:srgbClr val="3333FF"/>
              </a:solidFill>
            </a:endParaRPr>
          </a:p>
          <a:p>
            <a:endParaRPr lang="en-US" altLang="zh-CN" sz="4000" b="1" dirty="0">
              <a:solidFill>
                <a:srgbClr val="009900"/>
              </a:solidFill>
            </a:endParaRPr>
          </a:p>
          <a:p>
            <a:endParaRPr lang="en-US" altLang="zh-CN" sz="4000" b="1" dirty="0">
              <a:solidFill>
                <a:srgbClr val="009900"/>
              </a:solidFill>
            </a:endParaRPr>
          </a:p>
          <a:p>
            <a:endParaRPr lang="en-US" altLang="zh-CN" sz="4000" b="1" dirty="0">
              <a:solidFill>
                <a:srgbClr val="009900"/>
              </a:solidFill>
            </a:endParaRPr>
          </a:p>
          <a:p>
            <a:r>
              <a:rPr lang="zh-CN" altLang="en-US" sz="4000" b="1" dirty="0">
                <a:solidFill>
                  <a:srgbClr val="009900"/>
                </a:solidFill>
              </a:rPr>
              <a:t>这里                       为力学量     的本征方程。当测量完成后，该量子系统塌缩至       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8365B52-876A-4BE3-890D-DDB45CC46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689225"/>
              </p:ext>
            </p:extLst>
          </p:nvPr>
        </p:nvGraphicFramePr>
        <p:xfrm>
          <a:off x="9682322" y="924236"/>
          <a:ext cx="562708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8" name="Equation" r:id="rId3" imgW="164885" imgH="164885" progId="Equation.DSMT4">
                  <p:embed/>
                </p:oleObj>
              </mc:Choice>
              <mc:Fallback>
                <p:oleObj name="Equation" r:id="rId3" imgW="164885" imgH="16488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E5A3B92-66C7-4544-98C3-BCB80AE87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2322" y="924236"/>
                        <a:ext cx="562708" cy="562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B0B5E02-63F0-4BD1-B728-6EA9A0600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875678"/>
              </p:ext>
            </p:extLst>
          </p:nvPr>
        </p:nvGraphicFramePr>
        <p:xfrm>
          <a:off x="3169635" y="1486944"/>
          <a:ext cx="485335" cy="5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9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35194D4-CD20-4F60-8A25-50A4480E77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635" y="1486944"/>
                        <a:ext cx="485335" cy="59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C52084D-5E57-4BF8-972B-7DBDC75C6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96398"/>
              </p:ext>
            </p:extLst>
          </p:nvPr>
        </p:nvGraphicFramePr>
        <p:xfrm>
          <a:off x="8634821" y="2022891"/>
          <a:ext cx="562708" cy="72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0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4D75C23-B930-465D-9222-8EF9D90C5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821" y="2022891"/>
                        <a:ext cx="562708" cy="729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F40E223-9CD8-4432-A7F5-5A31DD4A4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80155"/>
              </p:ext>
            </p:extLst>
          </p:nvPr>
        </p:nvGraphicFramePr>
        <p:xfrm>
          <a:off x="2988032" y="2997560"/>
          <a:ext cx="4402314" cy="139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1" name="Equation" r:id="rId9" imgW="1079280" imgH="342720" progId="Equation.DSMT4">
                  <p:embed/>
                </p:oleObj>
              </mc:Choice>
              <mc:Fallback>
                <p:oleObj name="Equation" r:id="rId9" imgW="107928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4D7713B-850A-447D-8CE9-9A8F6E26A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032" y="2997560"/>
                        <a:ext cx="4402314" cy="1396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89F4B7F-00F2-4E7E-B925-7752E89F5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46154"/>
              </p:ext>
            </p:extLst>
          </p:nvPr>
        </p:nvGraphicFramePr>
        <p:xfrm>
          <a:off x="2213696" y="5026397"/>
          <a:ext cx="1911877" cy="68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2" name="Equation" r:id="rId11" imgW="698197" imgH="253890" progId="Equation.DSMT4">
                  <p:embed/>
                </p:oleObj>
              </mc:Choice>
              <mc:Fallback>
                <p:oleObj name="Equation" r:id="rId11" imgW="698197" imgH="25389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E34856E-D737-4B36-BD34-12B3FD7AF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696" y="5026397"/>
                        <a:ext cx="1911877" cy="689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">
            <a:extLst>
              <a:ext uri="{FF2B5EF4-FFF2-40B4-BE49-F238E27FC236}">
                <a16:creationId xmlns:a16="http://schemas.microsoft.com/office/drawing/2014/main" id="{15E14052-A134-4655-A4C0-5ACAAA13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8A6783C-F30F-490B-8F0C-7262985C0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76921"/>
              </p:ext>
            </p:extLst>
          </p:nvPr>
        </p:nvGraphicFramePr>
        <p:xfrm>
          <a:off x="8356984" y="5737913"/>
          <a:ext cx="555674" cy="72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3" name="Equation" r:id="rId13" imgW="177646" imgH="228402" progId="Equation.DSMT4">
                  <p:embed/>
                </p:oleObj>
              </mc:Choice>
              <mc:Fallback>
                <p:oleObj name="Equation" r:id="rId13" imgW="177646" imgH="228402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456AFDC-5900-4BB8-AACE-408CEB9F2A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984" y="5737913"/>
                        <a:ext cx="555674" cy="720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1244624-11C0-4AC4-BAB3-CD501FD76B88}"/>
              </a:ext>
            </a:extLst>
          </p:cNvPr>
          <p:cNvSpPr/>
          <p:nvPr/>
        </p:nvSpPr>
        <p:spPr>
          <a:xfrm>
            <a:off x="1071488" y="-13080"/>
            <a:ext cx="6096000" cy="10176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40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en-US" sz="4000" b="1" kern="1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000" b="1" dirty="0">
                <a:solidFill>
                  <a:srgbClr val="009900"/>
                </a:solidFill>
              </a:rPr>
              <a:t>测量</a:t>
            </a:r>
            <a:r>
              <a:rPr lang="zh-CN" altLang="en-US" sz="4000" b="1" kern="100" dirty="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4000" kern="1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4000" b="1" kern="100" dirty="0">
              <a:solidFill>
                <a:srgbClr val="009900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1F6CB3A-34B8-4AAB-AD99-A562A1B73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76768"/>
              </p:ext>
            </p:extLst>
          </p:nvPr>
        </p:nvGraphicFramePr>
        <p:xfrm>
          <a:off x="6767794" y="5119446"/>
          <a:ext cx="485335" cy="5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4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FAB0C27-67BF-40F9-BE4B-E9C253228A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794" y="5119446"/>
                        <a:ext cx="485335" cy="59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0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8EEC9FC-BF5F-4AC2-9B93-1D8E9FF27A3A}"/>
              </a:ext>
            </a:extLst>
          </p:cNvPr>
          <p:cNvSpPr/>
          <p:nvPr/>
        </p:nvSpPr>
        <p:spPr>
          <a:xfrm>
            <a:off x="608074" y="1360859"/>
            <a:ext cx="104100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3333FF"/>
                </a:solidFill>
              </a:rPr>
              <a:t>根据</a:t>
            </a:r>
            <a:r>
              <a:rPr lang="zh-CN" altLang="en-US" sz="4800" b="1" dirty="0">
                <a:solidFill>
                  <a:srgbClr val="FF0000"/>
                </a:solidFill>
              </a:rPr>
              <a:t>测量假设，</a:t>
            </a:r>
            <a:r>
              <a:rPr lang="zh-CN" altLang="en-US" sz="4800" b="1" dirty="0">
                <a:solidFill>
                  <a:srgbClr val="3333FF"/>
                </a:solidFill>
              </a:rPr>
              <a:t>当一个量子系统处于量子态      时，对力学量      进行测量的统计平均值为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E3FE608-5FC6-4B3F-B978-89D5C0C18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24122"/>
              </p:ext>
            </p:extLst>
          </p:nvPr>
        </p:nvGraphicFramePr>
        <p:xfrm>
          <a:off x="2676150" y="2233667"/>
          <a:ext cx="562708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6" name="Equation" r:id="rId3" imgW="164885" imgH="164885" progId="Equation.DSMT4">
                  <p:embed/>
                </p:oleObj>
              </mc:Choice>
              <mc:Fallback>
                <p:oleObj name="Equation" r:id="rId3" imgW="164885" imgH="164885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29D235B-EDC5-4035-B50F-145316AA2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150" y="2233667"/>
                        <a:ext cx="562708" cy="562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B9C0D6-F736-4693-AADE-E5E1A2917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533694"/>
              </p:ext>
            </p:extLst>
          </p:nvPr>
        </p:nvGraphicFramePr>
        <p:xfrm>
          <a:off x="7247563" y="2286670"/>
          <a:ext cx="485335" cy="5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7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0F23726-7A98-4CBE-B8B2-9A63A96D3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563" y="2286670"/>
                        <a:ext cx="485335" cy="59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B2F8377-1BAC-42A6-B2C4-CB74F4FEA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53208"/>
              </p:ext>
            </p:extLst>
          </p:nvPr>
        </p:nvGraphicFramePr>
        <p:xfrm>
          <a:off x="247338" y="4471787"/>
          <a:ext cx="11519941" cy="162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08" name="Equation" r:id="rId7" imgW="2869920" imgH="406080" progId="Equation.DSMT4">
                  <p:embed/>
                </p:oleObj>
              </mc:Choice>
              <mc:Fallback>
                <p:oleObj name="Equation" r:id="rId7" imgW="2869920" imgH="4060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B57F2AE-E9A4-4E6C-ACE7-4DC224CD3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8" y="4471787"/>
                        <a:ext cx="11519941" cy="1629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DE2CB4E-13B6-441E-ACA6-AAFAE292A63C}"/>
              </a:ext>
            </a:extLst>
          </p:cNvPr>
          <p:cNvSpPr/>
          <p:nvPr/>
        </p:nvSpPr>
        <p:spPr>
          <a:xfrm>
            <a:off x="2047245" y="501205"/>
            <a:ext cx="5118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14. </a:t>
            </a:r>
            <a:r>
              <a:rPr lang="zh-CN" altLang="en-US" sz="4000" b="1" dirty="0">
                <a:solidFill>
                  <a:srgbClr val="FF0000"/>
                </a:solidFill>
              </a:rPr>
              <a:t>力学量的平均值</a:t>
            </a:r>
          </a:p>
        </p:txBody>
      </p:sp>
    </p:spTree>
    <p:extLst>
      <p:ext uri="{BB962C8B-B14F-4D97-AF65-F5344CB8AC3E}">
        <p14:creationId xmlns:p14="http://schemas.microsoft.com/office/powerpoint/2010/main" val="24177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AF623E2-B8A7-49D2-BF36-763CE46B8DE4}"/>
              </a:ext>
            </a:extLst>
          </p:cNvPr>
          <p:cNvGrpSpPr>
            <a:grpSpLocks/>
          </p:cNvGrpSpPr>
          <p:nvPr/>
        </p:nvGrpSpPr>
        <p:grpSpPr bwMode="auto">
          <a:xfrm>
            <a:off x="998806" y="135730"/>
            <a:ext cx="8839200" cy="2424113"/>
            <a:chOff x="192" y="96"/>
            <a:chExt cx="5568" cy="1527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68A786F6-1D29-4217-9403-560C6FE9BA58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192" y="96"/>
              <a:ext cx="55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练习：</a:t>
              </a:r>
              <a:r>
                <a:rPr lang="zh-CN" altLang="en-US" sz="2800" b="1" dirty="0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已知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粒子质量为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粒子的波函数为</a:t>
              </a:r>
            </a:p>
          </p:txBody>
        </p:sp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35BC0708-6221-40D3-B6AA-8429C2F7F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84"/>
            <a:ext cx="3379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938" name="Equation" r:id="rId3" imgW="2527200" imgH="736560" progId="Equation.DSMT4">
                    <p:embed/>
                  </p:oleObj>
                </mc:Choice>
                <mc:Fallback>
                  <p:oleObj name="Equation" r:id="rId3" imgW="2527200" imgH="736560" progId="Equation.DSMT4">
                    <p:embed/>
                    <p:pic>
                      <p:nvPicPr>
                        <p:cNvPr id="4" name="Object 4">
                          <a:extLst>
                            <a:ext uri="{FF2B5EF4-FFF2-40B4-BE49-F238E27FC236}">
                              <a16:creationId xmlns:a16="http://schemas.microsoft.com/office/drawing/2014/main" id="{C9D2E28B-4F50-43CF-9735-1E0929A94F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1344" y="384"/>
                          <a:ext cx="3379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D6D0395A-0519-4F85-89A3-949B2FF197C8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192" y="1296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计算动量和动能的平均值。</a:t>
              </a:r>
            </a:p>
          </p:txBody>
        </p:sp>
      </p:grpSp>
      <p:sp>
        <p:nvSpPr>
          <p:cNvPr id="6" name="Text Box 6">
            <a:extLst>
              <a:ext uri="{FF2B5EF4-FFF2-40B4-BE49-F238E27FC236}">
                <a16:creationId xmlns:a16="http://schemas.microsoft.com/office/drawing/2014/main" id="{DD4E9588-FCC8-466F-941F-8C7C7575D03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370406" y="2559843"/>
            <a:ext cx="284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：动量算符为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37F22044-163A-4D71-8DDD-FE3DA9EB6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582886"/>
              </p:ext>
            </p:extLst>
          </p:nvPr>
        </p:nvGraphicFramePr>
        <p:xfrm>
          <a:off x="5418406" y="2407443"/>
          <a:ext cx="1828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9" name="Equation" r:id="rId5" imgW="749160" imgH="393480" progId="Equation.DSMT4">
                  <p:embed/>
                </p:oleObj>
              </mc:Choice>
              <mc:Fallback>
                <p:oleObj name="Equation" r:id="rId5" imgW="749160" imgH="39348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E6186C75-615B-4140-99DA-6A00E539A7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5418406" y="2407443"/>
                        <a:ext cx="18288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72D605CE-4CC6-4792-8D84-EEC691D478CA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370406" y="3169443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动量的平均值为</a:t>
            </a:r>
            <a:endParaRPr lang="zh-CN" altLang="en-US" sz="2400" b="1" dirty="0">
              <a:solidFill>
                <a:srgbClr val="00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DE9B53DB-01A2-4AF2-8837-D91DE7BD4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137790"/>
              </p:ext>
            </p:extLst>
          </p:nvPr>
        </p:nvGraphicFramePr>
        <p:xfrm>
          <a:off x="2903806" y="3496468"/>
          <a:ext cx="73914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40" name="Equation" r:id="rId7" imgW="3288960" imgH="1409400" progId="Equation.DSMT4">
                  <p:embed/>
                </p:oleObj>
              </mc:Choice>
              <mc:Fallback>
                <p:oleObj name="Equation" r:id="rId7" imgW="3288960" imgH="1409400" progId="Equation.DSMT4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872FB7A2-09F3-4006-9FF1-59B76D175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2903806" y="3496468"/>
                        <a:ext cx="73914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144AB9-6340-4D42-A696-598D37927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639509"/>
              </p:ext>
            </p:extLst>
          </p:nvPr>
        </p:nvGraphicFramePr>
        <p:xfrm>
          <a:off x="8810455" y="2285999"/>
          <a:ext cx="27828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41" name="Equation" r:id="rId9" imgW="977760" imgH="279360" progId="Equation.DSMT4">
                  <p:embed/>
                </p:oleObj>
              </mc:Choice>
              <mc:Fallback>
                <p:oleObj name="Equation" r:id="rId9" imgW="977760" imgH="2793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F0EE132-0640-413F-8104-26E916A98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455" y="2285999"/>
                        <a:ext cx="2782887" cy="7953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8DAE40B-7385-4140-84D6-82D725721E47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674034" y="576776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动能算符为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BA33493C-DBE3-49D3-B2B7-CAA39A368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08948"/>
              </p:ext>
            </p:extLst>
          </p:nvPr>
        </p:nvGraphicFramePr>
        <p:xfrm>
          <a:off x="5036234" y="348176"/>
          <a:ext cx="30654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4" name="Equation" r:id="rId3" imgW="1231560" imgH="419040" progId="Equation.DSMT4">
                  <p:embed/>
                </p:oleObj>
              </mc:Choice>
              <mc:Fallback>
                <p:oleObj name="Equation" r:id="rId3" imgW="1231560" imgH="41904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731055D6-72CB-4506-9963-1555E834F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5036234" y="348176"/>
                        <a:ext cx="30654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CE1B7C5F-355E-4A87-942B-2FF96F353E9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369234" y="1491176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动能的平均值为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547C698-8E4E-47B5-9606-92AEC1EBE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080234"/>
              </p:ext>
            </p:extLst>
          </p:nvPr>
        </p:nvGraphicFramePr>
        <p:xfrm>
          <a:off x="2521634" y="2283339"/>
          <a:ext cx="8077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5" name="Equation" r:id="rId5" imgW="3352680" imgH="1460160" progId="Equation.DSMT4">
                  <p:embed/>
                </p:oleObj>
              </mc:Choice>
              <mc:Fallback>
                <p:oleObj name="Equation" r:id="rId5" imgW="3352680" imgH="146016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2A71001A-E068-4B17-A8A6-36489C611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2521634" y="2283339"/>
                        <a:ext cx="8077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8C9A3F3-0D16-4FE9-9C98-69D17CA90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32835"/>
              </p:ext>
            </p:extLst>
          </p:nvPr>
        </p:nvGraphicFramePr>
        <p:xfrm>
          <a:off x="8988556" y="795981"/>
          <a:ext cx="22606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6" name="Equation" r:id="rId7" imgW="888840" imgH="279360" progId="Equation.DSMT4">
                  <p:embed/>
                </p:oleObj>
              </mc:Choice>
              <mc:Fallback>
                <p:oleObj name="Equation" r:id="rId7" imgW="888840" imgH="2793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C0C81F5-B3E5-4FD9-86E1-5E4E90442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556" y="795981"/>
                        <a:ext cx="2260600" cy="7096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9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38375" y="2"/>
            <a:ext cx="6665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</a:rPr>
              <a:t>15.</a:t>
            </a:r>
            <a:r>
              <a:rPr lang="zh-CN" altLang="en-US" sz="3600" dirty="0">
                <a:solidFill>
                  <a:srgbClr val="FF00FF"/>
                </a:solidFill>
              </a:rPr>
              <a:t>厄密算符</a:t>
            </a:r>
            <a:r>
              <a:rPr lang="zh-CN" altLang="en-US" sz="3600" dirty="0">
                <a:solidFill>
                  <a:srgbClr val="FF0000"/>
                </a:solidFill>
              </a:rPr>
              <a:t>本征函数的性质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19702" y="703264"/>
            <a:ext cx="2166938" cy="574675"/>
            <a:chOff x="240" y="663"/>
            <a:chExt cx="1365" cy="362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53" y="692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556" name="公式" r:id="rId3" imgW="355292" imgH="494870" progId="Equation.3">
                    <p:embed/>
                  </p:oleObj>
                </mc:Choice>
                <mc:Fallback>
                  <p:oleObj name="公式" r:id="rId3" imgW="355292" imgH="4948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692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851" y="663"/>
            <a:ext cx="75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557" name="Equation" r:id="rId5" imgW="660113" imgH="317362" progId="Equation.3">
                    <p:embed/>
                  </p:oleObj>
                </mc:Choice>
                <mc:Fallback>
                  <p:oleObj name="Equation" r:id="rId5" imgW="660113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663"/>
                          <a:ext cx="75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0" y="672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800" b="0"/>
            </a:p>
          </p:txBody>
        </p:sp>
      </p:grp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53786"/>
              </p:ext>
            </p:extLst>
          </p:nvPr>
        </p:nvGraphicFramePr>
        <p:xfrm>
          <a:off x="4839862" y="620346"/>
          <a:ext cx="8064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58" name="Equation" r:id="rId7" imgW="177646" imgH="228402" progId="Equation.3">
                  <p:embed/>
                </p:oleObj>
              </mc:Choice>
              <mc:Fallback>
                <p:oleObj name="Equation" r:id="rId7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862" y="620346"/>
                        <a:ext cx="8064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2309813" y="1571627"/>
            <a:ext cx="8153400" cy="627063"/>
            <a:chOff x="624" y="1008"/>
            <a:chExt cx="5136" cy="395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24" y="1053"/>
              <a:ext cx="51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</a:rPr>
                <a:t>在本征态             上测量力学量       </a:t>
              </a:r>
              <a:r>
                <a:rPr lang="en-US" altLang="zh-CN" sz="2800" dirty="0">
                  <a:solidFill>
                    <a:srgbClr val="0000FF"/>
                  </a:solidFill>
                </a:rPr>
                <a:t>,</a:t>
              </a:r>
              <a:r>
                <a:rPr lang="zh-CN" altLang="en-US" sz="2800" dirty="0">
                  <a:solidFill>
                    <a:srgbClr val="0000FF"/>
                  </a:solidFill>
                </a:rPr>
                <a:t>只能测得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38" name="Object 10"/>
            <p:cNvGraphicFramePr>
              <a:graphicFrameLocks noChangeAspect="1"/>
            </p:cNvGraphicFramePr>
            <p:nvPr/>
          </p:nvGraphicFramePr>
          <p:xfrm>
            <a:off x="1614" y="1053"/>
            <a:ext cx="68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559" name="Equation" r:id="rId9" imgW="583693" imgH="317225" progId="Equation.3">
                    <p:embed/>
                  </p:oleObj>
                </mc:Choice>
                <mc:Fallback>
                  <p:oleObj name="Equation" r:id="rId9" imgW="58369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053"/>
                          <a:ext cx="68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1"/>
            <p:cNvGraphicFramePr>
              <a:graphicFrameLocks noChangeAspect="1"/>
            </p:cNvGraphicFramePr>
            <p:nvPr/>
          </p:nvGraphicFramePr>
          <p:xfrm>
            <a:off x="3729" y="1008"/>
            <a:ext cx="22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560" name="公式" r:id="rId11" imgW="279279" imgH="406224" progId="Equation.3">
                    <p:embed/>
                  </p:oleObj>
                </mc:Choice>
                <mc:Fallback>
                  <p:oleObj name="公式" r:id="rId11" imgW="279279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1008"/>
                          <a:ext cx="22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6021388" y="625475"/>
            <a:ext cx="2728912" cy="914400"/>
            <a:chOff x="1536" y="528"/>
            <a:chExt cx="1719" cy="576"/>
          </a:xfrm>
        </p:grpSpPr>
        <p:graphicFrame>
          <p:nvGraphicFramePr>
            <p:cNvPr id="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271478"/>
                </p:ext>
              </p:extLst>
            </p:nvPr>
          </p:nvGraphicFramePr>
          <p:xfrm>
            <a:off x="1728" y="577"/>
            <a:ext cx="142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561" name="Equation" r:id="rId13" imgW="1180588" imgH="380835" progId="Equation.3">
                    <p:embed/>
                  </p:oleObj>
                </mc:Choice>
                <mc:Fallback>
                  <p:oleObj name="Equation" r:id="rId13" imgW="118058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77"/>
                          <a:ext cx="1424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1536" y="528"/>
              <a:ext cx="1719" cy="576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023176"/>
              </p:ext>
            </p:extLst>
          </p:nvPr>
        </p:nvGraphicFramePr>
        <p:xfrm>
          <a:off x="9310688" y="1428750"/>
          <a:ext cx="8064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2" name="Equation" r:id="rId15" imgW="177646" imgH="228402" progId="Equation.3">
                  <p:embed/>
                </p:oleObj>
              </mc:Choice>
              <mc:Fallback>
                <p:oleObj name="Equation" r:id="rId15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688" y="1428750"/>
                        <a:ext cx="8064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109"/>
          <p:cNvSpPr>
            <a:spLocks noChangeArrowheads="1"/>
          </p:cNvSpPr>
          <p:nvPr/>
        </p:nvSpPr>
        <p:spPr bwMode="auto">
          <a:xfrm>
            <a:off x="3452814" y="2357440"/>
            <a:ext cx="7215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FF"/>
                </a:solidFill>
              </a:rPr>
              <a:t>构成“正交”、“ 归一”的“完备”函数系</a:t>
            </a:r>
          </a:p>
        </p:txBody>
      </p:sp>
      <p:graphicFrame>
        <p:nvGraphicFramePr>
          <p:cNvPr id="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82590"/>
              </p:ext>
            </p:extLst>
          </p:nvPr>
        </p:nvGraphicFramePr>
        <p:xfrm>
          <a:off x="2060575" y="2439988"/>
          <a:ext cx="1296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3" name="Equation" r:id="rId16" imgW="698197" imgH="304668" progId="Equation.3">
                  <p:embed/>
                </p:oleObj>
              </mc:Choice>
              <mc:Fallback>
                <p:oleObj name="Equation" r:id="rId16" imgW="69819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439988"/>
                        <a:ext cx="1296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74"/>
          <p:cNvSpPr>
            <a:spLocks noChangeArrowheads="1"/>
          </p:cNvSpPr>
          <p:nvPr/>
        </p:nvSpPr>
        <p:spPr bwMode="auto">
          <a:xfrm>
            <a:off x="2238375" y="4929190"/>
            <a:ext cx="8047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70C0"/>
                </a:solidFill>
              </a:rPr>
              <a:t>在状态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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0070C0"/>
                </a:solidFill>
              </a:rPr>
              <a:t>上对力学量       作测量</a:t>
            </a:r>
            <a:r>
              <a:rPr lang="en-US" altLang="zh-CN" sz="2800" dirty="0">
                <a:solidFill>
                  <a:srgbClr val="0070C0"/>
                </a:solidFill>
              </a:rPr>
              <a:t>,</a:t>
            </a:r>
            <a:r>
              <a:rPr lang="zh-CN" altLang="en-US" sz="2800" dirty="0">
                <a:solidFill>
                  <a:srgbClr val="0070C0"/>
                </a:solidFill>
              </a:rPr>
              <a:t>得到的平均值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61712"/>
              </p:ext>
            </p:extLst>
          </p:nvPr>
        </p:nvGraphicFramePr>
        <p:xfrm>
          <a:off x="2559050" y="5603877"/>
          <a:ext cx="22161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4" name="Equation" r:id="rId18" imgW="837836" imgH="431613" progId="Equation.3">
                  <p:embed/>
                </p:oleObj>
              </mc:Choice>
              <mc:Fallback>
                <p:oleObj name="Equation" r:id="rId18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5603877"/>
                        <a:ext cx="22161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81720"/>
              </p:ext>
            </p:extLst>
          </p:nvPr>
        </p:nvGraphicFramePr>
        <p:xfrm>
          <a:off x="4986338" y="5581650"/>
          <a:ext cx="32766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5" name="公式" r:id="rId20" imgW="1206360" imgH="469800" progId="Equation.3">
                  <p:embed/>
                </p:oleObj>
              </mc:Choice>
              <mc:Fallback>
                <p:oleObj name="公式" r:id="rId20" imgW="1206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5581650"/>
                        <a:ext cx="32766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73016"/>
              </p:ext>
            </p:extLst>
          </p:nvPr>
        </p:nvGraphicFramePr>
        <p:xfrm>
          <a:off x="5953127" y="4929188"/>
          <a:ext cx="4667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6" name="公式" r:id="rId22" imgW="279279" imgH="406224" progId="Equation.3">
                  <p:embed/>
                </p:oleObj>
              </mc:Choice>
              <mc:Fallback>
                <p:oleObj name="公式" r:id="rId22" imgW="27927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7" y="4929188"/>
                        <a:ext cx="4667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74143"/>
              </p:ext>
            </p:extLst>
          </p:nvPr>
        </p:nvGraphicFramePr>
        <p:xfrm>
          <a:off x="2595563" y="3071813"/>
          <a:ext cx="3143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7" name="公式" r:id="rId23" imgW="2730500" imgH="977900" progId="Equation.3">
                  <p:embed/>
                </p:oleObj>
              </mc:Choice>
              <mc:Fallback>
                <p:oleObj name="公式" r:id="rId23" imgW="2730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071813"/>
                        <a:ext cx="3143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89833"/>
              </p:ext>
            </p:extLst>
          </p:nvPr>
        </p:nvGraphicFramePr>
        <p:xfrm>
          <a:off x="6596063" y="3214688"/>
          <a:ext cx="341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68" name="公式" r:id="rId25" imgW="3416300" imgH="965200" progId="Equation.3">
                  <p:embed/>
                </p:oleObj>
              </mc:Choice>
              <mc:Fallback>
                <p:oleObj name="公式" r:id="rId25" imgW="3416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3214688"/>
                        <a:ext cx="341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9"/>
          <p:cNvGrpSpPr>
            <a:grpSpLocks/>
          </p:cNvGrpSpPr>
          <p:nvPr/>
        </p:nvGrpSpPr>
        <p:grpSpPr bwMode="auto">
          <a:xfrm>
            <a:off x="2667000" y="4286250"/>
            <a:ext cx="6553200" cy="719138"/>
            <a:chOff x="288" y="2736"/>
            <a:chExt cx="3696" cy="453"/>
          </a:xfrm>
        </p:grpSpPr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720" y="2824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9900"/>
                  </a:solidFill>
                </a:rPr>
                <a:t>为</a:t>
              </a:r>
              <a:r>
                <a:rPr lang="zh-CN" altLang="en-US" sz="3200" dirty="0">
                  <a:solidFill>
                    <a:srgbClr val="FF0000"/>
                  </a:solidFill>
                  <a:sym typeface="Symbol" panose="05050102010706020507" pitchFamily="18" charset="2"/>
                </a:rPr>
                <a:t></a:t>
              </a:r>
              <a:r>
                <a:rPr lang="en-US" altLang="zh-CN" sz="3200" dirty="0">
                  <a:solidFill>
                    <a:srgbClr val="FF0000"/>
                  </a:solidFill>
                </a:rPr>
                <a:t>(</a:t>
              </a:r>
              <a:r>
                <a:rPr lang="en-US" altLang="zh-CN" sz="3200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3200" dirty="0">
                  <a:solidFill>
                    <a:srgbClr val="FF0000"/>
                  </a:solidFill>
                </a:rPr>
                <a:t>)</a:t>
              </a:r>
              <a:r>
                <a:rPr lang="zh-CN" altLang="en-US" sz="3200" dirty="0">
                  <a:solidFill>
                    <a:srgbClr val="009900"/>
                  </a:solidFill>
                </a:rPr>
                <a:t>中包含本征态的概率</a:t>
              </a:r>
            </a:p>
          </p:txBody>
        </p:sp>
        <p:graphicFrame>
          <p:nvGraphicFramePr>
            <p:cNvPr id="54" name="Object 11"/>
            <p:cNvGraphicFramePr>
              <a:graphicFrameLocks noChangeAspect="1"/>
            </p:cNvGraphicFramePr>
            <p:nvPr/>
          </p:nvGraphicFramePr>
          <p:xfrm>
            <a:off x="288" y="2736"/>
            <a:ext cx="5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569" name="公式" r:id="rId27" imgW="838200" imgH="850900" progId="Equation.3">
                    <p:embed/>
                  </p:oleObj>
                </mc:Choice>
                <mc:Fallback>
                  <p:oleObj name="公式" r:id="rId27" imgW="838200" imgH="85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736"/>
                          <a:ext cx="5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04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4" grpId="0"/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64B7D5-9F2A-4AE7-A23B-EF028231D9DC}"/>
              </a:ext>
            </a:extLst>
          </p:cNvPr>
          <p:cNvSpPr/>
          <p:nvPr/>
        </p:nvSpPr>
        <p:spPr>
          <a:xfrm>
            <a:off x="1548679" y="306262"/>
            <a:ext cx="659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16. 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含时间的薛定谔方程的解</a:t>
            </a:r>
            <a:endParaRPr lang="zh-CN" altLang="en-US" sz="4000" dirty="0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8CB4A94A-4567-402C-8EF1-C6F4359A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147" y="1105023"/>
            <a:ext cx="8426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定态薛定谔方程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，又称为哈密顿算符的本征方程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7708D3EA-12CE-4B3D-9391-FC258A181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85221"/>
              </p:ext>
            </p:extLst>
          </p:nvPr>
        </p:nvGraphicFramePr>
        <p:xfrm>
          <a:off x="739259" y="1467392"/>
          <a:ext cx="826135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1" name="Equation" r:id="rId3" imgW="2946240" imgH="419040" progId="Equation.DSMT4">
                  <p:embed/>
                </p:oleObj>
              </mc:Choice>
              <mc:Fallback>
                <p:oleObj name="Equation" r:id="rId3" imgW="2946240" imgH="41904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2D9BECAE-1C73-443C-A219-358F81E08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59" y="1467392"/>
                        <a:ext cx="826135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8772F0DB-AB78-4B45-980C-0956A5216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82211"/>
              </p:ext>
            </p:extLst>
          </p:nvPr>
        </p:nvGraphicFramePr>
        <p:xfrm>
          <a:off x="4766185" y="2403475"/>
          <a:ext cx="3778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2" name="Equation" r:id="rId5" imgW="1371600" imgH="342720" progId="Equation.DSMT4">
                  <p:embed/>
                </p:oleObj>
              </mc:Choice>
              <mc:Fallback>
                <p:oleObj name="Equation" r:id="rId5" imgW="1371600" imgH="342720" progId="Equation.DSMT4">
                  <p:embed/>
                  <p:pic>
                    <p:nvPicPr>
                      <p:cNvPr id="4" name="Object 15">
                        <a:extLst>
                          <a:ext uri="{FF2B5EF4-FFF2-40B4-BE49-F238E27FC236}">
                            <a16:creationId xmlns:a16="http://schemas.microsoft.com/office/drawing/2014/main" id="{D6FA15BF-23F0-43AA-8582-C084EFE07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185" y="2403475"/>
                        <a:ext cx="3778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08C1A65-FCA0-4582-A8A6-284F66BB61A0}"/>
              </a:ext>
            </a:extLst>
          </p:cNvPr>
          <p:cNvSpPr/>
          <p:nvPr/>
        </p:nvSpPr>
        <p:spPr>
          <a:xfrm>
            <a:off x="2111058" y="268430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本征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069A7DA-2262-48AD-B13B-92B5E8736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57" y="3277823"/>
            <a:ext cx="1088444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态叠加原理一般表述： </a:t>
            </a:r>
            <a:endParaRPr lang="en-US" altLang="zh-CN" sz="2800" b="1" dirty="0">
              <a:solidFill>
                <a:srgbClr val="C00000"/>
              </a:solidFill>
              <a:latin typeface="+mn-ea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,..., 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</a:t>
            </a:r>
            <a:r>
              <a:rPr lang="zh-CN" altLang="en-US" sz="2800" b="1" dirty="0">
                <a:latin typeface="+mn-ea"/>
              </a:rPr>
              <a:t>是体系的一系列可能的状态，则这些态的线性叠加  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Ψ=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 +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 + ...+ </a:t>
            </a:r>
            <a:r>
              <a:rPr lang="en-US" altLang="zh-CN" sz="2800" b="1" dirty="0" err="1">
                <a:solidFill>
                  <a:srgbClr val="FF3300"/>
                </a:solidFill>
                <a:latin typeface="+mn-ea"/>
              </a:rPr>
              <a:t>C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+mn-ea"/>
              </a:rPr>
              <a:t>n</a:t>
            </a:r>
            <a:r>
              <a:rPr lang="en-US" altLang="zh-CN" sz="2800" b="1" dirty="0" err="1">
                <a:solidFill>
                  <a:srgbClr val="FF33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solidFill>
                  <a:srgbClr val="FF330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</a:rPr>
              <a:t>+ ...</a:t>
            </a:r>
            <a:r>
              <a:rPr lang="en-US" altLang="zh-CN" sz="2800" b="1" dirty="0">
                <a:latin typeface="+mn-ea"/>
              </a:rPr>
              <a:t> (</a:t>
            </a:r>
            <a:r>
              <a:rPr lang="zh-CN" altLang="en-US" sz="2800" b="1" dirty="0">
                <a:latin typeface="+mn-ea"/>
              </a:rPr>
              <a:t>其中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,...,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,...</a:t>
            </a:r>
            <a:r>
              <a:rPr lang="zh-CN" altLang="en-US" sz="2800" b="1" dirty="0">
                <a:latin typeface="+mn-ea"/>
              </a:rPr>
              <a:t>为复常数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  	也是体系的一个可能状态。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对于处于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态的体系，该体系分别部分地处于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 ，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态之中。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F8919B-7818-45BF-B2B2-932DCFDBED44}"/>
              </a:ext>
            </a:extLst>
          </p:cNvPr>
          <p:cNvSpPr/>
          <p:nvPr/>
        </p:nvSpPr>
        <p:spPr>
          <a:xfrm>
            <a:off x="1402524" y="582962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一般波函数为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9" name="AutoShape 2059">
            <a:extLst>
              <a:ext uri="{FF2B5EF4-FFF2-40B4-BE49-F238E27FC236}">
                <a16:creationId xmlns:a16="http://schemas.microsoft.com/office/drawing/2014/main" id="{1F391D51-BE0B-4519-BB88-2E09CBA4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2" y="5938038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10111047-F961-400A-B2E4-C729CB6F1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8873"/>
              </p:ext>
            </p:extLst>
          </p:nvPr>
        </p:nvGraphicFramePr>
        <p:xfrm>
          <a:off x="3829050" y="5426075"/>
          <a:ext cx="74866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3" name="Equation" r:id="rId7" imgW="2717640" imgH="444240" progId="Equation.DSMT4">
                  <p:embed/>
                </p:oleObj>
              </mc:Choice>
              <mc:Fallback>
                <p:oleObj name="Equation" r:id="rId7" imgW="2717640" imgH="444240" progId="Equation.DSMT4">
                  <p:embed/>
                  <p:pic>
                    <p:nvPicPr>
                      <p:cNvPr id="17" name="Object 15">
                        <a:extLst>
                          <a:ext uri="{FF2B5EF4-FFF2-40B4-BE49-F238E27FC236}">
                            <a16:creationId xmlns:a16="http://schemas.microsoft.com/office/drawing/2014/main" id="{CEE19702-27E3-44E5-AC64-57CA529EF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5426075"/>
                        <a:ext cx="748665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7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F093AA5B-B195-4A78-8759-9F9F548C6969}"/>
              </a:ext>
            </a:extLst>
          </p:cNvPr>
          <p:cNvSpPr txBox="1">
            <a:spLocks noChangeArrowheads="1"/>
          </p:cNvSpPr>
          <p:nvPr/>
        </p:nvSpPr>
        <p:spPr>
          <a:xfrm>
            <a:off x="2024064" y="350839"/>
            <a:ext cx="8643937" cy="858837"/>
          </a:xfrm>
          <a:prstGeom prst="rect">
            <a:avLst/>
          </a:prstGeom>
          <a:noFill/>
          <a:ln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/>
                <a:ea typeface="宋体"/>
              </a:rPr>
              <a:t>练习：</a:t>
            </a:r>
            <a:r>
              <a:rPr lang="zh-CN" altLang="en-US" sz="2800" b="1" kern="0" dirty="0">
                <a:solidFill>
                  <a:srgbClr val="009900"/>
                </a:solidFill>
                <a:latin typeface="Times New Roman"/>
                <a:ea typeface="宋体"/>
              </a:rPr>
              <a:t>已知普朗克公式</a:t>
            </a:r>
            <a:endParaRPr lang="en-US" altLang="zh-CN" sz="2800" b="1" kern="0" dirty="0">
              <a:solidFill>
                <a:srgbClr val="009900"/>
              </a:solidFill>
              <a:latin typeface="Times New Roman"/>
              <a:ea typeface="宋体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b="1" kern="0" dirty="0">
              <a:solidFill>
                <a:srgbClr val="0000CC"/>
              </a:solidFill>
              <a:latin typeface="Times New Roman"/>
              <a:ea typeface="宋体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b="1" kern="0" dirty="0">
              <a:solidFill>
                <a:srgbClr val="0000CC"/>
              </a:solidFill>
              <a:latin typeface="Times New Roman"/>
              <a:ea typeface="宋体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21C57930-5F93-46B9-BC2B-DE78BF87B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38921"/>
              </p:ext>
            </p:extLst>
          </p:nvPr>
        </p:nvGraphicFramePr>
        <p:xfrm>
          <a:off x="6393208" y="9161"/>
          <a:ext cx="42306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21" name="公式" r:id="rId3" imgW="1552700" imgH="333368" progId="Equation.3">
                  <p:embed/>
                </p:oleObj>
              </mc:Choice>
              <mc:Fallback>
                <p:oleObj name="公式" r:id="rId3" imgW="1552700" imgH="333368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68B083D-D43F-4F68-957E-590AB5246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208" y="9161"/>
                        <a:ext cx="4230688" cy="1323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81487AAD-695C-4643-AC8F-B81161D0ED24}"/>
              </a:ext>
            </a:extLst>
          </p:cNvPr>
          <p:cNvSpPr/>
          <p:nvPr/>
        </p:nvSpPr>
        <p:spPr>
          <a:xfrm>
            <a:off x="839416" y="1566667"/>
            <a:ext cx="10800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                                        的解为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x=4.965</a:t>
            </a:r>
            <a:r>
              <a:rPr lang="zh-CN" altLang="en-US" sz="2800" b="1" kern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kern="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7450992F-9727-46C0-94C3-1951AD47A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91194"/>
              </p:ext>
            </p:extLst>
          </p:nvPr>
        </p:nvGraphicFramePr>
        <p:xfrm>
          <a:off x="1847528" y="1551354"/>
          <a:ext cx="3108232" cy="48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22" name="公式" r:id="rId5" imgW="2057489" imgH="257247" progId="Equation.3">
                  <p:embed/>
                </p:oleObj>
              </mc:Choice>
              <mc:Fallback>
                <p:oleObj name="公式" r:id="rId5" imgW="2057489" imgH="257247" progId="Equation.3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0733FA38-5AD0-4A8B-8E4E-760989028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551354"/>
                        <a:ext cx="3108232" cy="48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7B40166-0BCC-4AC5-9620-324A0FC3B4C7}"/>
              </a:ext>
            </a:extLst>
          </p:cNvPr>
          <p:cNvSpPr/>
          <p:nvPr/>
        </p:nvSpPr>
        <p:spPr>
          <a:xfrm>
            <a:off x="983432" y="3456466"/>
            <a:ext cx="1036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维恩位移公式的常数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b=___,</a:t>
            </a:r>
            <a:r>
              <a:rPr lang="zh-CN" altLang="en-US" sz="2800" b="1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斯特藩</a:t>
            </a:r>
            <a:r>
              <a:rPr lang="en-US" altLang="zh-CN" sz="2800" b="1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b="1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玻耳兹曼公式的常数</a:t>
            </a:r>
            <a:r>
              <a:rPr lang="en-US" altLang="zh-CN" sz="2800" b="1" kern="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b="1" kern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=___ </a:t>
            </a:r>
            <a:r>
              <a:rPr lang="zh-CN" altLang="en-US" sz="2800" b="1" kern="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800" i="1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1D112C1C-D0C4-4051-B244-5FC1A29E8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276745"/>
              </p:ext>
            </p:extLst>
          </p:nvPr>
        </p:nvGraphicFramePr>
        <p:xfrm>
          <a:off x="2970213" y="2105025"/>
          <a:ext cx="284162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23" name="Equation" r:id="rId7" imgW="977760" imgH="469800" progId="Equation.DSMT4">
                  <p:embed/>
                </p:oleObj>
              </mc:Choice>
              <mc:Fallback>
                <p:oleObj name="Equation" r:id="rId7" imgW="977760" imgH="469800" progId="Equation.DSMT4">
                  <p:embed/>
                  <p:pic>
                    <p:nvPicPr>
                      <p:cNvPr id="18" name="Object 2">
                        <a:extLst>
                          <a:ext uri="{FF2B5EF4-FFF2-40B4-BE49-F238E27FC236}">
                            <a16:creationId xmlns:a16="http://schemas.microsoft.com/office/drawing/2014/main" id="{4271EE0F-49CA-4364-A057-95E192607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2105025"/>
                        <a:ext cx="2841625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4A57E8ED-1BE2-4C31-9D0D-84F33D784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100775"/>
              </p:ext>
            </p:extLst>
          </p:nvPr>
        </p:nvGraphicFramePr>
        <p:xfrm>
          <a:off x="1846388" y="4293096"/>
          <a:ext cx="58578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24" name="公式" r:id="rId9" imgW="4171936" imgH="638123" progId="Equation.3">
                  <p:embed/>
                </p:oleObj>
              </mc:Choice>
              <mc:Fallback>
                <p:oleObj name="公式" r:id="rId9" imgW="4171936" imgH="638123" progId="Equation.3">
                  <p:embed/>
                  <p:pic>
                    <p:nvPicPr>
                      <p:cNvPr id="19" name="Object 4">
                        <a:extLst>
                          <a:ext uri="{FF2B5EF4-FFF2-40B4-BE49-F238E27FC236}">
                            <a16:creationId xmlns:a16="http://schemas.microsoft.com/office/drawing/2014/main" id="{A5F82FF0-FEFB-4C08-AA79-0A42CDF4E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388" y="4293096"/>
                        <a:ext cx="58578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83BC50A2-0F29-47D8-83C3-5792D93AA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776188"/>
              </p:ext>
            </p:extLst>
          </p:nvPr>
        </p:nvGraphicFramePr>
        <p:xfrm>
          <a:off x="2135560" y="5445224"/>
          <a:ext cx="5217674" cy="118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25" name="Equation" r:id="rId11" imgW="2006280" imgH="469800" progId="Equation.DSMT4">
                  <p:embed/>
                </p:oleObj>
              </mc:Choice>
              <mc:Fallback>
                <p:oleObj name="Equation" r:id="rId11" imgW="2006280" imgH="4698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D88E7353-962A-40E5-B553-DEFA5E111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5445224"/>
                        <a:ext cx="5217674" cy="118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3E604B-E308-45E0-8B48-F4B2F4F359EE}"/>
              </a:ext>
            </a:extLst>
          </p:cNvPr>
          <p:cNvSpPr/>
          <p:nvPr/>
        </p:nvSpPr>
        <p:spPr>
          <a:xfrm>
            <a:off x="651633" y="368633"/>
            <a:ext cx="104100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测量假设：</a:t>
            </a:r>
            <a:r>
              <a:rPr lang="zh-CN" altLang="en-US" sz="2800" b="1" dirty="0">
                <a:solidFill>
                  <a:srgbClr val="3333FF"/>
                </a:solidFill>
              </a:rPr>
              <a:t>当一个量子系统处于量子态      时，对力学量      的进行测量的结果一定为该力学量算符的本征值之一，测量结果为     的概率为 </a:t>
            </a:r>
            <a:endParaRPr lang="en-US" altLang="zh-CN" sz="2800" b="1" dirty="0">
              <a:solidFill>
                <a:srgbClr val="3333FF"/>
              </a:solidFill>
            </a:endParaRPr>
          </a:p>
          <a:p>
            <a:endParaRPr lang="en-US" altLang="zh-CN" sz="2800" b="1" dirty="0">
              <a:solidFill>
                <a:srgbClr val="3333FF"/>
              </a:solidFill>
            </a:endParaRPr>
          </a:p>
          <a:p>
            <a:r>
              <a:rPr lang="zh-CN" altLang="en-US" sz="2800" b="1" dirty="0">
                <a:solidFill>
                  <a:srgbClr val="009900"/>
                </a:solidFill>
              </a:rPr>
              <a:t>这里                       为力学量     的本征方程。当测量完成后，该量子系统塌缩至       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7AA0DCD-91A3-4829-B675-5204220E7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51013"/>
              </p:ext>
            </p:extLst>
          </p:nvPr>
        </p:nvGraphicFramePr>
        <p:xfrm>
          <a:off x="6682094" y="368633"/>
          <a:ext cx="562708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0" name="Equation" r:id="rId3" imgW="164885" imgH="164885" progId="Equation.DSMT4">
                  <p:embed/>
                </p:oleObj>
              </mc:Choice>
              <mc:Fallback>
                <p:oleObj name="Equation" r:id="rId3" imgW="164885" imgH="16488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BE6B80D-E226-4389-BF04-81E793D91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094" y="368633"/>
                        <a:ext cx="562708" cy="562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3D51810-B786-4C1A-8CAD-9BD51CE24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04230"/>
              </p:ext>
            </p:extLst>
          </p:nvPr>
        </p:nvGraphicFramePr>
        <p:xfrm>
          <a:off x="9473254" y="309255"/>
          <a:ext cx="485335" cy="5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1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8EBB77B-24C1-4BB5-95A4-3C031CF80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254" y="309255"/>
                        <a:ext cx="485335" cy="59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F275B12-062F-4AB4-80ED-BC68584E6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28438"/>
              </p:ext>
            </p:extLst>
          </p:nvPr>
        </p:nvGraphicFramePr>
        <p:xfrm>
          <a:off x="9958589" y="728490"/>
          <a:ext cx="562708" cy="72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2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389CA9D-BEE7-480E-8438-C96EB62C7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8589" y="728490"/>
                        <a:ext cx="562708" cy="729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B7965AE-A55D-4D7A-811A-560468374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957279"/>
              </p:ext>
            </p:extLst>
          </p:nvPr>
        </p:nvGraphicFramePr>
        <p:xfrm>
          <a:off x="2711153" y="1172638"/>
          <a:ext cx="3072175" cy="97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3" name="Equation" r:id="rId9" imgW="1079280" imgH="342720" progId="Equation.DSMT4">
                  <p:embed/>
                </p:oleObj>
              </mc:Choice>
              <mc:Fallback>
                <p:oleObj name="Equation" r:id="rId9" imgW="1079280" imgH="342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08AF3C0-3237-46F8-BA3D-8782840BA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153" y="1172638"/>
                        <a:ext cx="3072175" cy="974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99C4082-4220-4B45-A518-23AE33F04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179605"/>
              </p:ext>
            </p:extLst>
          </p:nvPr>
        </p:nvGraphicFramePr>
        <p:xfrm>
          <a:off x="1391656" y="1944242"/>
          <a:ext cx="1911877" cy="68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4" name="Equation" r:id="rId11" imgW="698197" imgH="253890" progId="Equation.DSMT4">
                  <p:embed/>
                </p:oleObj>
              </mc:Choice>
              <mc:Fallback>
                <p:oleObj name="Equation" r:id="rId11" imgW="698197" imgH="25389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8B8B252-12DB-40F6-BA73-53874912B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656" y="1944242"/>
                        <a:ext cx="1911877" cy="689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C0228E2-BC3C-48A0-B72C-E966A61BE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4562"/>
              </p:ext>
            </p:extLst>
          </p:nvPr>
        </p:nvGraphicFramePr>
        <p:xfrm>
          <a:off x="2622670" y="2356375"/>
          <a:ext cx="555674" cy="72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5" name="Equation" r:id="rId13" imgW="177646" imgH="228402" progId="Equation.DSMT4">
                  <p:embed/>
                </p:oleObj>
              </mc:Choice>
              <mc:Fallback>
                <p:oleObj name="Equation" r:id="rId13" imgW="177646" imgH="228402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201DECF-4027-4ED9-98C0-44686B8C3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670" y="2356375"/>
                        <a:ext cx="555674" cy="720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5FE1DAF-1C56-4830-BC93-EA843EF81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87845"/>
              </p:ext>
            </p:extLst>
          </p:nvPr>
        </p:nvGraphicFramePr>
        <p:xfrm>
          <a:off x="4727898" y="1990766"/>
          <a:ext cx="485335" cy="5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6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0884A1-1627-405A-8E21-A248B1C8E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98" y="1990766"/>
                        <a:ext cx="485335" cy="59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91D32A8-7F4D-439D-B782-23C3D07BC74C}"/>
              </a:ext>
            </a:extLst>
          </p:cNvPr>
          <p:cNvSpPr/>
          <p:nvPr/>
        </p:nvSpPr>
        <p:spPr>
          <a:xfrm>
            <a:off x="620852" y="3167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一般波函数为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213C1C70-DFD7-4D8E-88FE-E8B9147DE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63758"/>
              </p:ext>
            </p:extLst>
          </p:nvPr>
        </p:nvGraphicFramePr>
        <p:xfrm>
          <a:off x="3237791" y="2764631"/>
          <a:ext cx="748665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7" name="Equation" r:id="rId15" imgW="2717640" imgH="444240" progId="Equation.DSMT4">
                  <p:embed/>
                </p:oleObj>
              </mc:Choice>
              <mc:Fallback>
                <p:oleObj name="Equation" r:id="rId15" imgW="2717640" imgH="444240" progId="Equation.DSMT4">
                  <p:embed/>
                  <p:pic>
                    <p:nvPicPr>
                      <p:cNvPr id="13" name="Object 15">
                        <a:extLst>
                          <a:ext uri="{FF2B5EF4-FFF2-40B4-BE49-F238E27FC236}">
                            <a16:creationId xmlns:a16="http://schemas.microsoft.com/office/drawing/2014/main" id="{00EDAAA3-0DCC-42A7-8507-FF03B3DB8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791" y="2764631"/>
                        <a:ext cx="7486650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934DD35-4B1D-4F49-9969-62006ACA3985}"/>
              </a:ext>
            </a:extLst>
          </p:cNvPr>
          <p:cNvSpPr/>
          <p:nvPr/>
        </p:nvSpPr>
        <p:spPr>
          <a:xfrm>
            <a:off x="1148802" y="4352433"/>
            <a:ext cx="7369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时刻</a:t>
            </a:r>
            <a:r>
              <a:rPr lang="en-US" altLang="zh-CN" sz="2800" b="1" dirty="0"/>
              <a:t>t</a:t>
            </a:r>
            <a:r>
              <a:rPr lang="zh-CN" altLang="en-US" sz="2800" b="1" dirty="0">
                <a:solidFill>
                  <a:srgbClr val="C00000"/>
                </a:solidFill>
              </a:rPr>
              <a:t>对能量进行测量的结果为       的概率为   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4A45FC1-31F4-4D9B-8F0D-457EECDEE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467568"/>
              </p:ext>
            </p:extLst>
          </p:nvPr>
        </p:nvGraphicFramePr>
        <p:xfrm>
          <a:off x="6127051" y="4333284"/>
          <a:ext cx="6016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8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D49DF18-D777-45CD-85BE-D3F2CCA7B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051" y="4333284"/>
                        <a:ext cx="601662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61F5FF3B-2EE9-4634-A557-2912320A8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93076"/>
              </p:ext>
            </p:extLst>
          </p:nvPr>
        </p:nvGraphicFramePr>
        <p:xfrm>
          <a:off x="2711153" y="4997384"/>
          <a:ext cx="290353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29" name="Equation" r:id="rId19" imgW="1054080" imgH="507960" progId="Equation.DSMT4">
                  <p:embed/>
                </p:oleObj>
              </mc:Choice>
              <mc:Fallback>
                <p:oleObj name="Equation" r:id="rId19" imgW="1054080" imgH="507960" progId="Equation.DSMT4">
                  <p:embed/>
                  <p:pic>
                    <p:nvPicPr>
                      <p:cNvPr id="17" name="Object 15">
                        <a:extLst>
                          <a:ext uri="{FF2B5EF4-FFF2-40B4-BE49-F238E27FC236}">
                            <a16:creationId xmlns:a16="http://schemas.microsoft.com/office/drawing/2014/main" id="{3DD0763D-CC5A-49DD-A21C-F9A7D328E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153" y="4997384"/>
                        <a:ext cx="2903537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1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C8A796-0352-4B6B-A0DA-5F76B9B7AD81}"/>
              </a:ext>
            </a:extLst>
          </p:cNvPr>
          <p:cNvSpPr/>
          <p:nvPr/>
        </p:nvSpPr>
        <p:spPr>
          <a:xfrm>
            <a:off x="1695156" y="244777"/>
            <a:ext cx="5041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17.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</a:rPr>
              <a:t>算符</a:t>
            </a:r>
            <a:r>
              <a:rPr lang="zh-CN" altLang="en-US" sz="3600" b="1" dirty="0">
                <a:solidFill>
                  <a:srgbClr val="FF0000"/>
                </a:solidFill>
              </a:rPr>
              <a:t>之间的</a:t>
            </a:r>
            <a:r>
              <a:rPr lang="zh-CN" altLang="zh-CN" sz="36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对易关系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F85E73F-0B9A-4F60-8005-B4F43FD36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33954"/>
              </p:ext>
            </p:extLst>
          </p:nvPr>
        </p:nvGraphicFramePr>
        <p:xfrm>
          <a:off x="1530435" y="1749658"/>
          <a:ext cx="3819405" cy="79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57" name="Equation" r:id="rId3" imgW="1218960" imgH="253800" progId="Equation.DSMT4">
                  <p:embed/>
                </p:oleObj>
              </mc:Choice>
              <mc:Fallback>
                <p:oleObj name="Equation" r:id="rId3" imgW="121896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3A15643-995C-40A3-9379-15F16EFAD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435" y="1749658"/>
                        <a:ext cx="3819405" cy="792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3AEDFF7-B354-4852-A576-CA7BC6FD0CCF}"/>
              </a:ext>
            </a:extLst>
          </p:cNvPr>
          <p:cNvSpPr/>
          <p:nvPr/>
        </p:nvSpPr>
        <p:spPr>
          <a:xfrm>
            <a:off x="780496" y="1881021"/>
            <a:ext cx="9940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把                                                          分别作用在任意的波函数</a:t>
            </a:r>
            <a:r>
              <a:rPr lang="el-GR" altLang="zh-CN" sz="2800" b="1" dirty="0">
                <a:solidFill>
                  <a:srgbClr val="FF00FF"/>
                </a:solidFill>
                <a:ea typeface="宋体" panose="02010600030101010101" pitchFamily="2" charset="-122"/>
              </a:rPr>
              <a:t>ψ</a:t>
            </a:r>
            <a:r>
              <a:rPr lang="zh-CN" altLang="en-US" sz="2800" b="1" dirty="0">
                <a:solidFill>
                  <a:srgbClr val="3333FF"/>
                </a:solidFill>
              </a:rPr>
              <a:t> 上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9461F74-A6D4-4AF4-A08F-BBC310CDF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34414"/>
              </p:ext>
            </p:extLst>
          </p:nvPr>
        </p:nvGraphicFramePr>
        <p:xfrm>
          <a:off x="1370257" y="2620735"/>
          <a:ext cx="4541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58" name="Equation" r:id="rId5" imgW="1562040" imgH="253800" progId="Equation.DSMT4">
                  <p:embed/>
                </p:oleObj>
              </mc:Choice>
              <mc:Fallback>
                <p:oleObj name="Equation" r:id="rId5" imgW="156204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D674D1-BC5D-41E2-992D-7C60E164D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57" y="2620735"/>
                        <a:ext cx="4541837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690459A-422B-425B-B8D8-0491DFC8C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06196"/>
              </p:ext>
            </p:extLst>
          </p:nvPr>
        </p:nvGraphicFramePr>
        <p:xfrm>
          <a:off x="5815467" y="2428991"/>
          <a:ext cx="384016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59" name="Equation" r:id="rId7" imgW="1320480" imgH="431640" progId="Equation.DSMT4">
                  <p:embed/>
                </p:oleObj>
              </mc:Choice>
              <mc:Fallback>
                <p:oleObj name="Equation" r:id="rId7" imgW="132048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EB15469-6827-448C-80E4-BA3FEFFB7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467" y="2428991"/>
                        <a:ext cx="3840163" cy="1247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10B0DD8-5949-4C12-BEA2-B41F21D5B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74095"/>
              </p:ext>
            </p:extLst>
          </p:nvPr>
        </p:nvGraphicFramePr>
        <p:xfrm>
          <a:off x="2392314" y="3498706"/>
          <a:ext cx="42100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60" name="Equation" r:id="rId9" imgW="1447560" imgH="431640" progId="Equation.DSMT4">
                  <p:embed/>
                </p:oleObj>
              </mc:Choice>
              <mc:Fallback>
                <p:oleObj name="Equation" r:id="rId9" imgW="1447560" imgH="431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DBFD78F-459C-4220-B476-A7AD7B02C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14" y="3498706"/>
                        <a:ext cx="4210050" cy="1247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11E3171-D837-435A-8A42-10290067A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70312"/>
              </p:ext>
            </p:extLst>
          </p:nvPr>
        </p:nvGraphicFramePr>
        <p:xfrm>
          <a:off x="6602364" y="3556946"/>
          <a:ext cx="48752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61" name="Equation" r:id="rId11" imgW="1676160" imgH="431640" progId="Equation.DSMT4">
                  <p:embed/>
                </p:oleObj>
              </mc:Choice>
              <mc:Fallback>
                <p:oleObj name="Equation" r:id="rId11" imgW="167616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81867F0-FE0D-43CC-891E-32F9A8F21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364" y="3556946"/>
                        <a:ext cx="4875212" cy="1247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7DAB503-C508-4F6B-AEC1-D658479FE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162273"/>
              </p:ext>
            </p:extLst>
          </p:nvPr>
        </p:nvGraphicFramePr>
        <p:xfrm>
          <a:off x="2616200" y="4911725"/>
          <a:ext cx="11445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62" name="Equation" r:id="rId13" imgW="393480" imgH="203040" progId="Equation.DSMT4">
                  <p:embed/>
                </p:oleObj>
              </mc:Choice>
              <mc:Fallback>
                <p:oleObj name="Equation" r:id="rId13" imgW="3934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0BF9D7A-7E56-4AC8-9842-6042E0A01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911725"/>
                        <a:ext cx="1144588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059">
            <a:extLst>
              <a:ext uri="{FF2B5EF4-FFF2-40B4-BE49-F238E27FC236}">
                <a16:creationId xmlns:a16="http://schemas.microsoft.com/office/drawing/2014/main" id="{501602E4-0FF8-460A-933D-B30EED41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644" y="5892697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1267E52-12AA-458D-8A8D-32266A187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70125"/>
              </p:ext>
            </p:extLst>
          </p:nvPr>
        </p:nvGraphicFramePr>
        <p:xfrm>
          <a:off x="3080999" y="5754616"/>
          <a:ext cx="46545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63" name="Equation" r:id="rId15" imgW="1485720" imgH="253800" progId="Equation.DSMT4">
                  <p:embed/>
                </p:oleObj>
              </mc:Choice>
              <mc:Fallback>
                <p:oleObj name="Equation" r:id="rId15" imgW="1485720" imgH="2538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5B9B998-32CC-4E7E-BC35-2223F3D4BC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999" y="5754616"/>
                        <a:ext cx="4654550" cy="792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9F32CEB0-2E55-4C35-B08D-9FE0C1E4078A}"/>
              </a:ext>
            </a:extLst>
          </p:cNvPr>
          <p:cNvSpPr/>
          <p:nvPr/>
        </p:nvSpPr>
        <p:spPr>
          <a:xfrm>
            <a:off x="1064807" y="1066444"/>
            <a:ext cx="6320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zh-CN" altLang="zh-CN" sz="2800" b="1" dirty="0">
                <a:solidFill>
                  <a:srgbClr val="C00000"/>
                </a:solidFill>
              </a:rPr>
              <a:t>动量算符</a:t>
            </a:r>
            <a:r>
              <a:rPr lang="zh-CN" altLang="en-US" sz="2800" b="1" dirty="0">
                <a:solidFill>
                  <a:srgbClr val="C00000"/>
                </a:solidFill>
              </a:rPr>
              <a:t>和坐标</a:t>
            </a:r>
            <a:r>
              <a:rPr lang="zh-CN" altLang="zh-CN" sz="2800" b="1" dirty="0">
                <a:solidFill>
                  <a:srgbClr val="C00000"/>
                </a:solidFill>
              </a:rPr>
              <a:t>算符</a:t>
            </a:r>
            <a:r>
              <a:rPr lang="zh-CN" altLang="en-US" sz="2800" b="1" dirty="0">
                <a:solidFill>
                  <a:srgbClr val="C00000"/>
                </a:solidFill>
              </a:rPr>
              <a:t>之间的</a:t>
            </a:r>
            <a:r>
              <a:rPr lang="zh-CN" altLang="zh-CN" sz="2800" b="1" kern="1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对易关系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5A97005-A731-47A9-BB2D-E08B821A2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780987"/>
              </p:ext>
            </p:extLst>
          </p:nvPr>
        </p:nvGraphicFramePr>
        <p:xfrm>
          <a:off x="2673350" y="206375"/>
          <a:ext cx="25479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5" name="Equation" r:id="rId3" imgW="812520" imgH="279360" progId="Equation.DSMT4">
                  <p:embed/>
                </p:oleObj>
              </mc:Choice>
              <mc:Fallback>
                <p:oleObj name="Equation" r:id="rId3" imgW="812520" imgH="279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A756304-040D-4214-910D-643232C67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06375"/>
                        <a:ext cx="2547938" cy="871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392B4EE-A619-4EB5-95D6-1FCE6BA7BB49}"/>
              </a:ext>
            </a:extLst>
          </p:cNvPr>
          <p:cNvSpPr/>
          <p:nvPr/>
        </p:nvSpPr>
        <p:spPr>
          <a:xfrm>
            <a:off x="672793" y="27865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计算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BFC2507-BB31-470E-94AB-CC65011BC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264584"/>
              </p:ext>
            </p:extLst>
          </p:nvPr>
        </p:nvGraphicFramePr>
        <p:xfrm>
          <a:off x="576263" y="1214438"/>
          <a:ext cx="70072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6" name="Equation" r:id="rId5" imgW="2234880" imgH="393480" progId="Equation.DSMT4">
                  <p:embed/>
                </p:oleObj>
              </mc:Choice>
              <mc:Fallback>
                <p:oleObj name="Equation" r:id="rId5" imgW="223488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1A275D-D05D-4039-8106-3AD52BA3B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214438"/>
                        <a:ext cx="7007225" cy="1228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E5F5EF6-3609-4E14-8BEE-06B7F8016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975244"/>
              </p:ext>
            </p:extLst>
          </p:nvPr>
        </p:nvGraphicFramePr>
        <p:xfrm>
          <a:off x="1165225" y="2579688"/>
          <a:ext cx="6172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7" name="Equation" r:id="rId7" imgW="1968480" imgH="393480" progId="Equation.DSMT4">
                  <p:embed/>
                </p:oleObj>
              </mc:Choice>
              <mc:Fallback>
                <p:oleObj name="Equation" r:id="rId7" imgW="196848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DC8981D-5BD5-4499-858F-4FA9174BA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579688"/>
                        <a:ext cx="6172200" cy="1228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C28ED2F-D3CC-4E70-B6CB-A96100E66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70466"/>
              </p:ext>
            </p:extLst>
          </p:nvPr>
        </p:nvGraphicFramePr>
        <p:xfrm>
          <a:off x="3194050" y="4065588"/>
          <a:ext cx="2111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8" name="Equation" r:id="rId9" imgW="672840" imgH="228600" progId="Equation.DSMT4">
                  <p:embed/>
                </p:oleObj>
              </mc:Choice>
              <mc:Fallback>
                <p:oleObj name="Equation" r:id="rId9" imgW="67284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77E6BE2-4F74-4582-996F-F5560BEA4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065588"/>
                        <a:ext cx="2111375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A02C7A9-E3DE-49E7-ACC6-5136DF35B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883848"/>
              </p:ext>
            </p:extLst>
          </p:nvPr>
        </p:nvGraphicFramePr>
        <p:xfrm>
          <a:off x="3276600" y="5287963"/>
          <a:ext cx="36210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9" name="Equation" r:id="rId11" imgW="1155600" imgH="279360" progId="Equation.DSMT4">
                  <p:embed/>
                </p:oleObj>
              </mc:Choice>
              <mc:Fallback>
                <p:oleObj name="Equation" r:id="rId11" imgW="1155600" imgH="279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08F72F8-6032-4B0E-9ED4-667947A46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87963"/>
                        <a:ext cx="3621088" cy="871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1F5ADAE0-CCA1-4C58-9FAE-7A158DBB0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01" y="564334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92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B3DFE97-2396-454E-9E55-3989802A6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22064"/>
              </p:ext>
            </p:extLst>
          </p:nvPr>
        </p:nvGraphicFramePr>
        <p:xfrm>
          <a:off x="2832051" y="167128"/>
          <a:ext cx="22288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92" name="Equation" r:id="rId3" imgW="711000" imgH="304560" progId="Equation.DSMT4">
                  <p:embed/>
                </p:oleObj>
              </mc:Choice>
              <mc:Fallback>
                <p:oleObj name="Equation" r:id="rId3" imgW="711000" imgH="3045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EF6EC1C-3990-45E4-9CBD-AA8922445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051" y="167128"/>
                        <a:ext cx="2228850" cy="950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13DF1BA-0B66-4793-9617-FF6CDAA08A52}"/>
              </a:ext>
            </a:extLst>
          </p:cNvPr>
          <p:cNvSpPr/>
          <p:nvPr/>
        </p:nvSpPr>
        <p:spPr>
          <a:xfrm>
            <a:off x="672793" y="27865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计算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B05D3F-4804-4473-9EF8-09A9C5859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670173"/>
              </p:ext>
            </p:extLst>
          </p:nvPr>
        </p:nvGraphicFramePr>
        <p:xfrm>
          <a:off x="948396" y="1035710"/>
          <a:ext cx="74390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93" name="Equation" r:id="rId5" imgW="2374560" imgH="419040" progId="Equation.DSMT4">
                  <p:embed/>
                </p:oleObj>
              </mc:Choice>
              <mc:Fallback>
                <p:oleObj name="Equation" r:id="rId5" imgW="237456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BB75DBC-2C71-4BB8-B026-C67C88F47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96" y="1035710"/>
                        <a:ext cx="7439025" cy="130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27F1D51-6763-4867-AD76-48110C549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541298"/>
              </p:ext>
            </p:extLst>
          </p:nvPr>
        </p:nvGraphicFramePr>
        <p:xfrm>
          <a:off x="1579563" y="2578100"/>
          <a:ext cx="656431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94" name="Equation" r:id="rId7" imgW="2095200" imgH="419040" progId="Equation.DSMT4">
                  <p:embed/>
                </p:oleObj>
              </mc:Choice>
              <mc:Fallback>
                <p:oleObj name="Equation" r:id="rId7" imgW="209520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26CD9FB-96B7-4A64-A63D-566163379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578100"/>
                        <a:ext cx="6564312" cy="130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5092B92-F926-47BA-A788-E54526DE1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148577"/>
              </p:ext>
            </p:extLst>
          </p:nvPr>
        </p:nvGraphicFramePr>
        <p:xfrm>
          <a:off x="8649700" y="2578100"/>
          <a:ext cx="175101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95" name="Equation" r:id="rId9" imgW="558720" imgH="419040" progId="Equation.DSMT4">
                  <p:embed/>
                </p:oleObj>
              </mc:Choice>
              <mc:Fallback>
                <p:oleObj name="Equation" r:id="rId9" imgW="55872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5221594-70DE-4877-B597-6C78FB517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9700" y="2578100"/>
                        <a:ext cx="1751013" cy="130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059">
            <a:extLst>
              <a:ext uri="{FF2B5EF4-FFF2-40B4-BE49-F238E27FC236}">
                <a16:creationId xmlns:a16="http://schemas.microsoft.com/office/drawing/2014/main" id="{52EA1336-807A-4D11-B526-949F1B292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730" y="429417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7EE3F44-0356-45E7-8543-CB2D0ECDA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05284"/>
              </p:ext>
            </p:extLst>
          </p:nvPr>
        </p:nvGraphicFramePr>
        <p:xfrm>
          <a:off x="3488482" y="3772560"/>
          <a:ext cx="31448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96" name="Equation" r:id="rId11" imgW="1002960" imgH="419040" progId="Equation.DSMT4">
                  <p:embed/>
                </p:oleObj>
              </mc:Choice>
              <mc:Fallback>
                <p:oleObj name="Equation" r:id="rId11" imgW="100296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070CF96-6AF2-4901-886C-36E230CC1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482" y="3772560"/>
                        <a:ext cx="3144837" cy="130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BD9659C-50F6-489D-BCBD-72FD84E1B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480332"/>
              </p:ext>
            </p:extLst>
          </p:nvPr>
        </p:nvGraphicFramePr>
        <p:xfrm>
          <a:off x="7289750" y="3679816"/>
          <a:ext cx="16319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97" name="Equation" r:id="rId13" imgW="520560" imgH="393480" progId="Equation.DSMT4">
                  <p:embed/>
                </p:oleObj>
              </mc:Choice>
              <mc:Fallback>
                <p:oleObj name="Equation" r:id="rId13" imgW="52056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9A470F9-D074-4513-AF35-C6F6E8A88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750" y="3679816"/>
                        <a:ext cx="1631950" cy="1228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74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E075BD-D659-49AB-A597-4A9D6BD39A0D}"/>
              </a:ext>
            </a:extLst>
          </p:cNvPr>
          <p:cNvSpPr/>
          <p:nvPr/>
        </p:nvSpPr>
        <p:spPr>
          <a:xfrm>
            <a:off x="1004676" y="2563885"/>
            <a:ext cx="3688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3.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角动量平方算符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70DE06D-2E06-45DF-82BC-1A3A76366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87661"/>
              </p:ext>
            </p:extLst>
          </p:nvPr>
        </p:nvGraphicFramePr>
        <p:xfrm>
          <a:off x="2398117" y="1308310"/>
          <a:ext cx="21558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3" name="Equation" r:id="rId3" imgW="927000" imgH="304560" progId="Equation.DSMT4">
                  <p:embed/>
                </p:oleObj>
              </mc:Choice>
              <mc:Fallback>
                <p:oleObj name="Equation" r:id="rId3" imgW="927000" imgH="304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ED88359-E4C8-4FE7-8B8C-05F9F8EB2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117" y="1308310"/>
                        <a:ext cx="21558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902AE11-49DA-48B3-9295-2314BAAFABCC}"/>
              </a:ext>
            </a:extLst>
          </p:cNvPr>
          <p:cNvSpPr/>
          <p:nvPr/>
        </p:nvSpPr>
        <p:spPr>
          <a:xfrm>
            <a:off x="1157897" y="633429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角动量算符之间的对易关系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0F59FF2E-EE20-4C6C-B49C-AA4C86452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23655"/>
              </p:ext>
            </p:extLst>
          </p:nvPr>
        </p:nvGraphicFramePr>
        <p:xfrm>
          <a:off x="5067173" y="1237093"/>
          <a:ext cx="21558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4" name="Equation" r:id="rId5" imgW="927000" imgH="304560" progId="Equation.DSMT4">
                  <p:embed/>
                </p:oleObj>
              </mc:Choice>
              <mc:Fallback>
                <p:oleObj name="Equation" r:id="rId5" imgW="927000" imgH="304560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78D07940-8857-413F-8A45-0EE588275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173" y="1237093"/>
                        <a:ext cx="21558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CD6C1D3E-8057-4268-8F08-9DFD421E3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6701"/>
              </p:ext>
            </p:extLst>
          </p:nvPr>
        </p:nvGraphicFramePr>
        <p:xfrm>
          <a:off x="8304849" y="1255211"/>
          <a:ext cx="21558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5" name="Equation" r:id="rId7" imgW="927000" imgH="304560" progId="Equation.DSMT4">
                  <p:embed/>
                </p:oleObj>
              </mc:Choice>
              <mc:Fallback>
                <p:oleObj name="Equation" r:id="rId7" imgW="927000" imgH="304560" progId="Equation.DSMT4">
                  <p:embed/>
                  <p:pic>
                    <p:nvPicPr>
                      <p:cNvPr id="13" name="Object 9">
                        <a:extLst>
                          <a:ext uri="{FF2B5EF4-FFF2-40B4-BE49-F238E27FC236}">
                            <a16:creationId xmlns:a16="http://schemas.microsoft.com/office/drawing/2014/main" id="{B7BE15DD-6949-4775-8724-FFBB94624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849" y="1255211"/>
                        <a:ext cx="21558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E5208F6E-D988-409C-9C56-F86AED6E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161" y="3082612"/>
            <a:ext cx="341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定义角动量平方算符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B24E7AC-4385-4785-9CA2-7051E81FB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08672"/>
              </p:ext>
            </p:extLst>
          </p:nvPr>
        </p:nvGraphicFramePr>
        <p:xfrm>
          <a:off x="5989457" y="3102572"/>
          <a:ext cx="29416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6" name="Equation" r:id="rId9" imgW="1447560" imgH="304560" progId="Equation.DSMT4">
                  <p:embed/>
                </p:oleObj>
              </mc:Choice>
              <mc:Fallback>
                <p:oleObj name="Equation" r:id="rId9" imgW="1447560" imgH="3045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9AADB3D-3AC7-4BDA-873C-F84F39697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457" y="3102572"/>
                        <a:ext cx="29416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49426605-9D60-452A-8B26-9AFEA1138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5352"/>
              </p:ext>
            </p:extLst>
          </p:nvPr>
        </p:nvGraphicFramePr>
        <p:xfrm>
          <a:off x="1042936" y="3738172"/>
          <a:ext cx="46942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7" name="Equation" r:id="rId11" imgW="2019240" imgH="380880" progId="Equation.DSMT4">
                  <p:embed/>
                </p:oleObj>
              </mc:Choice>
              <mc:Fallback>
                <p:oleObj name="Equation" r:id="rId11" imgW="2019240" imgH="380880" progId="Equation.DSMT4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3CEF0C45-7FD3-44FB-AA05-34FEAD764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36" y="3738172"/>
                        <a:ext cx="469423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0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A10E9D-EA23-483A-BAA2-73B341CB4C87}"/>
              </a:ext>
            </a:extLst>
          </p:cNvPr>
          <p:cNvSpPr/>
          <p:nvPr/>
        </p:nvSpPr>
        <p:spPr>
          <a:xfrm>
            <a:off x="515932" y="83013"/>
            <a:ext cx="5955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18.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角动量平方算符的</a:t>
            </a:r>
            <a:r>
              <a:rPr lang="zh-CN" altLang="en-US" sz="3200" b="1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本征方程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F85FFB-A347-4F01-85B8-F823BC058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448973"/>
              </p:ext>
            </p:extLst>
          </p:nvPr>
        </p:nvGraphicFramePr>
        <p:xfrm>
          <a:off x="1389670" y="1018876"/>
          <a:ext cx="31321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4" name="Equation" r:id="rId3" imgW="1231560" imgH="304560" progId="Equation.DSMT4">
                  <p:embed/>
                </p:oleObj>
              </mc:Choice>
              <mc:Fallback>
                <p:oleObj name="Equation" r:id="rId3" imgW="1231560" imgH="304560" progId="Equation.DSMT4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03472598-9DD3-46A3-83E0-D0DD95DAB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670" y="1018876"/>
                        <a:ext cx="3132138" cy="7731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8">
            <a:extLst>
              <a:ext uri="{FF2B5EF4-FFF2-40B4-BE49-F238E27FC236}">
                <a16:creationId xmlns:a16="http://schemas.microsoft.com/office/drawing/2014/main" id="{24FD953B-8552-4715-8888-81080779D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238777"/>
              </p:ext>
            </p:extLst>
          </p:nvPr>
        </p:nvGraphicFramePr>
        <p:xfrm>
          <a:off x="4912837" y="1106136"/>
          <a:ext cx="40671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5" name="Equation" r:id="rId5" imgW="1638000" imgH="266400" progId="Equation.DSMT4">
                  <p:embed/>
                </p:oleObj>
              </mc:Choice>
              <mc:Fallback>
                <p:oleObj name="Equation" r:id="rId5" imgW="1638000" imgH="266400" progId="Equation.DSMT4">
                  <p:embed/>
                  <p:pic>
                    <p:nvPicPr>
                      <p:cNvPr id="26" name="Object 38">
                        <a:extLst>
                          <a:ext uri="{FF2B5EF4-FFF2-40B4-BE49-F238E27FC236}">
                            <a16:creationId xmlns:a16="http://schemas.microsoft.com/office/drawing/2014/main" id="{EC8808F2-AF2E-49A1-8D02-0C7450498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837" y="1106136"/>
                        <a:ext cx="4067175" cy="681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FF80C6E-AE13-4953-B1E1-52A6375FB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248211"/>
              </p:ext>
            </p:extLst>
          </p:nvPr>
        </p:nvGraphicFramePr>
        <p:xfrm>
          <a:off x="2158037" y="2599601"/>
          <a:ext cx="2165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6" name="Equation" r:id="rId7" imgW="698400" imgH="177480" progId="Equation.DSMT4">
                  <p:embed/>
                </p:oleObj>
              </mc:Choice>
              <mc:Fallback>
                <p:oleObj name="Equation" r:id="rId7" imgW="698400" imgH="177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B422C9A3-0442-47F4-BD4A-84B795F70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8037" y="2599601"/>
                        <a:ext cx="21653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CD1B073-ABFD-4236-8A89-B0A758C13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41934"/>
              </p:ext>
            </p:extLst>
          </p:nvPr>
        </p:nvGraphicFramePr>
        <p:xfrm>
          <a:off x="6032719" y="2547813"/>
          <a:ext cx="36226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7" name="Equation" r:id="rId9" imgW="1168200" imgH="228600" progId="Equation.DSMT4">
                  <p:embed/>
                </p:oleObj>
              </mc:Choice>
              <mc:Fallback>
                <p:oleObj name="Equation" r:id="rId9" imgW="116820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BB48458-93D3-439C-8A5E-29FB1C2D48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719" y="2547813"/>
                        <a:ext cx="362267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9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57B0C08D-9A93-4BC0-B525-E9B118EE836F}"/>
              </a:ext>
            </a:extLst>
          </p:cNvPr>
          <p:cNvGrpSpPr>
            <a:grpSpLocks/>
          </p:cNvGrpSpPr>
          <p:nvPr/>
        </p:nvGrpSpPr>
        <p:grpSpPr bwMode="auto">
          <a:xfrm>
            <a:off x="856927" y="1003387"/>
            <a:ext cx="10796589" cy="1136650"/>
            <a:chOff x="-346" y="892"/>
            <a:chExt cx="6801" cy="716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D2B427B6-CA42-4F3F-AA15-330CBA956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6" y="948"/>
              <a:ext cx="3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练习：</a:t>
              </a:r>
              <a:r>
                <a:rPr lang="en-US" altLang="zh-CN" sz="2800" b="1" dirty="0"/>
                <a:t>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一个粒子处于量子态</a:t>
              </a:r>
            </a:p>
          </p:txBody>
        </p:sp>
        <p:graphicFrame>
          <p:nvGraphicFramePr>
            <p:cNvPr id="4" name="Object 5">
              <a:extLst>
                <a:ext uri="{FF2B5EF4-FFF2-40B4-BE49-F238E27FC236}">
                  <a16:creationId xmlns:a16="http://schemas.microsoft.com/office/drawing/2014/main" id="{C823E1D3-2133-4682-B989-CBAC675F55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422917"/>
                </p:ext>
              </p:extLst>
            </p:nvPr>
          </p:nvGraphicFramePr>
          <p:xfrm>
            <a:off x="2603" y="892"/>
            <a:ext cx="318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98" name="Equation" r:id="rId3" imgW="2844720" imgH="253800" progId="Equation.DSMT4">
                    <p:embed/>
                  </p:oleObj>
                </mc:Choice>
                <mc:Fallback>
                  <p:oleObj name="Equation" r:id="rId3" imgW="2844720" imgH="253800" progId="Equation.DSMT4">
                    <p:embed/>
                    <p:pic>
                      <p:nvPicPr>
                        <p:cNvPr id="4" name="Object 5">
                          <a:extLst>
                            <a:ext uri="{FF2B5EF4-FFF2-40B4-BE49-F238E27FC236}">
                              <a16:creationId xmlns:a16="http://schemas.microsoft.com/office/drawing/2014/main" id="{F076F4B4-65A8-492F-9A77-FEA7C6A2A3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" y="892"/>
                          <a:ext cx="318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14118F87-FD8F-44B3-B7E5-A7D5B86B8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6" y="1278"/>
              <a:ext cx="68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FF"/>
                  </a:solidFill>
                </a:rPr>
                <a:t>求角动量平方及角动量</a:t>
              </a:r>
              <a:r>
                <a:rPr lang="en-US" altLang="zh-CN" sz="2800" b="1" dirty="0">
                  <a:solidFill>
                    <a:srgbClr val="FF00FF"/>
                  </a:solidFill>
                </a:rPr>
                <a:t>z</a:t>
              </a:r>
              <a:r>
                <a:rPr lang="zh-CN" altLang="en-US" sz="2800" b="1" dirty="0">
                  <a:solidFill>
                    <a:srgbClr val="FF00FF"/>
                  </a:solidFill>
                </a:rPr>
                <a:t>分量的可能值，相应概率和这些量的平均值</a:t>
              </a:r>
            </a:p>
          </p:txBody>
        </p:sp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DC6259-BC5A-4D72-8E43-597411EB2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44727"/>
              </p:ext>
            </p:extLst>
          </p:nvPr>
        </p:nvGraphicFramePr>
        <p:xfrm>
          <a:off x="3060700" y="2205038"/>
          <a:ext cx="50577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9" name="Equation" r:id="rId5" imgW="2844720" imgH="253800" progId="Equation.DSMT4">
                  <p:embed/>
                </p:oleObj>
              </mc:Choice>
              <mc:Fallback>
                <p:oleObj name="Equation" r:id="rId5" imgW="284472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F63E992-6B15-4D46-80FC-26CC1EDE6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205038"/>
                        <a:ext cx="50577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9EE88AE-68A7-4DF3-A014-AA11945FD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036041"/>
              </p:ext>
            </p:extLst>
          </p:nvPr>
        </p:nvGraphicFramePr>
        <p:xfrm>
          <a:off x="3187700" y="2722563"/>
          <a:ext cx="18557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0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B78A6F0-B08F-47E5-85CE-AD69F87300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7700" y="2722563"/>
                        <a:ext cx="1855788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934E465-14D4-4272-9F0D-A333F2E61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100673"/>
              </p:ext>
            </p:extLst>
          </p:nvPr>
        </p:nvGraphicFramePr>
        <p:xfrm>
          <a:off x="5931940" y="2761041"/>
          <a:ext cx="20875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1" name="Equation" r:id="rId9" imgW="914400" imgH="228600" progId="Equation.DSMT4">
                  <p:embed/>
                </p:oleObj>
              </mc:Choice>
              <mc:Fallback>
                <p:oleObj name="Equation" r:id="rId9" imgW="9144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EAC1F95-9C25-46F7-8612-59D41ED764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1940" y="2761041"/>
                        <a:ext cx="2087562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0234B36D-759F-4F10-83A2-E052A2247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926367"/>
              </p:ext>
            </p:extLst>
          </p:nvPr>
        </p:nvGraphicFramePr>
        <p:xfrm>
          <a:off x="2555357" y="120734"/>
          <a:ext cx="31321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2" name="Equation" r:id="rId11" imgW="1231560" imgH="304560" progId="Equation.DSMT4">
                  <p:embed/>
                </p:oleObj>
              </mc:Choice>
              <mc:Fallback>
                <p:oleObj name="Equation" r:id="rId11" imgW="1231560" imgH="304560" progId="Equation.DSMT4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D84232D6-6CFD-4D10-9FAB-811B88943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357" y="120734"/>
                        <a:ext cx="3132138" cy="7731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8">
            <a:extLst>
              <a:ext uri="{FF2B5EF4-FFF2-40B4-BE49-F238E27FC236}">
                <a16:creationId xmlns:a16="http://schemas.microsoft.com/office/drawing/2014/main" id="{F89C200E-64E7-4845-B9C7-038D448C3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45305"/>
              </p:ext>
            </p:extLst>
          </p:nvPr>
        </p:nvGraphicFramePr>
        <p:xfrm>
          <a:off x="6111230" y="176186"/>
          <a:ext cx="40671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3" name="Equation" r:id="rId13" imgW="1638000" imgH="266400" progId="Equation.DSMT4">
                  <p:embed/>
                </p:oleObj>
              </mc:Choice>
              <mc:Fallback>
                <p:oleObj name="Equation" r:id="rId13" imgW="1638000" imgH="266400" progId="Equation.DSMT4">
                  <p:embed/>
                  <p:pic>
                    <p:nvPicPr>
                      <p:cNvPr id="16" name="Object 38">
                        <a:extLst>
                          <a:ext uri="{FF2B5EF4-FFF2-40B4-BE49-F238E27FC236}">
                            <a16:creationId xmlns:a16="http://schemas.microsoft.com/office/drawing/2014/main" id="{4A6AC38E-F8FC-4467-9071-8AEE7DC33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230" y="176186"/>
                        <a:ext cx="4067175" cy="681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A87C614-808E-4133-BCCB-29B20C12A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77836"/>
              </p:ext>
            </p:extLst>
          </p:nvPr>
        </p:nvGraphicFramePr>
        <p:xfrm>
          <a:off x="8651694" y="2768133"/>
          <a:ext cx="20875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4" name="Equation" r:id="rId15" imgW="914400" imgH="228600" progId="Equation.DSMT4">
                  <p:embed/>
                </p:oleObj>
              </mc:Choice>
              <mc:Fallback>
                <p:oleObj name="Equation" r:id="rId15" imgW="914400" imgH="2286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8B833B6-7E48-4797-9C29-4E8E9833F9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51694" y="2768133"/>
                        <a:ext cx="2087562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3305206D-33C3-4A11-B097-BA5F3B2C2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51148"/>
              </p:ext>
            </p:extLst>
          </p:nvPr>
        </p:nvGraphicFramePr>
        <p:xfrm>
          <a:off x="2458723" y="3386228"/>
          <a:ext cx="4524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5" name="Equation" r:id="rId17" imgW="177480" imgH="203040" progId="Equation.DSMT4">
                  <p:embed/>
                </p:oleObj>
              </mc:Choice>
              <mc:Fallback>
                <p:oleObj name="Equation" r:id="rId17" imgW="177480" imgH="203040" progId="Equation.DSMT4">
                  <p:embed/>
                  <p:pic>
                    <p:nvPicPr>
                      <p:cNvPr id="28" name="Object 2">
                        <a:extLst>
                          <a:ext uri="{FF2B5EF4-FFF2-40B4-BE49-F238E27FC236}">
                            <a16:creationId xmlns:a16="http://schemas.microsoft.com/office/drawing/2014/main" id="{A80F5768-052A-46CD-B400-A0A501822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723" y="3386228"/>
                        <a:ext cx="4524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7FC1CDBD-D2C4-49C6-A02D-D1430E24B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8497"/>
              </p:ext>
            </p:extLst>
          </p:nvPr>
        </p:nvGraphicFramePr>
        <p:xfrm>
          <a:off x="4828133" y="3467224"/>
          <a:ext cx="646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6" name="Equation" r:id="rId19" imgW="253800" imgH="190440" progId="Equation.DSMT4">
                  <p:embed/>
                </p:oleObj>
              </mc:Choice>
              <mc:Fallback>
                <p:oleObj name="Equation" r:id="rId19" imgW="253800" imgH="190440" progId="Equation.DSMT4">
                  <p:embed/>
                  <p:pic>
                    <p:nvPicPr>
                      <p:cNvPr id="29" name="Object 2">
                        <a:extLst>
                          <a:ext uri="{FF2B5EF4-FFF2-40B4-BE49-F238E27FC236}">
                            <a16:creationId xmlns:a16="http://schemas.microsoft.com/office/drawing/2014/main" id="{367C4FDE-1387-4655-9171-82F066E3E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33" y="3467224"/>
                        <a:ext cx="646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C96C1A7D-BB83-41E2-A31F-BDAB6962A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40313"/>
              </p:ext>
            </p:extLst>
          </p:nvPr>
        </p:nvGraphicFramePr>
        <p:xfrm>
          <a:off x="6652665" y="3451349"/>
          <a:ext cx="6461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7" name="Equation" r:id="rId21" imgW="253800" imgH="203040" progId="Equation.DSMT4">
                  <p:embed/>
                </p:oleObj>
              </mc:Choice>
              <mc:Fallback>
                <p:oleObj name="Equation" r:id="rId21" imgW="253800" imgH="203040" progId="Equation.DSMT4">
                  <p:embed/>
                  <p:pic>
                    <p:nvPicPr>
                      <p:cNvPr id="30" name="Object 2">
                        <a:extLst>
                          <a:ext uri="{FF2B5EF4-FFF2-40B4-BE49-F238E27FC236}">
                            <a16:creationId xmlns:a16="http://schemas.microsoft.com/office/drawing/2014/main" id="{66E4B668-A2A9-40D2-9CB8-1F4355781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665" y="3451349"/>
                        <a:ext cx="6461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66784774-4AA1-4284-A017-C0AE9CDBC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20759"/>
              </p:ext>
            </p:extLst>
          </p:nvPr>
        </p:nvGraphicFramePr>
        <p:xfrm>
          <a:off x="8813800" y="3444875"/>
          <a:ext cx="806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8" name="Equation" r:id="rId23" imgW="317160" imgH="190440" progId="Equation.DSMT4">
                  <p:embed/>
                </p:oleObj>
              </mc:Choice>
              <mc:Fallback>
                <p:oleObj name="Equation" r:id="rId23" imgW="317160" imgH="190440" progId="Equation.DSMT4">
                  <p:embed/>
                  <p:pic>
                    <p:nvPicPr>
                      <p:cNvPr id="41" name="Object 2">
                        <a:extLst>
                          <a:ext uri="{FF2B5EF4-FFF2-40B4-BE49-F238E27FC236}">
                            <a16:creationId xmlns:a16="http://schemas.microsoft.com/office/drawing/2014/main" id="{A3C04BA5-DFC1-48E5-B794-4A4F1376C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3800" y="3444875"/>
                        <a:ext cx="806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6142277C-F22F-4267-8E8E-68D9A9A9D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16268"/>
              </p:ext>
            </p:extLst>
          </p:nvPr>
        </p:nvGraphicFramePr>
        <p:xfrm>
          <a:off x="2458723" y="3918516"/>
          <a:ext cx="4524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9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44" name="Object 2">
                        <a:extLst>
                          <a:ext uri="{FF2B5EF4-FFF2-40B4-BE49-F238E27FC236}">
                            <a16:creationId xmlns:a16="http://schemas.microsoft.com/office/drawing/2014/main" id="{EDCCC622-E054-4D18-8FB6-8B9254DB8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723" y="3918516"/>
                        <a:ext cx="4524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3E8AFBF7-6123-4CA7-8904-009ACDDD6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015470"/>
              </p:ext>
            </p:extLst>
          </p:nvPr>
        </p:nvGraphicFramePr>
        <p:xfrm>
          <a:off x="5057775" y="3952875"/>
          <a:ext cx="3222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0"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45" name="Object 2">
                        <a:extLst>
                          <a:ext uri="{FF2B5EF4-FFF2-40B4-BE49-F238E27FC236}">
                            <a16:creationId xmlns:a16="http://schemas.microsoft.com/office/drawing/2014/main" id="{5561CC16-CF55-4474-9F4A-540ED313D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3952875"/>
                        <a:ext cx="3222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03EEAA62-8725-4F48-9A2A-89393FE2E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9743"/>
              </p:ext>
            </p:extLst>
          </p:nvPr>
        </p:nvGraphicFramePr>
        <p:xfrm>
          <a:off x="6831558" y="3984749"/>
          <a:ext cx="547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1" name="Equation" r:id="rId29" imgW="215640" imgH="164880" progId="Equation.DSMT4">
                  <p:embed/>
                </p:oleObj>
              </mc:Choice>
              <mc:Fallback>
                <p:oleObj name="Equation" r:id="rId29" imgW="215640" imgH="164880" progId="Equation.DSMT4">
                  <p:embed/>
                  <p:pic>
                    <p:nvPicPr>
                      <p:cNvPr id="46" name="Object 2">
                        <a:extLst>
                          <a:ext uri="{FF2B5EF4-FFF2-40B4-BE49-F238E27FC236}">
                            <a16:creationId xmlns:a16="http://schemas.microsoft.com/office/drawing/2014/main" id="{7B6D6C02-D797-43C0-A52E-54098DB5C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558" y="3984749"/>
                        <a:ext cx="547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D9DC4535-E5BA-4815-A591-3B5352BE3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493"/>
              </p:ext>
            </p:extLst>
          </p:nvPr>
        </p:nvGraphicFramePr>
        <p:xfrm>
          <a:off x="8831263" y="3998913"/>
          <a:ext cx="739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2" name="Equation" r:id="rId31" imgW="291960" imgH="164880" progId="Equation.DSMT4">
                  <p:embed/>
                </p:oleObj>
              </mc:Choice>
              <mc:Fallback>
                <p:oleObj name="Equation" r:id="rId31" imgW="291960" imgH="164880" progId="Equation.DSMT4">
                  <p:embed/>
                  <p:pic>
                    <p:nvPicPr>
                      <p:cNvPr id="54" name="Object 2">
                        <a:extLst>
                          <a:ext uri="{FF2B5EF4-FFF2-40B4-BE49-F238E27FC236}">
                            <a16:creationId xmlns:a16="http://schemas.microsoft.com/office/drawing/2014/main" id="{0BBCF32A-4D99-4800-8401-04F29DEE6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263" y="3998913"/>
                        <a:ext cx="7397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FF9EDE25-8B83-455A-94A0-F20A80AF0CEA}"/>
              </a:ext>
            </a:extLst>
          </p:cNvPr>
          <p:cNvSpPr/>
          <p:nvPr/>
        </p:nvSpPr>
        <p:spPr>
          <a:xfrm>
            <a:off x="2233535" y="46564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概率</a:t>
            </a:r>
            <a:endParaRPr lang="zh-CN" altLang="en-US" sz="2800" dirty="0"/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125FC665-B1EF-4D73-A001-555FB374C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64968"/>
              </p:ext>
            </p:extLst>
          </p:nvPr>
        </p:nvGraphicFramePr>
        <p:xfrm>
          <a:off x="5026025" y="4395788"/>
          <a:ext cx="2682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3" name="Equation" r:id="rId33" imgW="139680" imgH="393480" progId="Equation.DSMT4">
                  <p:embed/>
                </p:oleObj>
              </mc:Choice>
              <mc:Fallback>
                <p:oleObj name="Equation" r:id="rId33" imgW="139680" imgH="393480" progId="Equation.DSMT4">
                  <p:embed/>
                  <p:pic>
                    <p:nvPicPr>
                      <p:cNvPr id="57" name="Object 2">
                        <a:extLst>
                          <a:ext uri="{FF2B5EF4-FFF2-40B4-BE49-F238E27FC236}">
                            <a16:creationId xmlns:a16="http://schemas.microsoft.com/office/drawing/2014/main" id="{7419EF23-12B2-4100-B468-952A1130B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395788"/>
                        <a:ext cx="2682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072638A4-4240-4E9A-9740-98038E08E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28423"/>
              </p:ext>
            </p:extLst>
          </p:nvPr>
        </p:nvGraphicFramePr>
        <p:xfrm>
          <a:off x="7007225" y="4403725"/>
          <a:ext cx="2936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4" name="Equation" r:id="rId35" imgW="152280" imgH="393480" progId="Equation.DSMT4">
                  <p:embed/>
                </p:oleObj>
              </mc:Choice>
              <mc:Fallback>
                <p:oleObj name="Equation" r:id="rId35" imgW="152280" imgH="393480" progId="Equation.DSMT4">
                  <p:embed/>
                  <p:pic>
                    <p:nvPicPr>
                      <p:cNvPr id="58" name="Object 2">
                        <a:extLst>
                          <a:ext uri="{FF2B5EF4-FFF2-40B4-BE49-F238E27FC236}">
                            <a16:creationId xmlns:a16="http://schemas.microsoft.com/office/drawing/2014/main" id="{106FB60F-7C9B-4F04-AE4E-F0CB126542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4403725"/>
                        <a:ext cx="2936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4BFE8ED1-B345-4A43-B230-D6429D82E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553109"/>
              </p:ext>
            </p:extLst>
          </p:nvPr>
        </p:nvGraphicFramePr>
        <p:xfrm>
          <a:off x="9104053" y="4395787"/>
          <a:ext cx="2682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5" name="Equation" r:id="rId37" imgW="139680" imgH="393480" progId="Equation.DSMT4">
                  <p:embed/>
                </p:oleObj>
              </mc:Choice>
              <mc:Fallback>
                <p:oleObj name="Equation" r:id="rId37" imgW="139680" imgH="393480" progId="Equation.DSMT4">
                  <p:embed/>
                  <p:pic>
                    <p:nvPicPr>
                      <p:cNvPr id="63" name="Object 2">
                        <a:extLst>
                          <a:ext uri="{FF2B5EF4-FFF2-40B4-BE49-F238E27FC236}">
                            <a16:creationId xmlns:a16="http://schemas.microsoft.com/office/drawing/2014/main" id="{25AD2923-5D11-4054-9E01-90B2D8144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4053" y="4395787"/>
                        <a:ext cx="2682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B88967CB-3176-4F5A-A0A8-7ADF2FAA1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418490"/>
              </p:ext>
            </p:extLst>
          </p:nvPr>
        </p:nvGraphicFramePr>
        <p:xfrm>
          <a:off x="2454186" y="5130458"/>
          <a:ext cx="4841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6" name="Equation" r:id="rId39" imgW="190440" imgH="228600" progId="Equation.DSMT4">
                  <p:embed/>
                </p:oleObj>
              </mc:Choice>
              <mc:Fallback>
                <p:oleObj name="Equation" r:id="rId39" imgW="190440" imgH="228600" progId="Equation.DSMT4">
                  <p:embed/>
                  <p:pic>
                    <p:nvPicPr>
                      <p:cNvPr id="64" name="Object 2">
                        <a:extLst>
                          <a:ext uri="{FF2B5EF4-FFF2-40B4-BE49-F238E27FC236}">
                            <a16:creationId xmlns:a16="http://schemas.microsoft.com/office/drawing/2014/main" id="{4243FC72-6414-4D0E-B6FE-EE4BD0920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186" y="5130458"/>
                        <a:ext cx="4841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EBBC2915-A7DD-4244-A137-A97339B16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37116"/>
              </p:ext>
            </p:extLst>
          </p:nvPr>
        </p:nvGraphicFramePr>
        <p:xfrm>
          <a:off x="4735513" y="5153025"/>
          <a:ext cx="9699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7" name="Equation" r:id="rId41" imgW="368280" imgH="393480" progId="Equation.DSMT4">
                  <p:embed/>
                </p:oleObj>
              </mc:Choice>
              <mc:Fallback>
                <p:oleObj name="Equation" r:id="rId41" imgW="368280" imgH="393480" progId="Equation.DSMT4">
                  <p:embed/>
                  <p:pic>
                    <p:nvPicPr>
                      <p:cNvPr id="65" name="Object 2">
                        <a:extLst>
                          <a:ext uri="{FF2B5EF4-FFF2-40B4-BE49-F238E27FC236}">
                            <a16:creationId xmlns:a16="http://schemas.microsoft.com/office/drawing/2014/main" id="{5C811401-E2D8-4733-ABC6-E322875E1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5153025"/>
                        <a:ext cx="9699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3D02A03D-67EA-45EA-9A19-9E09A4B8A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82233"/>
              </p:ext>
            </p:extLst>
          </p:nvPr>
        </p:nvGraphicFramePr>
        <p:xfrm>
          <a:off x="2364065" y="5916805"/>
          <a:ext cx="4841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8" name="Equation" r:id="rId43" imgW="190440" imgH="253800" progId="Equation.DSMT4">
                  <p:embed/>
                </p:oleObj>
              </mc:Choice>
              <mc:Fallback>
                <p:oleObj name="Equation" r:id="rId43" imgW="190440" imgH="253800" progId="Equation.DSMT4">
                  <p:embed/>
                  <p:pic>
                    <p:nvPicPr>
                      <p:cNvPr id="66" name="Object 2">
                        <a:extLst>
                          <a:ext uri="{FF2B5EF4-FFF2-40B4-BE49-F238E27FC236}">
                            <a16:creationId xmlns:a16="http://schemas.microsoft.com/office/drawing/2014/main" id="{06C0FDEA-7C2A-4E76-BAFC-077E2C6B6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065" y="5916805"/>
                        <a:ext cx="4841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1DF1BC38-9BC3-4040-92F8-520E84788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491231"/>
              </p:ext>
            </p:extLst>
          </p:nvPr>
        </p:nvGraphicFramePr>
        <p:xfrm>
          <a:off x="4951413" y="6110288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9" name="Equation" r:id="rId45" imgW="215640" imgH="164880" progId="Equation.DSMT4">
                  <p:embed/>
                </p:oleObj>
              </mc:Choice>
              <mc:Fallback>
                <p:oleObj name="Equation" r:id="rId45" imgW="215640" imgH="164880" progId="Equation.DSMT4">
                  <p:embed/>
                  <p:pic>
                    <p:nvPicPr>
                      <p:cNvPr id="67" name="Object 2">
                        <a:extLst>
                          <a:ext uri="{FF2B5EF4-FFF2-40B4-BE49-F238E27FC236}">
                            <a16:creationId xmlns:a16="http://schemas.microsoft.com/office/drawing/2014/main" id="{2B5D0655-96BF-4ED2-9FCE-38CA58B9F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6110288"/>
                        <a:ext cx="4159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7F7B604-BED2-494D-92C0-7F0114A1F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857125"/>
              </p:ext>
            </p:extLst>
          </p:nvPr>
        </p:nvGraphicFramePr>
        <p:xfrm>
          <a:off x="6359266" y="5485177"/>
          <a:ext cx="274478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0" name="Equation" r:id="rId47" imgW="799920" imgH="342720" progId="Equation.DSMT4">
                  <p:embed/>
                </p:oleObj>
              </mc:Choice>
              <mc:Fallback>
                <p:oleObj name="Equation" r:id="rId47" imgW="799920" imgH="34272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3B1BC51-1F54-4AD6-BAEB-97AC97815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266" y="5485177"/>
                        <a:ext cx="2744787" cy="11763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15D014B4-CF13-4126-B7E4-5CEB1A11E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12366"/>
              </p:ext>
            </p:extLst>
          </p:nvPr>
        </p:nvGraphicFramePr>
        <p:xfrm>
          <a:off x="9620250" y="5635651"/>
          <a:ext cx="217011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1" name="Equation" r:id="rId49" imgW="761760" imgH="368280" progId="Equation.DSMT4">
                  <p:embed/>
                </p:oleObj>
              </mc:Choice>
              <mc:Fallback>
                <p:oleObj name="Equation" r:id="rId49" imgW="761760" imgH="3682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17D6ED1-0F0D-4262-B137-EC097197C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0" y="5635651"/>
                        <a:ext cx="2170113" cy="1046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90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3A76EC1-63D6-45BC-A68F-F8C7DF21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309563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rgbClr val="FF0000"/>
                </a:solidFill>
                <a:latin typeface="宋体" panose="02010600030101010101" pitchFamily="2" charset="-122"/>
              </a:rPr>
              <a:t>19.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</a:rPr>
              <a:t>力学量完全集合</a:t>
            </a:r>
          </a:p>
        </p:txBody>
      </p:sp>
      <p:sp>
        <p:nvSpPr>
          <p:cNvPr id="3" name="Text Box 14">
            <a:extLst>
              <a:ext uri="{FF2B5EF4-FFF2-40B4-BE49-F238E27FC236}">
                <a16:creationId xmlns:a16="http://schemas.microsoft.com/office/drawing/2014/main" id="{E5E0FCA3-2AF5-4A9A-8F18-ED5654CDE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62" y="1096561"/>
            <a:ext cx="106594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）定义：</a:t>
            </a: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为完全确定状态所需要的一组两两对易的力学	量算符的最小（数目）集合称为力学量完全集。</a:t>
            </a:r>
            <a:endParaRPr lang="zh-CN" altLang="en-US" sz="2800" dirty="0">
              <a:solidFill>
                <a:srgbClr val="0099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CCF15E44-D372-44D1-8A52-EEA522A6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2643188"/>
            <a:ext cx="9906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16320B5E-107B-44D1-AEC1-C578459FC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117" y="2376243"/>
            <a:ext cx="58777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三维空间中自由粒子，完全确定其状态需要三个两两对易的力学量：</a:t>
            </a:r>
            <a:endParaRPr lang="zh-CN" altLang="en-US" sz="2800" dirty="0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6CB9730F-AB4C-4FB0-B8E2-3662AD754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81384"/>
              </p:ext>
            </p:extLst>
          </p:nvPr>
        </p:nvGraphicFramePr>
        <p:xfrm>
          <a:off x="8294126" y="2446090"/>
          <a:ext cx="2265390" cy="74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5" name="Equation" r:id="rId3" imgW="692173" imgH="234859" progId="Equation.3">
                  <p:embed/>
                </p:oleObj>
              </mc:Choice>
              <mc:Fallback>
                <p:oleObj name="Equation" r:id="rId3" imgW="692173" imgH="234859" progId="Equation.3">
                  <p:embed/>
                  <p:pic>
                    <p:nvPicPr>
                      <p:cNvPr id="6" name="Object 11">
                        <a:extLst>
                          <a:ext uri="{FF2B5EF4-FFF2-40B4-BE49-F238E27FC236}">
                            <a16:creationId xmlns:a16="http://schemas.microsoft.com/office/drawing/2014/main" id="{F6922947-501C-4F3F-954F-FF7798B7A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4126" y="2446090"/>
                        <a:ext cx="2265390" cy="74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0F1ADFBA-3C22-41E2-B732-0F858410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3471863"/>
            <a:ext cx="9906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例 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608A6F0-F3EC-4B25-BB92-A45ABF32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296" y="3380349"/>
            <a:ext cx="521847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氢原子，完全确定其状态也需要三个两两对易的力学量：</a:t>
            </a:r>
            <a:endParaRPr lang="zh-CN" altLang="en-US" sz="2800" dirty="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9399C72-6A70-4483-85C6-FFC670AA6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652824"/>
              </p:ext>
            </p:extLst>
          </p:nvPr>
        </p:nvGraphicFramePr>
        <p:xfrm>
          <a:off x="7857319" y="3507720"/>
          <a:ext cx="2123709" cy="79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6" name="Equation" r:id="rId5" imgW="641254" imgH="247650" progId="Equation.3">
                  <p:embed/>
                </p:oleObj>
              </mc:Choice>
              <mc:Fallback>
                <p:oleObj name="Equation" r:id="rId5" imgW="641254" imgH="24765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2979092-B28F-4E22-A3D5-DF412DEDC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319" y="3507720"/>
                        <a:ext cx="2123709" cy="794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E22E8B74-7162-4296-8757-4E405070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4283075"/>
            <a:ext cx="9906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例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C3F91A23-6229-4992-9D98-3C5158E4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4267200"/>
            <a:ext cx="53641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一维谐振子，只需要一个力学量就可完全确定其状态：</a:t>
            </a:r>
            <a:endParaRPr lang="zh-CN" altLang="en-US" sz="2800" dirty="0">
              <a:solidFill>
                <a:srgbClr val="0099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4CA3128F-A037-414E-AFEE-AAD51958C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222269"/>
              </p:ext>
            </p:extLst>
          </p:nvPr>
        </p:nvGraphicFramePr>
        <p:xfrm>
          <a:off x="8104288" y="4616870"/>
          <a:ext cx="618646" cy="62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7" name="Equation" r:id="rId7" imgW="184071" imgH="196759" progId="Equation.3">
                  <p:embed/>
                </p:oleObj>
              </mc:Choice>
              <mc:Fallback>
                <p:oleObj name="Equation" r:id="rId7" imgW="184071" imgH="196759" progId="Equation.3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1F63D8FC-A308-4EEF-9A9C-9B5B6E96C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288" y="4616870"/>
                        <a:ext cx="618646" cy="62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>
            <a:extLst>
              <a:ext uri="{FF2B5EF4-FFF2-40B4-BE49-F238E27FC236}">
                <a16:creationId xmlns:a16="http://schemas.microsoft.com/office/drawing/2014/main" id="{687E246E-11AA-421E-9061-76460CBA2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4" y="5293410"/>
            <a:ext cx="10492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）力学量完全集中力学量的数目一般与体系自由度数相同。</a:t>
            </a:r>
            <a:endParaRPr lang="zh-CN" altLang="en-US" sz="28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034AB584-2271-4972-B767-761B739C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74" y="5757459"/>
            <a:ext cx="967349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3333FF"/>
                </a:solidFill>
                <a:latin typeface="宋体" panose="02010600030101010101" pitchFamily="2" charset="-122"/>
              </a:rPr>
              <a:t>）由力学量完全集所确定的本征函数系，构成该体系态空间的	一组完备的本征函数，即体系的任何状态均可用它展开。</a:t>
            </a:r>
            <a:endParaRPr lang="zh-CN" altLang="en-US" sz="2800" dirty="0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3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5" grpId="0"/>
      <p:bldP spid="7" grpId="0" animBg="1" autoUpdateAnimBg="0"/>
      <p:bldP spid="8" grpId="0"/>
      <p:bldP spid="10" grpId="0" animBg="1" autoUpdateAnimBg="0"/>
      <p:bldP spid="11" grpId="0"/>
      <p:bldP spid="1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962307" y="1"/>
            <a:ext cx="61473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kumimoji="1" lang="en-US" altLang="zh-CN" sz="5400" dirty="0">
                <a:solidFill>
                  <a:srgbClr val="FF0000"/>
                </a:solidFill>
                <a:ea typeface="华文新魏" panose="02010800040101010101" pitchFamily="2" charset="-122"/>
              </a:rPr>
              <a:t>20. </a:t>
            </a:r>
            <a:r>
              <a:rPr kumimoji="1" lang="zh-CN" altLang="en-US" sz="5400" dirty="0">
                <a:solidFill>
                  <a:srgbClr val="FF0000"/>
                </a:solidFill>
                <a:ea typeface="华文新魏" panose="02010800040101010101" pitchFamily="2" charset="-122"/>
              </a:rPr>
              <a:t>一维定态问题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808527" y="935038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</a:rPr>
              <a:t>一维无限深方势阱</a:t>
            </a:r>
            <a:r>
              <a:rPr kumimoji="1" lang="en-US" altLang="zh-CN" dirty="0">
                <a:solidFill>
                  <a:srgbClr val="0000FF"/>
                </a:solidFill>
              </a:rPr>
              <a:t>:</a:t>
            </a:r>
            <a:endParaRPr kumimoji="1" lang="en-US" altLang="zh-CN" dirty="0">
              <a:solidFill>
                <a:srgbClr val="0000FF"/>
              </a:solidFill>
              <a:latin typeface="Gulim" panose="020B0600000101010101" pitchFamily="34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483465" y="925513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9900"/>
                </a:solidFill>
              </a:rPr>
              <a:t>势能函数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1196"/>
              </p:ext>
            </p:extLst>
          </p:nvPr>
        </p:nvGraphicFramePr>
        <p:xfrm>
          <a:off x="6750415" y="923331"/>
          <a:ext cx="34861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00" name="公式" r:id="rId3" imgW="1663560" imgH="457200" progId="Equation.3">
                  <p:embed/>
                </p:oleObj>
              </mc:Choice>
              <mc:Fallback>
                <p:oleObj name="公式" r:id="rId3" imgW="1663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415" y="923331"/>
                        <a:ext cx="34861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797415" y="1438275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FF"/>
                </a:solidFill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87890" y="1943100"/>
            <a:ext cx="403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0000"/>
                </a:solidFill>
              </a:rPr>
              <a:t>(1)</a:t>
            </a:r>
            <a:r>
              <a:rPr kumimoji="1" lang="en-US" altLang="zh-CN" dirty="0"/>
              <a:t> </a:t>
            </a:r>
            <a:r>
              <a:rPr kumimoji="1" lang="zh-CN" altLang="en-US" dirty="0">
                <a:ea typeface="楷体_GB2312" pitchFamily="49" charset="-122"/>
              </a:rPr>
              <a:t>能量是量子化的</a:t>
            </a:r>
            <a:r>
              <a:rPr kumimoji="1" lang="en-US" altLang="zh-CN" dirty="0">
                <a:ea typeface="楷体_GB2312" pitchFamily="49" charset="-122"/>
              </a:rPr>
              <a:t>;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781541" y="2522538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dirty="0">
                <a:solidFill>
                  <a:srgbClr val="FF0000"/>
                </a:solidFill>
              </a:rPr>
              <a:t>(2)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009900"/>
                </a:solidFill>
              </a:rPr>
              <a:t>量子数为</a:t>
            </a:r>
            <a:r>
              <a:rPr kumimoji="1" lang="en-US" altLang="zh-CN" i="1" dirty="0">
                <a:solidFill>
                  <a:srgbClr val="009900"/>
                </a:solidFill>
              </a:rPr>
              <a:t>n</a:t>
            </a:r>
            <a:r>
              <a:rPr kumimoji="1" lang="zh-CN" altLang="en-US" dirty="0">
                <a:solidFill>
                  <a:srgbClr val="009900"/>
                </a:solidFill>
              </a:rPr>
              <a:t>的定态波函数为：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775191" y="3429000"/>
            <a:ext cx="602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kumimoji="1" lang="en-US" altLang="zh-CN" dirty="0">
                <a:solidFill>
                  <a:srgbClr val="FF0000"/>
                </a:solidFill>
              </a:rPr>
              <a:t>(3) </a:t>
            </a:r>
            <a:r>
              <a:rPr kumimoji="1" lang="zh-CN" altLang="en-US" dirty="0">
                <a:solidFill>
                  <a:srgbClr val="0000FF"/>
                </a:solidFill>
                <a:ea typeface="楷体_GB2312" pitchFamily="49" charset="-122"/>
              </a:rPr>
              <a:t>能量为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kumimoji="1" lang="zh-CN" altLang="en-US" dirty="0">
                <a:solidFill>
                  <a:srgbClr val="0000FF"/>
                </a:solidFill>
                <a:ea typeface="楷体_GB2312" pitchFamily="49" charset="-122"/>
              </a:rPr>
              <a:t>的粒子在势阱中的概率密度为：</a:t>
            </a:r>
          </a:p>
        </p:txBody>
      </p:sp>
      <p:graphicFrame>
        <p:nvGraphicFramePr>
          <p:cNvPr id="18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521651"/>
              </p:ext>
            </p:extLst>
          </p:nvPr>
        </p:nvGraphicFramePr>
        <p:xfrm>
          <a:off x="5972384" y="2274889"/>
          <a:ext cx="3590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01" name="公式" r:id="rId5" imgW="1968480" imgH="444240" progId="Equation.3">
                  <p:embed/>
                </p:oleObj>
              </mc:Choice>
              <mc:Fallback>
                <p:oleObj name="公式" r:id="rId5" imgW="19684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384" y="2274889"/>
                        <a:ext cx="3590925" cy="958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669072"/>
              </p:ext>
            </p:extLst>
          </p:nvPr>
        </p:nvGraphicFramePr>
        <p:xfrm>
          <a:off x="7482097" y="3178177"/>
          <a:ext cx="28908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02" name="公式" r:id="rId7" imgW="1358640" imgH="393480" progId="Equation.3">
                  <p:embed/>
                </p:oleObj>
              </mc:Choice>
              <mc:Fallback>
                <p:oleObj name="公式" r:id="rId7" imgW="13586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097" y="3178177"/>
                        <a:ext cx="2890837" cy="963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67C4782-120D-49A5-9516-09DAD91DCF26}"/>
              </a:ext>
            </a:extLst>
          </p:cNvPr>
          <p:cNvSpPr/>
          <p:nvPr/>
        </p:nvSpPr>
        <p:spPr>
          <a:xfrm>
            <a:off x="1962307" y="4323831"/>
            <a:ext cx="4323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FF"/>
                </a:solidFill>
                <a:latin typeface="+mn-ea"/>
              </a:rPr>
              <a:t>（</a:t>
            </a:r>
            <a:r>
              <a:rPr kumimoji="1" lang="en-US" altLang="zh-CN" sz="2800" b="1" dirty="0">
                <a:solidFill>
                  <a:srgbClr val="FF00FF"/>
                </a:solidFill>
                <a:latin typeface="+mn-ea"/>
              </a:rPr>
              <a:t>4</a:t>
            </a:r>
            <a:r>
              <a:rPr kumimoji="1" lang="zh-CN" altLang="en-US" sz="2800" b="1" dirty="0">
                <a:solidFill>
                  <a:srgbClr val="FF00FF"/>
                </a:solidFill>
                <a:latin typeface="+mn-ea"/>
              </a:rPr>
              <a:t>）波函数是正交归一的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6EE2617B-9852-4DE2-BB6A-83F1DFC82D99}"/>
              </a:ext>
            </a:extLst>
          </p:cNvPr>
          <p:cNvGrpSpPr>
            <a:grpSpLocks/>
          </p:cNvGrpSpPr>
          <p:nvPr/>
        </p:nvGrpSpPr>
        <p:grpSpPr bwMode="auto">
          <a:xfrm>
            <a:off x="2638868" y="5367571"/>
            <a:ext cx="6286261" cy="1436274"/>
            <a:chOff x="259" y="2495"/>
            <a:chExt cx="3738" cy="1100"/>
          </a:xfrm>
        </p:grpSpPr>
        <p:graphicFrame>
          <p:nvGraphicFramePr>
            <p:cNvPr id="24" name="Object 4">
              <a:extLst>
                <a:ext uri="{FF2B5EF4-FFF2-40B4-BE49-F238E27FC236}">
                  <a16:creationId xmlns:a16="http://schemas.microsoft.com/office/drawing/2014/main" id="{5E2324D8-3B00-4384-873C-88E25E691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" y="2592"/>
            <a:ext cx="1608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803" name="Equation" r:id="rId9" imgW="962069" imgH="400042" progId="Equation.3">
                    <p:embed/>
                  </p:oleObj>
                </mc:Choice>
                <mc:Fallback>
                  <p:oleObj name="Equation" r:id="rId9" imgW="962069" imgH="400042" progId="Equation.3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2592"/>
                          <a:ext cx="1608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AutoShape 5">
              <a:extLst>
                <a:ext uri="{FF2B5EF4-FFF2-40B4-BE49-F238E27FC236}">
                  <a16:creationId xmlns:a16="http://schemas.microsoft.com/office/drawing/2014/main" id="{EA22F6EA-3176-48FD-9976-2BF88C279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2659"/>
              <a:ext cx="119" cy="770"/>
            </a:xfrm>
            <a:prstGeom prst="leftBrace">
              <a:avLst>
                <a:gd name="adj1" fmla="val 28058"/>
                <a:gd name="adj2" fmla="val 50000"/>
              </a:avLst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/>
            </a:p>
          </p:txBody>
        </p:sp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036B57B8-7825-4D5A-AB07-A1046E031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495"/>
              <a:ext cx="159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CC3300"/>
                  </a:solidFill>
                </a:rPr>
                <a:t>1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   </a:t>
              </a:r>
              <a:r>
                <a:rPr kumimoji="1" lang="en-US" altLang="zh-CN" sz="2800" i="1" dirty="0">
                  <a:solidFill>
                    <a:srgbClr val="FF00FF"/>
                  </a:solidFill>
                </a:rPr>
                <a:t>m</a:t>
              </a:r>
              <a:r>
                <a:rPr kumimoji="1" lang="en-US" altLang="zh-CN" sz="2800" dirty="0">
                  <a:solidFill>
                    <a:srgbClr val="FF00FF"/>
                  </a:solidFill>
                </a:rPr>
                <a:t>=</a:t>
              </a:r>
              <a:r>
                <a:rPr kumimoji="1" lang="en-US" altLang="zh-CN" sz="2800" i="1" dirty="0">
                  <a:solidFill>
                    <a:srgbClr val="FF00FF"/>
                  </a:solidFill>
                </a:rPr>
                <a:t>n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 </a:t>
              </a:r>
              <a:r>
                <a:rPr kumimoji="1" lang="zh-CN" altLang="en-US" sz="2800" dirty="0">
                  <a:solidFill>
                    <a:srgbClr val="0000CC"/>
                  </a:solidFill>
                </a:rPr>
                <a:t>归一</a:t>
              </a:r>
            </a:p>
          </p:txBody>
        </p: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id="{E41CDE98-5CF6-4E9A-B99C-CDBBADE6E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193"/>
              <a:ext cx="144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CC3300"/>
                  </a:solidFill>
                </a:rPr>
                <a:t>0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    </a:t>
              </a:r>
              <a:r>
                <a:rPr kumimoji="1" lang="en-US" altLang="zh-CN" sz="2800" i="1" dirty="0" err="1">
                  <a:solidFill>
                    <a:srgbClr val="FF00FF"/>
                  </a:solidFill>
                </a:rPr>
                <a:t>m</a:t>
              </a:r>
              <a:r>
                <a:rPr kumimoji="1" lang="en-US" altLang="zh-CN" sz="2800" dirty="0" err="1">
                  <a:solidFill>
                    <a:srgbClr val="FF00FF"/>
                  </a:solidFill>
                  <a:sym typeface="Symbol" panose="05050102010706020507" pitchFamily="18" charset="2"/>
                </a:rPr>
                <a:t></a:t>
              </a:r>
              <a:r>
                <a:rPr kumimoji="1" lang="en-US" altLang="zh-CN" sz="2800" i="1" dirty="0" err="1">
                  <a:solidFill>
                    <a:srgbClr val="FF00FF"/>
                  </a:solidFill>
                </a:rPr>
                <a:t>n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 </a:t>
              </a:r>
              <a:r>
                <a:rPr kumimoji="1" lang="zh-CN" altLang="en-US" sz="2800" dirty="0"/>
                <a:t>正交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4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 autoUpdateAnimBg="0"/>
      <p:bldP spid="8" grpId="0"/>
      <p:bldP spid="10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9C581A8-67B7-46E9-A47B-1E29D169D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102" y="238662"/>
            <a:ext cx="7037504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CC3300"/>
                </a:solidFill>
              </a:rPr>
              <a:t>一维无限深方势阱中粒子的能量本征波函数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E2FB3006-1A2B-4662-A34F-8D6E71EEF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65710"/>
              </p:ext>
            </p:extLst>
          </p:nvPr>
        </p:nvGraphicFramePr>
        <p:xfrm>
          <a:off x="2917825" y="708025"/>
          <a:ext cx="52101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62" name="Equation" r:id="rId3" imgW="2273040" imgH="444240" progId="Equation.DSMT4">
                  <p:embed/>
                </p:oleObj>
              </mc:Choice>
              <mc:Fallback>
                <p:oleObj name="Equation" r:id="rId3" imgW="2273040" imgH="44424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6B40F3C2-0B13-44BF-BE0B-5528F2ED9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708025"/>
                        <a:ext cx="52101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3F38DC8C-2B90-4C7A-AEB4-33C51C7D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62" y="1689218"/>
            <a:ext cx="2174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FF"/>
                </a:solidFill>
                <a:latin typeface="宋体" panose="02010600030101010101" pitchFamily="2" charset="-122"/>
              </a:rPr>
              <a:t>全波函数为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D6BA2012-7E65-45DB-A40D-CCDE33361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02358"/>
              </p:ext>
            </p:extLst>
          </p:nvPr>
        </p:nvGraphicFramePr>
        <p:xfrm>
          <a:off x="5578111" y="1427948"/>
          <a:ext cx="3962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63" name="Equation" r:id="rId5" imgW="1384200" imgH="355320" progId="Equation.DSMT4">
                  <p:embed/>
                </p:oleObj>
              </mc:Choice>
              <mc:Fallback>
                <p:oleObj name="Equation" r:id="rId5" imgW="1384200" imgH="355320" progId="Equation.DSMT4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50E343F3-7529-4392-AC07-38FC48C98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111" y="1427948"/>
                        <a:ext cx="3962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9D9A19E4-7AC1-485B-957F-6240F6E1F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317" y="2363461"/>
            <a:ext cx="105014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态叠加原理一般表述：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,..., 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,...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是体系的一系列可能的状态，则这些态的线性叠加 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Ψ=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...+ </a:t>
            </a:r>
            <a:r>
              <a:rPr lang="en-US" altLang="zh-CN" sz="28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...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其中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,...,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,...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为复常数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  	也是体系的一个可能状态。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对于处于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态的体系，该体系分别部分地处于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，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态之中。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AEC6888-D95B-4215-A086-51805ED7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52" y="4850955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A43D56-0DA2-438D-990D-830470DC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46" y="4639867"/>
            <a:ext cx="5568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C3300"/>
                </a:solidFill>
              </a:rPr>
              <a:t>一维无限深方势阱的</a:t>
            </a:r>
            <a:r>
              <a:rPr kumimoji="1" lang="zh-CN" altLang="en-US" sz="2800" dirty="0">
                <a:solidFill>
                  <a:srgbClr val="FF00FF"/>
                </a:solidFill>
                <a:latin typeface="宋体" panose="02010600030101010101" pitchFamily="2" charset="-122"/>
              </a:rPr>
              <a:t>一般波函数为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FDAE8B2-9DBC-4109-A6BC-DA44DF6D5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088875"/>
              </p:ext>
            </p:extLst>
          </p:nvPr>
        </p:nvGraphicFramePr>
        <p:xfrm>
          <a:off x="3129031" y="4783146"/>
          <a:ext cx="79248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64" name="Equation" r:id="rId7" imgW="2768400" imgH="444240" progId="Equation.DSMT4">
                  <p:embed/>
                </p:oleObj>
              </mc:Choice>
              <mc:Fallback>
                <p:oleObj name="Equation" r:id="rId7" imgW="2768400" imgH="4442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F03A74A-C56A-466A-8A76-678F62FE4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031" y="4783146"/>
                        <a:ext cx="79248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5671B739-8FF6-44E8-8DC7-1797C3840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9" y="5930518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若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3200" b="1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x,t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r>
              <a:rPr lang="zh-CN" alt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是归一化的波函数</a:t>
            </a:r>
            <a:r>
              <a:rPr lang="en-US" altLang="zh-CN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则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C4F6C356-9383-4542-AA84-A60CC0EB0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764894"/>
              </p:ext>
            </p:extLst>
          </p:nvPr>
        </p:nvGraphicFramePr>
        <p:xfrm>
          <a:off x="6456806" y="5763037"/>
          <a:ext cx="170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65" name="公式" r:id="rId9" imgW="1676333" imgH="914535" progId="Equation.3">
                  <p:embed/>
                </p:oleObj>
              </mc:Choice>
              <mc:Fallback>
                <p:oleObj name="公式" r:id="rId9" imgW="1676333" imgH="914535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822BB98F-E2DC-42B3-A802-7949A01AA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806" y="5763037"/>
                        <a:ext cx="170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06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 animBg="1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4843A215-31AB-4546-A285-4CF0DE88D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33804"/>
              </p:ext>
            </p:extLst>
          </p:nvPr>
        </p:nvGraphicFramePr>
        <p:xfrm>
          <a:off x="772446" y="717706"/>
          <a:ext cx="1897473" cy="110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0" name="公式" r:id="rId3" imgW="1085972" imgH="704797" progId="Equation.3">
                  <p:embed/>
                </p:oleObj>
              </mc:Choice>
              <mc:Fallback>
                <p:oleObj name="公式" r:id="rId3" imgW="1085972" imgH="704797" progId="Equation.3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7E4F1869-34C2-4647-AE88-78B82F679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46" y="717706"/>
                        <a:ext cx="1897473" cy="110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9449998-8FB6-4A1B-8539-323B4ED97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39015"/>
              </p:ext>
            </p:extLst>
          </p:nvPr>
        </p:nvGraphicFramePr>
        <p:xfrm>
          <a:off x="4122289" y="332656"/>
          <a:ext cx="4602853" cy="1380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1" name="公式" r:id="rId5" imgW="1409631" imgH="333368" progId="Equation.3">
                  <p:embed/>
                </p:oleObj>
              </mc:Choice>
              <mc:Fallback>
                <p:oleObj name="公式" r:id="rId5" imgW="1409631" imgH="333368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7E9C1E86-6A46-4BAB-92BF-79C63D3DE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289" y="332656"/>
                        <a:ext cx="4602853" cy="1380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0AF6401-E4F6-4E46-9EA6-62FA0EE98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378978"/>
              </p:ext>
            </p:extLst>
          </p:nvPr>
        </p:nvGraphicFramePr>
        <p:xfrm>
          <a:off x="2373849" y="1628800"/>
          <a:ext cx="6727041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2" name="公式" r:id="rId7" imgW="2057489" imgH="400042" progId="Equation.3">
                  <p:embed/>
                </p:oleObj>
              </mc:Choice>
              <mc:Fallback>
                <p:oleObj name="公式" r:id="rId7" imgW="2057489" imgH="400042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FEB56C1E-FD36-4E05-B4AA-32A269CD7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849" y="1628800"/>
                        <a:ext cx="6727041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9F4F845-49B8-49DF-95F3-D7CD49A70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41475"/>
              </p:ext>
            </p:extLst>
          </p:nvPr>
        </p:nvGraphicFramePr>
        <p:xfrm>
          <a:off x="421802" y="3501008"/>
          <a:ext cx="3443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3" name="公式" r:id="rId9" imgW="2057489" imgH="257247" progId="Equation.3">
                  <p:embed/>
                </p:oleObj>
              </mc:Choice>
              <mc:Fallback>
                <p:oleObj name="公式" r:id="rId9" imgW="2057489" imgH="257247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B6DA2EB5-D457-4600-87C6-A307FB5C7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02" y="3501008"/>
                        <a:ext cx="34432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37434DC-84B1-4350-9E30-B1F5E4A66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97559"/>
              </p:ext>
            </p:extLst>
          </p:nvPr>
        </p:nvGraphicFramePr>
        <p:xfrm>
          <a:off x="4731288" y="3248819"/>
          <a:ext cx="30988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4" name="公式" r:id="rId11" imgW="2276411" imgH="714244" progId="Equation.3">
                  <p:embed/>
                </p:oleObj>
              </mc:Choice>
              <mc:Fallback>
                <p:oleObj name="公式" r:id="rId11" imgW="2276411" imgH="714244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9541EFDA-5E65-4B02-B9AD-9E4D388C0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288" y="3248819"/>
                        <a:ext cx="30988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94B3C62-E6B4-4E2D-ACCB-EB716F1C2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97372"/>
              </p:ext>
            </p:extLst>
          </p:nvPr>
        </p:nvGraphicFramePr>
        <p:xfrm>
          <a:off x="9120336" y="3196757"/>
          <a:ext cx="2519759" cy="112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5" name="Equation" r:id="rId13" imgW="888840" imgH="393480" progId="Equation.DSMT4">
                  <p:embed/>
                </p:oleObj>
              </mc:Choice>
              <mc:Fallback>
                <p:oleObj name="Equation" r:id="rId13" imgW="888840" imgH="39348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7315DBD-84EB-45AC-8647-9DA4666CF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336" y="3196757"/>
                        <a:ext cx="2519759" cy="1125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7B3E6F83-EF71-4A67-86AC-DF581E921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04476"/>
              </p:ext>
            </p:extLst>
          </p:nvPr>
        </p:nvGraphicFramePr>
        <p:xfrm>
          <a:off x="551174" y="4482589"/>
          <a:ext cx="33972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6" name="公式" r:id="rId15" imgW="2438376" imgH="704797" progId="Equation.3">
                  <p:embed/>
                </p:oleObj>
              </mc:Choice>
              <mc:Fallback>
                <p:oleObj name="公式" r:id="rId15" imgW="2438376" imgH="704797" progId="Equation.3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C1DAD64E-78B7-4568-A11C-C7718A653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74" y="4482589"/>
                        <a:ext cx="33972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ECFC0BB8-7604-48F7-9900-87905B401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029192"/>
              </p:ext>
            </p:extLst>
          </p:nvPr>
        </p:nvGraphicFramePr>
        <p:xfrm>
          <a:off x="4122290" y="4439145"/>
          <a:ext cx="43862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7" name="公式" r:id="rId17" imgW="2552831" imgH="723962" progId="Equation.3">
                  <p:embed/>
                </p:oleObj>
              </mc:Choice>
              <mc:Fallback>
                <p:oleObj name="公式" r:id="rId17" imgW="2552831" imgH="723962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44DD68C6-68F1-45FF-98FB-090B3086A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290" y="4439145"/>
                        <a:ext cx="438626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928778B3-E2BA-4928-9810-57785D917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49295"/>
              </p:ext>
            </p:extLst>
          </p:nvPr>
        </p:nvGraphicFramePr>
        <p:xfrm>
          <a:off x="695400" y="5833815"/>
          <a:ext cx="3835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8" name="公式" r:id="rId19" imgW="3009841" imgH="676184" progId="Equation.3">
                  <p:embed/>
                </p:oleObj>
              </mc:Choice>
              <mc:Fallback>
                <p:oleObj name="公式" r:id="rId19" imgW="3009841" imgH="676184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8ABB0806-059A-4996-9A75-FCA946204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5833815"/>
                        <a:ext cx="3835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84BD6200-AF39-4E22-AA59-F2BD8050D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5236"/>
              </p:ext>
            </p:extLst>
          </p:nvPr>
        </p:nvGraphicFramePr>
        <p:xfrm>
          <a:off x="7176120" y="5382893"/>
          <a:ext cx="2519759" cy="145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09" name="Equation" r:id="rId21" imgW="876240" imgH="419040" progId="Equation.DSMT4">
                  <p:embed/>
                </p:oleObj>
              </mc:Choice>
              <mc:Fallback>
                <p:oleObj name="Equation" r:id="rId21" imgW="876240" imgH="4190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827B1920-8008-41A2-8C69-65E3201B6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5382893"/>
                        <a:ext cx="2519759" cy="1458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3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46083BFB-4FB6-40AE-96B4-72DA87432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44001"/>
              </p:ext>
            </p:extLst>
          </p:nvPr>
        </p:nvGraphicFramePr>
        <p:xfrm>
          <a:off x="1711378" y="168699"/>
          <a:ext cx="79248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0" name="Equation" r:id="rId3" imgW="2768400" imgH="444240" progId="Equation.DSMT4">
                  <p:embed/>
                </p:oleObj>
              </mc:Choice>
              <mc:Fallback>
                <p:oleObj name="Equation" r:id="rId3" imgW="2768400" imgH="444240" progId="Equation.DSMT4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9A1A215C-CBB9-4A9D-AB93-50F4FA198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78" y="168699"/>
                        <a:ext cx="79248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BB0D800A-D86C-406F-B5EF-6F2380DCB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427810"/>
              </p:ext>
            </p:extLst>
          </p:nvPr>
        </p:nvGraphicFramePr>
        <p:xfrm>
          <a:off x="3534134" y="1385053"/>
          <a:ext cx="4190497" cy="116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1" name="Equation" r:id="rId5" imgW="1638000" imgH="457200" progId="Equation.DSMT4">
                  <p:embed/>
                </p:oleObj>
              </mc:Choice>
              <mc:Fallback>
                <p:oleObj name="Equation" r:id="rId5" imgW="1638000" imgH="4572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BC757AA3-A6D1-44BB-B225-01ECE9684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134" y="1385053"/>
                        <a:ext cx="4190497" cy="1169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B845C45-DB6D-4D7E-82BF-B64530DDFCA0}"/>
              </a:ext>
            </a:extLst>
          </p:cNvPr>
          <p:cNvSpPr/>
          <p:nvPr/>
        </p:nvSpPr>
        <p:spPr>
          <a:xfrm>
            <a:off x="1017739" y="4019119"/>
            <a:ext cx="104100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测量假设：</a:t>
            </a:r>
            <a:r>
              <a:rPr lang="zh-CN" altLang="en-US" sz="2800" b="1" dirty="0">
                <a:solidFill>
                  <a:srgbClr val="009900"/>
                </a:solidFill>
              </a:rPr>
              <a:t>当一个量子系统处于量子态      时，对力学量      的进行测量的结果一定为该力学量算符的本征值之一，测量结果为     的概率为 </a:t>
            </a:r>
            <a:endParaRPr lang="en-US" altLang="zh-CN" sz="2800" b="1" dirty="0">
              <a:solidFill>
                <a:srgbClr val="009900"/>
              </a:solidFill>
            </a:endParaRPr>
          </a:p>
          <a:p>
            <a:endParaRPr lang="en-US" altLang="zh-CN" sz="2800" b="1" dirty="0">
              <a:solidFill>
                <a:srgbClr val="009900"/>
              </a:solidFill>
            </a:endParaRPr>
          </a:p>
          <a:p>
            <a:r>
              <a:rPr lang="zh-CN" altLang="en-US" sz="2800" b="1" dirty="0">
                <a:solidFill>
                  <a:srgbClr val="009900"/>
                </a:solidFill>
              </a:rPr>
              <a:t>这里                         。当测量完成后，该量子系统塌缩至       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C379010-A82D-4B3B-B3CA-86AB958F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940749"/>
              </p:ext>
            </p:extLst>
          </p:nvPr>
        </p:nvGraphicFramePr>
        <p:xfrm>
          <a:off x="7048200" y="4019119"/>
          <a:ext cx="562708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2" name="Equation" r:id="rId7" imgW="164885" imgH="164885" progId="Equation.DSMT4">
                  <p:embed/>
                </p:oleObj>
              </mc:Choice>
              <mc:Fallback>
                <p:oleObj name="Equation" r:id="rId7" imgW="164885" imgH="16488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A54DE2E-7BAE-43F3-B7B3-D76AC7A9C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200" y="4019119"/>
                        <a:ext cx="562708" cy="562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F4F057E-396F-49AD-9745-EFD6374A6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287281"/>
              </p:ext>
            </p:extLst>
          </p:nvPr>
        </p:nvGraphicFramePr>
        <p:xfrm>
          <a:off x="9829975" y="3925961"/>
          <a:ext cx="485335" cy="5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3" name="Equation" r:id="rId9" imgW="164957" imgH="203024" progId="Equation.DSMT4">
                  <p:embed/>
                </p:oleObj>
              </mc:Choice>
              <mc:Fallback>
                <p:oleObj name="Equation" r:id="rId9" imgW="164957" imgH="203024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A1C941E-3E67-416C-93FF-C0FF54492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975" y="3925961"/>
                        <a:ext cx="485335" cy="59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53DDE45-103A-4D23-AF5C-E813B815A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857485"/>
              </p:ext>
            </p:extLst>
          </p:nvPr>
        </p:nvGraphicFramePr>
        <p:xfrm>
          <a:off x="10308862" y="4414100"/>
          <a:ext cx="562708" cy="72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4"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BF7D254-16E1-4247-9DBB-7DBA0D7D3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862" y="4414100"/>
                        <a:ext cx="562708" cy="729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B970BD2-E00C-4683-968C-C63785322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500542"/>
              </p:ext>
            </p:extLst>
          </p:nvPr>
        </p:nvGraphicFramePr>
        <p:xfrm>
          <a:off x="3017409" y="4803344"/>
          <a:ext cx="31797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5" name="Equation" r:id="rId13" imgW="1117440" imgH="342720" progId="Equation.DSMT4">
                  <p:embed/>
                </p:oleObj>
              </mc:Choice>
              <mc:Fallback>
                <p:oleObj name="Equation" r:id="rId13" imgW="1117440" imgH="342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192FB93-400D-4EC8-99CF-3D43A2EBB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409" y="4803344"/>
                        <a:ext cx="3179763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868BC53-BF9E-4627-B330-46168F326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11304"/>
              </p:ext>
            </p:extLst>
          </p:nvPr>
        </p:nvGraphicFramePr>
        <p:xfrm>
          <a:off x="1904408" y="5669729"/>
          <a:ext cx="1911877" cy="68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6" name="Equation" r:id="rId15" imgW="698197" imgH="253890" progId="Equation.DSMT4">
                  <p:embed/>
                </p:oleObj>
              </mc:Choice>
              <mc:Fallback>
                <p:oleObj name="Equation" r:id="rId15" imgW="698197" imgH="25389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080AF53-231B-4833-A365-FB5B5F466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408" y="5669729"/>
                        <a:ext cx="1911877" cy="689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0020167-2D9F-4698-B098-E8F385732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9056"/>
              </p:ext>
            </p:extLst>
          </p:nvPr>
        </p:nvGraphicFramePr>
        <p:xfrm>
          <a:off x="9639715" y="5591595"/>
          <a:ext cx="555674" cy="72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7" name="Equation" r:id="rId17" imgW="177646" imgH="228402" progId="Equation.DSMT4">
                  <p:embed/>
                </p:oleObj>
              </mc:Choice>
              <mc:Fallback>
                <p:oleObj name="Equation" r:id="rId17" imgW="177646" imgH="228402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BC6CD0D-C6AA-49C9-AC38-1D3A4BAD2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715" y="5591595"/>
                        <a:ext cx="555674" cy="720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E26A9F28-3371-408E-A1FC-27D6A1998DC5}"/>
              </a:ext>
            </a:extLst>
          </p:cNvPr>
          <p:cNvSpPr/>
          <p:nvPr/>
        </p:nvSpPr>
        <p:spPr>
          <a:xfrm>
            <a:off x="1194027" y="2484853"/>
            <a:ext cx="3906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测量能量为     的概率为 </a:t>
            </a:r>
            <a:endParaRPr lang="zh-CN" altLang="en-US" sz="2800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89CA82A-D5E0-4394-9FD5-FAA524D05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809874"/>
              </p:ext>
            </p:extLst>
          </p:nvPr>
        </p:nvGraphicFramePr>
        <p:xfrm>
          <a:off x="2930884" y="2373743"/>
          <a:ext cx="603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8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18A8843-733A-4223-96C8-222E51715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884" y="2373743"/>
                        <a:ext cx="60325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D94E706-ACED-4277-9FE5-80277FDFA7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74488"/>
              </p:ext>
            </p:extLst>
          </p:nvPr>
        </p:nvGraphicFramePr>
        <p:xfrm>
          <a:off x="5447280" y="2292081"/>
          <a:ext cx="32877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9" name="Equation" r:id="rId21" imgW="1155600" imgH="342720" progId="Equation.DSMT4">
                  <p:embed/>
                </p:oleObj>
              </mc:Choice>
              <mc:Fallback>
                <p:oleObj name="Equation" r:id="rId21" imgW="1155600" imgH="3427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9075801-187A-41FB-84B4-B7702B657B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280" y="2292081"/>
                        <a:ext cx="3287712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35">
            <a:extLst>
              <a:ext uri="{FF2B5EF4-FFF2-40B4-BE49-F238E27FC236}">
                <a16:creationId xmlns:a16="http://schemas.microsoft.com/office/drawing/2014/main" id="{44B41D78-3C76-4334-B74D-295E77857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09" y="2914301"/>
            <a:ext cx="669730" cy="187545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FC604E-ACAB-41FC-9E8F-4E4D13B76C31}"/>
              </a:ext>
            </a:extLst>
          </p:cNvPr>
          <p:cNvSpPr/>
          <p:nvPr/>
        </p:nvSpPr>
        <p:spPr>
          <a:xfrm>
            <a:off x="1236962" y="3322532"/>
            <a:ext cx="3906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测量动量为     的概率为 </a:t>
            </a:r>
            <a:endParaRPr lang="zh-CN" altLang="en-US" sz="28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66E88D1-D39D-4A95-A50F-2F78136D2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65016"/>
              </p:ext>
            </p:extLst>
          </p:nvPr>
        </p:nvGraphicFramePr>
        <p:xfrm>
          <a:off x="2988982" y="3218426"/>
          <a:ext cx="603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00" name="Equation" r:id="rId23" imgW="190440" imgH="228600" progId="Equation.DSMT4">
                  <p:embed/>
                </p:oleObj>
              </mc:Choice>
              <mc:Fallback>
                <p:oleObj name="Equation" r:id="rId23" imgW="1904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7FD6D98-FD47-42A2-9D72-12931A946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982" y="3218426"/>
                        <a:ext cx="60325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A2BE65A-C5C8-480E-A097-3BD769F6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9928"/>
              </p:ext>
            </p:extLst>
          </p:nvPr>
        </p:nvGraphicFramePr>
        <p:xfrm>
          <a:off x="5216245" y="3118413"/>
          <a:ext cx="32877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01" name="Equation" r:id="rId25" imgW="1155600" imgH="342720" progId="Equation.DSMT4">
                  <p:embed/>
                </p:oleObj>
              </mc:Choice>
              <mc:Fallback>
                <p:oleObj name="Equation" r:id="rId25" imgW="1155600" imgH="3427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F0C7F51-5FDE-4BF7-B8CE-038D2CF6C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245" y="3118413"/>
                        <a:ext cx="3287712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98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6B0FC14-C64C-43A0-A840-40F9B2AE9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107" y="239687"/>
            <a:ext cx="59275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一维无限深势阱（</a:t>
            </a:r>
            <a:r>
              <a:rPr lang="zh-CN" altLang="en-US" sz="2800" b="1" dirty="0">
                <a:solidFill>
                  <a:srgbClr val="0000FF"/>
                </a:solidFill>
              </a:rPr>
              <a:t>                ）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中的粒子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t=0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时处于状态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9663232-914E-4C71-8E74-68A4CAB3B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58339"/>
              </p:ext>
            </p:extLst>
          </p:nvPr>
        </p:nvGraphicFramePr>
        <p:xfrm>
          <a:off x="5572125" y="277611"/>
          <a:ext cx="1281022" cy="41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36" name="公式" r:id="rId3" imgW="583693" imgH="177646" progId="Equation.3">
                  <p:embed/>
                </p:oleObj>
              </mc:Choice>
              <mc:Fallback>
                <p:oleObj name="公式" r:id="rId3" imgW="583693" imgH="177646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B191FD57-F9D4-48B9-AF0B-06468D02A0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77611"/>
                        <a:ext cx="1281022" cy="41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D79A2FD-C9EA-419F-9D10-628E0AC91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54546"/>
              </p:ext>
            </p:extLst>
          </p:nvPr>
        </p:nvGraphicFramePr>
        <p:xfrm>
          <a:off x="6997699" y="264723"/>
          <a:ext cx="49133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37" name="Equation" r:id="rId5" imgW="2184120" imgH="457200" progId="Equation.DSMT4">
                  <p:embed/>
                </p:oleObj>
              </mc:Choice>
              <mc:Fallback>
                <p:oleObj name="Equation" r:id="rId5" imgW="218412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EF8CC24-85DB-4192-B950-50DD87F88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699" y="264723"/>
                        <a:ext cx="49133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38C359E4-09E2-4633-8313-CB99A38E4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1" y="1395413"/>
            <a:ext cx="929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为常数。已知粒子质量为</a:t>
            </a:r>
            <a:r>
              <a:rPr lang="en-US" altLang="zh-CN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800" b="1" dirty="0">
                <a:latin typeface="宋体" panose="02010600030101010101" pitchFamily="2" charset="-122"/>
              </a:rPr>
              <a:t>求</a:t>
            </a: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时刻</a:t>
            </a: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的</a:t>
            </a:r>
            <a:r>
              <a:rPr kumimoji="0" lang="zh-CN" alt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归一化波函数</a:t>
            </a:r>
            <a:r>
              <a:rPr lang="en-US" altLang="zh-CN" sz="2800" b="1" dirty="0">
                <a:latin typeface="宋体" panose="02010600030101010101" pitchFamily="2" charset="-122"/>
              </a:rPr>
              <a:t>; 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800" b="1" dirty="0">
                <a:solidFill>
                  <a:srgbClr val="009900"/>
                </a:solidFill>
                <a:latin typeface="Arial" panose="020B0604020202020204" pitchFamily="34" charset="0"/>
              </a:rPr>
              <a:t>求时刻</a:t>
            </a:r>
            <a:r>
              <a:rPr lang="en-US" altLang="zh-CN" sz="2800" b="1" dirty="0">
                <a:solidFill>
                  <a:srgbClr val="009900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  <a:latin typeface="Arial" panose="020B0604020202020204" pitchFamily="34" charset="0"/>
              </a:rPr>
              <a:t>测粒子能量得到的可能值、相应的概率及能量的平均值。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46B097AC-AD0A-4FEB-B57D-B726ABEE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566" y="2697154"/>
            <a:ext cx="4636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(1)</a:t>
            </a:r>
            <a:r>
              <a:rPr kumimoji="0"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首先对波函数归一化得</a:t>
            </a:r>
          </a:p>
        </p:txBody>
      </p:sp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9D6694E6-19A7-4B47-9CA9-29FF6624D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01790"/>
              </p:ext>
            </p:extLst>
          </p:nvPr>
        </p:nvGraphicFramePr>
        <p:xfrm>
          <a:off x="1985703" y="2982027"/>
          <a:ext cx="87852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38" name="Equation" r:id="rId7" imgW="3340080" imgH="495000" progId="Equation.DSMT4">
                  <p:embed/>
                </p:oleObj>
              </mc:Choice>
              <mc:Fallback>
                <p:oleObj name="Equation" r:id="rId7" imgW="3340080" imgH="495000" progId="Equation.DSMT4">
                  <p:embed/>
                  <p:pic>
                    <p:nvPicPr>
                      <p:cNvPr id="7" name="Object 13">
                        <a:extLst>
                          <a:ext uri="{FF2B5EF4-FFF2-40B4-BE49-F238E27FC236}">
                            <a16:creationId xmlns:a16="http://schemas.microsoft.com/office/drawing/2014/main" id="{9C66E13A-6D67-4A2A-ACCB-6F420254C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703" y="2982027"/>
                        <a:ext cx="878522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">
            <a:extLst>
              <a:ext uri="{FF2B5EF4-FFF2-40B4-BE49-F238E27FC236}">
                <a16:creationId xmlns:a16="http://schemas.microsoft.com/office/drawing/2014/main" id="{81158FD8-FE15-4238-991C-1B2DA4C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57" y="3973222"/>
            <a:ext cx="62768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所以此系统得归一化波函数为</a:t>
            </a:r>
            <a:r>
              <a:rPr kumimoji="0" lang="zh-CN" altLang="en-US" sz="2800" b="1" dirty="0">
                <a:solidFill>
                  <a:srgbClr val="009900"/>
                </a:solidFill>
                <a:cs typeface="Times New Roman" panose="02020603050405020304" pitchFamily="18" charset="0"/>
              </a:rPr>
              <a:t>：</a:t>
            </a:r>
            <a:endParaRPr kumimoji="0" lang="zh-CN" altLang="en-US" sz="28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02034C19-1C69-4829-ADEE-B85206D4F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28361"/>
              </p:ext>
            </p:extLst>
          </p:nvPr>
        </p:nvGraphicFramePr>
        <p:xfrm>
          <a:off x="498475" y="4539272"/>
          <a:ext cx="115776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39" name="Equation" r:id="rId9" imgW="4584600" imgH="469800" progId="Equation.DSMT4">
                  <p:embed/>
                </p:oleObj>
              </mc:Choice>
              <mc:Fallback>
                <p:oleObj name="Equation" r:id="rId9" imgW="4584600" imgH="469800" progId="Equation.DSMT4">
                  <p:embed/>
                  <p:pic>
                    <p:nvPicPr>
                      <p:cNvPr id="9" name="Object 18">
                        <a:extLst>
                          <a:ext uri="{FF2B5EF4-FFF2-40B4-BE49-F238E27FC236}">
                            <a16:creationId xmlns:a16="http://schemas.microsoft.com/office/drawing/2014/main" id="{F74432E5-9F38-4558-BC17-B464B0DC2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4539272"/>
                        <a:ext cx="115776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8">
            <a:extLst>
              <a:ext uri="{FF2B5EF4-FFF2-40B4-BE49-F238E27FC236}">
                <a16:creationId xmlns:a16="http://schemas.microsoft.com/office/drawing/2014/main" id="{80B1771C-8AAA-43A4-9915-F6139D932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65952"/>
              </p:ext>
            </p:extLst>
          </p:nvPr>
        </p:nvGraphicFramePr>
        <p:xfrm>
          <a:off x="7080250" y="5710847"/>
          <a:ext cx="47482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40" name="Equation" r:id="rId11" imgW="1993680" imgH="431640" progId="Equation.DSMT4">
                  <p:embed/>
                </p:oleObj>
              </mc:Choice>
              <mc:Fallback>
                <p:oleObj name="Equation" r:id="rId11" imgW="1993680" imgH="431640" progId="Equation.DSMT4">
                  <p:embed/>
                  <p:pic>
                    <p:nvPicPr>
                      <p:cNvPr id="10" name="Object 38">
                        <a:extLst>
                          <a:ext uri="{FF2B5EF4-FFF2-40B4-BE49-F238E27FC236}">
                            <a16:creationId xmlns:a16="http://schemas.microsoft.com/office/drawing/2014/main" id="{1F3526BC-4F59-4BFA-BBB9-A39E107E50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5710847"/>
                        <a:ext cx="474821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5">
            <a:extLst>
              <a:ext uri="{FF2B5EF4-FFF2-40B4-BE49-F238E27FC236}">
                <a16:creationId xmlns:a16="http://schemas.microsoft.com/office/drawing/2014/main" id="{114B5FF2-481F-4815-8A84-B1021F8E1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10811"/>
              </p:ext>
            </p:extLst>
          </p:nvPr>
        </p:nvGraphicFramePr>
        <p:xfrm>
          <a:off x="368300" y="5734660"/>
          <a:ext cx="5276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41" name="Equation" r:id="rId13" imgW="2222280" imgH="457200" progId="Equation.DSMT4">
                  <p:embed/>
                </p:oleObj>
              </mc:Choice>
              <mc:Fallback>
                <p:oleObj name="Equation" r:id="rId13" imgW="2222280" imgH="457200" progId="Equation.DSMT4">
                  <p:embed/>
                  <p:pic>
                    <p:nvPicPr>
                      <p:cNvPr id="11" name="Object 35">
                        <a:extLst>
                          <a:ext uri="{FF2B5EF4-FFF2-40B4-BE49-F238E27FC236}">
                            <a16:creationId xmlns:a16="http://schemas.microsoft.com/office/drawing/2014/main" id="{B6D99FCA-DA0A-4508-8CE5-4DD859DE6F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734660"/>
                        <a:ext cx="52768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35">
            <a:extLst>
              <a:ext uri="{FF2B5EF4-FFF2-40B4-BE49-F238E27FC236}">
                <a16:creationId xmlns:a16="http://schemas.microsoft.com/office/drawing/2014/main" id="{A537DBB1-92AC-441E-A83D-3F73A299D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785" y="6172633"/>
            <a:ext cx="1083552" cy="313654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CABF90-5171-4217-813F-192CCBB3B55E}"/>
              </a:ext>
            </a:extLst>
          </p:cNvPr>
          <p:cNvSpPr/>
          <p:nvPr/>
        </p:nvSpPr>
        <p:spPr>
          <a:xfrm>
            <a:off x="625477" y="263176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解：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873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8">
            <a:extLst>
              <a:ext uri="{FF2B5EF4-FFF2-40B4-BE49-F238E27FC236}">
                <a16:creationId xmlns:a16="http://schemas.microsoft.com/office/drawing/2014/main" id="{CA9C1C33-AD87-47E2-89C4-5CDC3135F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4025"/>
              </p:ext>
            </p:extLst>
          </p:nvPr>
        </p:nvGraphicFramePr>
        <p:xfrm>
          <a:off x="2463842" y="33028"/>
          <a:ext cx="47482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99" name="Equation" r:id="rId3" imgW="1993680" imgH="431640" progId="Equation.DSMT4">
                  <p:embed/>
                </p:oleObj>
              </mc:Choice>
              <mc:Fallback>
                <p:oleObj name="Equation" r:id="rId3" imgW="1993680" imgH="431640" progId="Equation.DSMT4">
                  <p:embed/>
                  <p:pic>
                    <p:nvPicPr>
                      <p:cNvPr id="2" name="Object 38">
                        <a:extLst>
                          <a:ext uri="{FF2B5EF4-FFF2-40B4-BE49-F238E27FC236}">
                            <a16:creationId xmlns:a16="http://schemas.microsoft.com/office/drawing/2014/main" id="{86A2ABA2-CDFE-49E6-B6CA-753FC8663C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42" y="33028"/>
                        <a:ext cx="474821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84177BB9-9FAD-4679-9EDD-4213DCC71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448955"/>
              </p:ext>
            </p:extLst>
          </p:nvPr>
        </p:nvGraphicFramePr>
        <p:xfrm>
          <a:off x="454715" y="1086931"/>
          <a:ext cx="7230770" cy="118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0" name="Equation" r:id="rId5" imgW="2768400" imgH="444240" progId="Equation.DSMT4">
                  <p:embed/>
                </p:oleObj>
              </mc:Choice>
              <mc:Fallback>
                <p:oleObj name="Equation" r:id="rId5" imgW="2768400" imgH="44424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81FBDD68-59A0-4104-976D-659FCE9C8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15" y="1086931"/>
                        <a:ext cx="7230770" cy="11805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B4F777C-7A67-42B8-99D0-1C54EFBF6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63745"/>
              </p:ext>
            </p:extLst>
          </p:nvPr>
        </p:nvGraphicFramePr>
        <p:xfrm>
          <a:off x="8880598" y="1064903"/>
          <a:ext cx="22431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1" name="Equation" r:id="rId7" imgW="787320" imgH="368280" progId="Equation.DSMT4">
                  <p:embed/>
                </p:oleObj>
              </mc:Choice>
              <mc:Fallback>
                <p:oleObj name="Equation" r:id="rId7" imgW="787320" imgH="3682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3FA5B17-2967-455D-AE40-675DD22D5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0598" y="1064903"/>
                        <a:ext cx="2243137" cy="1046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8">
            <a:extLst>
              <a:ext uri="{FF2B5EF4-FFF2-40B4-BE49-F238E27FC236}">
                <a16:creationId xmlns:a16="http://schemas.microsoft.com/office/drawing/2014/main" id="{097516F2-16E9-4166-96E2-F5AD21931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227776"/>
              </p:ext>
            </p:extLst>
          </p:nvPr>
        </p:nvGraphicFramePr>
        <p:xfrm>
          <a:off x="1129690" y="2396971"/>
          <a:ext cx="6261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2" name="Equation" r:id="rId9" imgW="2628720" imgH="457200" progId="Equation.DSMT4">
                  <p:embed/>
                </p:oleObj>
              </mc:Choice>
              <mc:Fallback>
                <p:oleObj name="Equation" r:id="rId9" imgW="2628720" imgH="457200" progId="Equation.DSMT4">
                  <p:embed/>
                  <p:pic>
                    <p:nvPicPr>
                      <p:cNvPr id="5" name="Object 38">
                        <a:extLst>
                          <a:ext uri="{FF2B5EF4-FFF2-40B4-BE49-F238E27FC236}">
                            <a16:creationId xmlns:a16="http://schemas.microsoft.com/office/drawing/2014/main" id="{81157FA4-5B46-4C02-8A38-948733EEC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690" y="2396971"/>
                        <a:ext cx="6261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7">
            <a:extLst>
              <a:ext uri="{FF2B5EF4-FFF2-40B4-BE49-F238E27FC236}">
                <a16:creationId xmlns:a16="http://schemas.microsoft.com/office/drawing/2014/main" id="{4C7D70AE-77C1-4FD2-A091-58A5CD147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584501"/>
              </p:ext>
            </p:extLst>
          </p:nvPr>
        </p:nvGraphicFramePr>
        <p:xfrm>
          <a:off x="1589088" y="5676261"/>
          <a:ext cx="7176112" cy="97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3" name="Equation" r:id="rId11" imgW="3124080" imgH="419040" progId="Equation.DSMT4">
                  <p:embed/>
                </p:oleObj>
              </mc:Choice>
              <mc:Fallback>
                <p:oleObj name="Equation" r:id="rId11" imgW="3124080" imgH="419040" progId="Equation.DSMT4">
                  <p:embed/>
                  <p:pic>
                    <p:nvPicPr>
                      <p:cNvPr id="6" name="Object 47">
                        <a:extLst>
                          <a:ext uri="{FF2B5EF4-FFF2-40B4-BE49-F238E27FC236}">
                            <a16:creationId xmlns:a16="http://schemas.microsoft.com/office/drawing/2014/main" id="{E4D21573-D8E7-461D-9CF9-8BD153F06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5676261"/>
                        <a:ext cx="7176112" cy="972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2">
            <a:extLst>
              <a:ext uri="{FF2B5EF4-FFF2-40B4-BE49-F238E27FC236}">
                <a16:creationId xmlns:a16="http://schemas.microsoft.com/office/drawing/2014/main" id="{B99BD2A2-4573-4868-B79F-3CD228E76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62" y="3858890"/>
            <a:ext cx="3587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能量的可能值为</a:t>
            </a:r>
            <a:r>
              <a:rPr kumimoji="0"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：</a:t>
            </a:r>
            <a:endParaRPr kumimoji="0"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0">
            <a:extLst>
              <a:ext uri="{FF2B5EF4-FFF2-40B4-BE49-F238E27FC236}">
                <a16:creationId xmlns:a16="http://schemas.microsoft.com/office/drawing/2014/main" id="{A28D846A-F5F2-4D8D-9D76-34B54CFE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583" y="388031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概率为</a:t>
            </a:r>
            <a:r>
              <a:rPr kumimoji="0" lang="zh-CN" altLang="en-US" sz="2800" b="1" dirty="0">
                <a:solidFill>
                  <a:srgbClr val="009900"/>
                </a:solidFill>
                <a:cs typeface="Times New Roman" panose="02020603050405020304" pitchFamily="18" charset="0"/>
              </a:rPr>
              <a:t>：</a:t>
            </a:r>
            <a:endParaRPr kumimoji="0" lang="zh-CN" altLang="en-US" sz="28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Object 44">
            <a:extLst>
              <a:ext uri="{FF2B5EF4-FFF2-40B4-BE49-F238E27FC236}">
                <a16:creationId xmlns:a16="http://schemas.microsoft.com/office/drawing/2014/main" id="{62405BFF-E3DC-4F15-895E-4A7685B4C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112998"/>
              </p:ext>
            </p:extLst>
          </p:nvPr>
        </p:nvGraphicFramePr>
        <p:xfrm>
          <a:off x="4552950" y="4643438"/>
          <a:ext cx="17049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4" name="Equation" r:id="rId13" imgW="799920" imgH="419040" progId="Equation.DSMT4">
                  <p:embed/>
                </p:oleObj>
              </mc:Choice>
              <mc:Fallback>
                <p:oleObj name="Equation" r:id="rId13" imgW="799920" imgH="419040" progId="Equation.DSMT4">
                  <p:embed/>
                  <p:pic>
                    <p:nvPicPr>
                      <p:cNvPr id="9" name="Object 44">
                        <a:extLst>
                          <a:ext uri="{FF2B5EF4-FFF2-40B4-BE49-F238E27FC236}">
                            <a16:creationId xmlns:a16="http://schemas.microsoft.com/office/drawing/2014/main" id="{22A39D15-2E0C-44A3-8ADC-3DE6B67D9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4643438"/>
                        <a:ext cx="17049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3">
            <a:extLst>
              <a:ext uri="{FF2B5EF4-FFF2-40B4-BE49-F238E27FC236}">
                <a16:creationId xmlns:a16="http://schemas.microsoft.com/office/drawing/2014/main" id="{D40F2EBC-B4DC-4062-80F8-C5807FB6A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607451"/>
              </p:ext>
            </p:extLst>
          </p:nvPr>
        </p:nvGraphicFramePr>
        <p:xfrm>
          <a:off x="8722122" y="4665409"/>
          <a:ext cx="1433609" cy="96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5" name="Equation" r:id="rId15" imgW="736280" imgH="495085" progId="Equation.DSMT4">
                  <p:embed/>
                </p:oleObj>
              </mc:Choice>
              <mc:Fallback>
                <p:oleObj name="Equation" r:id="rId15" imgW="736280" imgH="495085" progId="Equation.DSMT4">
                  <p:embed/>
                  <p:pic>
                    <p:nvPicPr>
                      <p:cNvPr id="10" name="Object 43">
                        <a:extLst>
                          <a:ext uri="{FF2B5EF4-FFF2-40B4-BE49-F238E27FC236}">
                            <a16:creationId xmlns:a16="http://schemas.microsoft.com/office/drawing/2014/main" id="{01613D1A-FC37-4FA4-8FE8-61D5D0DC8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2122" y="4665409"/>
                        <a:ext cx="1433609" cy="966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3">
            <a:extLst>
              <a:ext uri="{FF2B5EF4-FFF2-40B4-BE49-F238E27FC236}">
                <a16:creationId xmlns:a16="http://schemas.microsoft.com/office/drawing/2014/main" id="{A30A197D-B3C0-47F5-92D9-9E4A3869B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842389"/>
              </p:ext>
            </p:extLst>
          </p:nvPr>
        </p:nvGraphicFramePr>
        <p:xfrm>
          <a:off x="4592638" y="3681413"/>
          <a:ext cx="16287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6" name="Equation" r:id="rId17" imgW="749160" imgH="419040" progId="Equation.DSMT4">
                  <p:embed/>
                </p:oleObj>
              </mc:Choice>
              <mc:Fallback>
                <p:oleObj name="Equation" r:id="rId17" imgW="749160" imgH="419040" progId="Equation.DSMT4">
                  <p:embed/>
                  <p:pic>
                    <p:nvPicPr>
                      <p:cNvPr id="12" name="Object 53">
                        <a:extLst>
                          <a:ext uri="{FF2B5EF4-FFF2-40B4-BE49-F238E27FC236}">
                            <a16:creationId xmlns:a16="http://schemas.microsoft.com/office/drawing/2014/main" id="{1F8B94E1-81CB-4A51-BD49-FD914AA36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3681413"/>
                        <a:ext cx="16287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1">
            <a:extLst>
              <a:ext uri="{FF2B5EF4-FFF2-40B4-BE49-F238E27FC236}">
                <a16:creationId xmlns:a16="http://schemas.microsoft.com/office/drawing/2014/main" id="{57908B97-1DCA-4225-A96E-130B45E69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3859"/>
              </p:ext>
            </p:extLst>
          </p:nvPr>
        </p:nvGraphicFramePr>
        <p:xfrm>
          <a:off x="8634397" y="3688788"/>
          <a:ext cx="1627369" cy="103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807" name="Equation" r:id="rId19" imgW="787058" imgH="495085" progId="Equation.DSMT4">
                  <p:embed/>
                </p:oleObj>
              </mc:Choice>
              <mc:Fallback>
                <p:oleObj name="Equation" r:id="rId19" imgW="787058" imgH="495085" progId="Equation.DSMT4">
                  <p:embed/>
                  <p:pic>
                    <p:nvPicPr>
                      <p:cNvPr id="13" name="Object 51">
                        <a:extLst>
                          <a:ext uri="{FF2B5EF4-FFF2-40B4-BE49-F238E27FC236}">
                            <a16:creationId xmlns:a16="http://schemas.microsoft.com/office/drawing/2014/main" id="{93964211-2100-4C7B-89C1-708DC1292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397" y="3688788"/>
                        <a:ext cx="1627369" cy="1032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0">
            <a:extLst>
              <a:ext uri="{FF2B5EF4-FFF2-40B4-BE49-F238E27FC236}">
                <a16:creationId xmlns:a16="http://schemas.microsoft.com/office/drawing/2014/main" id="{DB6AD96D-2155-44FE-AF24-8FB2EE59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312" y="4881644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概率为</a:t>
            </a:r>
            <a:r>
              <a:rPr kumimoji="0" lang="zh-CN" altLang="en-US" sz="2800" b="1" dirty="0">
                <a:solidFill>
                  <a:srgbClr val="CC3300"/>
                </a:solidFill>
                <a:cs typeface="Times New Roman" panose="02020603050405020304" pitchFamily="18" charset="0"/>
              </a:rPr>
              <a:t>：</a:t>
            </a:r>
            <a:endParaRPr kumimoji="0" lang="zh-CN" altLang="en-US" sz="28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52">
            <a:extLst>
              <a:ext uri="{FF2B5EF4-FFF2-40B4-BE49-F238E27FC236}">
                <a16:creationId xmlns:a16="http://schemas.microsoft.com/office/drawing/2014/main" id="{A0FFDB15-F8BE-4A82-8EC4-294182A0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76" y="5017343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能量的平均值为</a:t>
            </a:r>
            <a:r>
              <a:rPr kumimoji="0"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：</a:t>
            </a:r>
            <a:endParaRPr kumimoji="0" lang="zh-CN" altLang="en-US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F06ECA-23CD-40D8-8C2B-FB3C33A7BE1E}"/>
              </a:ext>
            </a:extLst>
          </p:cNvPr>
          <p:cNvSpPr/>
          <p:nvPr/>
        </p:nvSpPr>
        <p:spPr>
          <a:xfrm>
            <a:off x="5643618" y="-85630"/>
            <a:ext cx="3084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21.</a:t>
            </a:r>
            <a:r>
              <a:rPr lang="zh-CN" altLang="en-US" sz="3600" b="1" dirty="0">
                <a:solidFill>
                  <a:srgbClr val="FF0000"/>
                </a:solidFill>
              </a:rPr>
              <a:t>有限深势阱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8DFCDA-7D57-43A4-BF33-FFDD899A5858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时三个区域定态薛定谔方程及边界条件。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AD3093E-05A7-4B0E-AB75-306352DC8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56519"/>
              </p:ext>
            </p:extLst>
          </p:nvPr>
        </p:nvGraphicFramePr>
        <p:xfrm>
          <a:off x="7904258" y="476479"/>
          <a:ext cx="3678238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1" name="Equation" r:id="rId3" imgW="1346040" imgH="711000" progId="Equation.DSMT4">
                  <p:embed/>
                </p:oleObj>
              </mc:Choice>
              <mc:Fallback>
                <p:oleObj name="Equation" r:id="rId3" imgW="1346040" imgH="711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428336F-F66D-4157-8C1B-A0872D488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258" y="476479"/>
                        <a:ext cx="3678238" cy="194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>
            <a:extLst>
              <a:ext uri="{FF2B5EF4-FFF2-40B4-BE49-F238E27FC236}">
                <a16:creationId xmlns:a16="http://schemas.microsoft.com/office/drawing/2014/main" id="{20526861-8C6A-4619-87A3-4A4A423BE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85" y="4733691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1EA1956-9FF5-4027-AA97-80A33B127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5210" y="3386983"/>
            <a:ext cx="14968" cy="2210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6E038014-43CC-454B-A348-22DC9FF6B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210" y="473369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C250E245-EB8C-4F79-99D1-79DD68471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4710" y="473369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D6A4093F-9341-4DD9-8099-E7399B594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8809" y="4039954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E70B4BB4-A474-4A03-9ED2-2F6F7DC4C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8809" y="4039954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D4FAD33-D504-47EE-A8B6-168D1AEB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9260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228DF4DE-2F37-40F7-AE26-7EBF4AF77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019" y="4611454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C20E6DB0-D9AA-4D3C-BD79-5E9E90CC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904" y="458922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22B4C91D-CF51-4337-BE77-D0E8974C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377" y="4121477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090AE3A-F9A7-45F0-8339-E2878859C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453" y="4162421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BD83FCC2-1404-49D6-AB32-9FA32CB55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14425"/>
              </p:ext>
            </p:extLst>
          </p:nvPr>
        </p:nvGraphicFramePr>
        <p:xfrm>
          <a:off x="8949987" y="3429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2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571EF2D3-6285-40C4-986F-E93C0C2EF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987" y="3429000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8A439DE8-9C3C-4779-9914-BB5D95E4C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21546"/>
              </p:ext>
            </p:extLst>
          </p:nvPr>
        </p:nvGraphicFramePr>
        <p:xfrm>
          <a:off x="10690291" y="3491505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3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F70539DC-CD20-44E3-82B6-F9B95B42A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291" y="3491505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D55E195-59FD-4E1F-A42D-178376CC65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391752"/>
              </p:ext>
            </p:extLst>
          </p:nvPr>
        </p:nvGraphicFramePr>
        <p:xfrm>
          <a:off x="4033838" y="655638"/>
          <a:ext cx="1655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4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A3E0586-AF5A-49E5-92CF-F6D3216B9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655638"/>
                        <a:ext cx="1655762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9" descr="浅色上对角线">
            <a:extLst>
              <a:ext uri="{FF2B5EF4-FFF2-40B4-BE49-F238E27FC236}">
                <a16:creationId xmlns:a16="http://schemas.microsoft.com/office/drawing/2014/main" id="{357D9182-2404-4A99-94A0-5885CC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262" y="3839928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AB730351-0961-42F5-A58F-F0233F864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130" y="4323219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4EFACD4-C9DA-4AA7-B2B4-354900DAE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49443"/>
              </p:ext>
            </p:extLst>
          </p:nvPr>
        </p:nvGraphicFramePr>
        <p:xfrm>
          <a:off x="1499246" y="1453867"/>
          <a:ext cx="38465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5" name="Equation" r:id="rId11" imgW="1663560" imgH="419040" progId="Equation.DSMT4">
                  <p:embed/>
                </p:oleObj>
              </mc:Choice>
              <mc:Fallback>
                <p:oleObj name="Equation" r:id="rId11" imgW="166356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E35CD29-28D8-49EF-B733-7E33FD363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246" y="1453867"/>
                        <a:ext cx="3846513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4E4D9FE-F8C3-466F-80AF-2599C0725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58"/>
              </p:ext>
            </p:extLst>
          </p:nvPr>
        </p:nvGraphicFramePr>
        <p:xfrm>
          <a:off x="2758099" y="2260382"/>
          <a:ext cx="33750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6" name="Equation" r:id="rId13" imgW="1460160" imgH="393480" progId="Equation.DSMT4">
                  <p:embed/>
                </p:oleObj>
              </mc:Choice>
              <mc:Fallback>
                <p:oleObj name="Equation" r:id="rId13" imgW="146016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478931C-A96C-4CBE-AF32-1B3641BC6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099" y="2260382"/>
                        <a:ext cx="3375025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9">
            <a:extLst>
              <a:ext uri="{FF2B5EF4-FFF2-40B4-BE49-F238E27FC236}">
                <a16:creationId xmlns:a16="http://schemas.microsoft.com/office/drawing/2014/main" id="{C75D4E3E-55BE-402C-92F0-CF1520463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5" y="2532372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24" name="AutoShape 29">
            <a:extLst>
              <a:ext uri="{FF2B5EF4-FFF2-40B4-BE49-F238E27FC236}">
                <a16:creationId xmlns:a16="http://schemas.microsoft.com/office/drawing/2014/main" id="{098F7B99-EB46-4378-A184-A7F11692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25" y="3309381"/>
            <a:ext cx="998274" cy="259401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600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107D914F-AF48-48DF-B411-96D65A124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3674" y="4722690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Line 13">
            <a:extLst>
              <a:ext uri="{FF2B5EF4-FFF2-40B4-BE49-F238E27FC236}">
                <a16:creationId xmlns:a16="http://schemas.microsoft.com/office/drawing/2014/main" id="{1238D870-55DD-4877-B820-64D0F5308D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2135" y="3637611"/>
            <a:ext cx="14968" cy="10921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349E9400-655B-4628-9039-DD15D4195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215066"/>
              </p:ext>
            </p:extLst>
          </p:nvPr>
        </p:nvGraphicFramePr>
        <p:xfrm>
          <a:off x="2471738" y="3051175"/>
          <a:ext cx="34480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7" name="Equation" r:id="rId15" imgW="1434960" imgH="393480" progId="Equation.DSMT4">
                  <p:embed/>
                </p:oleObj>
              </mc:Choice>
              <mc:Fallback>
                <p:oleObj name="Equation" r:id="rId15" imgW="1434960" imgH="3934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B6A81DAC-A1AE-4249-B518-778D71174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051175"/>
                        <a:ext cx="3448050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094F724-0332-4506-B8D2-5C5296DFD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09303"/>
              </p:ext>
            </p:extLst>
          </p:nvPr>
        </p:nvGraphicFramePr>
        <p:xfrm>
          <a:off x="2318395" y="4047053"/>
          <a:ext cx="26844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8" name="Equation" r:id="rId17" imgW="1117440" imgH="393480" progId="Equation.DSMT4">
                  <p:embed/>
                </p:oleObj>
              </mc:Choice>
              <mc:Fallback>
                <p:oleObj name="Equation" r:id="rId17" imgW="111744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139E839-C2D5-486A-8C7E-E0771F2FE8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395" y="4047053"/>
                        <a:ext cx="2684463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23B86C3-99DC-4CF7-8515-17FA65A3B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914865"/>
              </p:ext>
            </p:extLst>
          </p:nvPr>
        </p:nvGraphicFramePr>
        <p:xfrm>
          <a:off x="1707290" y="4991433"/>
          <a:ext cx="36607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9" name="Equation" r:id="rId19" imgW="1523880" imgH="393480" progId="Equation.DSMT4">
                  <p:embed/>
                </p:oleObj>
              </mc:Choice>
              <mc:Fallback>
                <p:oleObj name="Equation" r:id="rId19" imgW="1523880" imgH="3934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D269B75B-AF55-48EC-8131-4FF0C81A1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290" y="4991433"/>
                        <a:ext cx="3660775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5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94832A-89E9-4020-A5C4-CD27D299C077}"/>
              </a:ext>
            </a:extLst>
          </p:cNvPr>
          <p:cNvSpPr/>
          <p:nvPr/>
        </p:nvSpPr>
        <p:spPr>
          <a:xfrm>
            <a:off x="832703" y="12586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边界条件</a:t>
            </a:r>
            <a:endParaRPr lang="zh-CN" altLang="en-US" sz="28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AB7278-55C6-4EEC-BE0B-478214EE0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81237"/>
              </p:ext>
            </p:extLst>
          </p:nvPr>
        </p:nvGraphicFramePr>
        <p:xfrm>
          <a:off x="3736975" y="1146175"/>
          <a:ext cx="2720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20" name="Equation" r:id="rId3" imgW="901440" imgH="253800" progId="Equation.DSMT4">
                  <p:embed/>
                </p:oleObj>
              </mc:Choice>
              <mc:Fallback>
                <p:oleObj name="Equation" r:id="rId3" imgW="901440" imgH="2538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38C0143-BF65-4A04-800F-3E10F27A5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1146175"/>
                        <a:ext cx="272097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>
            <a:extLst>
              <a:ext uri="{FF2B5EF4-FFF2-40B4-BE49-F238E27FC236}">
                <a16:creationId xmlns:a16="http://schemas.microsoft.com/office/drawing/2014/main" id="{5C4B15DF-9D74-4F26-AF6B-9BC3B083F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7683" y="2822446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CFE2CF5-2863-425E-BF24-AF43C275C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2508" y="1475738"/>
            <a:ext cx="14968" cy="2210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E8D0CF1D-C4FB-48BC-BEA5-4E78428EE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2508" y="2822446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F2CB8C4B-800E-4189-A3D5-26991FEBC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2008" y="2822446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99C2C7FA-6190-449A-AE45-EE14D7249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6107" y="2128709"/>
            <a:ext cx="15899" cy="725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9A65B303-8D18-4DDB-B76B-D9456BE07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76107" y="2128709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CC925960-7CCC-4230-8D51-39B84ED73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558" y="270020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6CD4F719-27EB-4DAF-BDCF-647874F5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317" y="2700209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0967360A-7358-406B-BA1F-541A89A5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202" y="26779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CB680B2C-D0E2-4B95-8B58-DB92999B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0675" y="2210232"/>
            <a:ext cx="504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7A780213-EA7B-4A03-9B21-03F65C4F8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6751" y="225117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42D3A6D2-7E6B-41A8-8694-065D86F8C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695009"/>
              </p:ext>
            </p:extLst>
          </p:nvPr>
        </p:nvGraphicFramePr>
        <p:xfrm>
          <a:off x="9257285" y="151775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21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BD83FCC2-1404-49D6-AB32-9FA32CB55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285" y="1517755"/>
                        <a:ext cx="36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9588944F-D511-4535-9B15-99AB9DDC7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36894"/>
              </p:ext>
            </p:extLst>
          </p:nvPr>
        </p:nvGraphicFramePr>
        <p:xfrm>
          <a:off x="10997589" y="1580260"/>
          <a:ext cx="452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22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8A439DE8-9C3C-4779-9914-BB5D95E4C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7589" y="1580260"/>
                        <a:ext cx="4524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9" descr="浅色上对角线">
            <a:extLst>
              <a:ext uri="{FF2B5EF4-FFF2-40B4-BE49-F238E27FC236}">
                <a16:creationId xmlns:a16="http://schemas.microsoft.com/office/drawing/2014/main" id="{252764D2-4BFD-4289-A980-4E000FE7A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60" y="1928683"/>
            <a:ext cx="1290979" cy="1698937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8B796263-5256-4E15-9DC0-B1763425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1428" y="2411974"/>
            <a:ext cx="3079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7EAF7A87-A388-4C8A-9F10-E65FE680E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20972" y="2811445"/>
            <a:ext cx="1079500" cy="70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4B4D1606-AC77-43EB-8223-809599451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9433" y="1726366"/>
            <a:ext cx="14968" cy="10921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591E3C5-7DC7-47F8-9F3A-56F8CF78E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136339"/>
              </p:ext>
            </p:extLst>
          </p:nvPr>
        </p:nvGraphicFramePr>
        <p:xfrm>
          <a:off x="1264561" y="1952730"/>
          <a:ext cx="48688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23" name="Equation" r:id="rId9" imgW="1612800" imgH="253800" progId="Equation.DSMT4">
                  <p:embed/>
                </p:oleObj>
              </mc:Choice>
              <mc:Fallback>
                <p:oleObj name="Equation" r:id="rId9" imgW="1612800" imgH="253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7247A25-BD15-4002-83AA-41FF858B1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561" y="1952730"/>
                        <a:ext cx="4868862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4FE5B44-D5D6-4400-B8A8-7A13016F9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538602"/>
              </p:ext>
            </p:extLst>
          </p:nvPr>
        </p:nvGraphicFramePr>
        <p:xfrm>
          <a:off x="1227138" y="2921000"/>
          <a:ext cx="4945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24" name="Equation" r:id="rId11" imgW="1638000" imgH="253800" progId="Equation.DSMT4">
                  <p:embed/>
                </p:oleObj>
              </mc:Choice>
              <mc:Fallback>
                <p:oleObj name="Equation" r:id="rId11" imgW="1638000" imgH="253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B981D9B-A772-4845-8DBF-ABEF04249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921000"/>
                        <a:ext cx="4945062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E8CEA28-53B7-4268-8355-B6DFE5881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469378"/>
              </p:ext>
            </p:extLst>
          </p:nvPr>
        </p:nvGraphicFramePr>
        <p:xfrm>
          <a:off x="1455738" y="3889375"/>
          <a:ext cx="4945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25" name="Equation" r:id="rId13" imgW="1638000" imgH="253800" progId="Equation.DSMT4">
                  <p:embed/>
                </p:oleObj>
              </mc:Choice>
              <mc:Fallback>
                <p:oleObj name="Equation" r:id="rId13" imgW="163800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C555724-2019-495B-94E6-332CD6414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889375"/>
                        <a:ext cx="4945062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9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D44194D6-B30D-477B-8747-ABFA5E194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09741"/>
              </p:ext>
            </p:extLst>
          </p:nvPr>
        </p:nvGraphicFramePr>
        <p:xfrm>
          <a:off x="4273065" y="5398193"/>
          <a:ext cx="4546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6" name="Equation" r:id="rId3" imgW="1739880" imgH="203040" progId="Equation.DSMT4">
                  <p:embed/>
                </p:oleObj>
              </mc:Choice>
              <mc:Fallback>
                <p:oleObj name="Equation" r:id="rId3" imgW="1739880" imgH="20304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2F89A36E-D2F6-47D4-8E6E-9BC735EC3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065" y="5398193"/>
                        <a:ext cx="4546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F363C3C-B13A-4065-BC84-82049F197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033719"/>
              </p:ext>
            </p:extLst>
          </p:nvPr>
        </p:nvGraphicFramePr>
        <p:xfrm>
          <a:off x="7337393" y="1828586"/>
          <a:ext cx="2555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7" name="Equation" r:id="rId5" imgW="977760" imgH="203040" progId="Equation.DSMT4">
                  <p:embed/>
                </p:oleObj>
              </mc:Choice>
              <mc:Fallback>
                <p:oleObj name="Equation" r:id="rId5" imgW="977760" imgH="20304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2E8300FA-59A8-4904-BCDE-609112F43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393" y="1828586"/>
                        <a:ext cx="25558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AC8362-0565-4E14-8CCF-8E613F23D02C}"/>
                  </a:ext>
                </a:extLst>
              </p:cNvPr>
              <p:cNvSpPr/>
              <p:nvPr/>
            </p:nvSpPr>
            <p:spPr>
              <a:xfrm>
                <a:off x="1779287" y="1728059"/>
                <a:ext cx="53751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定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义空间反演（反射）算符</m:t>
                      </m:r>
                      <m:r>
                        <a:rPr lang="zh-CN" alt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AC8362-0565-4E14-8CCF-8E613F23D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87" y="1728059"/>
                <a:ext cx="537518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3CF0AEB-F389-41F9-B69A-550CC2AAD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81702"/>
              </p:ext>
            </p:extLst>
          </p:nvPr>
        </p:nvGraphicFramePr>
        <p:xfrm>
          <a:off x="4179857" y="2633345"/>
          <a:ext cx="3716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8" name="Equation" r:id="rId8" imgW="1422360" imgH="203040" progId="Equation.DSMT4">
                  <p:embed/>
                </p:oleObj>
              </mc:Choice>
              <mc:Fallback>
                <p:oleObj name="Equation" r:id="rId8" imgW="1422360" imgH="20304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243FFEB9-8E4D-4513-82B3-640CDE00C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57" y="2633345"/>
                        <a:ext cx="3716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D8B3326-197B-4992-8E81-6A099439C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3694"/>
              </p:ext>
            </p:extLst>
          </p:nvPr>
        </p:nvGraphicFramePr>
        <p:xfrm>
          <a:off x="4405166" y="4339363"/>
          <a:ext cx="3949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9" name="Equation" r:id="rId10" imgW="1511280" imgH="203040" progId="Equation.DSMT4">
                  <p:embed/>
                </p:oleObj>
              </mc:Choice>
              <mc:Fallback>
                <p:oleObj name="Equation" r:id="rId10" imgW="1511280" imgH="20304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32A2DF7F-95CB-49C5-BE71-1AF5B1643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166" y="4339363"/>
                        <a:ext cx="3949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1C54CBD-2252-45B5-A902-FD4F19985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6745"/>
              </p:ext>
            </p:extLst>
          </p:nvPr>
        </p:nvGraphicFramePr>
        <p:xfrm>
          <a:off x="3798064" y="3406069"/>
          <a:ext cx="4479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0" name="Equation" r:id="rId12" imgW="1714320" imgH="203040" progId="Equation.DSMT4">
                  <p:embed/>
                </p:oleObj>
              </mc:Choice>
              <mc:Fallback>
                <p:oleObj name="Equation" r:id="rId12" imgW="1714320" imgH="20304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BADA6874-5741-49E2-BE71-F87BAA07E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64" y="3406069"/>
                        <a:ext cx="44799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38A658-1614-4215-81D1-8D51640F3C42}"/>
                  </a:ext>
                </a:extLst>
              </p:cNvPr>
              <p:cNvSpPr/>
              <p:nvPr/>
            </p:nvSpPr>
            <p:spPr>
              <a:xfrm>
                <a:off x="1695115" y="2679144"/>
                <a:ext cx="14430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偶宇称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38A658-1614-4215-81D1-8D51640F3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15" y="2679144"/>
                <a:ext cx="14430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AF711D-7901-4FA0-B678-FD52FD33201D}"/>
                  </a:ext>
                </a:extLst>
              </p:cNvPr>
              <p:cNvSpPr/>
              <p:nvPr/>
            </p:nvSpPr>
            <p:spPr>
              <a:xfrm>
                <a:off x="1779287" y="4339363"/>
                <a:ext cx="1959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奇宇称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800" b="1" dirty="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AF711D-7901-4FA0-B678-FD52FD332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87" y="4339363"/>
                <a:ext cx="195919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63091E2C-CEBE-45E5-9229-B9AA0FEB6B58}"/>
              </a:ext>
            </a:extLst>
          </p:cNvPr>
          <p:cNvSpPr/>
          <p:nvPr/>
        </p:nvSpPr>
        <p:spPr>
          <a:xfrm>
            <a:off x="3097210" y="751434"/>
            <a:ext cx="7040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22.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宇称－函数在空间反演下表现出的特性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D33CA2-F3BB-442A-805A-848ADAE79A82}"/>
                  </a:ext>
                </a:extLst>
              </p:cNvPr>
              <p:cNvSpPr/>
              <p:nvPr/>
            </p:nvSpPr>
            <p:spPr>
              <a:xfrm>
                <a:off x="1533326" y="3418958"/>
                <a:ext cx="21611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偶</m:t>
                      </m:r>
                      <m:r>
                        <a:rPr lang="zh-CN" altLang="en-US" sz="2800" b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宇称</m:t>
                      </m:r>
                      <m:r>
                        <a:rPr lang="zh-CN" altLang="en-US" sz="2800" b="1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例子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99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D33CA2-F3BB-442A-805A-848ADAE79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26" y="3418958"/>
                <a:ext cx="216116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66F13-374E-4C72-ACE6-AFF558CC0667}"/>
                  </a:ext>
                </a:extLst>
              </p:cNvPr>
              <p:cNvSpPr/>
              <p:nvPr/>
            </p:nvSpPr>
            <p:spPr>
              <a:xfrm>
                <a:off x="1695115" y="5287139"/>
                <a:ext cx="2677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奇宇称</m:t>
                      </m:r>
                      <m:r>
                        <a:rPr lang="zh-CN" alt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例子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8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66F13-374E-4C72-ACE6-AFF558CC0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15" y="5287139"/>
                <a:ext cx="267733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8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1424F8-BE45-4BD4-A35B-709DC6FE1E73}"/>
              </a:ext>
            </a:extLst>
          </p:cNvPr>
          <p:cNvSpPr/>
          <p:nvPr/>
        </p:nvSpPr>
        <p:spPr>
          <a:xfrm>
            <a:off x="3810639" y="223816"/>
            <a:ext cx="281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FF0000"/>
                </a:solidFill>
              </a:rPr>
              <a:t>23.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概率守恒方程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6A7D29-508C-4FDB-8E67-46FB2B066DE5}"/>
              </a:ext>
            </a:extLst>
          </p:cNvPr>
          <p:cNvSpPr/>
          <p:nvPr/>
        </p:nvSpPr>
        <p:spPr>
          <a:xfrm>
            <a:off x="1325451" y="822395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概率守恒方程的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积分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形式为</a:t>
            </a:r>
            <a:endParaRPr lang="zh-CN" altLang="zh-CN" sz="2800" b="1" dirty="0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85BB226-EDED-4B64-A6CF-7A7BC0EE8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097845"/>
              </p:ext>
            </p:extLst>
          </p:nvPr>
        </p:nvGraphicFramePr>
        <p:xfrm>
          <a:off x="2883096" y="1362547"/>
          <a:ext cx="35512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40" name="Equation" r:id="rId3" imgW="1587240" imgH="393480" progId="Equation.DSMT4">
                  <p:embed/>
                </p:oleObj>
              </mc:Choice>
              <mc:Fallback>
                <p:oleObj name="Equation" r:id="rId3" imgW="1587240" imgH="393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CD13F3A-FFF8-4C64-864B-D69EB1C01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096" y="1362547"/>
                        <a:ext cx="3551238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850C3F7-A4CA-4817-B17C-9166B843A8FC}"/>
              </a:ext>
            </a:extLst>
          </p:cNvPr>
          <p:cNvSpPr/>
          <p:nvPr/>
        </p:nvSpPr>
        <p:spPr>
          <a:xfrm>
            <a:off x="1401041" y="2424705"/>
            <a:ext cx="8874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概率守恒：</a:t>
            </a:r>
            <a:r>
              <a:rPr lang="zh-CN" altLang="en-US" sz="2800" b="1" dirty="0">
                <a:solidFill>
                  <a:srgbClr val="009900"/>
                </a:solidFill>
              </a:rPr>
              <a:t>在单位时间内在一有限体积 内发现粒子的概率的增量等于通过体积表面流入的概率。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EDD74-2E40-4058-A251-702DB3269A39}"/>
              </a:ext>
            </a:extLst>
          </p:cNvPr>
          <p:cNvSpPr/>
          <p:nvPr/>
        </p:nvSpPr>
        <p:spPr>
          <a:xfrm>
            <a:off x="4735867" y="4162459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概率流密度矢量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74490E-359E-4843-8EF1-D34C883954D0}"/>
              </a:ext>
            </a:extLst>
          </p:cNvPr>
          <p:cNvSpPr/>
          <p:nvPr/>
        </p:nvSpPr>
        <p:spPr>
          <a:xfrm>
            <a:off x="1124476" y="4862465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概率守恒方程的微分形式为</a:t>
            </a:r>
            <a:endParaRPr lang="zh-CN" altLang="zh-CN" sz="2800" b="1" dirty="0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72D6060-6DC6-458F-80DD-198ED3E59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933804"/>
              </p:ext>
            </p:extLst>
          </p:nvPr>
        </p:nvGraphicFramePr>
        <p:xfrm>
          <a:off x="4437661" y="5469327"/>
          <a:ext cx="36512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41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9A68493-F950-4A7D-A46E-7983E8F1E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661" y="5469327"/>
                        <a:ext cx="3651250" cy="1292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38D4BD1-D7CD-436E-BFF5-AA53677E0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06425"/>
              </p:ext>
            </p:extLst>
          </p:nvPr>
        </p:nvGraphicFramePr>
        <p:xfrm>
          <a:off x="1124476" y="3608629"/>
          <a:ext cx="338296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42" name="Equation" r:id="rId7" imgW="1549080" imgH="393480" progId="Equation.DSMT4">
                  <p:embed/>
                </p:oleObj>
              </mc:Choice>
              <mc:Fallback>
                <p:oleObj name="Equation" r:id="rId7" imgW="154908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FF486C0A-806A-4996-AA00-94743FD824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476" y="3608629"/>
                        <a:ext cx="3382963" cy="862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3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D3EA6C-C5CE-453D-B816-C72F75505481}"/>
              </a:ext>
            </a:extLst>
          </p:cNvPr>
          <p:cNvSpPr/>
          <p:nvPr/>
        </p:nvSpPr>
        <p:spPr>
          <a:xfrm>
            <a:off x="784482" y="237536"/>
            <a:ext cx="675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</a:rPr>
              <a:t>写出                      时两个区域定态薛定谔方程及边界条件。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2B395FC-523D-419B-8CDD-B7AE08CE5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509205"/>
              </p:ext>
            </p:extLst>
          </p:nvPr>
        </p:nvGraphicFramePr>
        <p:xfrm>
          <a:off x="4227617" y="655395"/>
          <a:ext cx="11033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4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51B20BC-1ECD-418C-BBF3-50BC4BA65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617" y="655395"/>
                        <a:ext cx="1103312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>
            <a:extLst>
              <a:ext uri="{FF2B5EF4-FFF2-40B4-BE49-F238E27FC236}">
                <a16:creationId xmlns:a16="http://schemas.microsoft.com/office/drawing/2014/main" id="{07C0395C-8A9F-450B-A34E-7E3E572E9768}"/>
              </a:ext>
            </a:extLst>
          </p:cNvPr>
          <p:cNvGrpSpPr>
            <a:grpSpLocks/>
          </p:cNvGrpSpPr>
          <p:nvPr/>
        </p:nvGrpSpPr>
        <p:grpSpPr bwMode="auto">
          <a:xfrm>
            <a:off x="8824036" y="4813890"/>
            <a:ext cx="1590676" cy="639763"/>
            <a:chOff x="3510" y="1836"/>
            <a:chExt cx="1002" cy="403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6D364DF3-BD8F-4EC4-9A87-19A7301645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0" y="2049"/>
              <a:ext cx="538" cy="190"/>
              <a:chOff x="3486" y="2097"/>
              <a:chExt cx="538" cy="190"/>
            </a:xfrm>
          </p:grpSpPr>
          <p:sp>
            <p:nvSpPr>
              <p:cNvPr id="8" name="Oval 9">
                <a:extLst>
                  <a:ext uri="{FF2B5EF4-FFF2-40B4-BE49-F238E27FC236}">
                    <a16:creationId xmlns:a16="http://schemas.microsoft.com/office/drawing/2014/main" id="{1ADC6B6D-BB73-43EA-A2BD-5953C60D1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2097"/>
                <a:ext cx="207" cy="190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0648D37C-E41A-41F5-B630-CCCA9F092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8" y="2213"/>
                <a:ext cx="316" cy="1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824DD372-BB4F-4FC5-A94A-4183B2AD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166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F8B44D73-2F06-41C4-89B0-CC5A98F2A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836"/>
              <a:ext cx="71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 dirty="0">
                  <a:solidFill>
                    <a:srgbClr val="0000FF"/>
                  </a:solidFill>
                </a:rPr>
                <a:t>E &gt;U</a:t>
              </a:r>
              <a:r>
                <a:rPr kumimoji="1" lang="en-GB" altLang="zh-CN" sz="2600" baseline="-25000" dirty="0">
                  <a:solidFill>
                    <a:srgbClr val="0000FF"/>
                  </a:solidFill>
                </a:rPr>
                <a:t>0</a:t>
              </a:r>
              <a:endParaRPr kumimoji="1" lang="en-US" altLang="zh-CN" sz="26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5045EAA8-7085-4F22-BFAE-CE980CDEE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327965"/>
              </p:ext>
            </p:extLst>
          </p:nvPr>
        </p:nvGraphicFramePr>
        <p:xfrm>
          <a:off x="7953852" y="190086"/>
          <a:ext cx="38100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5" name="公式" r:id="rId5" imgW="1269720" imgH="558720" progId="Equation.3">
                  <p:embed/>
                </p:oleObj>
              </mc:Choice>
              <mc:Fallback>
                <p:oleObj name="公式" r:id="rId5" imgW="1269720" imgH="558720" progId="Equation.3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9BD802EE-B2DE-4B5F-9A3E-90112EFC0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852" y="190086"/>
                        <a:ext cx="38100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4">
            <a:extLst>
              <a:ext uri="{FF2B5EF4-FFF2-40B4-BE49-F238E27FC236}">
                <a16:creationId xmlns:a16="http://schemas.microsoft.com/office/drawing/2014/main" id="{E9D66161-6E6D-4603-B6BE-462F1CDFA772}"/>
              </a:ext>
            </a:extLst>
          </p:cNvPr>
          <p:cNvGrpSpPr>
            <a:grpSpLocks/>
          </p:cNvGrpSpPr>
          <p:nvPr/>
        </p:nvGrpSpPr>
        <p:grpSpPr bwMode="auto">
          <a:xfrm>
            <a:off x="9205033" y="4166189"/>
            <a:ext cx="2700338" cy="2454275"/>
            <a:chOff x="3774" y="2568"/>
            <a:chExt cx="1701" cy="1546"/>
          </a:xfrm>
        </p:grpSpPr>
        <p:grpSp>
          <p:nvGrpSpPr>
            <p:cNvPr id="12" name="Group 15">
              <a:extLst>
                <a:ext uri="{FF2B5EF4-FFF2-40B4-BE49-F238E27FC236}">
                  <a16:creationId xmlns:a16="http://schemas.microsoft.com/office/drawing/2014/main" id="{A3C63703-7ED0-48C8-8257-26B28C34C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2568"/>
              <a:ext cx="1701" cy="1514"/>
              <a:chOff x="3750" y="1428"/>
              <a:chExt cx="1701" cy="1514"/>
            </a:xfrm>
          </p:grpSpPr>
          <p:cxnSp>
            <p:nvCxnSpPr>
              <p:cNvPr id="14" name="AutoShape 16">
                <a:extLst>
                  <a:ext uri="{FF2B5EF4-FFF2-40B4-BE49-F238E27FC236}">
                    <a16:creationId xmlns:a16="http://schemas.microsoft.com/office/drawing/2014/main" id="{A546B3A3-5C16-4E78-AEBA-5F54424C92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750" y="1788"/>
                <a:ext cx="1500" cy="820"/>
              </a:xfrm>
              <a:prstGeom prst="bentConnector3">
                <a:avLst>
                  <a:gd name="adj1" fmla="val 50000"/>
                </a:avLst>
              </a:prstGeom>
              <a:noFill/>
              <a:ln w="5080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29139D5E-47A1-4CB0-AECC-255474BF6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609"/>
                <a:ext cx="1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8">
                <a:extLst>
                  <a:ext uri="{FF2B5EF4-FFF2-40B4-BE49-F238E27FC236}">
                    <a16:creationId xmlns:a16="http://schemas.microsoft.com/office/drawing/2014/main" id="{38B92844-98EB-4CCD-B041-3EF79F176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5" y="1483"/>
                <a:ext cx="0" cy="1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5945CE05-B695-493E-B2D6-917C9BB52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454"/>
                <a:ext cx="50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/>
                  <a:t>U</a:t>
                </a:r>
                <a:r>
                  <a:rPr kumimoji="1" lang="en-GB" altLang="zh-CN" sz="2600"/>
                  <a:t>(</a:t>
                </a:r>
                <a:r>
                  <a:rPr kumimoji="1" lang="en-GB" altLang="zh-CN" sz="2600" i="1"/>
                  <a:t>x</a:t>
                </a:r>
                <a:r>
                  <a:rPr kumimoji="1" lang="en-GB" altLang="zh-CN" sz="2600"/>
                  <a:t>)</a:t>
                </a:r>
                <a:endParaRPr kumimoji="1" lang="en-US" altLang="zh-CN" sz="2600"/>
              </a:p>
            </p:txBody>
          </p:sp>
          <p:sp>
            <p:nvSpPr>
              <p:cNvPr id="18" name="Rectangle 20">
                <a:extLst>
                  <a:ext uri="{FF2B5EF4-FFF2-40B4-BE49-F238E27FC236}">
                    <a16:creationId xmlns:a16="http://schemas.microsoft.com/office/drawing/2014/main" id="{C4FCEC18-ED65-4EE3-9568-CBBB07E3F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6" y="2634"/>
                <a:ext cx="30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 dirty="0"/>
                  <a:t>x</a:t>
                </a:r>
                <a:endParaRPr kumimoji="1" lang="en-US" altLang="zh-CN" sz="2600" i="1" dirty="0"/>
              </a:p>
            </p:txBody>
          </p:sp>
          <p:sp>
            <p:nvSpPr>
              <p:cNvPr id="19" name="Rectangle 21">
                <a:extLst>
                  <a:ext uri="{FF2B5EF4-FFF2-40B4-BE49-F238E27FC236}">
                    <a16:creationId xmlns:a16="http://schemas.microsoft.com/office/drawing/2014/main" id="{95B4190A-3DD7-4759-BAFA-4FB8956E5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0" y="1428"/>
                <a:ext cx="71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 dirty="0">
                    <a:solidFill>
                      <a:srgbClr val="87119F"/>
                    </a:solidFill>
                  </a:rPr>
                  <a:t>U=U</a:t>
                </a:r>
                <a:r>
                  <a:rPr kumimoji="1" lang="en-GB" altLang="zh-CN" sz="2600" baseline="-25000" dirty="0">
                    <a:solidFill>
                      <a:srgbClr val="87119F"/>
                    </a:solidFill>
                  </a:rPr>
                  <a:t>0</a:t>
                </a:r>
                <a:endParaRPr kumimoji="1" lang="en-US" altLang="zh-CN" sz="2600" dirty="0">
                  <a:solidFill>
                    <a:srgbClr val="87119F"/>
                  </a:solidFill>
                </a:endParaRPr>
              </a:p>
            </p:txBody>
          </p:sp>
          <p:sp>
            <p:nvSpPr>
              <p:cNvPr id="20" name="Rectangle 22">
                <a:extLst>
                  <a:ext uri="{FF2B5EF4-FFF2-40B4-BE49-F238E27FC236}">
                    <a16:creationId xmlns:a16="http://schemas.microsoft.com/office/drawing/2014/main" id="{970B776F-19FF-416B-BCE4-A1AC25B62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256"/>
                <a:ext cx="71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 dirty="0">
                    <a:solidFill>
                      <a:srgbClr val="009900"/>
                    </a:solidFill>
                  </a:rPr>
                  <a:t>U=</a:t>
                </a:r>
                <a:r>
                  <a:rPr kumimoji="1" lang="en-GB" altLang="zh-CN" sz="2600" dirty="0">
                    <a:solidFill>
                      <a:srgbClr val="009900"/>
                    </a:solidFill>
                  </a:rPr>
                  <a:t>0</a:t>
                </a:r>
                <a:endParaRPr kumimoji="1" lang="en-US" altLang="zh-CN" sz="2600" dirty="0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D11AD7A-16D7-44D6-80AD-5DD02A046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3806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o</a:t>
              </a:r>
              <a:endParaRPr kumimoji="1" lang="en-US" altLang="zh-CN" sz="2600" i="1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4A9918B-3A3B-4789-BFCC-DC233962A1F9}"/>
              </a:ext>
            </a:extLst>
          </p:cNvPr>
          <p:cNvSpPr/>
          <p:nvPr/>
        </p:nvSpPr>
        <p:spPr>
          <a:xfrm>
            <a:off x="384383" y="2004245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x&lt;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,U=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32">
            <a:extLst>
              <a:ext uri="{FF2B5EF4-FFF2-40B4-BE49-F238E27FC236}">
                <a16:creationId xmlns:a16="http://schemas.microsoft.com/office/drawing/2014/main" id="{DB79B570-28F0-4BB2-97C8-20224C877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84945"/>
              </p:ext>
            </p:extLst>
          </p:nvPr>
        </p:nvGraphicFramePr>
        <p:xfrm>
          <a:off x="2517085" y="2125769"/>
          <a:ext cx="34210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6" name="Equation" r:id="rId7" imgW="1041120" imgH="419040" progId="Equation.DSMT4">
                  <p:embed/>
                </p:oleObj>
              </mc:Choice>
              <mc:Fallback>
                <p:oleObj name="Equation" r:id="rId7" imgW="1041120" imgH="419040" progId="Equation.DSMT4">
                  <p:embed/>
                  <p:pic>
                    <p:nvPicPr>
                      <p:cNvPr id="22" name="Object 32">
                        <a:extLst>
                          <a:ext uri="{FF2B5EF4-FFF2-40B4-BE49-F238E27FC236}">
                            <a16:creationId xmlns:a16="http://schemas.microsoft.com/office/drawing/2014/main" id="{9A5CEB11-6991-4BA6-A2F5-16BA1FFFA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085" y="2125769"/>
                        <a:ext cx="34210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8775CB72-B658-439D-8FE9-FA292D6E6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65466"/>
              </p:ext>
            </p:extLst>
          </p:nvPr>
        </p:nvGraphicFramePr>
        <p:xfrm>
          <a:off x="6759492" y="2013909"/>
          <a:ext cx="22288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7" name="Equation" r:id="rId9" imgW="965160" imgH="444240" progId="Equation.DSMT4">
                  <p:embed/>
                </p:oleObj>
              </mc:Choice>
              <mc:Fallback>
                <p:oleObj name="Equation" r:id="rId9" imgW="965160" imgH="444240" progId="Equation.DSMT4">
                  <p:embed/>
                  <p:pic>
                    <p:nvPicPr>
                      <p:cNvPr id="23" name="Object 2">
                        <a:extLst>
                          <a:ext uri="{FF2B5EF4-FFF2-40B4-BE49-F238E27FC236}">
                            <a16:creationId xmlns:a16="http://schemas.microsoft.com/office/drawing/2014/main" id="{9D4DEC72-51E7-4352-9CCB-30BC689F1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492" y="2013909"/>
                        <a:ext cx="22288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F71330AE-AD5E-4B0E-BAA8-08152452C980}"/>
              </a:ext>
            </a:extLst>
          </p:cNvPr>
          <p:cNvSpPr/>
          <p:nvPr/>
        </p:nvSpPr>
        <p:spPr>
          <a:xfrm>
            <a:off x="287371" y="3402196"/>
            <a:ext cx="1939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x&gt;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,U=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aseline="-25000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EABBF9BE-69A2-443C-B683-51CA938A5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10690"/>
              </p:ext>
            </p:extLst>
          </p:nvPr>
        </p:nvGraphicFramePr>
        <p:xfrm>
          <a:off x="6582484" y="3352482"/>
          <a:ext cx="3355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8" name="Equation" r:id="rId11" imgW="1396800" imgH="444240" progId="Equation.DSMT4">
                  <p:embed/>
                </p:oleObj>
              </mc:Choice>
              <mc:Fallback>
                <p:oleObj name="Equation" r:id="rId11" imgW="1396800" imgH="444240" progId="Equation.DSMT4">
                  <p:embed/>
                  <p:pic>
                    <p:nvPicPr>
                      <p:cNvPr id="27" name="Object 2">
                        <a:extLst>
                          <a:ext uri="{FF2B5EF4-FFF2-40B4-BE49-F238E27FC236}">
                            <a16:creationId xmlns:a16="http://schemas.microsoft.com/office/drawing/2014/main" id="{D2C72AE4-B9F2-4724-8486-B7884418D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484" y="3352482"/>
                        <a:ext cx="33559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744F3F1E-86E1-4586-A36C-68DFDFCCE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62108"/>
              </p:ext>
            </p:extLst>
          </p:nvPr>
        </p:nvGraphicFramePr>
        <p:xfrm>
          <a:off x="1877536" y="3548652"/>
          <a:ext cx="38766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9" name="Equation" r:id="rId13" imgW="1180800" imgH="419040" progId="Equation.DSMT4">
                  <p:embed/>
                </p:oleObj>
              </mc:Choice>
              <mc:Fallback>
                <p:oleObj name="Equation" r:id="rId13" imgW="1180800" imgH="419040" progId="Equation.DSMT4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518BACD2-FE0C-4D9C-B6C2-CB4E0BE95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536" y="3548652"/>
                        <a:ext cx="38766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49F881F1-1F81-4FA0-96E6-6A3912D7C70C}"/>
              </a:ext>
            </a:extLst>
          </p:cNvPr>
          <p:cNvSpPr/>
          <p:nvPr/>
        </p:nvSpPr>
        <p:spPr>
          <a:xfrm>
            <a:off x="8926152" y="4286382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4D5418E-BD68-49EA-8CC5-A06D5B2363EA}"/>
              </a:ext>
            </a:extLst>
          </p:cNvPr>
          <p:cNvSpPr/>
          <p:nvPr/>
        </p:nvSpPr>
        <p:spPr>
          <a:xfrm>
            <a:off x="10816068" y="5155693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E45DD19-D029-4317-B4EB-8637A941CECD}"/>
              </a:ext>
            </a:extLst>
          </p:cNvPr>
          <p:cNvSpPr/>
          <p:nvPr/>
        </p:nvSpPr>
        <p:spPr>
          <a:xfrm>
            <a:off x="1338664" y="493043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</a:rPr>
              <a:t>边界条件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71F32E7-DF47-4E0A-8361-21FF21F66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52341"/>
              </p:ext>
            </p:extLst>
          </p:nvPr>
        </p:nvGraphicFramePr>
        <p:xfrm>
          <a:off x="1681872" y="5496998"/>
          <a:ext cx="477361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10" name="Equation" r:id="rId15" imgW="1739880" imgH="393480" progId="Equation.DSMT4">
                  <p:embed/>
                </p:oleObj>
              </mc:Choice>
              <mc:Fallback>
                <p:oleObj name="Equation" r:id="rId15" imgW="173988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AB98BCF7-C18F-4A88-A2C9-C21D406CF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872" y="5496998"/>
                        <a:ext cx="4773613" cy="1084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53E325F-1690-4CA6-BD3D-ACC84B8BA256}"/>
              </a:ext>
            </a:extLst>
          </p:cNvPr>
          <p:cNvSpPr/>
          <p:nvPr/>
        </p:nvSpPr>
        <p:spPr>
          <a:xfrm>
            <a:off x="4595117" y="-27144"/>
            <a:ext cx="2164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FF0000"/>
                </a:solidFill>
              </a:rPr>
              <a:t>24. </a:t>
            </a:r>
            <a:r>
              <a:rPr lang="zh-CN" altLang="en-US" sz="2800" b="1" kern="0" dirty="0">
                <a:solidFill>
                  <a:srgbClr val="FF0000"/>
                </a:solidFill>
              </a:rPr>
              <a:t>隧道效应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783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5B571EC-8588-4385-A730-1262463C68FE}"/>
              </a:ext>
            </a:extLst>
          </p:cNvPr>
          <p:cNvSpPr/>
          <p:nvPr/>
        </p:nvSpPr>
        <p:spPr>
          <a:xfrm>
            <a:off x="1181431" y="1029304"/>
            <a:ext cx="82710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练习：</a:t>
            </a:r>
            <a:r>
              <a:rPr lang="zh-CN" altLang="en-US" sz="2800" b="1" dirty="0">
                <a:solidFill>
                  <a:srgbClr val="009900"/>
                </a:solidFill>
              </a:rPr>
              <a:t>如图所示，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粒子在势能为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的场中运动，</a:t>
            </a: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时</a:t>
            </a:r>
            <a:r>
              <a:rPr kumimoji="1"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入射波</a:t>
            </a:r>
          </a:p>
          <a:p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反射波和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透射波的波函数分别为</a:t>
            </a:r>
          </a:p>
          <a:p>
            <a:r>
              <a:rPr kumimoji="1"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1"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          和             ，</a:t>
            </a:r>
          </a:p>
          <a:p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。其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概率流密度分别为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_____,_____,_____,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透射系数为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_______,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反射系数为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AAA342-4634-4ACD-AFAA-128C14250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93646"/>
              </p:ext>
            </p:extLst>
          </p:nvPr>
        </p:nvGraphicFramePr>
        <p:xfrm>
          <a:off x="3539604" y="1469890"/>
          <a:ext cx="1654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80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9EAF6BBB-221E-40EE-AB5C-9A122B08D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04" y="1469890"/>
                        <a:ext cx="1654175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>
            <a:extLst>
              <a:ext uri="{FF2B5EF4-FFF2-40B4-BE49-F238E27FC236}">
                <a16:creationId xmlns:a16="http://schemas.microsoft.com/office/drawing/2014/main" id="{B858E1A7-371A-4F50-A187-80F1492CE059}"/>
              </a:ext>
            </a:extLst>
          </p:cNvPr>
          <p:cNvGrpSpPr>
            <a:grpSpLocks/>
          </p:cNvGrpSpPr>
          <p:nvPr/>
        </p:nvGrpSpPr>
        <p:grpSpPr bwMode="auto">
          <a:xfrm>
            <a:off x="5813895" y="4313237"/>
            <a:ext cx="3244851" cy="2544763"/>
            <a:chOff x="3712" y="2524"/>
            <a:chExt cx="2044" cy="1603"/>
          </a:xfrm>
        </p:grpSpPr>
        <p:cxnSp>
          <p:nvCxnSpPr>
            <p:cNvPr id="6" name="AutoShape 18">
              <a:extLst>
                <a:ext uri="{FF2B5EF4-FFF2-40B4-BE49-F238E27FC236}">
                  <a16:creationId xmlns:a16="http://schemas.microsoft.com/office/drawing/2014/main" id="{6569C876-1E8C-4EBD-A83F-63FF4B0DD8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9" y="2873"/>
              <a:ext cx="1184" cy="838"/>
            </a:xfrm>
            <a:prstGeom prst="bentConnector3">
              <a:avLst>
                <a:gd name="adj1" fmla="val 51569"/>
              </a:avLst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BF24E46B-D546-4DE4-944D-66FC73B73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3718"/>
              <a:ext cx="1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C259F6BC-D798-4201-830A-7BCB2C849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9" y="2568"/>
              <a:ext cx="0" cy="1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E6D7CBCC-91C0-4EA5-98C5-A0F8AD72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665"/>
              <a:ext cx="33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 dirty="0"/>
                <a:t>x</a:t>
              </a:r>
              <a:endParaRPr kumimoji="1" lang="en-US" altLang="zh-CN" sz="2600" i="1" dirty="0"/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BF295C28-0F40-4BB4-888F-D7F5942EB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2524"/>
              <a:ext cx="1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 dirty="0"/>
                <a:t>U</a:t>
              </a:r>
              <a:r>
                <a:rPr kumimoji="1" lang="en-GB" altLang="zh-CN" sz="2600" dirty="0"/>
                <a:t>(</a:t>
              </a:r>
              <a:r>
                <a:rPr kumimoji="1" lang="en-GB" altLang="zh-CN" sz="2600" i="1" dirty="0"/>
                <a:t>x</a:t>
              </a:r>
              <a:r>
                <a:rPr kumimoji="1" lang="en-GB" altLang="zh-CN" sz="2600" dirty="0"/>
                <a:t>)</a:t>
              </a:r>
              <a:r>
                <a:rPr kumimoji="1" lang="en-US" altLang="zh-CN" sz="2600" dirty="0"/>
                <a:t>    </a:t>
              </a:r>
              <a:r>
                <a:rPr kumimoji="1" lang="en-GB" altLang="zh-CN" sz="2600" i="1" dirty="0"/>
                <a:t>U=U</a:t>
              </a:r>
              <a:r>
                <a:rPr kumimoji="1" lang="en-GB" altLang="zh-CN" sz="2600" baseline="-25000" dirty="0"/>
                <a:t>0</a:t>
              </a:r>
              <a:endParaRPr kumimoji="1" lang="en-US" altLang="zh-CN" sz="2600" dirty="0"/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D43819C-67BE-416A-BC2F-17F5EF186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819"/>
              <a:ext cx="77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U= </a:t>
              </a:r>
              <a:r>
                <a:rPr kumimoji="1" lang="en-GB" altLang="zh-CN" sz="2600"/>
                <a:t>0</a:t>
              </a:r>
              <a:endParaRPr kumimoji="1" lang="en-US" altLang="zh-CN" sz="2600"/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4063D932-EDBC-4443-BA2D-62E6FCBDC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3665"/>
              <a:ext cx="32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/>
                <a:t>0</a:t>
              </a:r>
              <a:endParaRPr kumimoji="1" lang="en-US" altLang="zh-CN" sz="2600"/>
            </a:p>
          </p:txBody>
        </p:sp>
        <p:cxnSp>
          <p:nvCxnSpPr>
            <p:cNvPr id="13" name="AutoShape 25">
              <a:extLst>
                <a:ext uri="{FF2B5EF4-FFF2-40B4-BE49-F238E27FC236}">
                  <a16:creationId xmlns:a16="http://schemas.microsoft.com/office/drawing/2014/main" id="{0ADB32B0-E025-49E9-B2C7-38EBAE1C26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825" y="3121"/>
              <a:ext cx="835" cy="366"/>
            </a:xfrm>
            <a:prstGeom prst="bentConnector3">
              <a:avLst>
                <a:gd name="adj1" fmla="val 100236"/>
              </a:avLst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E0C02D7B-B238-4EC3-B2D9-6381DDDD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3665"/>
              <a:ext cx="33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a</a:t>
              </a:r>
              <a:endParaRPr kumimoji="1" lang="en-US" altLang="zh-CN" sz="2600" i="1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AA5787F9-5C18-4D2E-9EEA-94503178A1FE}"/>
              </a:ext>
            </a:extLst>
          </p:cNvPr>
          <p:cNvGrpSpPr>
            <a:grpSpLocks/>
          </p:cNvGrpSpPr>
          <p:nvPr/>
        </p:nvGrpSpPr>
        <p:grpSpPr bwMode="auto">
          <a:xfrm>
            <a:off x="2983099" y="4872127"/>
            <a:ext cx="3949701" cy="550863"/>
            <a:chOff x="823" y="2710"/>
            <a:chExt cx="2488" cy="347"/>
          </a:xfrm>
        </p:grpSpPr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806F7175-DD38-4A32-A9B6-8F21380A90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399219"/>
                </p:ext>
              </p:extLst>
            </p:nvPr>
          </p:nvGraphicFramePr>
          <p:xfrm>
            <a:off x="823" y="2710"/>
            <a:ext cx="63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881" name="Equation" r:id="rId5" imgW="304560" imgH="203040" progId="Equation.DSMT4">
                    <p:embed/>
                  </p:oleObj>
                </mc:Choice>
                <mc:Fallback>
                  <p:oleObj name="Equation" r:id="rId5" imgW="304560" imgH="203040" progId="Equation.DSMT4">
                    <p:embed/>
                    <p:pic>
                      <p:nvPicPr>
                        <p:cNvPr id="37" name="Object 16">
                          <a:extLst>
                            <a:ext uri="{FF2B5EF4-FFF2-40B4-BE49-F238E27FC236}">
                              <a16:creationId xmlns:a16="http://schemas.microsoft.com/office/drawing/2014/main" id="{17C5089A-06DD-4E29-84D0-C5772139B5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2710"/>
                          <a:ext cx="63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8156908-A6BE-4F0D-81DF-509EE3C5D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2727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0000CC"/>
                  </a:solidFill>
                </a:rPr>
                <a:t>入射波</a:t>
              </a: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F01F985-BDFA-4B43-BC03-D5E2966DA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808"/>
              <a:ext cx="895" cy="233"/>
            </a:xfrm>
            <a:custGeom>
              <a:avLst/>
              <a:gdLst>
                <a:gd name="T0" fmla="*/ 0 w 2103"/>
                <a:gd name="T1" fmla="*/ 209 h 274"/>
                <a:gd name="T2" fmla="*/ 0 w 2103"/>
                <a:gd name="T3" fmla="*/ 0 h 274"/>
                <a:gd name="T4" fmla="*/ 0 w 2103"/>
                <a:gd name="T5" fmla="*/ 209 h 274"/>
                <a:gd name="T6" fmla="*/ 0 w 2103"/>
                <a:gd name="T7" fmla="*/ 0 h 274"/>
                <a:gd name="T8" fmla="*/ 0 w 2103"/>
                <a:gd name="T9" fmla="*/ 209 h 274"/>
                <a:gd name="T10" fmla="*/ 0 w 2103"/>
                <a:gd name="T11" fmla="*/ 0 h 274"/>
                <a:gd name="T12" fmla="*/ 0 w 2103"/>
                <a:gd name="T13" fmla="*/ 209 h 274"/>
                <a:gd name="T14" fmla="*/ 0 w 2103"/>
                <a:gd name="T15" fmla="*/ 0 h 274"/>
                <a:gd name="T16" fmla="*/ 0 w 2103"/>
                <a:gd name="T17" fmla="*/ 209 h 274"/>
                <a:gd name="T18" fmla="*/ 0 w 2103"/>
                <a:gd name="T19" fmla="*/ 110 h 274"/>
                <a:gd name="T20" fmla="*/ 0 w 2103"/>
                <a:gd name="T21" fmla="*/ 110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AABD6F4-4444-43DB-AF94-D526CBF9001C}"/>
              </a:ext>
            </a:extLst>
          </p:cNvPr>
          <p:cNvGrpSpPr>
            <a:grpSpLocks/>
          </p:cNvGrpSpPr>
          <p:nvPr/>
        </p:nvGrpSpPr>
        <p:grpSpPr bwMode="auto">
          <a:xfrm>
            <a:off x="2775418" y="5580036"/>
            <a:ext cx="4079876" cy="530225"/>
            <a:chOff x="695" y="3123"/>
            <a:chExt cx="2570" cy="334"/>
          </a:xfrm>
        </p:grpSpPr>
        <p:graphicFrame>
          <p:nvGraphicFramePr>
            <p:cNvPr id="20" name="Object 20">
              <a:extLst>
                <a:ext uri="{FF2B5EF4-FFF2-40B4-BE49-F238E27FC236}">
                  <a16:creationId xmlns:a16="http://schemas.microsoft.com/office/drawing/2014/main" id="{848659D7-78D8-49C2-83EF-961FC96CB7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6441903"/>
                </p:ext>
              </p:extLst>
            </p:nvPr>
          </p:nvGraphicFramePr>
          <p:xfrm>
            <a:off x="695" y="3140"/>
            <a:ext cx="9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882" name="Equation" r:id="rId7" imgW="495000" imgH="203040" progId="Equation.DSMT4">
                    <p:embed/>
                  </p:oleObj>
                </mc:Choice>
                <mc:Fallback>
                  <p:oleObj name="Equation" r:id="rId7" imgW="495000" imgH="203040" progId="Equation.DSMT4">
                    <p:embed/>
                    <p:pic>
                      <p:nvPicPr>
                        <p:cNvPr id="41" name="Object 20">
                          <a:extLst>
                            <a:ext uri="{FF2B5EF4-FFF2-40B4-BE49-F238E27FC236}">
                              <a16:creationId xmlns:a16="http://schemas.microsoft.com/office/drawing/2014/main" id="{F14A007D-628C-4F1B-BCBF-D0CE9E5509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3140"/>
                          <a:ext cx="90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743A687E-9EDE-4843-AC5D-6D41B7417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3127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FF00FF"/>
                  </a:solidFill>
                </a:rPr>
                <a:t>反射波</a:t>
              </a: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41EB6ADC-44A4-46B2-8AAD-BB5AEC658555}"/>
                </a:ext>
              </a:extLst>
            </p:cNvPr>
            <p:cNvSpPr>
              <a:spLocks/>
            </p:cNvSpPr>
            <p:nvPr/>
          </p:nvSpPr>
          <p:spPr bwMode="auto">
            <a:xfrm rot="10733280">
              <a:off x="2424" y="3123"/>
              <a:ext cx="841" cy="233"/>
            </a:xfrm>
            <a:custGeom>
              <a:avLst/>
              <a:gdLst>
                <a:gd name="T0" fmla="*/ 0 w 2103"/>
                <a:gd name="T1" fmla="*/ 1 h 274"/>
                <a:gd name="T2" fmla="*/ 0 w 2103"/>
                <a:gd name="T3" fmla="*/ 0 h 274"/>
                <a:gd name="T4" fmla="*/ 0 w 2103"/>
                <a:gd name="T5" fmla="*/ 1 h 274"/>
                <a:gd name="T6" fmla="*/ 0 w 2103"/>
                <a:gd name="T7" fmla="*/ 0 h 274"/>
                <a:gd name="T8" fmla="*/ 0 w 2103"/>
                <a:gd name="T9" fmla="*/ 1 h 274"/>
                <a:gd name="T10" fmla="*/ 0 w 2103"/>
                <a:gd name="T11" fmla="*/ 0 h 274"/>
                <a:gd name="T12" fmla="*/ 0 w 2103"/>
                <a:gd name="T13" fmla="*/ 1 h 274"/>
                <a:gd name="T14" fmla="*/ 0 w 2103"/>
                <a:gd name="T15" fmla="*/ 0 h 274"/>
                <a:gd name="T16" fmla="*/ 0 w 2103"/>
                <a:gd name="T17" fmla="*/ 1 h 274"/>
                <a:gd name="T18" fmla="*/ 0 w 2103"/>
                <a:gd name="T19" fmla="*/ 1 h 274"/>
                <a:gd name="T20" fmla="*/ 0 w 2103"/>
                <a:gd name="T21" fmla="*/ 1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C98A537C-36B4-464F-97C5-B055D33F4F8C}"/>
              </a:ext>
            </a:extLst>
          </p:cNvPr>
          <p:cNvGrpSpPr>
            <a:grpSpLocks/>
          </p:cNvGrpSpPr>
          <p:nvPr/>
        </p:nvGrpSpPr>
        <p:grpSpPr bwMode="auto">
          <a:xfrm>
            <a:off x="8212607" y="4444517"/>
            <a:ext cx="3016251" cy="1168400"/>
            <a:chOff x="691" y="2880"/>
            <a:chExt cx="1900" cy="736"/>
          </a:xfrm>
        </p:grpSpPr>
        <p:graphicFrame>
          <p:nvGraphicFramePr>
            <p:cNvPr id="24" name="Object 16">
              <a:extLst>
                <a:ext uri="{FF2B5EF4-FFF2-40B4-BE49-F238E27FC236}">
                  <a16:creationId xmlns:a16="http://schemas.microsoft.com/office/drawing/2014/main" id="{152A717A-B31F-45F5-A5D2-EEE789C33B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501230"/>
                </p:ext>
              </p:extLst>
            </p:nvPr>
          </p:nvGraphicFramePr>
          <p:xfrm>
            <a:off x="841" y="2911"/>
            <a:ext cx="102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883" name="Equation" r:id="rId9" imgW="495000" imgH="203040" progId="Equation.DSMT4">
                    <p:embed/>
                  </p:oleObj>
                </mc:Choice>
                <mc:Fallback>
                  <p:oleObj name="Equation" r:id="rId9" imgW="495000" imgH="203040" progId="Equation.DSMT4">
                    <p:embed/>
                    <p:pic>
                      <p:nvPicPr>
                        <p:cNvPr id="45" name="Object 16">
                          <a:extLst>
                            <a:ext uri="{FF2B5EF4-FFF2-40B4-BE49-F238E27FC236}">
                              <a16:creationId xmlns:a16="http://schemas.microsoft.com/office/drawing/2014/main" id="{AAC36BA9-0307-47BD-9323-25BF750B0C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2911"/>
                          <a:ext cx="102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0A6A0018-FCB6-4AB8-96A6-BFFD0BFD9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" y="2880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CC3300"/>
                  </a:solidFill>
                  <a:latin typeface="宋体" panose="02010600030101010101" pitchFamily="2" charset="-122"/>
                </a:rPr>
                <a:t>透</a:t>
              </a:r>
              <a:r>
                <a:rPr kumimoji="1" lang="zh-CN" altLang="en-US" sz="2800" dirty="0">
                  <a:solidFill>
                    <a:srgbClr val="CC3300"/>
                  </a:solidFill>
                </a:rPr>
                <a:t>射波</a:t>
              </a: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6B51610-E290-46F6-BBA5-B56B4E0D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383"/>
              <a:ext cx="895" cy="233"/>
            </a:xfrm>
            <a:custGeom>
              <a:avLst/>
              <a:gdLst>
                <a:gd name="T0" fmla="*/ 0 w 2103"/>
                <a:gd name="T1" fmla="*/ 209 h 274"/>
                <a:gd name="T2" fmla="*/ 0 w 2103"/>
                <a:gd name="T3" fmla="*/ 0 h 274"/>
                <a:gd name="T4" fmla="*/ 0 w 2103"/>
                <a:gd name="T5" fmla="*/ 209 h 274"/>
                <a:gd name="T6" fmla="*/ 0 w 2103"/>
                <a:gd name="T7" fmla="*/ 0 h 274"/>
                <a:gd name="T8" fmla="*/ 0 w 2103"/>
                <a:gd name="T9" fmla="*/ 209 h 274"/>
                <a:gd name="T10" fmla="*/ 0 w 2103"/>
                <a:gd name="T11" fmla="*/ 0 h 274"/>
                <a:gd name="T12" fmla="*/ 0 w 2103"/>
                <a:gd name="T13" fmla="*/ 209 h 274"/>
                <a:gd name="T14" fmla="*/ 0 w 2103"/>
                <a:gd name="T15" fmla="*/ 0 h 274"/>
                <a:gd name="T16" fmla="*/ 0 w 2103"/>
                <a:gd name="T17" fmla="*/ 209 h 274"/>
                <a:gd name="T18" fmla="*/ 0 w 2103"/>
                <a:gd name="T19" fmla="*/ 110 h 274"/>
                <a:gd name="T20" fmla="*/ 0 w 2103"/>
                <a:gd name="T21" fmla="*/ 110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23">
            <a:extLst>
              <a:ext uri="{FF2B5EF4-FFF2-40B4-BE49-F238E27FC236}">
                <a16:creationId xmlns:a16="http://schemas.microsoft.com/office/drawing/2014/main" id="{4D3790D5-E05A-4671-B29C-A9487EA49667}"/>
              </a:ext>
            </a:extLst>
          </p:cNvPr>
          <p:cNvGrpSpPr>
            <a:grpSpLocks/>
          </p:cNvGrpSpPr>
          <p:nvPr/>
        </p:nvGrpSpPr>
        <p:grpSpPr bwMode="auto">
          <a:xfrm>
            <a:off x="7010240" y="4921793"/>
            <a:ext cx="1327150" cy="669925"/>
            <a:chOff x="3353" y="2820"/>
            <a:chExt cx="836" cy="422"/>
          </a:xfrm>
        </p:grpSpPr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12465ACC-2640-4200-9BB5-51A0D61EA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2820"/>
              <a:ext cx="7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dirty="0">
                  <a:solidFill>
                    <a:srgbClr val="008000"/>
                  </a:solidFill>
                </a:rPr>
                <a:t>衰减波</a:t>
              </a: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FCFCDDFA-B86E-4855-9DB6-9643A75F6944}"/>
                </a:ext>
              </a:extLst>
            </p:cNvPr>
            <p:cNvSpPr>
              <a:spLocks/>
            </p:cNvSpPr>
            <p:nvPr/>
          </p:nvSpPr>
          <p:spPr bwMode="auto">
            <a:xfrm rot="868377">
              <a:off x="3353" y="3009"/>
              <a:ext cx="648" cy="233"/>
            </a:xfrm>
            <a:custGeom>
              <a:avLst/>
              <a:gdLst>
                <a:gd name="T0" fmla="*/ 0 w 567"/>
                <a:gd name="T1" fmla="*/ 0 h 161"/>
                <a:gd name="T2" fmla="*/ 74 w 567"/>
                <a:gd name="T3" fmla="*/ 55 h 161"/>
                <a:gd name="T4" fmla="*/ 202 w 567"/>
                <a:gd name="T5" fmla="*/ 146 h 161"/>
                <a:gd name="T6" fmla="*/ 567 w 567"/>
                <a:gd name="T7" fmla="*/ 146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7"/>
                <a:gd name="T13" fmla="*/ 0 h 161"/>
                <a:gd name="T14" fmla="*/ 567 w 567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7" h="161">
                  <a:moveTo>
                    <a:pt x="0" y="0"/>
                  </a:moveTo>
                  <a:cubicBezTo>
                    <a:pt x="20" y="15"/>
                    <a:pt x="40" y="31"/>
                    <a:pt x="74" y="55"/>
                  </a:cubicBezTo>
                  <a:cubicBezTo>
                    <a:pt x="108" y="79"/>
                    <a:pt x="120" y="131"/>
                    <a:pt x="202" y="146"/>
                  </a:cubicBezTo>
                  <a:cubicBezTo>
                    <a:pt x="284" y="161"/>
                    <a:pt x="425" y="153"/>
                    <a:pt x="567" y="14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0" name="Object 13">
            <a:extLst>
              <a:ext uri="{FF2B5EF4-FFF2-40B4-BE49-F238E27FC236}">
                <a16:creationId xmlns:a16="http://schemas.microsoft.com/office/drawing/2014/main" id="{AA2BCE91-1F9C-4FAB-B163-87CB5B33E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109395"/>
              </p:ext>
            </p:extLst>
          </p:nvPr>
        </p:nvGraphicFramePr>
        <p:xfrm>
          <a:off x="8382000" y="1029304"/>
          <a:ext cx="38100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84" name="公式" r:id="rId11" imgW="1269720" imgH="558720" progId="Equation.3">
                  <p:embed/>
                </p:oleObj>
              </mc:Choice>
              <mc:Fallback>
                <p:oleObj name="公式" r:id="rId11" imgW="1269720" imgH="558720" progId="Equation.3">
                  <p:embed/>
                  <p:pic>
                    <p:nvPicPr>
                      <p:cNvPr id="51" name="Object 13">
                        <a:extLst>
                          <a:ext uri="{FF2B5EF4-FFF2-40B4-BE49-F238E27FC236}">
                            <a16:creationId xmlns:a16="http://schemas.microsoft.com/office/drawing/2014/main" id="{2B03300A-D3AD-4E69-A0DC-46BCB3A31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029304"/>
                        <a:ext cx="38100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>
            <a:extLst>
              <a:ext uri="{FF2B5EF4-FFF2-40B4-BE49-F238E27FC236}">
                <a16:creationId xmlns:a16="http://schemas.microsoft.com/office/drawing/2014/main" id="{3CB483B9-D041-4734-85CC-425927298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99347"/>
              </p:ext>
            </p:extLst>
          </p:nvPr>
        </p:nvGraphicFramePr>
        <p:xfrm>
          <a:off x="1773705" y="2403232"/>
          <a:ext cx="10017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85" name="Equation" r:id="rId13" imgW="304560" imgH="203040" progId="Equation.DSMT4">
                  <p:embed/>
                </p:oleObj>
              </mc:Choice>
              <mc:Fallback>
                <p:oleObj name="Equation" r:id="rId13" imgW="304560" imgH="203040" progId="Equation.DSMT4">
                  <p:embed/>
                  <p:pic>
                    <p:nvPicPr>
                      <p:cNvPr id="52" name="Object 16">
                        <a:extLst>
                          <a:ext uri="{FF2B5EF4-FFF2-40B4-BE49-F238E27FC236}">
                            <a16:creationId xmlns:a16="http://schemas.microsoft.com/office/drawing/2014/main" id="{13310211-E090-44F6-8FF1-D94CD9374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705" y="2403232"/>
                        <a:ext cx="10017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>
            <a:extLst>
              <a:ext uri="{FF2B5EF4-FFF2-40B4-BE49-F238E27FC236}">
                <a16:creationId xmlns:a16="http://schemas.microsoft.com/office/drawing/2014/main" id="{5EC019B7-2BA3-4FB1-A74D-889F4C71F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572332"/>
              </p:ext>
            </p:extLst>
          </p:nvPr>
        </p:nvGraphicFramePr>
        <p:xfrm>
          <a:off x="3433545" y="2403233"/>
          <a:ext cx="1628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86" name="Equation" r:id="rId14" imgW="495000" imgH="203040" progId="Equation.DSMT4">
                  <p:embed/>
                </p:oleObj>
              </mc:Choice>
              <mc:Fallback>
                <p:oleObj name="Equation" r:id="rId14" imgW="495000" imgH="203040" progId="Equation.DSMT4">
                  <p:embed/>
                  <p:pic>
                    <p:nvPicPr>
                      <p:cNvPr id="53" name="Object 16">
                        <a:extLst>
                          <a:ext uri="{FF2B5EF4-FFF2-40B4-BE49-F238E27FC236}">
                            <a16:creationId xmlns:a16="http://schemas.microsoft.com/office/drawing/2014/main" id="{6F8FB3CC-D94C-47A3-BB8B-C5CCA4162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45" y="2403233"/>
                        <a:ext cx="1628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>
            <a:extLst>
              <a:ext uri="{FF2B5EF4-FFF2-40B4-BE49-F238E27FC236}">
                <a16:creationId xmlns:a16="http://schemas.microsoft.com/office/drawing/2014/main" id="{AB037860-EE8D-4AFA-A3C3-8D448DCF4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74080"/>
              </p:ext>
            </p:extLst>
          </p:nvPr>
        </p:nvGraphicFramePr>
        <p:xfrm>
          <a:off x="6025117" y="2415434"/>
          <a:ext cx="1628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87" name="Equation" r:id="rId16" imgW="495000" imgH="203040" progId="Equation.DSMT4">
                  <p:embed/>
                </p:oleObj>
              </mc:Choice>
              <mc:Fallback>
                <p:oleObj name="Equation" r:id="rId16" imgW="495000" imgH="203040" progId="Equation.DSMT4">
                  <p:embed/>
                  <p:pic>
                    <p:nvPicPr>
                      <p:cNvPr id="54" name="Object 16">
                        <a:extLst>
                          <a:ext uri="{FF2B5EF4-FFF2-40B4-BE49-F238E27FC236}">
                            <a16:creationId xmlns:a16="http://schemas.microsoft.com/office/drawing/2014/main" id="{302946C2-EC35-4966-A9D4-0E3952B09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117" y="2415434"/>
                        <a:ext cx="1628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7CB3A60C-7F52-4A0D-90BA-5B42278AB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74055"/>
              </p:ext>
            </p:extLst>
          </p:nvPr>
        </p:nvGraphicFramePr>
        <p:xfrm>
          <a:off x="739849" y="3917556"/>
          <a:ext cx="22225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88" name="Equation" r:id="rId18" imgW="749160" imgH="406080" progId="Equation.DSMT4">
                  <p:embed/>
                </p:oleObj>
              </mc:Choice>
              <mc:Fallback>
                <p:oleObj name="Equation" r:id="rId18" imgW="749160" imgH="406080" progId="Equation.DSMT4">
                  <p:embed/>
                  <p:pic>
                    <p:nvPicPr>
                      <p:cNvPr id="55" name="Object 4">
                        <a:extLst>
                          <a:ext uri="{FF2B5EF4-FFF2-40B4-BE49-F238E27FC236}">
                            <a16:creationId xmlns:a16="http://schemas.microsoft.com/office/drawing/2014/main" id="{B4088A9D-3DA7-4DD9-8631-ECA5E5789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49" y="3917556"/>
                        <a:ext cx="2222500" cy="1203325"/>
                      </a:xfrm>
                      <a:prstGeom prst="rect">
                        <a:avLst/>
                      </a:prstGeom>
                      <a:solidFill>
                        <a:srgbClr val="0EF265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983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BCA2863E-A2C8-4B61-B7F3-F52F8708413E}"/>
              </a:ext>
            </a:extLst>
          </p:cNvPr>
          <p:cNvGrpSpPr>
            <a:grpSpLocks/>
          </p:cNvGrpSpPr>
          <p:nvPr/>
        </p:nvGrpSpPr>
        <p:grpSpPr bwMode="auto">
          <a:xfrm>
            <a:off x="6718093" y="3968131"/>
            <a:ext cx="3244851" cy="2544763"/>
            <a:chOff x="3712" y="2524"/>
            <a:chExt cx="2044" cy="1603"/>
          </a:xfrm>
        </p:grpSpPr>
        <p:cxnSp>
          <p:nvCxnSpPr>
            <p:cNvPr id="3" name="AutoShape 18">
              <a:extLst>
                <a:ext uri="{FF2B5EF4-FFF2-40B4-BE49-F238E27FC236}">
                  <a16:creationId xmlns:a16="http://schemas.microsoft.com/office/drawing/2014/main" id="{1AF5C7EF-1579-4CCD-9742-73EAAFBDF5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9" y="2873"/>
              <a:ext cx="1184" cy="838"/>
            </a:xfrm>
            <a:prstGeom prst="bentConnector3">
              <a:avLst>
                <a:gd name="adj1" fmla="val 51569"/>
              </a:avLst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Line 19">
              <a:extLst>
                <a:ext uri="{FF2B5EF4-FFF2-40B4-BE49-F238E27FC236}">
                  <a16:creationId xmlns:a16="http://schemas.microsoft.com/office/drawing/2014/main" id="{11E79D55-E829-4663-A6A9-0BFA2F2E1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3718"/>
              <a:ext cx="1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0">
              <a:extLst>
                <a:ext uri="{FF2B5EF4-FFF2-40B4-BE49-F238E27FC236}">
                  <a16:creationId xmlns:a16="http://schemas.microsoft.com/office/drawing/2014/main" id="{59295DBB-0856-48B0-A372-0A710C441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9" y="2568"/>
              <a:ext cx="0" cy="1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Rectangle 21">
              <a:extLst>
                <a:ext uri="{FF2B5EF4-FFF2-40B4-BE49-F238E27FC236}">
                  <a16:creationId xmlns:a16="http://schemas.microsoft.com/office/drawing/2014/main" id="{B12EF5A7-C482-4415-B922-CBC5EEDC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665"/>
              <a:ext cx="33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 dirty="0"/>
                <a:t>x</a:t>
              </a:r>
              <a:endParaRPr kumimoji="1" lang="en-US" altLang="zh-CN" sz="2600" i="1" dirty="0"/>
            </a:p>
          </p:txBody>
        </p:sp>
        <p:sp>
          <p:nvSpPr>
            <p:cNvPr id="7" name="Rectangle 22">
              <a:extLst>
                <a:ext uri="{FF2B5EF4-FFF2-40B4-BE49-F238E27FC236}">
                  <a16:creationId xmlns:a16="http://schemas.microsoft.com/office/drawing/2014/main" id="{A14CDAD8-2319-4B3C-B0C6-F014E56B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2524"/>
              <a:ext cx="120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 dirty="0"/>
                <a:t>U</a:t>
              </a:r>
              <a:r>
                <a:rPr kumimoji="1" lang="en-GB" altLang="zh-CN" sz="2600" dirty="0"/>
                <a:t>(</a:t>
              </a:r>
              <a:r>
                <a:rPr kumimoji="1" lang="en-GB" altLang="zh-CN" sz="2600" i="1" dirty="0"/>
                <a:t>x</a:t>
              </a:r>
              <a:r>
                <a:rPr kumimoji="1" lang="en-GB" altLang="zh-CN" sz="2600" dirty="0"/>
                <a:t>)</a:t>
              </a:r>
              <a:r>
                <a:rPr kumimoji="1" lang="en-US" altLang="zh-CN" sz="2600" dirty="0"/>
                <a:t>    </a:t>
              </a:r>
              <a:r>
                <a:rPr kumimoji="1" lang="en-GB" altLang="zh-CN" sz="2600" i="1" dirty="0"/>
                <a:t>U=U</a:t>
              </a:r>
              <a:r>
                <a:rPr kumimoji="1" lang="en-GB" altLang="zh-CN" sz="2600" baseline="-25000" dirty="0"/>
                <a:t>0</a:t>
              </a:r>
              <a:endParaRPr kumimoji="1" lang="en-US" altLang="zh-CN" sz="2600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62F7F0F-8A1E-4064-A960-E201D8012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819"/>
              <a:ext cx="77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U= </a:t>
              </a:r>
              <a:r>
                <a:rPr kumimoji="1" lang="en-GB" altLang="zh-CN" sz="2600"/>
                <a:t>0</a:t>
              </a:r>
              <a:endParaRPr kumimoji="1" lang="en-US" altLang="zh-CN" sz="2600"/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826D7BED-41A7-4C56-8542-8194A572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3665"/>
              <a:ext cx="32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/>
                <a:t>0</a:t>
              </a:r>
              <a:endParaRPr kumimoji="1" lang="en-US" altLang="zh-CN" sz="2600"/>
            </a:p>
          </p:txBody>
        </p:sp>
        <p:cxnSp>
          <p:nvCxnSpPr>
            <p:cNvPr id="10" name="AutoShape 25">
              <a:extLst>
                <a:ext uri="{FF2B5EF4-FFF2-40B4-BE49-F238E27FC236}">
                  <a16:creationId xmlns:a16="http://schemas.microsoft.com/office/drawing/2014/main" id="{4BFFE9E0-1A4C-4568-B9D9-9DF418B387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825" y="3121"/>
              <a:ext cx="835" cy="366"/>
            </a:xfrm>
            <a:prstGeom prst="bentConnector3">
              <a:avLst>
                <a:gd name="adj1" fmla="val 100236"/>
              </a:avLst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A00915DC-2BF8-4EB6-AF39-37C754CC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3665"/>
              <a:ext cx="33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a</a:t>
              </a:r>
              <a:endParaRPr kumimoji="1" lang="en-US" altLang="zh-CN" sz="2600" i="1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526D05BE-6226-4FC2-A95F-DC24742A854F}"/>
              </a:ext>
            </a:extLst>
          </p:cNvPr>
          <p:cNvGrpSpPr>
            <a:grpSpLocks/>
          </p:cNvGrpSpPr>
          <p:nvPr/>
        </p:nvGrpSpPr>
        <p:grpSpPr bwMode="auto">
          <a:xfrm>
            <a:off x="3887297" y="4527021"/>
            <a:ext cx="3949701" cy="525463"/>
            <a:chOff x="823" y="2710"/>
            <a:chExt cx="2488" cy="331"/>
          </a:xfrm>
        </p:grpSpPr>
        <p:graphicFrame>
          <p:nvGraphicFramePr>
            <p:cNvPr id="13" name="Object 16">
              <a:extLst>
                <a:ext uri="{FF2B5EF4-FFF2-40B4-BE49-F238E27FC236}">
                  <a16:creationId xmlns:a16="http://schemas.microsoft.com/office/drawing/2014/main" id="{D946692A-DA72-4641-B23D-6F7E2CF8E9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0263513"/>
                </p:ext>
              </p:extLst>
            </p:nvPr>
          </p:nvGraphicFramePr>
          <p:xfrm>
            <a:off x="823" y="2710"/>
            <a:ext cx="63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85" name="Equation" r:id="rId3" imgW="304560" imgH="203040" progId="Equation.DSMT4">
                    <p:embed/>
                  </p:oleObj>
                </mc:Choice>
                <mc:Fallback>
                  <p:oleObj name="Equation" r:id="rId3" imgW="304560" imgH="203040" progId="Equation.DSMT4">
                    <p:embed/>
                    <p:pic>
                      <p:nvPicPr>
                        <p:cNvPr id="31" name="Object 16">
                          <a:extLst>
                            <a:ext uri="{FF2B5EF4-FFF2-40B4-BE49-F238E27FC236}">
                              <a16:creationId xmlns:a16="http://schemas.microsoft.com/office/drawing/2014/main" id="{EB278621-4557-497F-B394-E9F88E9BEE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2710"/>
                          <a:ext cx="63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3C3BCFD9-1B96-44B5-B276-DE1A399A6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2727"/>
              <a:ext cx="7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dirty="0">
                  <a:solidFill>
                    <a:srgbClr val="0000CC"/>
                  </a:solidFill>
                </a:rPr>
                <a:t>入射波</a:t>
              </a: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169030D8-BCF4-4733-AB10-4C12D14DC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808"/>
              <a:ext cx="895" cy="233"/>
            </a:xfrm>
            <a:custGeom>
              <a:avLst/>
              <a:gdLst>
                <a:gd name="T0" fmla="*/ 0 w 2103"/>
                <a:gd name="T1" fmla="*/ 209 h 274"/>
                <a:gd name="T2" fmla="*/ 0 w 2103"/>
                <a:gd name="T3" fmla="*/ 0 h 274"/>
                <a:gd name="T4" fmla="*/ 0 w 2103"/>
                <a:gd name="T5" fmla="*/ 209 h 274"/>
                <a:gd name="T6" fmla="*/ 0 w 2103"/>
                <a:gd name="T7" fmla="*/ 0 h 274"/>
                <a:gd name="T8" fmla="*/ 0 w 2103"/>
                <a:gd name="T9" fmla="*/ 209 h 274"/>
                <a:gd name="T10" fmla="*/ 0 w 2103"/>
                <a:gd name="T11" fmla="*/ 0 h 274"/>
                <a:gd name="T12" fmla="*/ 0 w 2103"/>
                <a:gd name="T13" fmla="*/ 209 h 274"/>
                <a:gd name="T14" fmla="*/ 0 w 2103"/>
                <a:gd name="T15" fmla="*/ 0 h 274"/>
                <a:gd name="T16" fmla="*/ 0 w 2103"/>
                <a:gd name="T17" fmla="*/ 209 h 274"/>
                <a:gd name="T18" fmla="*/ 0 w 2103"/>
                <a:gd name="T19" fmla="*/ 110 h 274"/>
                <a:gd name="T20" fmla="*/ 0 w 2103"/>
                <a:gd name="T21" fmla="*/ 110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CA0473B9-2E22-4A03-9ABF-33242CCF1817}"/>
              </a:ext>
            </a:extLst>
          </p:cNvPr>
          <p:cNvGrpSpPr>
            <a:grpSpLocks/>
          </p:cNvGrpSpPr>
          <p:nvPr/>
        </p:nvGrpSpPr>
        <p:grpSpPr bwMode="auto">
          <a:xfrm>
            <a:off x="3679616" y="5234930"/>
            <a:ext cx="4079876" cy="495300"/>
            <a:chOff x="695" y="3123"/>
            <a:chExt cx="2570" cy="312"/>
          </a:xfrm>
        </p:grpSpPr>
        <p:graphicFrame>
          <p:nvGraphicFramePr>
            <p:cNvPr id="17" name="Object 20">
              <a:extLst>
                <a:ext uri="{FF2B5EF4-FFF2-40B4-BE49-F238E27FC236}">
                  <a16:creationId xmlns:a16="http://schemas.microsoft.com/office/drawing/2014/main" id="{DD346662-5D47-4239-8E6A-E766331541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775606"/>
                </p:ext>
              </p:extLst>
            </p:nvPr>
          </p:nvGraphicFramePr>
          <p:xfrm>
            <a:off x="695" y="3140"/>
            <a:ext cx="9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86" name="Equation" r:id="rId5" imgW="495000" imgH="203040" progId="Equation.DSMT4">
                    <p:embed/>
                  </p:oleObj>
                </mc:Choice>
                <mc:Fallback>
                  <p:oleObj name="Equation" r:id="rId5" imgW="495000" imgH="203040" progId="Equation.DSMT4">
                    <p:embed/>
                    <p:pic>
                      <p:nvPicPr>
                        <p:cNvPr id="35" name="Object 20">
                          <a:extLst>
                            <a:ext uri="{FF2B5EF4-FFF2-40B4-BE49-F238E27FC236}">
                              <a16:creationId xmlns:a16="http://schemas.microsoft.com/office/drawing/2014/main" id="{5EDDBF9B-D783-4062-BEDD-433F37E05B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3140"/>
                          <a:ext cx="90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CA71AEED-26D9-4E23-B223-BA2FCDEDD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3127"/>
              <a:ext cx="7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dirty="0">
                  <a:solidFill>
                    <a:srgbClr val="FF00FF"/>
                  </a:solidFill>
                </a:rPr>
                <a:t>反射波</a:t>
              </a: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BD80D36C-EE2F-48C8-8DAC-68D06CF289ED}"/>
                </a:ext>
              </a:extLst>
            </p:cNvPr>
            <p:cNvSpPr>
              <a:spLocks/>
            </p:cNvSpPr>
            <p:nvPr/>
          </p:nvSpPr>
          <p:spPr bwMode="auto">
            <a:xfrm rot="10733280">
              <a:off x="2424" y="3123"/>
              <a:ext cx="841" cy="233"/>
            </a:xfrm>
            <a:custGeom>
              <a:avLst/>
              <a:gdLst>
                <a:gd name="T0" fmla="*/ 0 w 2103"/>
                <a:gd name="T1" fmla="*/ 1 h 274"/>
                <a:gd name="T2" fmla="*/ 0 w 2103"/>
                <a:gd name="T3" fmla="*/ 0 h 274"/>
                <a:gd name="T4" fmla="*/ 0 w 2103"/>
                <a:gd name="T5" fmla="*/ 1 h 274"/>
                <a:gd name="T6" fmla="*/ 0 w 2103"/>
                <a:gd name="T7" fmla="*/ 0 h 274"/>
                <a:gd name="T8" fmla="*/ 0 w 2103"/>
                <a:gd name="T9" fmla="*/ 1 h 274"/>
                <a:gd name="T10" fmla="*/ 0 w 2103"/>
                <a:gd name="T11" fmla="*/ 0 h 274"/>
                <a:gd name="T12" fmla="*/ 0 w 2103"/>
                <a:gd name="T13" fmla="*/ 1 h 274"/>
                <a:gd name="T14" fmla="*/ 0 w 2103"/>
                <a:gd name="T15" fmla="*/ 0 h 274"/>
                <a:gd name="T16" fmla="*/ 0 w 2103"/>
                <a:gd name="T17" fmla="*/ 1 h 274"/>
                <a:gd name="T18" fmla="*/ 0 w 2103"/>
                <a:gd name="T19" fmla="*/ 1 h 274"/>
                <a:gd name="T20" fmla="*/ 0 w 2103"/>
                <a:gd name="T21" fmla="*/ 1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AE174601-90BF-44F5-A369-08138D589468}"/>
              </a:ext>
            </a:extLst>
          </p:cNvPr>
          <p:cNvGrpSpPr>
            <a:grpSpLocks/>
          </p:cNvGrpSpPr>
          <p:nvPr/>
        </p:nvGrpSpPr>
        <p:grpSpPr bwMode="auto">
          <a:xfrm>
            <a:off x="9116805" y="4099411"/>
            <a:ext cx="2938463" cy="1168400"/>
            <a:chOff x="691" y="2880"/>
            <a:chExt cx="1851" cy="736"/>
          </a:xfrm>
        </p:grpSpPr>
        <p:graphicFrame>
          <p:nvGraphicFramePr>
            <p:cNvPr id="21" name="Object 16">
              <a:extLst>
                <a:ext uri="{FF2B5EF4-FFF2-40B4-BE49-F238E27FC236}">
                  <a16:creationId xmlns:a16="http://schemas.microsoft.com/office/drawing/2014/main" id="{344468EB-BFDB-4F6F-85E0-BFE6FB1534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484742"/>
                </p:ext>
              </p:extLst>
            </p:nvPr>
          </p:nvGraphicFramePr>
          <p:xfrm>
            <a:off x="841" y="2911"/>
            <a:ext cx="102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87" name="Equation" r:id="rId7" imgW="495000" imgH="203040" progId="Equation.DSMT4">
                    <p:embed/>
                  </p:oleObj>
                </mc:Choice>
                <mc:Fallback>
                  <p:oleObj name="Equation" r:id="rId7" imgW="495000" imgH="203040" progId="Equation.DSMT4">
                    <p:embed/>
                    <p:pic>
                      <p:nvPicPr>
                        <p:cNvPr id="39" name="Object 16">
                          <a:extLst>
                            <a:ext uri="{FF2B5EF4-FFF2-40B4-BE49-F238E27FC236}">
                              <a16:creationId xmlns:a16="http://schemas.microsoft.com/office/drawing/2014/main" id="{664BE7A3-D9E6-433A-8622-173897974E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2911"/>
                          <a:ext cx="102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7">
              <a:extLst>
                <a:ext uri="{FF2B5EF4-FFF2-40B4-BE49-F238E27FC236}">
                  <a16:creationId xmlns:a16="http://schemas.microsoft.com/office/drawing/2014/main" id="{6E624CA1-AA3F-4E90-BCB8-A319B901B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" y="2880"/>
              <a:ext cx="7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dirty="0">
                  <a:solidFill>
                    <a:srgbClr val="CC3300"/>
                  </a:solidFill>
                  <a:latin typeface="宋体" panose="02010600030101010101" pitchFamily="2" charset="-122"/>
                </a:rPr>
                <a:t>透</a:t>
              </a:r>
              <a:r>
                <a:rPr kumimoji="1" lang="zh-CN" altLang="en-US" sz="2600" dirty="0">
                  <a:solidFill>
                    <a:srgbClr val="CC3300"/>
                  </a:solidFill>
                </a:rPr>
                <a:t>射波</a:t>
              </a: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528B0742-63BE-4036-8252-F5A6890CC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383"/>
              <a:ext cx="895" cy="233"/>
            </a:xfrm>
            <a:custGeom>
              <a:avLst/>
              <a:gdLst>
                <a:gd name="T0" fmla="*/ 0 w 2103"/>
                <a:gd name="T1" fmla="*/ 209 h 274"/>
                <a:gd name="T2" fmla="*/ 0 w 2103"/>
                <a:gd name="T3" fmla="*/ 0 h 274"/>
                <a:gd name="T4" fmla="*/ 0 w 2103"/>
                <a:gd name="T5" fmla="*/ 209 h 274"/>
                <a:gd name="T6" fmla="*/ 0 w 2103"/>
                <a:gd name="T7" fmla="*/ 0 h 274"/>
                <a:gd name="T8" fmla="*/ 0 w 2103"/>
                <a:gd name="T9" fmla="*/ 209 h 274"/>
                <a:gd name="T10" fmla="*/ 0 w 2103"/>
                <a:gd name="T11" fmla="*/ 0 h 274"/>
                <a:gd name="T12" fmla="*/ 0 w 2103"/>
                <a:gd name="T13" fmla="*/ 209 h 274"/>
                <a:gd name="T14" fmla="*/ 0 w 2103"/>
                <a:gd name="T15" fmla="*/ 0 h 274"/>
                <a:gd name="T16" fmla="*/ 0 w 2103"/>
                <a:gd name="T17" fmla="*/ 209 h 274"/>
                <a:gd name="T18" fmla="*/ 0 w 2103"/>
                <a:gd name="T19" fmla="*/ 110 h 274"/>
                <a:gd name="T20" fmla="*/ 0 w 2103"/>
                <a:gd name="T21" fmla="*/ 110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CA6C04-6152-4284-AFB0-3B3C17460E85}"/>
              </a:ext>
            </a:extLst>
          </p:cNvPr>
          <p:cNvGrpSpPr>
            <a:grpSpLocks/>
          </p:cNvGrpSpPr>
          <p:nvPr/>
        </p:nvGrpSpPr>
        <p:grpSpPr bwMode="auto">
          <a:xfrm>
            <a:off x="7914438" y="4576687"/>
            <a:ext cx="1327150" cy="669925"/>
            <a:chOff x="3353" y="2820"/>
            <a:chExt cx="836" cy="422"/>
          </a:xfrm>
        </p:grpSpPr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D8DFFA77-4F00-45F8-86D2-CA2118801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2820"/>
              <a:ext cx="7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dirty="0">
                  <a:solidFill>
                    <a:srgbClr val="008000"/>
                  </a:solidFill>
                </a:rPr>
                <a:t>衰减波</a:t>
              </a: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8A63DB65-DAF9-4678-9283-C7D94A129E99}"/>
                </a:ext>
              </a:extLst>
            </p:cNvPr>
            <p:cNvSpPr>
              <a:spLocks/>
            </p:cNvSpPr>
            <p:nvPr/>
          </p:nvSpPr>
          <p:spPr bwMode="auto">
            <a:xfrm rot="868377">
              <a:off x="3353" y="3009"/>
              <a:ext cx="648" cy="233"/>
            </a:xfrm>
            <a:custGeom>
              <a:avLst/>
              <a:gdLst>
                <a:gd name="T0" fmla="*/ 0 w 567"/>
                <a:gd name="T1" fmla="*/ 0 h 161"/>
                <a:gd name="T2" fmla="*/ 74 w 567"/>
                <a:gd name="T3" fmla="*/ 55 h 161"/>
                <a:gd name="T4" fmla="*/ 202 w 567"/>
                <a:gd name="T5" fmla="*/ 146 h 161"/>
                <a:gd name="T6" fmla="*/ 567 w 567"/>
                <a:gd name="T7" fmla="*/ 146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7"/>
                <a:gd name="T13" fmla="*/ 0 h 161"/>
                <a:gd name="T14" fmla="*/ 567 w 567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7" h="161">
                  <a:moveTo>
                    <a:pt x="0" y="0"/>
                  </a:moveTo>
                  <a:cubicBezTo>
                    <a:pt x="20" y="15"/>
                    <a:pt x="40" y="31"/>
                    <a:pt x="74" y="55"/>
                  </a:cubicBezTo>
                  <a:cubicBezTo>
                    <a:pt x="108" y="79"/>
                    <a:pt x="120" y="131"/>
                    <a:pt x="202" y="146"/>
                  </a:cubicBezTo>
                  <a:cubicBezTo>
                    <a:pt x="284" y="161"/>
                    <a:pt x="425" y="153"/>
                    <a:pt x="567" y="14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638">
            <a:extLst>
              <a:ext uri="{FF2B5EF4-FFF2-40B4-BE49-F238E27FC236}">
                <a16:creationId xmlns:a16="http://schemas.microsoft.com/office/drawing/2014/main" id="{A62E5DE8-582C-4CB5-9AEE-195340A912FF}"/>
              </a:ext>
            </a:extLst>
          </p:cNvPr>
          <p:cNvGrpSpPr>
            <a:grpSpLocks/>
          </p:cNvGrpSpPr>
          <p:nvPr/>
        </p:nvGrpSpPr>
        <p:grpSpPr bwMode="auto">
          <a:xfrm>
            <a:off x="778861" y="328139"/>
            <a:ext cx="6259514" cy="625476"/>
            <a:chOff x="-602" y="1208"/>
            <a:chExt cx="3943" cy="394"/>
          </a:xfrm>
        </p:grpSpPr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1869E7B7-B03A-4307-B3B2-EC32D06E1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2" y="1231"/>
              <a:ext cx="3943" cy="33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求得入射波        的概率流密度 </a:t>
              </a:r>
            </a:p>
          </p:txBody>
        </p:sp>
        <p:graphicFrame>
          <p:nvGraphicFramePr>
            <p:cNvPr id="29" name="Object 7">
              <a:extLst>
                <a:ext uri="{FF2B5EF4-FFF2-40B4-BE49-F238E27FC236}">
                  <a16:creationId xmlns:a16="http://schemas.microsoft.com/office/drawing/2014/main" id="{08AFD90E-573F-4C6C-A29B-5962F54E80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138667"/>
                </p:ext>
              </p:extLst>
            </p:nvPr>
          </p:nvGraphicFramePr>
          <p:xfrm>
            <a:off x="652" y="1208"/>
            <a:ext cx="68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88" name="Equation" r:id="rId9" imgW="380880" imgH="241200" progId="Equation.DSMT4">
                    <p:embed/>
                  </p:oleObj>
                </mc:Choice>
                <mc:Fallback>
                  <p:oleObj name="Equation" r:id="rId9" imgW="380880" imgH="241200" progId="Equation.DSMT4">
                    <p:embed/>
                    <p:pic>
                      <p:nvPicPr>
                        <p:cNvPr id="51" name="Object 7">
                          <a:extLst>
                            <a:ext uri="{FF2B5EF4-FFF2-40B4-BE49-F238E27FC236}">
                              <a16:creationId xmlns:a16="http://schemas.microsoft.com/office/drawing/2014/main" id="{D1FB4F99-D242-4A84-86DE-8765EECF3F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1208"/>
                          <a:ext cx="683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641">
            <a:extLst>
              <a:ext uri="{FF2B5EF4-FFF2-40B4-BE49-F238E27FC236}">
                <a16:creationId xmlns:a16="http://schemas.microsoft.com/office/drawing/2014/main" id="{2C8D3C5E-47C8-4594-9E0A-50ADC24693B6}"/>
              </a:ext>
            </a:extLst>
          </p:cNvPr>
          <p:cNvGrpSpPr>
            <a:grpSpLocks/>
          </p:cNvGrpSpPr>
          <p:nvPr/>
        </p:nvGrpSpPr>
        <p:grpSpPr bwMode="auto">
          <a:xfrm>
            <a:off x="7524021" y="312485"/>
            <a:ext cx="3832225" cy="834059"/>
            <a:chOff x="2736" y="1780"/>
            <a:chExt cx="2414" cy="475"/>
          </a:xfrm>
        </p:grpSpPr>
        <p:graphicFrame>
          <p:nvGraphicFramePr>
            <p:cNvPr id="31" name="Object 6">
              <a:extLst>
                <a:ext uri="{FF2B5EF4-FFF2-40B4-BE49-F238E27FC236}">
                  <a16:creationId xmlns:a16="http://schemas.microsoft.com/office/drawing/2014/main" id="{1D5ECCEF-BF01-470F-AAE4-4C0FA0136E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2694935"/>
                </p:ext>
              </p:extLst>
            </p:nvPr>
          </p:nvGraphicFramePr>
          <p:xfrm>
            <a:off x="3393" y="1780"/>
            <a:ext cx="1757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89" name="Equation" r:id="rId11" imgW="1168200" imgH="393480" progId="Equation.DSMT4">
                    <p:embed/>
                  </p:oleObj>
                </mc:Choice>
                <mc:Fallback>
                  <p:oleObj name="Equation" r:id="rId11" imgW="1168200" imgH="393480" progId="Equation.DSMT4">
                    <p:embed/>
                    <p:pic>
                      <p:nvPicPr>
                        <p:cNvPr id="53" name="Object 6">
                          <a:extLst>
                            <a:ext uri="{FF2B5EF4-FFF2-40B4-BE49-F238E27FC236}">
                              <a16:creationId xmlns:a16="http://schemas.microsoft.com/office/drawing/2014/main" id="{48950061-C570-426E-9453-AAEC4E2433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1780"/>
                          <a:ext cx="1757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AutoShape 13">
              <a:extLst>
                <a:ext uri="{FF2B5EF4-FFF2-40B4-BE49-F238E27FC236}">
                  <a16:creationId xmlns:a16="http://schemas.microsoft.com/office/drawing/2014/main" id="{68F1E781-D88B-4A7E-A017-FB5F1EE4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08"/>
              <a:ext cx="615" cy="116"/>
            </a:xfrm>
            <a:prstGeom prst="rightArrow">
              <a:avLst>
                <a:gd name="adj1" fmla="val 50000"/>
                <a:gd name="adj2" fmla="val 176871"/>
              </a:avLst>
            </a:prstGeom>
            <a:solidFill>
              <a:srgbClr val="00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zh-CN" sz="40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3" name="Group 644">
            <a:extLst>
              <a:ext uri="{FF2B5EF4-FFF2-40B4-BE49-F238E27FC236}">
                <a16:creationId xmlns:a16="http://schemas.microsoft.com/office/drawing/2014/main" id="{220D2D55-CF73-4DF3-B0F3-297555FA38B0}"/>
              </a:ext>
            </a:extLst>
          </p:cNvPr>
          <p:cNvGrpSpPr>
            <a:grpSpLocks/>
          </p:cNvGrpSpPr>
          <p:nvPr/>
        </p:nvGrpSpPr>
        <p:grpSpPr bwMode="auto">
          <a:xfrm>
            <a:off x="463054" y="1405227"/>
            <a:ext cx="5675812" cy="663575"/>
            <a:chOff x="-706" y="2431"/>
            <a:chExt cx="3501" cy="418"/>
          </a:xfrm>
        </p:grpSpPr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352300B8-3ABA-492B-8BC7-90EDF767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6" y="2431"/>
              <a:ext cx="3501" cy="33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透射波           的</a:t>
              </a:r>
              <a:r>
                <a:rPr lang="zh-CN" altLang="en-US" sz="2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概率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流密度 </a:t>
              </a:r>
            </a:p>
          </p:txBody>
        </p:sp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BE498A3A-6243-41EC-A492-94E4C10E68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3704356"/>
                </p:ext>
              </p:extLst>
            </p:nvPr>
          </p:nvGraphicFramePr>
          <p:xfrm>
            <a:off x="185" y="2453"/>
            <a:ext cx="84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0" name="Equation" r:id="rId13" imgW="393480" imgH="241200" progId="Equation.DSMT4">
                    <p:embed/>
                  </p:oleObj>
                </mc:Choice>
                <mc:Fallback>
                  <p:oleObj name="Equation" r:id="rId13" imgW="393480" imgH="241200" progId="Equation.DSMT4">
                    <p:embed/>
                    <p:pic>
                      <p:nvPicPr>
                        <p:cNvPr id="57" name="Object 5">
                          <a:extLst>
                            <a:ext uri="{FF2B5EF4-FFF2-40B4-BE49-F238E27FC236}">
                              <a16:creationId xmlns:a16="http://schemas.microsoft.com/office/drawing/2014/main" id="{3079C899-17E5-4F6B-94A9-4993DE5493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" y="2453"/>
                          <a:ext cx="84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647">
            <a:extLst>
              <a:ext uri="{FF2B5EF4-FFF2-40B4-BE49-F238E27FC236}">
                <a16:creationId xmlns:a16="http://schemas.microsoft.com/office/drawing/2014/main" id="{4ACC6315-9F5B-472B-A85B-BAA9445FCC30}"/>
              </a:ext>
            </a:extLst>
          </p:cNvPr>
          <p:cNvGrpSpPr>
            <a:grpSpLocks/>
          </p:cNvGrpSpPr>
          <p:nvPr/>
        </p:nvGrpSpPr>
        <p:grpSpPr bwMode="auto">
          <a:xfrm>
            <a:off x="7066156" y="1421542"/>
            <a:ext cx="4556126" cy="829529"/>
            <a:chOff x="3588" y="2545"/>
            <a:chExt cx="2870" cy="451"/>
          </a:xfrm>
        </p:grpSpPr>
        <p:graphicFrame>
          <p:nvGraphicFramePr>
            <p:cNvPr id="37" name="Object 4">
              <a:extLst>
                <a:ext uri="{FF2B5EF4-FFF2-40B4-BE49-F238E27FC236}">
                  <a16:creationId xmlns:a16="http://schemas.microsoft.com/office/drawing/2014/main" id="{B6A711E6-8A36-4503-9FF5-61BB45325E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7003571"/>
                </p:ext>
              </p:extLst>
            </p:nvPr>
          </p:nvGraphicFramePr>
          <p:xfrm>
            <a:off x="4282" y="2545"/>
            <a:ext cx="2176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1" name="Equation" r:id="rId15" imgW="1523880" imgH="393480" progId="Equation.DSMT4">
                    <p:embed/>
                  </p:oleObj>
                </mc:Choice>
                <mc:Fallback>
                  <p:oleObj name="Equation" r:id="rId15" imgW="1523880" imgH="393480" progId="Equation.DSMT4">
                    <p:embed/>
                    <p:pic>
                      <p:nvPicPr>
                        <p:cNvPr id="59" name="Object 4">
                          <a:extLst>
                            <a:ext uri="{FF2B5EF4-FFF2-40B4-BE49-F238E27FC236}">
                              <a16:creationId xmlns:a16="http://schemas.microsoft.com/office/drawing/2014/main" id="{48806991-4253-4DEA-B9EB-EB8A52E228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2545"/>
                          <a:ext cx="2176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9">
              <a:extLst>
                <a:ext uri="{FF2B5EF4-FFF2-40B4-BE49-F238E27FC236}">
                  <a16:creationId xmlns:a16="http://schemas.microsoft.com/office/drawing/2014/main" id="{75FB873A-093D-4B9D-84FD-A64521FCA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726"/>
              <a:ext cx="615" cy="116"/>
            </a:xfrm>
            <a:prstGeom prst="rightArrow">
              <a:avLst>
                <a:gd name="adj1" fmla="val 50000"/>
                <a:gd name="adj2" fmla="val 203306"/>
              </a:avLst>
            </a:prstGeom>
            <a:solidFill>
              <a:srgbClr val="00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zh-CN" sz="40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9" name="Group 650">
            <a:extLst>
              <a:ext uri="{FF2B5EF4-FFF2-40B4-BE49-F238E27FC236}">
                <a16:creationId xmlns:a16="http://schemas.microsoft.com/office/drawing/2014/main" id="{769EC98D-CB0B-4974-9CF0-7C1E220694FB}"/>
              </a:ext>
            </a:extLst>
          </p:cNvPr>
          <p:cNvGrpSpPr>
            <a:grpSpLocks/>
          </p:cNvGrpSpPr>
          <p:nvPr/>
        </p:nvGrpSpPr>
        <p:grpSpPr bwMode="auto">
          <a:xfrm>
            <a:off x="562167" y="2700041"/>
            <a:ext cx="5935902" cy="538163"/>
            <a:chOff x="524" y="3216"/>
            <a:chExt cx="2035" cy="339"/>
          </a:xfrm>
        </p:grpSpPr>
        <p:sp>
          <p:nvSpPr>
            <p:cNvPr id="40" name="Text Box 21">
              <a:extLst>
                <a:ext uri="{FF2B5EF4-FFF2-40B4-BE49-F238E27FC236}">
                  <a16:creationId xmlns:a16="http://schemas.microsoft.com/office/drawing/2014/main" id="{0B456352-514C-43D3-93CE-A591EBAB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3216"/>
              <a:ext cx="2035" cy="33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反射波          的</a:t>
              </a:r>
              <a:r>
                <a:rPr lang="zh-CN" altLang="en-US" sz="2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概率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流密度 </a:t>
              </a:r>
            </a:p>
          </p:txBody>
        </p:sp>
        <p:graphicFrame>
          <p:nvGraphicFramePr>
            <p:cNvPr id="41" name="Object 3">
              <a:extLst>
                <a:ext uri="{FF2B5EF4-FFF2-40B4-BE49-F238E27FC236}">
                  <a16:creationId xmlns:a16="http://schemas.microsoft.com/office/drawing/2014/main" id="{6BB70A39-0215-4A9C-A0A7-EAD3CD308F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078755"/>
                </p:ext>
              </p:extLst>
            </p:nvPr>
          </p:nvGraphicFramePr>
          <p:xfrm>
            <a:off x="959" y="3217"/>
            <a:ext cx="65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2" name="Equation" r:id="rId17" imgW="431640" imgH="241200" progId="Equation.DSMT4">
                    <p:embed/>
                  </p:oleObj>
                </mc:Choice>
                <mc:Fallback>
                  <p:oleObj name="Equation" r:id="rId17" imgW="431640" imgH="241200" progId="Equation.DSMT4">
                    <p:embed/>
                    <p:pic>
                      <p:nvPicPr>
                        <p:cNvPr id="63" name="Object 3">
                          <a:extLst>
                            <a:ext uri="{FF2B5EF4-FFF2-40B4-BE49-F238E27FC236}">
                              <a16:creationId xmlns:a16="http://schemas.microsoft.com/office/drawing/2014/main" id="{12ACD938-1BC7-4089-94B0-39C0037136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3217"/>
                          <a:ext cx="65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653">
            <a:extLst>
              <a:ext uri="{FF2B5EF4-FFF2-40B4-BE49-F238E27FC236}">
                <a16:creationId xmlns:a16="http://schemas.microsoft.com/office/drawing/2014/main" id="{826DF922-A8F5-4687-A658-D722BA96FE2E}"/>
              </a:ext>
            </a:extLst>
          </p:cNvPr>
          <p:cNvGrpSpPr>
            <a:grpSpLocks/>
          </p:cNvGrpSpPr>
          <p:nvPr/>
        </p:nvGrpSpPr>
        <p:grpSpPr bwMode="auto">
          <a:xfrm>
            <a:off x="6933955" y="2533650"/>
            <a:ext cx="4627563" cy="873125"/>
            <a:chOff x="3242" y="3284"/>
            <a:chExt cx="2915" cy="550"/>
          </a:xfrm>
        </p:grpSpPr>
        <p:graphicFrame>
          <p:nvGraphicFramePr>
            <p:cNvPr id="43" name="Object 2">
              <a:extLst>
                <a:ext uri="{FF2B5EF4-FFF2-40B4-BE49-F238E27FC236}">
                  <a16:creationId xmlns:a16="http://schemas.microsoft.com/office/drawing/2014/main" id="{6E19D9EC-AAD6-4E75-8748-9943CC4D94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634891"/>
                </p:ext>
              </p:extLst>
            </p:nvPr>
          </p:nvGraphicFramePr>
          <p:xfrm>
            <a:off x="3972" y="3284"/>
            <a:ext cx="2185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3" name="Equation" r:id="rId19" imgW="1714320" imgH="393480" progId="Equation.DSMT4">
                    <p:embed/>
                  </p:oleObj>
                </mc:Choice>
                <mc:Fallback>
                  <p:oleObj name="Equation" r:id="rId19" imgW="1714320" imgH="393480" progId="Equation.DSMT4">
                    <p:embed/>
                    <p:pic>
                      <p:nvPicPr>
                        <p:cNvPr id="65" name="Object 2">
                          <a:extLst>
                            <a:ext uri="{FF2B5EF4-FFF2-40B4-BE49-F238E27FC236}">
                              <a16:creationId xmlns:a16="http://schemas.microsoft.com/office/drawing/2014/main" id="{38A788A9-E753-4529-9886-BB7A3411CC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3284"/>
                          <a:ext cx="2185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D46F92C8-4B8A-4FAD-811E-0551BC2A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537"/>
              <a:ext cx="615" cy="144"/>
            </a:xfrm>
            <a:prstGeom prst="rightArrow">
              <a:avLst>
                <a:gd name="adj1" fmla="val 50000"/>
                <a:gd name="adj2" fmla="val 105288"/>
              </a:avLst>
            </a:prstGeom>
            <a:solidFill>
              <a:srgbClr val="00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zh-CN" sz="40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5" name="Rectangle 4">
            <a:extLst>
              <a:ext uri="{FF2B5EF4-FFF2-40B4-BE49-F238E27FC236}">
                <a16:creationId xmlns:a16="http://schemas.microsoft.com/office/drawing/2014/main" id="{A72C31F8-E20B-4BDD-BFDF-E8B117E8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12" y="3424744"/>
            <a:ext cx="990600" cy="9556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透射系数</a:t>
            </a:r>
          </a:p>
        </p:txBody>
      </p:sp>
      <p:graphicFrame>
        <p:nvGraphicFramePr>
          <p:cNvPr id="46" name="Object 5">
            <a:extLst>
              <a:ext uri="{FF2B5EF4-FFF2-40B4-BE49-F238E27FC236}">
                <a16:creationId xmlns:a16="http://schemas.microsoft.com/office/drawing/2014/main" id="{265D9415-F522-44E3-A928-1E7630ADA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96282"/>
              </p:ext>
            </p:extLst>
          </p:nvPr>
        </p:nvGraphicFramePr>
        <p:xfrm>
          <a:off x="1549400" y="3270250"/>
          <a:ext cx="373380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4" name="Equation" r:id="rId21" imgW="1371600" imgH="457200" progId="Equation.DSMT4">
                  <p:embed/>
                </p:oleObj>
              </mc:Choice>
              <mc:Fallback>
                <p:oleObj name="Equation" r:id="rId21" imgW="1371600" imgH="457200" progId="Equation.DSMT4">
                  <p:embed/>
                  <p:pic>
                    <p:nvPicPr>
                      <p:cNvPr id="68" name="Object 5">
                        <a:extLst>
                          <a:ext uri="{FF2B5EF4-FFF2-40B4-BE49-F238E27FC236}">
                            <a16:creationId xmlns:a16="http://schemas.microsoft.com/office/drawing/2014/main" id="{31F33EBA-5DDA-4CF5-83FF-995E41B50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270250"/>
                        <a:ext cx="3733800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8">
            <a:extLst>
              <a:ext uri="{FF2B5EF4-FFF2-40B4-BE49-F238E27FC236}">
                <a16:creationId xmlns:a16="http://schemas.microsoft.com/office/drawing/2014/main" id="{1AE39C52-E99A-4C8D-AF28-EA3BBD2E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97" y="4577821"/>
            <a:ext cx="990600" cy="94615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反射系数</a:t>
            </a:r>
          </a:p>
        </p:txBody>
      </p:sp>
      <p:graphicFrame>
        <p:nvGraphicFramePr>
          <p:cNvPr id="48" name="Object 4">
            <a:extLst>
              <a:ext uri="{FF2B5EF4-FFF2-40B4-BE49-F238E27FC236}">
                <a16:creationId xmlns:a16="http://schemas.microsoft.com/office/drawing/2014/main" id="{2444C36D-E803-46C7-98FA-E55FA57E6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95928"/>
              </p:ext>
            </p:extLst>
          </p:nvPr>
        </p:nvGraphicFramePr>
        <p:xfrm>
          <a:off x="735013" y="5694363"/>
          <a:ext cx="388461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5" name="Equation" r:id="rId23" imgW="1473120" imgH="457200" progId="Equation.DSMT4">
                  <p:embed/>
                </p:oleObj>
              </mc:Choice>
              <mc:Fallback>
                <p:oleObj name="Equation" r:id="rId23" imgW="1473120" imgH="457200" progId="Equation.DSMT4">
                  <p:embed/>
                  <p:pic>
                    <p:nvPicPr>
                      <p:cNvPr id="70" name="Object 4">
                        <a:extLst>
                          <a:ext uri="{FF2B5EF4-FFF2-40B4-BE49-F238E27FC236}">
                            <a16:creationId xmlns:a16="http://schemas.microsoft.com/office/drawing/2014/main" id="{0AD939C9-39AF-433B-A7F3-AEFD12917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5694363"/>
                        <a:ext cx="388461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7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childTnLst>
                                    <p:set>
                                      <p:cBhvr additive="base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childTnLst>
                                    <p:set>
                                      <p:cBhvr additive="base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392050" y="823245"/>
            <a:ext cx="77914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7363" indent="-487363"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</a:rPr>
              <a:t>光是由一颗一颗的光子（</a:t>
            </a:r>
            <a:r>
              <a:rPr lang="zh-CN" altLang="en-US" sz="2800" b="1" dirty="0">
                <a:solidFill>
                  <a:srgbClr val="FF0066"/>
                </a:solidFill>
                <a:latin typeface="宋体" pitchFamily="2" charset="-122"/>
              </a:rPr>
              <a:t>光量子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</a:rPr>
              <a:t>组成。每个光子的能量与其频率成正比，即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463737" y="1823370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C00000"/>
                </a:solidFill>
              </a:rPr>
              <a:t>E = </a:t>
            </a:r>
            <a:r>
              <a:rPr lang="en-US" altLang="zh-CN" sz="3200" dirty="0" err="1">
                <a:solidFill>
                  <a:srgbClr val="C00000"/>
                </a:solidFill>
              </a:rPr>
              <a:t>h</a:t>
            </a:r>
            <a:r>
              <a:rPr lang="en-US" altLang="zh-CN" sz="3200" dirty="0" err="1">
                <a:solidFill>
                  <a:srgbClr val="C00000"/>
                </a:solidFill>
                <a:latin typeface="Symbol" panose="05050102010706020507" pitchFamily="18" charset="2"/>
              </a:rPr>
              <a:t>n</a:t>
            </a:r>
            <a:endParaRPr lang="en-US" altLang="zh-CN" sz="3200" dirty="0">
              <a:solidFill>
                <a:srgbClr val="C00000"/>
              </a:solidFill>
              <a:latin typeface="Symbol" panose="05050102010706020507" pitchFamily="18" charset="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392050" y="2537745"/>
            <a:ext cx="7772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9900"/>
                </a:solidFill>
              </a:rPr>
              <a:t>(2) </a:t>
            </a:r>
            <a:r>
              <a:rPr lang="zh-CN" altLang="en-US" sz="2800" dirty="0">
                <a:solidFill>
                  <a:srgbClr val="009900"/>
                </a:solidFill>
              </a:rPr>
              <a:t>一个光子只能整个地被电子吸收或放出。光量子具有“整体性”。</a:t>
            </a:r>
          </a:p>
        </p:txBody>
      </p:sp>
      <p:sp>
        <p:nvSpPr>
          <p:cNvPr id="8" name="矩形 7"/>
          <p:cNvSpPr/>
          <p:nvPr/>
        </p:nvSpPr>
        <p:spPr>
          <a:xfrm>
            <a:off x="471969" y="3037807"/>
            <a:ext cx="25161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rgbClr val="0A0908"/>
                </a:solidFill>
              </a:rPr>
              <a:t> </a:t>
            </a:r>
            <a:r>
              <a:rPr lang="zh-CN" altLang="en-US" sz="2800" b="1" kern="0" dirty="0">
                <a:solidFill>
                  <a:srgbClr val="CC3300"/>
                </a:solidFill>
              </a:rPr>
              <a:t>爱因斯坦公式</a:t>
            </a:r>
            <a:r>
              <a:rPr lang="zh-CN" altLang="en-US" sz="2800" b="1" kern="0" dirty="0">
                <a:solidFill>
                  <a:srgbClr val="0A0908"/>
                </a:solidFill>
              </a:rPr>
              <a:t> 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2463488" y="180305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爱因斯坦光量子假设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59B6843A-6D8C-4B76-A7FF-79039613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5056"/>
              </p:ext>
            </p:extLst>
          </p:nvPr>
        </p:nvGraphicFramePr>
        <p:xfrm>
          <a:off x="1462966" y="3511051"/>
          <a:ext cx="10226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5" name="Equation" r:id="rId3" imgW="3606480" imgH="431640" progId="Equation.DSMT4">
                  <p:embed/>
                </p:oleObj>
              </mc:Choice>
              <mc:Fallback>
                <p:oleObj name="Equation" r:id="rId3" imgW="3606480" imgH="431640" progId="Equation.DSMT4">
                  <p:embed/>
                  <p:pic>
                    <p:nvPicPr>
                      <p:cNvPr id="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966" y="3511051"/>
                        <a:ext cx="10226675" cy="1263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DE13775B-12C0-45B1-B9A6-A2F39B793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8989"/>
              </p:ext>
            </p:extLst>
          </p:nvPr>
        </p:nvGraphicFramePr>
        <p:xfrm>
          <a:off x="6535425" y="6038180"/>
          <a:ext cx="22844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6" name="Equation" r:id="rId5" imgW="723981" imgH="133347" progId="Equation.3">
                  <p:embed/>
                </p:oleObj>
              </mc:Choice>
              <mc:Fallback>
                <p:oleObj name="Equation" r:id="rId5" imgW="723981" imgH="133347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425" y="6038180"/>
                        <a:ext cx="22844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E6C0DF3-968A-4984-AD8B-23F452398399}"/>
              </a:ext>
            </a:extLst>
          </p:cNvPr>
          <p:cNvSpPr/>
          <p:nvPr/>
        </p:nvSpPr>
        <p:spPr>
          <a:xfrm>
            <a:off x="2988156" y="6058819"/>
            <a:ext cx="323691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rgbClr val="0A0908"/>
                </a:solidFill>
              </a:rPr>
              <a:t> </a:t>
            </a:r>
            <a:r>
              <a:rPr lang="zh-CN" altLang="en-US" sz="2800" b="1" kern="0" dirty="0">
                <a:solidFill>
                  <a:srgbClr val="0A0908"/>
                </a:solidFill>
              </a:rPr>
              <a:t>光子能量动量关系 </a:t>
            </a:r>
            <a:endParaRPr lang="zh-CN" altLang="en-US" sz="28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ABEEBF-6204-4762-A16F-31E28274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618" y="4774045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红限频率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09F74826-D31E-40FA-AB8F-2B2E55D17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71924"/>
              </p:ext>
            </p:extLst>
          </p:nvPr>
        </p:nvGraphicFramePr>
        <p:xfrm>
          <a:off x="4492259" y="5008201"/>
          <a:ext cx="16827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7" name="Equation" r:id="rId7" imgW="774364" imgH="266584" progId="Equation.3">
                  <p:embed/>
                </p:oleObj>
              </mc:Choice>
              <mc:Fallback>
                <p:oleObj name="Equation" r:id="rId7" imgW="774364" imgH="266584" progId="Equation.3">
                  <p:embed/>
                  <p:pic>
                    <p:nvPicPr>
                      <p:cNvPr id="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259" y="5008201"/>
                        <a:ext cx="16827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EF909AE1-FB20-478F-9DCD-0B65CAB58AE8}"/>
              </a:ext>
            </a:extLst>
          </p:cNvPr>
          <p:cNvSpPr/>
          <p:nvPr/>
        </p:nvSpPr>
        <p:spPr>
          <a:xfrm>
            <a:off x="2807181" y="5465094"/>
            <a:ext cx="27098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宋体" pitchFamily="2" charset="-122"/>
              </a:rPr>
              <a:t>光的波粒二象性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6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8" grpId="0"/>
      <p:bldP spid="15" grpId="0"/>
      <p:bldP spid="16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5F073E9-D6C0-4BFE-92B3-FD2204AECD2B}"/>
              </a:ext>
            </a:extLst>
          </p:cNvPr>
          <p:cNvSpPr/>
          <p:nvPr/>
        </p:nvSpPr>
        <p:spPr>
          <a:xfrm>
            <a:off x="1856279" y="192566"/>
            <a:ext cx="574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>
                <a:solidFill>
                  <a:srgbClr val="0000FF"/>
                </a:solidFill>
              </a:rPr>
              <a:t>质量为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</a:rPr>
              <a:t>的粒子被高为      的</a:t>
            </a:r>
            <a:r>
              <a:rPr kumimoji="1" lang="zh-CN" altLang="en-GB" sz="2800" b="1" dirty="0">
                <a:solidFill>
                  <a:srgbClr val="C00000"/>
                </a:solidFill>
              </a:rPr>
              <a:t>矩形台阶势垒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散射</a:t>
            </a:r>
            <a:r>
              <a:rPr lang="zh-CN" altLang="en-US" sz="2800" b="1" dirty="0">
                <a:solidFill>
                  <a:srgbClr val="0000FF"/>
                </a:solidFill>
              </a:rPr>
              <a:t>，</a:t>
            </a:r>
            <a:r>
              <a:rPr lang="zh-CN" altLang="en-US" sz="2800" b="1" dirty="0">
                <a:solidFill>
                  <a:srgbClr val="009900"/>
                </a:solidFill>
              </a:rPr>
              <a:t>           时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入射波、</a:t>
            </a:r>
            <a:r>
              <a:rPr kumimoji="1" lang="zh-CN" altLang="en-US" sz="2800" b="1" dirty="0"/>
              <a:t>反射波和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透</a:t>
            </a:r>
            <a:r>
              <a:rPr kumimoji="1" lang="zh-CN" altLang="en-US" sz="2800" b="1" dirty="0">
                <a:solidFill>
                  <a:srgbClr val="CC3300"/>
                </a:solidFill>
              </a:rPr>
              <a:t>射波的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波函数</a:t>
            </a:r>
            <a:endParaRPr kumimoji="1" lang="zh-CN" altLang="en-US" sz="2800" b="1" dirty="0">
              <a:solidFill>
                <a:srgbClr val="CC3300"/>
              </a:solidFill>
            </a:endParaRPr>
          </a:p>
          <a:p>
            <a:r>
              <a:rPr kumimoji="1" lang="zh-CN" altLang="en-US" sz="2800" b="1" dirty="0">
                <a:solidFill>
                  <a:srgbClr val="0000FF"/>
                </a:solidFill>
              </a:rPr>
              <a:t>分别为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_____, _____, _____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，概率守恒条件是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______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68E4031-63BE-436C-9253-87F4176DB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17853"/>
              </p:ext>
            </p:extLst>
          </p:nvPr>
        </p:nvGraphicFramePr>
        <p:xfrm>
          <a:off x="5026147" y="584741"/>
          <a:ext cx="11033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17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EC21DAC-0800-4C70-B8A9-F13933FC5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147" y="584741"/>
                        <a:ext cx="1103312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69055251-7E03-465E-8D89-41057CBA4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04237"/>
              </p:ext>
            </p:extLst>
          </p:nvPr>
        </p:nvGraphicFramePr>
        <p:xfrm>
          <a:off x="8040861" y="292290"/>
          <a:ext cx="38100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18" name="公式" r:id="rId5" imgW="1269720" imgH="558720" progId="Equation.3">
                  <p:embed/>
                </p:oleObj>
              </mc:Choice>
              <mc:Fallback>
                <p:oleObj name="公式" r:id="rId5" imgW="1269720" imgH="558720" progId="Equation.3">
                  <p:embed/>
                  <p:pic>
                    <p:nvPicPr>
                      <p:cNvPr id="4" name="Object 13">
                        <a:extLst>
                          <a:ext uri="{FF2B5EF4-FFF2-40B4-BE49-F238E27FC236}">
                            <a16:creationId xmlns:a16="http://schemas.microsoft.com/office/drawing/2014/main" id="{EC4252BA-B018-419D-BB3D-9D614AF95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861" y="292290"/>
                        <a:ext cx="38100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602FB791-CF5B-4A59-9B75-6E3F785E1A30}"/>
              </a:ext>
            </a:extLst>
          </p:cNvPr>
          <p:cNvSpPr/>
          <p:nvPr/>
        </p:nvSpPr>
        <p:spPr>
          <a:xfrm>
            <a:off x="2283823" y="234183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</a:rPr>
              <a:t>入射波</a:t>
            </a:r>
            <a:endParaRPr lang="zh-CN" altLang="en-US" sz="2800" dirty="0"/>
          </a:p>
        </p:txBody>
      </p:sp>
      <p:graphicFrame>
        <p:nvGraphicFramePr>
          <p:cNvPr id="23" name="Object 16">
            <a:extLst>
              <a:ext uri="{FF2B5EF4-FFF2-40B4-BE49-F238E27FC236}">
                <a16:creationId xmlns:a16="http://schemas.microsoft.com/office/drawing/2014/main" id="{0507C82A-E698-4F9D-9D7A-400A70F48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417855"/>
              </p:ext>
            </p:extLst>
          </p:nvPr>
        </p:nvGraphicFramePr>
        <p:xfrm>
          <a:off x="3975334" y="2342763"/>
          <a:ext cx="14192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19" name="Equation" r:id="rId7" imgW="431613" imgH="203112" progId="Equation.3">
                  <p:embed/>
                </p:oleObj>
              </mc:Choice>
              <mc:Fallback>
                <p:oleObj name="Equation" r:id="rId7" imgW="431613" imgH="203112" progId="Equation.3">
                  <p:embed/>
                  <p:pic>
                    <p:nvPicPr>
                      <p:cNvPr id="22" name="Object 16">
                        <a:extLst>
                          <a:ext uri="{FF2B5EF4-FFF2-40B4-BE49-F238E27FC236}">
                            <a16:creationId xmlns:a16="http://schemas.microsoft.com/office/drawing/2014/main" id="{4DBDE46B-7D6D-4F45-A0A9-12D0CCA5A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334" y="2342763"/>
                        <a:ext cx="14192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16A98D8F-64EB-4947-8F4D-0AE9C684E7CB}"/>
              </a:ext>
            </a:extLst>
          </p:cNvPr>
          <p:cNvSpPr/>
          <p:nvPr/>
        </p:nvSpPr>
        <p:spPr>
          <a:xfrm>
            <a:off x="2320139" y="316664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/>
              <a:t>反射波</a:t>
            </a:r>
            <a:endParaRPr lang="zh-CN" altLang="en-US" sz="2800" dirty="0"/>
          </a:p>
        </p:txBody>
      </p:sp>
      <p:graphicFrame>
        <p:nvGraphicFramePr>
          <p:cNvPr id="25" name="Object 16">
            <a:extLst>
              <a:ext uri="{FF2B5EF4-FFF2-40B4-BE49-F238E27FC236}">
                <a16:creationId xmlns:a16="http://schemas.microsoft.com/office/drawing/2014/main" id="{172451AC-B6F9-4EC7-B3B5-987704054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27393"/>
              </p:ext>
            </p:extLst>
          </p:nvPr>
        </p:nvGraphicFramePr>
        <p:xfrm>
          <a:off x="4112248" y="3122886"/>
          <a:ext cx="1336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0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24" name="Object 16">
                        <a:extLst>
                          <a:ext uri="{FF2B5EF4-FFF2-40B4-BE49-F238E27FC236}">
                            <a16:creationId xmlns:a16="http://schemas.microsoft.com/office/drawing/2014/main" id="{3B56B878-975E-43A7-A84E-0C3FD0347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248" y="3122886"/>
                        <a:ext cx="13366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5BC07F3C-D572-417E-86C7-58D28611CDB3}"/>
              </a:ext>
            </a:extLst>
          </p:cNvPr>
          <p:cNvSpPr/>
          <p:nvPr/>
        </p:nvSpPr>
        <p:spPr>
          <a:xfrm>
            <a:off x="2410433" y="402324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透</a:t>
            </a:r>
            <a:r>
              <a:rPr kumimoji="1" lang="zh-CN" altLang="en-US" sz="2800" b="1" dirty="0">
                <a:solidFill>
                  <a:srgbClr val="CC3300"/>
                </a:solidFill>
              </a:rPr>
              <a:t>射波</a:t>
            </a:r>
            <a:endParaRPr lang="zh-CN" altLang="en-US" sz="2800" dirty="0"/>
          </a:p>
        </p:txBody>
      </p:sp>
      <p:graphicFrame>
        <p:nvGraphicFramePr>
          <p:cNvPr id="27" name="Object 16">
            <a:extLst>
              <a:ext uri="{FF2B5EF4-FFF2-40B4-BE49-F238E27FC236}">
                <a16:creationId xmlns:a16="http://schemas.microsoft.com/office/drawing/2014/main" id="{F37675D5-83A2-4F5D-A0DD-61F00067D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43170"/>
              </p:ext>
            </p:extLst>
          </p:nvPr>
        </p:nvGraphicFramePr>
        <p:xfrm>
          <a:off x="3960262" y="3975041"/>
          <a:ext cx="13763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1" name="Equation" r:id="rId11" imgW="419040" imgH="203040" progId="Equation.DSMT4">
                  <p:embed/>
                </p:oleObj>
              </mc:Choice>
              <mc:Fallback>
                <p:oleObj name="Equation" r:id="rId11" imgW="419040" imgH="203040" progId="Equation.DSMT4">
                  <p:embed/>
                  <p:pic>
                    <p:nvPicPr>
                      <p:cNvPr id="26" name="Object 16">
                        <a:extLst>
                          <a:ext uri="{FF2B5EF4-FFF2-40B4-BE49-F238E27FC236}">
                            <a16:creationId xmlns:a16="http://schemas.microsoft.com/office/drawing/2014/main" id="{FBBC6D01-B7CE-4235-BA79-FC2017853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262" y="3975041"/>
                        <a:ext cx="137636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AEED4D69-A7FB-4B57-A453-CE66A05D9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681400"/>
              </p:ext>
            </p:extLst>
          </p:nvPr>
        </p:nvGraphicFramePr>
        <p:xfrm>
          <a:off x="1547205" y="4646525"/>
          <a:ext cx="22288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2" name="Equation" r:id="rId13" imgW="965160" imgH="444240" progId="Equation.DSMT4">
                  <p:embed/>
                </p:oleObj>
              </mc:Choice>
              <mc:Fallback>
                <p:oleObj name="Equation" r:id="rId13" imgW="965160" imgH="444240" progId="Equation.DSMT4">
                  <p:embed/>
                  <p:pic>
                    <p:nvPicPr>
                      <p:cNvPr id="27" name="Object 2">
                        <a:extLst>
                          <a:ext uri="{FF2B5EF4-FFF2-40B4-BE49-F238E27FC236}">
                            <a16:creationId xmlns:a16="http://schemas.microsoft.com/office/drawing/2014/main" id="{9944C771-0DEF-4304-8E57-3116E7822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205" y="4646525"/>
                        <a:ext cx="22288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>
            <a:extLst>
              <a:ext uri="{FF2B5EF4-FFF2-40B4-BE49-F238E27FC236}">
                <a16:creationId xmlns:a16="http://schemas.microsoft.com/office/drawing/2014/main" id="{339A7D43-9CBB-4647-90C4-0DF6B6215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037034"/>
              </p:ext>
            </p:extLst>
          </p:nvPr>
        </p:nvGraphicFramePr>
        <p:xfrm>
          <a:off x="5026147" y="4404873"/>
          <a:ext cx="3355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3" name="Equation" r:id="rId15" imgW="1396800" imgH="444240" progId="Equation.DSMT4">
                  <p:embed/>
                </p:oleObj>
              </mc:Choice>
              <mc:Fallback>
                <p:oleObj name="Equation" r:id="rId15" imgW="1396800" imgH="444240" progId="Equation.DSMT4">
                  <p:embed/>
                  <p:pic>
                    <p:nvPicPr>
                      <p:cNvPr id="28" name="Object 2">
                        <a:extLst>
                          <a:ext uri="{FF2B5EF4-FFF2-40B4-BE49-F238E27FC236}">
                            <a16:creationId xmlns:a16="http://schemas.microsoft.com/office/drawing/2014/main" id="{0748565F-955F-48C7-9583-7827F2ADD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147" y="4404873"/>
                        <a:ext cx="33559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EA4461C6-C419-4E1B-AAE3-7B1BFDDE0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21266"/>
              </p:ext>
            </p:extLst>
          </p:nvPr>
        </p:nvGraphicFramePr>
        <p:xfrm>
          <a:off x="6571114" y="176768"/>
          <a:ext cx="4889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4" name="Equation" r:id="rId17" imgW="203040" imgH="228600" progId="Equation.DSMT4">
                  <p:embed/>
                </p:oleObj>
              </mc:Choice>
              <mc:Fallback>
                <p:oleObj name="Equation" r:id="rId17" imgW="20304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8056F3C-29C7-4A86-B267-8D608AB02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1114" y="176768"/>
                        <a:ext cx="488950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96EA6AA4-DC77-4E6A-A5F6-ABBF51978908}"/>
              </a:ext>
            </a:extLst>
          </p:cNvPr>
          <p:cNvSpPr/>
          <p:nvPr/>
        </p:nvSpPr>
        <p:spPr>
          <a:xfrm>
            <a:off x="3226978" y="5471334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A,B,C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为常数</a:t>
            </a:r>
            <a:endParaRPr lang="zh-CN" altLang="en-US" sz="2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1E56F49-A487-41CC-9D10-8D9C724AF900}"/>
              </a:ext>
            </a:extLst>
          </p:cNvPr>
          <p:cNvSpPr/>
          <p:nvPr/>
        </p:nvSpPr>
        <p:spPr>
          <a:xfrm>
            <a:off x="1679463" y="617487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</a:rPr>
              <a:t>概率守恒条件是</a:t>
            </a:r>
            <a:endParaRPr lang="zh-CN" altLang="en-US" sz="2800" dirty="0"/>
          </a:p>
        </p:txBody>
      </p:sp>
      <p:graphicFrame>
        <p:nvGraphicFramePr>
          <p:cNvPr id="33" name="Object 16">
            <a:extLst>
              <a:ext uri="{FF2B5EF4-FFF2-40B4-BE49-F238E27FC236}">
                <a16:creationId xmlns:a16="http://schemas.microsoft.com/office/drawing/2014/main" id="{2F4AE769-BF58-4C41-9A30-1C8B9CD6C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81612"/>
              </p:ext>
            </p:extLst>
          </p:nvPr>
        </p:nvGraphicFramePr>
        <p:xfrm>
          <a:off x="4310297" y="5990705"/>
          <a:ext cx="3213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5" name="Equation" r:id="rId19" imgW="977760" imgH="279360" progId="Equation.DSMT4">
                  <p:embed/>
                </p:oleObj>
              </mc:Choice>
              <mc:Fallback>
                <p:oleObj name="Equation" r:id="rId19" imgW="977760" imgH="279360" progId="Equation.DSMT4">
                  <p:embed/>
                  <p:pic>
                    <p:nvPicPr>
                      <p:cNvPr id="32" name="Object 16">
                        <a:extLst>
                          <a:ext uri="{FF2B5EF4-FFF2-40B4-BE49-F238E27FC236}">
                            <a16:creationId xmlns:a16="http://schemas.microsoft.com/office/drawing/2014/main" id="{CEC50E95-18E1-45C0-8BEE-435E8703F0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297" y="5990705"/>
                        <a:ext cx="32131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5">
            <a:extLst>
              <a:ext uri="{FF2B5EF4-FFF2-40B4-BE49-F238E27FC236}">
                <a16:creationId xmlns:a16="http://schemas.microsoft.com/office/drawing/2014/main" id="{2160B7E2-9B68-4C79-A00B-38AC6C4E18E1}"/>
              </a:ext>
            </a:extLst>
          </p:cNvPr>
          <p:cNvGrpSpPr>
            <a:grpSpLocks/>
          </p:cNvGrpSpPr>
          <p:nvPr/>
        </p:nvGrpSpPr>
        <p:grpSpPr bwMode="auto">
          <a:xfrm>
            <a:off x="8530178" y="1907342"/>
            <a:ext cx="2990447" cy="2589987"/>
            <a:chOff x="3942" y="816"/>
            <a:chExt cx="1732" cy="1442"/>
          </a:xfrm>
        </p:grpSpPr>
        <p:grpSp>
          <p:nvGrpSpPr>
            <p:cNvPr id="35" name="Group 6">
              <a:extLst>
                <a:ext uri="{FF2B5EF4-FFF2-40B4-BE49-F238E27FC236}">
                  <a16:creationId xmlns:a16="http://schemas.microsoft.com/office/drawing/2014/main" id="{96094B87-FE0F-4EBE-B0DB-EA292F29F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" y="816"/>
              <a:ext cx="1732" cy="1442"/>
              <a:chOff x="3750" y="1428"/>
              <a:chExt cx="1732" cy="1442"/>
            </a:xfrm>
          </p:grpSpPr>
          <p:cxnSp>
            <p:nvCxnSpPr>
              <p:cNvPr id="37" name="AutoShape 7">
                <a:extLst>
                  <a:ext uri="{FF2B5EF4-FFF2-40B4-BE49-F238E27FC236}">
                    <a16:creationId xmlns:a16="http://schemas.microsoft.com/office/drawing/2014/main" id="{1F6EDB6E-C505-4C9D-A486-3EBEE060B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750" y="1788"/>
                <a:ext cx="1500" cy="820"/>
              </a:xfrm>
              <a:prstGeom prst="bentConnector3">
                <a:avLst>
                  <a:gd name="adj1" fmla="val 50000"/>
                </a:avLst>
              </a:prstGeom>
              <a:noFill/>
              <a:ln w="5080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Line 8">
                <a:extLst>
                  <a:ext uri="{FF2B5EF4-FFF2-40B4-BE49-F238E27FC236}">
                    <a16:creationId xmlns:a16="http://schemas.microsoft.com/office/drawing/2014/main" id="{31864957-7C6D-4544-B3F2-6FED1E239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609"/>
                <a:ext cx="1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9">
                <a:extLst>
                  <a:ext uri="{FF2B5EF4-FFF2-40B4-BE49-F238E27FC236}">
                    <a16:creationId xmlns:a16="http://schemas.microsoft.com/office/drawing/2014/main" id="{8B5665C6-FD0A-46DD-A742-09184F1B7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5" y="1483"/>
                <a:ext cx="0" cy="1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10">
                <a:extLst>
                  <a:ext uri="{FF2B5EF4-FFF2-40B4-BE49-F238E27FC236}">
                    <a16:creationId xmlns:a16="http://schemas.microsoft.com/office/drawing/2014/main" id="{F35E71AC-DBCA-4A61-B96F-AA2701EC0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453"/>
                <a:ext cx="467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/>
                  <a:t>U</a:t>
                </a:r>
                <a:r>
                  <a:rPr kumimoji="1" lang="en-GB" altLang="zh-CN" sz="2600"/>
                  <a:t>(</a:t>
                </a:r>
                <a:r>
                  <a:rPr kumimoji="1" lang="en-GB" altLang="zh-CN" sz="2600" i="1"/>
                  <a:t>x</a:t>
                </a:r>
                <a:r>
                  <a:rPr kumimoji="1" lang="en-GB" altLang="zh-CN" sz="2600"/>
                  <a:t>)</a:t>
                </a:r>
                <a:endParaRPr kumimoji="1" lang="en-US" altLang="zh-CN" sz="2600"/>
              </a:p>
            </p:txBody>
          </p:sp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E9BE39E7-A282-4B83-B02B-3E3F2A834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597"/>
                <a:ext cx="305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 dirty="0"/>
                  <a:t>x</a:t>
                </a:r>
                <a:endParaRPr kumimoji="1" lang="en-US" altLang="zh-CN" sz="2600" i="1" dirty="0"/>
              </a:p>
            </p:txBody>
          </p:sp>
          <p:sp>
            <p:nvSpPr>
              <p:cNvPr id="42" name="Rectangle 12">
                <a:extLst>
                  <a:ext uri="{FF2B5EF4-FFF2-40B4-BE49-F238E27FC236}">
                    <a16:creationId xmlns:a16="http://schemas.microsoft.com/office/drawing/2014/main" id="{24327E1B-52C9-4C0D-98F7-B13C86684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0" y="1428"/>
                <a:ext cx="71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/>
                  <a:t>U=U</a:t>
                </a:r>
                <a:r>
                  <a:rPr kumimoji="1" lang="en-GB" altLang="zh-CN" sz="2600" baseline="-25000"/>
                  <a:t>0</a:t>
                </a:r>
                <a:endParaRPr kumimoji="1" lang="en-US" altLang="zh-CN" sz="2600"/>
              </a:p>
            </p:txBody>
          </p:sp>
          <p:sp>
            <p:nvSpPr>
              <p:cNvPr id="43" name="Rectangle 13">
                <a:extLst>
                  <a:ext uri="{FF2B5EF4-FFF2-40B4-BE49-F238E27FC236}">
                    <a16:creationId xmlns:a16="http://schemas.microsoft.com/office/drawing/2014/main" id="{774CEB21-B022-4226-98E1-00D047D2F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255"/>
                <a:ext cx="71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600" i="1"/>
              </a:p>
            </p:txBody>
          </p:sp>
        </p:grp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71C2FCED-C158-41E2-984F-0E531B010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969"/>
              <a:ext cx="20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 dirty="0"/>
                <a:t>o</a:t>
              </a:r>
              <a:endParaRPr kumimoji="1" lang="en-US" altLang="zh-CN" sz="2600" i="1" dirty="0"/>
            </a:p>
          </p:txBody>
        </p:sp>
      </p:grpSp>
      <p:grpSp>
        <p:nvGrpSpPr>
          <p:cNvPr id="44" name="Group 15">
            <a:extLst>
              <a:ext uri="{FF2B5EF4-FFF2-40B4-BE49-F238E27FC236}">
                <a16:creationId xmlns:a16="http://schemas.microsoft.com/office/drawing/2014/main" id="{8B5BA8AA-9969-4E50-9CD0-E15596388A73}"/>
              </a:ext>
            </a:extLst>
          </p:cNvPr>
          <p:cNvGrpSpPr>
            <a:grpSpLocks/>
          </p:cNvGrpSpPr>
          <p:nvPr/>
        </p:nvGrpSpPr>
        <p:grpSpPr bwMode="auto">
          <a:xfrm>
            <a:off x="8196805" y="2294696"/>
            <a:ext cx="1420813" cy="881063"/>
            <a:chOff x="2416" y="2486"/>
            <a:chExt cx="895" cy="555"/>
          </a:xfrm>
        </p:grpSpPr>
        <p:sp>
          <p:nvSpPr>
            <p:cNvPr id="45" name="Text Box 17">
              <a:extLst>
                <a:ext uri="{FF2B5EF4-FFF2-40B4-BE49-F238E27FC236}">
                  <a16:creationId xmlns:a16="http://schemas.microsoft.com/office/drawing/2014/main" id="{0B18A206-0D39-4430-AC0D-80779ADF7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486"/>
              <a:ext cx="7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dirty="0">
                  <a:solidFill>
                    <a:srgbClr val="0000CC"/>
                  </a:solidFill>
                </a:rPr>
                <a:t>入射波</a:t>
              </a:r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2807A641-D11F-4E42-8D6E-143A1F7C6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808"/>
              <a:ext cx="895" cy="233"/>
            </a:xfrm>
            <a:custGeom>
              <a:avLst/>
              <a:gdLst>
                <a:gd name="T0" fmla="*/ 0 w 2103"/>
                <a:gd name="T1" fmla="*/ 209 h 274"/>
                <a:gd name="T2" fmla="*/ 0 w 2103"/>
                <a:gd name="T3" fmla="*/ 0 h 274"/>
                <a:gd name="T4" fmla="*/ 0 w 2103"/>
                <a:gd name="T5" fmla="*/ 209 h 274"/>
                <a:gd name="T6" fmla="*/ 0 w 2103"/>
                <a:gd name="T7" fmla="*/ 0 h 274"/>
                <a:gd name="T8" fmla="*/ 0 w 2103"/>
                <a:gd name="T9" fmla="*/ 209 h 274"/>
                <a:gd name="T10" fmla="*/ 0 w 2103"/>
                <a:gd name="T11" fmla="*/ 0 h 274"/>
                <a:gd name="T12" fmla="*/ 0 w 2103"/>
                <a:gd name="T13" fmla="*/ 209 h 274"/>
                <a:gd name="T14" fmla="*/ 0 w 2103"/>
                <a:gd name="T15" fmla="*/ 0 h 274"/>
                <a:gd name="T16" fmla="*/ 0 w 2103"/>
                <a:gd name="T17" fmla="*/ 209 h 274"/>
                <a:gd name="T18" fmla="*/ 0 w 2103"/>
                <a:gd name="T19" fmla="*/ 110 h 274"/>
                <a:gd name="T20" fmla="*/ 0 w 2103"/>
                <a:gd name="T21" fmla="*/ 110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" name="Group 19">
            <a:extLst>
              <a:ext uri="{FF2B5EF4-FFF2-40B4-BE49-F238E27FC236}">
                <a16:creationId xmlns:a16="http://schemas.microsoft.com/office/drawing/2014/main" id="{7168C9B0-86F1-48E5-98E5-DB3B0F94DC65}"/>
              </a:ext>
            </a:extLst>
          </p:cNvPr>
          <p:cNvGrpSpPr>
            <a:grpSpLocks/>
          </p:cNvGrpSpPr>
          <p:nvPr/>
        </p:nvGrpSpPr>
        <p:grpSpPr bwMode="auto">
          <a:xfrm>
            <a:off x="8103694" y="3238479"/>
            <a:ext cx="1441450" cy="765175"/>
            <a:chOff x="2357" y="3123"/>
            <a:chExt cx="908" cy="482"/>
          </a:xfrm>
        </p:grpSpPr>
        <p:sp>
          <p:nvSpPr>
            <p:cNvPr id="48" name="Text Box 21">
              <a:extLst>
                <a:ext uri="{FF2B5EF4-FFF2-40B4-BE49-F238E27FC236}">
                  <a16:creationId xmlns:a16="http://schemas.microsoft.com/office/drawing/2014/main" id="{D3F363DB-16D5-4D55-A085-F02566060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3297"/>
              <a:ext cx="7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dirty="0"/>
                <a:t>反射波</a:t>
              </a:r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B37B1661-3C11-45CE-B087-FDE6EAC60863}"/>
                </a:ext>
              </a:extLst>
            </p:cNvPr>
            <p:cNvSpPr>
              <a:spLocks/>
            </p:cNvSpPr>
            <p:nvPr/>
          </p:nvSpPr>
          <p:spPr bwMode="auto">
            <a:xfrm rot="10733280">
              <a:off x="2424" y="3123"/>
              <a:ext cx="841" cy="233"/>
            </a:xfrm>
            <a:custGeom>
              <a:avLst/>
              <a:gdLst>
                <a:gd name="T0" fmla="*/ 0 w 2103"/>
                <a:gd name="T1" fmla="*/ 1 h 274"/>
                <a:gd name="T2" fmla="*/ 0 w 2103"/>
                <a:gd name="T3" fmla="*/ 0 h 274"/>
                <a:gd name="T4" fmla="*/ 0 w 2103"/>
                <a:gd name="T5" fmla="*/ 1 h 274"/>
                <a:gd name="T6" fmla="*/ 0 w 2103"/>
                <a:gd name="T7" fmla="*/ 0 h 274"/>
                <a:gd name="T8" fmla="*/ 0 w 2103"/>
                <a:gd name="T9" fmla="*/ 1 h 274"/>
                <a:gd name="T10" fmla="*/ 0 w 2103"/>
                <a:gd name="T11" fmla="*/ 0 h 274"/>
                <a:gd name="T12" fmla="*/ 0 w 2103"/>
                <a:gd name="T13" fmla="*/ 1 h 274"/>
                <a:gd name="T14" fmla="*/ 0 w 2103"/>
                <a:gd name="T15" fmla="*/ 0 h 274"/>
                <a:gd name="T16" fmla="*/ 0 w 2103"/>
                <a:gd name="T17" fmla="*/ 1 h 274"/>
                <a:gd name="T18" fmla="*/ 0 w 2103"/>
                <a:gd name="T19" fmla="*/ 1 h 274"/>
                <a:gd name="T20" fmla="*/ 0 w 2103"/>
                <a:gd name="T21" fmla="*/ 1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" name="Group 15">
            <a:extLst>
              <a:ext uri="{FF2B5EF4-FFF2-40B4-BE49-F238E27FC236}">
                <a16:creationId xmlns:a16="http://schemas.microsoft.com/office/drawing/2014/main" id="{7C98D732-B1AE-49B7-A6CF-A2BF84EBAFFE}"/>
              </a:ext>
            </a:extLst>
          </p:cNvPr>
          <p:cNvGrpSpPr>
            <a:grpSpLocks/>
          </p:cNvGrpSpPr>
          <p:nvPr/>
        </p:nvGrpSpPr>
        <p:grpSpPr bwMode="auto">
          <a:xfrm>
            <a:off x="9895305" y="2561986"/>
            <a:ext cx="2076450" cy="1247776"/>
            <a:chOff x="691" y="2830"/>
            <a:chExt cx="1308" cy="786"/>
          </a:xfrm>
        </p:grpSpPr>
        <p:graphicFrame>
          <p:nvGraphicFramePr>
            <p:cNvPr id="51" name="Object 16">
              <a:extLst>
                <a:ext uri="{FF2B5EF4-FFF2-40B4-BE49-F238E27FC236}">
                  <a16:creationId xmlns:a16="http://schemas.microsoft.com/office/drawing/2014/main" id="{12418860-7BF1-48BA-ADF5-403FC5BB1C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0195373"/>
                </p:ext>
              </p:extLst>
            </p:nvPr>
          </p:nvGraphicFramePr>
          <p:xfrm>
            <a:off x="881" y="2830"/>
            <a:ext cx="947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926" name="Equation" r:id="rId21" imgW="457200" imgH="241200" progId="Equation.DSMT4">
                    <p:embed/>
                  </p:oleObj>
                </mc:Choice>
                <mc:Fallback>
                  <p:oleObj name="Equation" r:id="rId21" imgW="457200" imgH="241200" progId="Equation.DSMT4">
                    <p:embed/>
                    <p:pic>
                      <p:nvPicPr>
                        <p:cNvPr id="58" name="Object 16">
                          <a:extLst>
                            <a:ext uri="{FF2B5EF4-FFF2-40B4-BE49-F238E27FC236}">
                              <a16:creationId xmlns:a16="http://schemas.microsoft.com/office/drawing/2014/main" id="{F868C0A9-4156-41A1-8277-23C4835618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2830"/>
                          <a:ext cx="947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 Box 17">
              <a:extLst>
                <a:ext uri="{FF2B5EF4-FFF2-40B4-BE49-F238E27FC236}">
                  <a16:creationId xmlns:a16="http://schemas.microsoft.com/office/drawing/2014/main" id="{D567FCDD-532D-408E-B5A2-BF1819F85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" y="3037"/>
              <a:ext cx="7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dirty="0">
                  <a:solidFill>
                    <a:srgbClr val="CC3300"/>
                  </a:solidFill>
                  <a:latin typeface="宋体" panose="02010600030101010101" pitchFamily="2" charset="-122"/>
                </a:rPr>
                <a:t>透</a:t>
              </a:r>
              <a:r>
                <a:rPr kumimoji="1" lang="zh-CN" altLang="en-US" sz="2600" dirty="0">
                  <a:solidFill>
                    <a:srgbClr val="CC3300"/>
                  </a:solidFill>
                </a:rPr>
                <a:t>射波</a:t>
              </a: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B593EF4-5049-4969-B36F-71C48027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383"/>
              <a:ext cx="895" cy="233"/>
            </a:xfrm>
            <a:custGeom>
              <a:avLst/>
              <a:gdLst>
                <a:gd name="T0" fmla="*/ 0 w 2103"/>
                <a:gd name="T1" fmla="*/ 209 h 274"/>
                <a:gd name="T2" fmla="*/ 0 w 2103"/>
                <a:gd name="T3" fmla="*/ 0 h 274"/>
                <a:gd name="T4" fmla="*/ 0 w 2103"/>
                <a:gd name="T5" fmla="*/ 209 h 274"/>
                <a:gd name="T6" fmla="*/ 0 w 2103"/>
                <a:gd name="T7" fmla="*/ 0 h 274"/>
                <a:gd name="T8" fmla="*/ 0 w 2103"/>
                <a:gd name="T9" fmla="*/ 209 h 274"/>
                <a:gd name="T10" fmla="*/ 0 w 2103"/>
                <a:gd name="T11" fmla="*/ 0 h 274"/>
                <a:gd name="T12" fmla="*/ 0 w 2103"/>
                <a:gd name="T13" fmla="*/ 209 h 274"/>
                <a:gd name="T14" fmla="*/ 0 w 2103"/>
                <a:gd name="T15" fmla="*/ 0 h 274"/>
                <a:gd name="T16" fmla="*/ 0 w 2103"/>
                <a:gd name="T17" fmla="*/ 209 h 274"/>
                <a:gd name="T18" fmla="*/ 0 w 2103"/>
                <a:gd name="T19" fmla="*/ 110 h 274"/>
                <a:gd name="T20" fmla="*/ 0 w 2103"/>
                <a:gd name="T21" fmla="*/ 110 h 2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03"/>
                <a:gd name="T34" fmla="*/ 0 h 274"/>
                <a:gd name="T35" fmla="*/ 2103 w 2103"/>
                <a:gd name="T36" fmla="*/ 274 h 2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03" h="274">
                  <a:moveTo>
                    <a:pt x="0" y="256"/>
                  </a:moveTo>
                  <a:cubicBezTo>
                    <a:pt x="73" y="128"/>
                    <a:pt x="146" y="0"/>
                    <a:pt x="219" y="0"/>
                  </a:cubicBezTo>
                  <a:cubicBezTo>
                    <a:pt x="292" y="0"/>
                    <a:pt x="363" y="256"/>
                    <a:pt x="439" y="256"/>
                  </a:cubicBezTo>
                  <a:cubicBezTo>
                    <a:pt x="515" y="256"/>
                    <a:pt x="600" y="0"/>
                    <a:pt x="676" y="0"/>
                  </a:cubicBezTo>
                  <a:cubicBezTo>
                    <a:pt x="752" y="0"/>
                    <a:pt x="820" y="256"/>
                    <a:pt x="896" y="256"/>
                  </a:cubicBezTo>
                  <a:cubicBezTo>
                    <a:pt x="972" y="256"/>
                    <a:pt x="1057" y="0"/>
                    <a:pt x="1133" y="0"/>
                  </a:cubicBezTo>
                  <a:cubicBezTo>
                    <a:pt x="1209" y="0"/>
                    <a:pt x="1280" y="256"/>
                    <a:pt x="1353" y="256"/>
                  </a:cubicBezTo>
                  <a:cubicBezTo>
                    <a:pt x="1426" y="256"/>
                    <a:pt x="1499" y="0"/>
                    <a:pt x="1572" y="0"/>
                  </a:cubicBezTo>
                  <a:cubicBezTo>
                    <a:pt x="1645" y="0"/>
                    <a:pt x="1731" y="238"/>
                    <a:pt x="1792" y="256"/>
                  </a:cubicBezTo>
                  <a:cubicBezTo>
                    <a:pt x="1853" y="274"/>
                    <a:pt x="1886" y="134"/>
                    <a:pt x="1938" y="110"/>
                  </a:cubicBezTo>
                  <a:cubicBezTo>
                    <a:pt x="1990" y="86"/>
                    <a:pt x="2046" y="98"/>
                    <a:pt x="2103" y="110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317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31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DEE676DE-4D3A-468C-AD05-DE7BA4FCB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450" y="214671"/>
            <a:ext cx="7134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0000"/>
                </a:solidFill>
                <a:latin typeface="Symbol" panose="05050102010706020507" pitchFamily="18" charset="2"/>
              </a:rPr>
              <a:t>25.</a:t>
            </a:r>
            <a:r>
              <a:rPr kumimoji="1" lang="zh-CN" altLang="en-US" sz="3200" dirty="0">
                <a:solidFill>
                  <a:srgbClr val="FF0000"/>
                </a:solidFill>
                <a:latin typeface="Symbol" panose="05050102010706020507" pitchFamily="18" charset="2"/>
              </a:rPr>
              <a:t>一维谐振子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ED18BF79-38C1-49C2-A59B-19D91F0B0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82298"/>
              </p:ext>
            </p:extLst>
          </p:nvPr>
        </p:nvGraphicFramePr>
        <p:xfrm>
          <a:off x="1668666" y="1053169"/>
          <a:ext cx="25320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3" name="Equation" r:id="rId3" imgW="914290" imgH="323920" progId="Equation.3">
                  <p:embed/>
                </p:oleObj>
              </mc:Choice>
              <mc:Fallback>
                <p:oleObj name="Equation" r:id="rId3" imgW="914290" imgH="32392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666" y="1053169"/>
                        <a:ext cx="25320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14E6CF6C-21B9-49B7-A6F8-F174DB403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834825"/>
              </p:ext>
            </p:extLst>
          </p:nvPr>
        </p:nvGraphicFramePr>
        <p:xfrm>
          <a:off x="5608219" y="1531161"/>
          <a:ext cx="3303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4" name="Equation" r:id="rId5" imgW="723586" imgH="190417" progId="Equation.3">
                  <p:embed/>
                </p:oleObj>
              </mc:Choice>
              <mc:Fallback>
                <p:oleObj name="Equation" r:id="rId5" imgW="723586" imgH="190417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219" y="1531161"/>
                        <a:ext cx="3303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BA53C392-0392-4272-905E-077FE6545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35683"/>
              </p:ext>
            </p:extLst>
          </p:nvPr>
        </p:nvGraphicFramePr>
        <p:xfrm>
          <a:off x="6924611" y="2326804"/>
          <a:ext cx="293211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5" name="Equation" r:id="rId7" imgW="1180800" imgH="482400" progId="Equation.3">
                  <p:embed/>
                </p:oleObj>
              </mc:Choice>
              <mc:Fallback>
                <p:oleObj name="Equation" r:id="rId7" imgW="1180800" imgH="482400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AA147F5C-75ED-4381-ABE9-F76BAF109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11" y="2326804"/>
                        <a:ext cx="2932113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7E783D06-2001-48D7-866A-A1EFC84F3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65509"/>
              </p:ext>
            </p:extLst>
          </p:nvPr>
        </p:nvGraphicFramePr>
        <p:xfrm>
          <a:off x="2872411" y="3939700"/>
          <a:ext cx="68675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6" name="Equation" r:id="rId9" imgW="2501640" imgH="419040" progId="Equation.3">
                  <p:embed/>
                </p:oleObj>
              </mc:Choice>
              <mc:Fallback>
                <p:oleObj name="Equation" r:id="rId9" imgW="2501640" imgH="419040" progId="Equation.3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3ED219AE-F782-4365-A56F-47DA8E9CB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411" y="3939700"/>
                        <a:ext cx="686752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8047DC1-D17D-4681-8974-53FA9336B6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246053"/>
              </p:ext>
            </p:extLst>
          </p:nvPr>
        </p:nvGraphicFramePr>
        <p:xfrm>
          <a:off x="9856724" y="3829634"/>
          <a:ext cx="13446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7" name="Equation" r:id="rId11" imgW="469800" imgH="393480" progId="Equation.3">
                  <p:embed/>
                </p:oleObj>
              </mc:Choice>
              <mc:Fallback>
                <p:oleObj name="Equation" r:id="rId11" imgW="469800" imgH="39348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FAA85FC5-0816-4807-A2D1-494E40E3E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6724" y="3829634"/>
                        <a:ext cx="1344612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180A785-F9FE-4A34-BC65-8ACE900C2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17701"/>
              </p:ext>
            </p:extLst>
          </p:nvPr>
        </p:nvGraphicFramePr>
        <p:xfrm>
          <a:off x="2543175" y="5070323"/>
          <a:ext cx="64293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8" name="Equation" r:id="rId13" imgW="2374900" imgH="444500" progId="Equation.3">
                  <p:embed/>
                </p:oleObj>
              </mc:Choice>
              <mc:Fallback>
                <p:oleObj name="Equation" r:id="rId13" imgW="2374900" imgH="444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AE0E1AC-FCC7-4F00-8A89-0DF98272C8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070323"/>
                        <a:ext cx="6429375" cy="1187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C75D3116-868B-4FA0-958D-9455B655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77" y="2640414"/>
            <a:ext cx="4602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0000CC"/>
                </a:solidFill>
              </a:rPr>
              <a:t>一维谐振子处在基态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5FD36C42-2917-406E-BD99-1AFE8F97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52" y="3455201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solidFill>
                  <a:srgbClr val="0000CC"/>
                </a:solidFill>
              </a:rPr>
              <a:t>求：</a:t>
            </a:r>
            <a:r>
              <a:rPr lang="en-US" altLang="zh-CN" sz="2800">
                <a:solidFill>
                  <a:srgbClr val="0000CC"/>
                </a:solidFill>
              </a:rPr>
              <a:t>(1)</a:t>
            </a:r>
            <a:r>
              <a:rPr lang="zh-CN" altLang="en-US" sz="2800">
                <a:solidFill>
                  <a:srgbClr val="0000CC"/>
                </a:solidFill>
              </a:rPr>
              <a:t>势能的平均值</a:t>
            </a:r>
            <a:r>
              <a:rPr lang="en-US" altLang="zh-CN" sz="2800">
                <a:solidFill>
                  <a:srgbClr val="0000CC"/>
                </a:solidFill>
              </a:rPr>
              <a:t>(2)</a:t>
            </a:r>
            <a:r>
              <a:rPr lang="zh-CN" altLang="en-US" sz="2800">
                <a:solidFill>
                  <a:srgbClr val="0000CC"/>
                </a:solidFill>
              </a:rPr>
              <a:t>动能的平均值。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01A865F-3B5F-4D72-9406-F66C4141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50" y="3975925"/>
            <a:ext cx="1479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524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解：</a:t>
            </a:r>
            <a:r>
              <a:rPr lang="en-US" altLang="zh-CN" sz="2800" dirty="0">
                <a:solidFill>
                  <a:srgbClr val="008000"/>
                </a:solidFill>
              </a:rPr>
              <a:t>(1)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38EEA9C9-EA9E-4685-B4BF-0933954FF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52048"/>
              </p:ext>
            </p:extLst>
          </p:nvPr>
        </p:nvGraphicFramePr>
        <p:xfrm>
          <a:off x="10258689" y="2421711"/>
          <a:ext cx="1355377" cy="103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9" name="公式" r:id="rId15" imgW="634680" imgH="444240" progId="Equation.3">
                  <p:embed/>
                </p:oleObj>
              </mc:Choice>
              <mc:Fallback>
                <p:oleObj name="公式" r:id="rId15" imgW="634680" imgH="444240" progId="Equation.3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9E688852-3500-460D-87BA-FFADA8B64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8689" y="2421711"/>
                        <a:ext cx="1355377" cy="1033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6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0" grpId="0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59DEA7E1-5DA1-4DAD-9A4F-D6E241434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3909"/>
              </p:ext>
            </p:extLst>
          </p:nvPr>
        </p:nvGraphicFramePr>
        <p:xfrm>
          <a:off x="1554500" y="2144582"/>
          <a:ext cx="8218488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8" name="Equation" r:id="rId3" imgW="2387520" imgH="444240" progId="Equation.3">
                  <p:embed/>
                </p:oleObj>
              </mc:Choice>
              <mc:Fallback>
                <p:oleObj name="Equation" r:id="rId3" imgW="2387520" imgH="444240" progId="Equation.3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70092EEC-7631-40A6-99BE-C8934DA79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00" y="2144582"/>
                        <a:ext cx="8218488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5AA1D8B4-75E1-4638-A277-1D925E115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521960"/>
              </p:ext>
            </p:extLst>
          </p:nvPr>
        </p:nvGraphicFramePr>
        <p:xfrm>
          <a:off x="411709" y="4395656"/>
          <a:ext cx="80248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9" name="Equation" r:id="rId5" imgW="2095200" imgH="444240" progId="Equation.3">
                  <p:embed/>
                </p:oleObj>
              </mc:Choice>
              <mc:Fallback>
                <p:oleObj name="Equation" r:id="rId5" imgW="2095200" imgH="444240" progId="Equation.3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F6AE4EA1-73EB-45F5-B41E-D09624EAF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09" y="4395656"/>
                        <a:ext cx="8024813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7F247E-E505-4185-B9D8-FFBB2881AE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2026"/>
              </p:ext>
            </p:extLst>
          </p:nvPr>
        </p:nvGraphicFramePr>
        <p:xfrm>
          <a:off x="8861529" y="4284376"/>
          <a:ext cx="2643188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0" name="Equation" r:id="rId7" imgW="482391" imgH="393529" progId="Equation.3">
                  <p:embed/>
                </p:oleObj>
              </mc:Choice>
              <mc:Fallback>
                <p:oleObj name="Equation" r:id="rId7" imgW="482391" imgH="393529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865C97-986A-4492-8F24-3FFBD3E24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1529" y="4284376"/>
                        <a:ext cx="2643188" cy="212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781025A1-F6AE-4774-871A-23B781760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324" y="208160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    </a:t>
            </a:r>
            <a:endParaRPr lang="en-US" altLang="zh-CN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D9E811C-0127-4932-8F62-8FDE73145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64377"/>
              </p:ext>
            </p:extLst>
          </p:nvPr>
        </p:nvGraphicFramePr>
        <p:xfrm>
          <a:off x="2753036" y="547453"/>
          <a:ext cx="6427787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1" name="Equation" r:id="rId9" imgW="2082600" imgH="444240" progId="Equation.3">
                  <p:embed/>
                </p:oleObj>
              </mc:Choice>
              <mc:Fallback>
                <p:oleObj name="Equation" r:id="rId9" imgW="2082600" imgH="444240" progId="Equation.3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60A5542E-C016-433D-8773-D1FF96B28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036" y="547453"/>
                        <a:ext cx="6427787" cy="1360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">
            <a:extLst>
              <a:ext uri="{FF2B5EF4-FFF2-40B4-BE49-F238E27FC236}">
                <a16:creationId xmlns:a16="http://schemas.microsoft.com/office/drawing/2014/main" id="{CFD8ED3B-2FAD-49A4-99ED-E3DE672D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941" y="285516"/>
            <a:ext cx="963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8000"/>
                </a:solidFill>
              </a:rPr>
              <a:t>   (2) </a:t>
            </a:r>
          </a:p>
        </p:txBody>
      </p:sp>
    </p:spTree>
    <p:extLst>
      <p:ext uri="{BB962C8B-B14F-4D97-AF65-F5344CB8AC3E}">
        <p14:creationId xmlns:p14="http://schemas.microsoft.com/office/powerpoint/2010/main" val="12150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52F2723-4B8E-4B08-B93D-1AE2E153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356" y="67112"/>
            <a:ext cx="43460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latin typeface="宋体" pitchFamily="2" charset="-122"/>
              </a:rPr>
              <a:t>26. </a:t>
            </a:r>
            <a:r>
              <a:rPr kumimoji="1"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氢原子量子理论</a:t>
            </a: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E5BB0C88-D078-4328-AB99-4C662CF6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81" y="1331731"/>
            <a:ext cx="265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（</a:t>
            </a:r>
            <a:r>
              <a:rPr lang="en-US" altLang="zh-CN" dirty="0">
                <a:solidFill>
                  <a:srgbClr val="009900"/>
                </a:solidFill>
              </a:rPr>
              <a:t>1</a:t>
            </a:r>
            <a:r>
              <a:rPr lang="zh-CN" altLang="en-US" dirty="0">
                <a:solidFill>
                  <a:srgbClr val="009900"/>
                </a:solidFill>
              </a:rPr>
              <a:t>）能量量子化 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3466B61-8139-4ED6-B19E-87774B270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765634"/>
              </p:ext>
            </p:extLst>
          </p:nvPr>
        </p:nvGraphicFramePr>
        <p:xfrm>
          <a:off x="4854733" y="1515879"/>
          <a:ext cx="3709697" cy="111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0" name="公式" r:id="rId3" imgW="1447560" imgH="457200" progId="Equation.3">
                  <p:embed/>
                </p:oleObj>
              </mc:Choice>
              <mc:Fallback>
                <p:oleObj name="公式" r:id="rId3" imgW="1447560" imgH="4572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3A7BD756-C189-423C-9C3F-1E81F380EBD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733" y="1515879"/>
                        <a:ext cx="3709697" cy="111918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4CE57EA-B78B-49E2-8EEE-49B7A44A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981" y="2857317"/>
            <a:ext cx="4438683" cy="462307"/>
          </a:xfrm>
          <a:prstGeom prst="rect">
            <a:avLst/>
          </a:prstGeom>
          <a:solidFill>
            <a:srgbClr val="00FFFF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ea typeface="楷体_GB2312" pitchFamily="1" charset="-122"/>
              </a:rPr>
              <a:t>主量子数</a:t>
            </a:r>
            <a:r>
              <a:rPr lang="zh-CN" altLang="en-US" sz="2400" b="1" kern="0" dirty="0"/>
              <a:t>   </a:t>
            </a:r>
            <a:r>
              <a:rPr lang="en-US" altLang="zh-CN" sz="2400" b="1" i="1" kern="0" dirty="0"/>
              <a:t>n = </a:t>
            </a:r>
            <a:r>
              <a:rPr lang="en-US" altLang="zh-CN" sz="2400" b="1" kern="0" dirty="0"/>
              <a:t>1 </a:t>
            </a:r>
            <a:r>
              <a:rPr lang="zh-CN" altLang="en-US" sz="2400" b="1" kern="0" dirty="0"/>
              <a:t>，</a:t>
            </a:r>
            <a:r>
              <a:rPr lang="en-US" altLang="zh-CN" sz="2400" b="1" kern="0" dirty="0"/>
              <a:t>2 </a:t>
            </a:r>
            <a:r>
              <a:rPr lang="zh-CN" altLang="en-US" sz="2400" b="1" kern="0" dirty="0"/>
              <a:t>，</a:t>
            </a:r>
            <a:r>
              <a:rPr lang="en-US" altLang="zh-CN" sz="2400" b="1" kern="0" dirty="0"/>
              <a:t>3 </a:t>
            </a:r>
            <a:r>
              <a:rPr lang="zh-CN" altLang="en-US" sz="2400" b="1" kern="0" dirty="0"/>
              <a:t>，</a:t>
            </a:r>
            <a:r>
              <a:rPr lang="en-US" altLang="zh-CN" sz="2400" b="1" kern="0" dirty="0"/>
              <a:t>……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FD7E44E-409F-4A3B-8BB2-578DD55A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979" y="3519639"/>
            <a:ext cx="289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r>
              <a:rPr lang="zh-CN" altLang="en-US" dirty="0">
                <a:solidFill>
                  <a:srgbClr val="FF00FF"/>
                </a:solidFill>
              </a:rPr>
              <a:t>）角动量量子化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08DB4-4B54-415B-B6D9-57AC39F3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165" y="4329264"/>
            <a:ext cx="436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电子绕核转动的角动量 的大小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914EC8-56E1-4CF0-AC19-7625F88F6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854" y="5326212"/>
            <a:ext cx="6092825" cy="4635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角量子数      </a:t>
            </a:r>
            <a:r>
              <a:rPr lang="en-US" altLang="zh-CN" i="1" dirty="0"/>
              <a:t>l </a:t>
            </a:r>
            <a:r>
              <a:rPr lang="en-US" altLang="zh-CN" dirty="0"/>
              <a:t>= 0 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， </a:t>
            </a:r>
            <a:r>
              <a:rPr lang="en-US" altLang="zh-CN" dirty="0"/>
              <a:t>…… , </a:t>
            </a:r>
            <a:r>
              <a:rPr lang="en-US" altLang="zh-CN" i="1" dirty="0"/>
              <a:t>n</a:t>
            </a:r>
            <a:r>
              <a:rPr lang="en-US" altLang="zh-CN" dirty="0"/>
              <a:t>-1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4761751-4B64-4970-90BB-DFF228C10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548659"/>
              </p:ext>
            </p:extLst>
          </p:nvPr>
        </p:nvGraphicFramePr>
        <p:xfrm>
          <a:off x="6966985" y="4154637"/>
          <a:ext cx="22145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1" name="Equation" r:id="rId5" imgW="863225" imgH="253890" progId="Equation.3">
                  <p:embed/>
                </p:oleObj>
              </mc:Choice>
              <mc:Fallback>
                <p:oleObj name="Equation" r:id="rId5" imgW="863225" imgH="253890" progId="Equation.3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985" y="4154637"/>
                        <a:ext cx="22145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4">
            <a:extLst>
              <a:ext uri="{FF2B5EF4-FFF2-40B4-BE49-F238E27FC236}">
                <a16:creationId xmlns:a16="http://schemas.microsoft.com/office/drawing/2014/main" id="{DD69F258-6D96-4D93-B31B-69B8284A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665" y="6015189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当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en-US" altLang="zh-CN" dirty="0">
                <a:solidFill>
                  <a:srgbClr val="FF0000"/>
                </a:solidFill>
              </a:rPr>
              <a:t>= 1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 </a:t>
            </a:r>
            <a:r>
              <a:rPr lang="en-US" altLang="zh-CN" i="1" dirty="0">
                <a:solidFill>
                  <a:srgbClr val="FF0000"/>
                </a:solidFill>
              </a:rPr>
              <a:t>l </a:t>
            </a:r>
            <a:r>
              <a:rPr lang="en-US" altLang="zh-CN" dirty="0">
                <a:solidFill>
                  <a:srgbClr val="FF0000"/>
                </a:solidFill>
              </a:rPr>
              <a:t>= 0 </a:t>
            </a:r>
            <a:r>
              <a:rPr lang="zh-CN" altLang="en-US" dirty="0">
                <a:solidFill>
                  <a:srgbClr val="0000FF"/>
                </a:solidFill>
              </a:rPr>
              <a:t>。当 </a:t>
            </a:r>
            <a:r>
              <a:rPr lang="en-US" altLang="zh-CN" i="1" dirty="0">
                <a:solidFill>
                  <a:srgbClr val="FF0000"/>
                </a:solidFill>
              </a:rPr>
              <a:t>n </a:t>
            </a:r>
            <a:r>
              <a:rPr lang="en-US" altLang="zh-CN" dirty="0">
                <a:solidFill>
                  <a:srgbClr val="FF0000"/>
                </a:solidFill>
              </a:rPr>
              <a:t>= 2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 </a:t>
            </a:r>
            <a:r>
              <a:rPr lang="en-US" altLang="zh-CN" i="1" dirty="0">
                <a:solidFill>
                  <a:srgbClr val="FF0000"/>
                </a:solidFill>
              </a:rPr>
              <a:t>l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可以取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和 </a:t>
            </a:r>
            <a:r>
              <a:rPr lang="en-US" altLang="zh-CN" dirty="0">
                <a:solidFill>
                  <a:srgbClr val="0000FF"/>
                </a:solidFill>
              </a:rPr>
              <a:t>1  … 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71AE49DB-C19A-4188-8C32-61D9270C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867" y="5100787"/>
            <a:ext cx="1528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CC"/>
                </a:solidFill>
              </a:rPr>
              <a:t>注意可取值的范围</a:t>
            </a:r>
          </a:p>
        </p:txBody>
      </p:sp>
    </p:spTree>
    <p:extLst>
      <p:ext uri="{BB962C8B-B14F-4D97-AF65-F5344CB8AC3E}">
        <p14:creationId xmlns:p14="http://schemas.microsoft.com/office/powerpoint/2010/main" val="217361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/>
      <p:bldP spid="9" grpId="0" animBg="1"/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4B4907-66D3-402C-AC2F-56D262A5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594" y="283566"/>
            <a:ext cx="350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3</a:t>
            </a:r>
            <a:r>
              <a:rPr lang="zh-CN" altLang="en-US" dirty="0">
                <a:solidFill>
                  <a:srgbClr val="CC3300"/>
                </a:solidFill>
              </a:rPr>
              <a:t>）角动量空间量子化 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01B5793-FC9D-48A1-888E-3B879BE4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94" y="1274166"/>
            <a:ext cx="4549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9900"/>
                </a:solidFill>
              </a:rPr>
              <a:t>角动量 的在外磁场方向</a:t>
            </a:r>
            <a:r>
              <a:rPr lang="en-US" altLang="zh-CN" i="1" dirty="0">
                <a:solidFill>
                  <a:srgbClr val="009900"/>
                </a:solidFill>
              </a:rPr>
              <a:t>Z </a:t>
            </a:r>
            <a:r>
              <a:rPr lang="zh-CN" altLang="en-US" dirty="0">
                <a:solidFill>
                  <a:srgbClr val="009900"/>
                </a:solidFill>
              </a:rPr>
              <a:t>的投影</a:t>
            </a:r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84FF9800-10BA-4071-AEA0-CD92BEF1D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55980"/>
              </p:ext>
            </p:extLst>
          </p:nvPr>
        </p:nvGraphicFramePr>
        <p:xfrm>
          <a:off x="6824520" y="988414"/>
          <a:ext cx="1857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09" name="Equation" r:id="rId3" imgW="571252" imgH="228501" progId="Equation.3">
                  <p:embed/>
                </p:oleObj>
              </mc:Choice>
              <mc:Fallback>
                <p:oleObj name="Equation" r:id="rId3" imgW="571252" imgH="228501" progId="Equation.3">
                  <p:embed/>
                  <p:pic>
                    <p:nvPicPr>
                      <p:cNvPr id="2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520" y="988414"/>
                        <a:ext cx="1857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>
            <a:extLst>
              <a:ext uri="{FF2B5EF4-FFF2-40B4-BE49-F238E27FC236}">
                <a16:creationId xmlns:a16="http://schemas.microsoft.com/office/drawing/2014/main" id="{AAD01F51-270E-427C-B61F-2551CC81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32" y="2077439"/>
            <a:ext cx="6169025" cy="463550"/>
          </a:xfrm>
          <a:prstGeom prst="rect">
            <a:avLst/>
          </a:prstGeom>
          <a:solidFill>
            <a:srgbClr val="00FFFF"/>
          </a:solidFill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磁量子数      </a:t>
            </a:r>
            <a:r>
              <a:rPr lang="en-US" altLang="zh-CN" i="1"/>
              <a:t>m</a:t>
            </a:r>
            <a:r>
              <a:rPr lang="en-US" altLang="zh-CN" i="1" baseline="-25000"/>
              <a:t>l</a:t>
            </a:r>
            <a:r>
              <a:rPr lang="en-US" altLang="zh-CN"/>
              <a:t> = 0 , </a:t>
            </a:r>
            <a:r>
              <a:rPr lang="en-US" altLang="zh-CN" sz="2000"/>
              <a:t>±</a:t>
            </a:r>
            <a:r>
              <a:rPr lang="en-US" altLang="zh-CN"/>
              <a:t>1 , </a:t>
            </a:r>
            <a:r>
              <a:rPr lang="en-US" altLang="zh-CN" sz="2000"/>
              <a:t>±</a:t>
            </a:r>
            <a:r>
              <a:rPr lang="en-US" altLang="zh-CN"/>
              <a:t>2 , …… , </a:t>
            </a:r>
            <a:r>
              <a:rPr lang="en-US" altLang="zh-CN" sz="2000"/>
              <a:t>±</a:t>
            </a:r>
            <a:r>
              <a:rPr lang="en-US" altLang="zh-CN" i="1"/>
              <a:t>l</a:t>
            </a:r>
            <a:r>
              <a:rPr lang="en-US" altLang="zh-CN"/>
              <a:t> 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3BDFA888-4204-4A6E-87F7-7D180D9D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645" y="1883764"/>
            <a:ext cx="1528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注意可取值的范围</a:t>
            </a:r>
          </a:p>
        </p:txBody>
      </p:sp>
    </p:spTree>
    <p:extLst>
      <p:ext uri="{BB962C8B-B14F-4D97-AF65-F5344CB8AC3E}">
        <p14:creationId xmlns:p14="http://schemas.microsoft.com/office/powerpoint/2010/main" val="382915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3227" y="411165"/>
            <a:ext cx="7620000" cy="5761037"/>
            <a:chOff x="528" y="259"/>
            <a:chExt cx="4800" cy="3629"/>
          </a:xfrm>
        </p:grpSpPr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912" y="17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rc 9"/>
            <p:cNvSpPr>
              <a:spLocks/>
            </p:cNvSpPr>
            <p:nvPr/>
          </p:nvSpPr>
          <p:spPr bwMode="auto">
            <a:xfrm>
              <a:off x="2449" y="1317"/>
              <a:ext cx="816" cy="1509"/>
            </a:xfrm>
            <a:custGeom>
              <a:avLst/>
              <a:gdLst>
                <a:gd name="T0" fmla="*/ 0 w 21626"/>
                <a:gd name="T1" fmla="*/ 0 h 43200"/>
                <a:gd name="T2" fmla="*/ 0 w 21626"/>
                <a:gd name="T3" fmla="*/ 0 h 43200"/>
                <a:gd name="T4" fmla="*/ 0 w 21626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26"/>
                <a:gd name="T10" fmla="*/ 0 h 43200"/>
                <a:gd name="T11" fmla="*/ 21626 w 2162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6" h="43200" fill="none" extrusionOk="0">
                  <a:moveTo>
                    <a:pt x="0" y="0"/>
                  </a:moveTo>
                  <a:cubicBezTo>
                    <a:pt x="8" y="0"/>
                    <a:pt x="17" y="-1"/>
                    <a:pt x="26" y="0"/>
                  </a:cubicBezTo>
                  <a:cubicBezTo>
                    <a:pt x="11955" y="0"/>
                    <a:pt x="21626" y="9670"/>
                    <a:pt x="21626" y="21600"/>
                  </a:cubicBezTo>
                  <a:cubicBezTo>
                    <a:pt x="21626" y="33529"/>
                    <a:pt x="11955" y="43199"/>
                    <a:pt x="26" y="43200"/>
                  </a:cubicBezTo>
                </a:path>
                <a:path w="21626" h="43200" stroke="0" extrusionOk="0">
                  <a:moveTo>
                    <a:pt x="0" y="0"/>
                  </a:moveTo>
                  <a:cubicBezTo>
                    <a:pt x="8" y="0"/>
                    <a:pt x="17" y="-1"/>
                    <a:pt x="26" y="0"/>
                  </a:cubicBezTo>
                  <a:cubicBezTo>
                    <a:pt x="11955" y="0"/>
                    <a:pt x="21626" y="9670"/>
                    <a:pt x="21626" y="21600"/>
                  </a:cubicBezTo>
                  <a:cubicBezTo>
                    <a:pt x="21626" y="33529"/>
                    <a:pt x="11955" y="43199"/>
                    <a:pt x="26" y="43200"/>
                  </a:cubicBezTo>
                  <a:lnTo>
                    <a:pt x="2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2448" y="2070"/>
              <a:ext cx="8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V="1">
              <a:off x="2465" y="1719"/>
              <a:ext cx="746" cy="34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2448" y="1440"/>
              <a:ext cx="432" cy="63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448" y="2070"/>
              <a:ext cx="710" cy="3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448" y="2070"/>
              <a:ext cx="384" cy="66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632" y="259"/>
              <a:ext cx="219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空间量子化示意图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4226" y="912"/>
              <a:ext cx="0" cy="2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7"/>
            <p:cNvSpPr>
              <a:spLocks/>
            </p:cNvSpPr>
            <p:nvPr/>
          </p:nvSpPr>
          <p:spPr bwMode="auto">
            <a:xfrm>
              <a:off x="4227" y="1035"/>
              <a:ext cx="1101" cy="2092"/>
            </a:xfrm>
            <a:custGeom>
              <a:avLst/>
              <a:gdLst>
                <a:gd name="T0" fmla="*/ 0 w 21758"/>
                <a:gd name="T1" fmla="*/ 0 h 43200"/>
                <a:gd name="T2" fmla="*/ 0 w 21758"/>
                <a:gd name="T3" fmla="*/ 0 h 43200"/>
                <a:gd name="T4" fmla="*/ 0 w 2175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8"/>
                <a:gd name="T10" fmla="*/ 0 h 43200"/>
                <a:gd name="T11" fmla="*/ 21758 w 2175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8" h="43200" fill="none" extrusionOk="0">
                  <a:moveTo>
                    <a:pt x="138" y="0"/>
                  </a:moveTo>
                  <a:cubicBezTo>
                    <a:pt x="144" y="0"/>
                    <a:pt x="151" y="-1"/>
                    <a:pt x="158" y="0"/>
                  </a:cubicBezTo>
                  <a:cubicBezTo>
                    <a:pt x="12087" y="0"/>
                    <a:pt x="21758" y="9670"/>
                    <a:pt x="21758" y="21600"/>
                  </a:cubicBezTo>
                  <a:cubicBezTo>
                    <a:pt x="21758" y="33529"/>
                    <a:pt x="12087" y="43200"/>
                    <a:pt x="158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8" h="43200" stroke="0" extrusionOk="0">
                  <a:moveTo>
                    <a:pt x="138" y="0"/>
                  </a:moveTo>
                  <a:cubicBezTo>
                    <a:pt x="144" y="0"/>
                    <a:pt x="151" y="-1"/>
                    <a:pt x="158" y="0"/>
                  </a:cubicBezTo>
                  <a:cubicBezTo>
                    <a:pt x="12087" y="0"/>
                    <a:pt x="21758" y="9670"/>
                    <a:pt x="21758" y="21600"/>
                  </a:cubicBezTo>
                  <a:cubicBezTo>
                    <a:pt x="21758" y="33529"/>
                    <a:pt x="12087" y="43200"/>
                    <a:pt x="158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8" y="21600"/>
                  </a:lnTo>
                  <a:lnTo>
                    <a:pt x="138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V="1">
              <a:off x="4226" y="1107"/>
              <a:ext cx="413" cy="97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226" y="1431"/>
              <a:ext cx="860" cy="6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226" y="2080"/>
              <a:ext cx="110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226" y="2080"/>
              <a:ext cx="1066" cy="3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226" y="2080"/>
              <a:ext cx="860" cy="6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4226" y="2080"/>
              <a:ext cx="413" cy="97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4226" y="1756"/>
              <a:ext cx="1066" cy="3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2448" y="144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2448" y="1728"/>
              <a:ext cx="720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448" y="240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448" y="27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867" y="1554"/>
              <a:ext cx="0" cy="1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rc 30"/>
            <p:cNvSpPr>
              <a:spLocks/>
            </p:cNvSpPr>
            <p:nvPr/>
          </p:nvSpPr>
          <p:spPr bwMode="auto">
            <a:xfrm>
              <a:off x="864" y="1685"/>
              <a:ext cx="416" cy="778"/>
            </a:xfrm>
            <a:custGeom>
              <a:avLst/>
              <a:gdLst>
                <a:gd name="T0" fmla="*/ 0 w 21757"/>
                <a:gd name="T1" fmla="*/ 0 h 43200"/>
                <a:gd name="T2" fmla="*/ 0 w 21757"/>
                <a:gd name="T3" fmla="*/ 0 h 43200"/>
                <a:gd name="T4" fmla="*/ 0 w 2175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7"/>
                <a:gd name="T10" fmla="*/ 0 h 43200"/>
                <a:gd name="T11" fmla="*/ 21757 w 2175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7" h="43200" fill="none" extrusionOk="0">
                  <a:moveTo>
                    <a:pt x="105" y="0"/>
                  </a:moveTo>
                  <a:cubicBezTo>
                    <a:pt x="122" y="0"/>
                    <a:pt x="139" y="-1"/>
                    <a:pt x="157" y="0"/>
                  </a:cubicBezTo>
                  <a:cubicBezTo>
                    <a:pt x="12086" y="0"/>
                    <a:pt x="21757" y="9670"/>
                    <a:pt x="21757" y="21600"/>
                  </a:cubicBezTo>
                  <a:cubicBezTo>
                    <a:pt x="21757" y="33529"/>
                    <a:pt x="12086" y="43200"/>
                    <a:pt x="157" y="43200"/>
                  </a:cubicBezTo>
                  <a:cubicBezTo>
                    <a:pt x="104" y="43200"/>
                    <a:pt x="52" y="43199"/>
                    <a:pt x="-1" y="43199"/>
                  </a:cubicBezTo>
                </a:path>
                <a:path w="21757" h="43200" stroke="0" extrusionOk="0">
                  <a:moveTo>
                    <a:pt x="105" y="0"/>
                  </a:moveTo>
                  <a:cubicBezTo>
                    <a:pt x="122" y="0"/>
                    <a:pt x="139" y="-1"/>
                    <a:pt x="157" y="0"/>
                  </a:cubicBezTo>
                  <a:cubicBezTo>
                    <a:pt x="12086" y="0"/>
                    <a:pt x="21757" y="9670"/>
                    <a:pt x="21757" y="21600"/>
                  </a:cubicBezTo>
                  <a:cubicBezTo>
                    <a:pt x="21757" y="33529"/>
                    <a:pt x="12086" y="43200"/>
                    <a:pt x="157" y="43200"/>
                  </a:cubicBezTo>
                  <a:cubicBezTo>
                    <a:pt x="104" y="43200"/>
                    <a:pt x="52" y="43199"/>
                    <a:pt x="-1" y="43199"/>
                  </a:cubicBezTo>
                  <a:lnTo>
                    <a:pt x="157" y="21600"/>
                  </a:lnTo>
                  <a:lnTo>
                    <a:pt x="105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867" y="2073"/>
              <a:ext cx="4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867" y="1749"/>
              <a:ext cx="241" cy="3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867" y="2073"/>
              <a:ext cx="206" cy="3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34"/>
            <p:cNvGraphicFramePr>
              <a:graphicFrameLocks noChangeAspect="1"/>
            </p:cNvGraphicFramePr>
            <p:nvPr/>
          </p:nvGraphicFramePr>
          <p:xfrm>
            <a:off x="528" y="1430"/>
            <a:ext cx="3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32" name="公式" r:id="rId3" imgW="200026" imgH="133347" progId="Equation.3">
                    <p:embed/>
                  </p:oleObj>
                </mc:Choice>
                <mc:Fallback>
                  <p:oleObj name="公式" r:id="rId3" imgW="200026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30"/>
                          <a:ext cx="3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864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36"/>
            <p:cNvGraphicFramePr>
              <a:graphicFrameLocks noChangeAspect="1"/>
            </p:cNvGraphicFramePr>
            <p:nvPr/>
          </p:nvGraphicFramePr>
          <p:xfrm>
            <a:off x="960" y="1440"/>
            <a:ext cx="1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33" name="公式" r:id="rId5" imgW="47510" imgH="76121" progId="Equation.3">
                    <p:embed/>
                  </p:oleObj>
                </mc:Choice>
                <mc:Fallback>
                  <p:oleObj name="公式" r:id="rId5" imgW="47510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4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7"/>
            <p:cNvGraphicFramePr>
              <a:graphicFrameLocks noChangeAspect="1"/>
            </p:cNvGraphicFramePr>
            <p:nvPr/>
          </p:nvGraphicFramePr>
          <p:xfrm>
            <a:off x="716" y="1680"/>
            <a:ext cx="1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34" name="公式" r:id="rId7" imgW="47510" imgH="95287" progId="Equation.3">
                    <p:embed/>
                  </p:oleObj>
                </mc:Choice>
                <mc:Fallback>
                  <p:oleObj name="公式" r:id="rId7" imgW="47510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680"/>
                          <a:ext cx="1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8"/>
            <p:cNvGraphicFramePr>
              <a:graphicFrameLocks noChangeAspect="1"/>
            </p:cNvGraphicFramePr>
            <p:nvPr/>
          </p:nvGraphicFramePr>
          <p:xfrm>
            <a:off x="700" y="1968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35" name="公式" r:id="rId9" imgW="57227" imgH="114182" progId="Equation.3">
                    <p:embed/>
                  </p:oleObj>
                </mc:Choice>
                <mc:Fallback>
                  <p:oleObj name="公式" r:id="rId9" imgW="57227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968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9"/>
            <p:cNvGraphicFramePr>
              <a:graphicFrameLocks noChangeAspect="1"/>
            </p:cNvGraphicFramePr>
            <p:nvPr/>
          </p:nvGraphicFramePr>
          <p:xfrm>
            <a:off x="565" y="2293"/>
            <a:ext cx="29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36" name="公式" r:id="rId11" imgW="161965" imgH="95287" progId="Equation.3">
                    <p:embed/>
                  </p:oleObj>
                </mc:Choice>
                <mc:Fallback>
                  <p:oleObj name="公式" r:id="rId11" imgW="161965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2293"/>
                          <a:ext cx="29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0"/>
            <p:cNvGraphicFramePr>
              <a:graphicFrameLocks noChangeAspect="1"/>
            </p:cNvGraphicFramePr>
            <p:nvPr/>
          </p:nvGraphicFramePr>
          <p:xfrm>
            <a:off x="672" y="2640"/>
            <a:ext cx="41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37" name="公式" r:id="rId13" imgW="247536" imgH="114182" progId="Equation.3">
                    <p:embed/>
                  </p:oleObj>
                </mc:Choice>
                <mc:Fallback>
                  <p:oleObj name="公式" r:id="rId13" imgW="247536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640"/>
                          <a:ext cx="41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V="1">
              <a:off x="2448" y="96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42"/>
            <p:cNvGraphicFramePr>
              <a:graphicFrameLocks noChangeAspect="1"/>
            </p:cNvGraphicFramePr>
            <p:nvPr/>
          </p:nvGraphicFramePr>
          <p:xfrm>
            <a:off x="2112" y="912"/>
            <a:ext cx="3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38" name="公式" r:id="rId15" imgW="200026" imgH="133347" progId="Equation.3">
                    <p:embed/>
                  </p:oleObj>
                </mc:Choice>
                <mc:Fallback>
                  <p:oleObj name="公式" r:id="rId15" imgW="200026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912"/>
                          <a:ext cx="3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3"/>
            <p:cNvGraphicFramePr>
              <a:graphicFrameLocks noChangeAspect="1"/>
            </p:cNvGraphicFramePr>
            <p:nvPr/>
          </p:nvGraphicFramePr>
          <p:xfrm>
            <a:off x="2496" y="864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39" name="公式" r:id="rId17" imgW="47510" imgH="76121" progId="Equation.3">
                    <p:embed/>
                  </p:oleObj>
                </mc:Choice>
                <mc:Fallback>
                  <p:oleObj name="公式" r:id="rId17" imgW="47510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864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44"/>
            <p:cNvGraphicFramePr>
              <a:graphicFrameLocks noChangeAspect="1"/>
            </p:cNvGraphicFramePr>
            <p:nvPr/>
          </p:nvGraphicFramePr>
          <p:xfrm>
            <a:off x="2256" y="1632"/>
            <a:ext cx="1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0" name="公式" r:id="rId19" imgW="47510" imgH="95287" progId="Equation.3">
                    <p:embed/>
                  </p:oleObj>
                </mc:Choice>
                <mc:Fallback>
                  <p:oleObj name="公式" r:id="rId19" imgW="47510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32"/>
                          <a:ext cx="1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5"/>
            <p:cNvGraphicFramePr>
              <a:graphicFrameLocks noChangeAspect="1"/>
            </p:cNvGraphicFramePr>
            <p:nvPr/>
          </p:nvGraphicFramePr>
          <p:xfrm>
            <a:off x="2256" y="1968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1" name="公式" r:id="rId21" imgW="57227" imgH="114182" progId="Equation.3">
                    <p:embed/>
                  </p:oleObj>
                </mc:Choice>
                <mc:Fallback>
                  <p:oleObj name="公式" r:id="rId21" imgW="57227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68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6"/>
            <p:cNvGraphicFramePr>
              <a:graphicFrameLocks noChangeAspect="1"/>
            </p:cNvGraphicFramePr>
            <p:nvPr/>
          </p:nvGraphicFramePr>
          <p:xfrm>
            <a:off x="2112" y="2304"/>
            <a:ext cx="29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2" name="公式" r:id="rId23" imgW="161965" imgH="95287" progId="Equation.3">
                    <p:embed/>
                  </p:oleObj>
                </mc:Choice>
                <mc:Fallback>
                  <p:oleObj name="公式" r:id="rId23" imgW="161965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304"/>
                          <a:ext cx="29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7"/>
            <p:cNvGraphicFramePr>
              <a:graphicFrameLocks noChangeAspect="1"/>
            </p:cNvGraphicFramePr>
            <p:nvPr/>
          </p:nvGraphicFramePr>
          <p:xfrm>
            <a:off x="2256" y="3045"/>
            <a:ext cx="43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3" name="公式" r:id="rId25" imgW="266702" imgH="114182" progId="Equation.3">
                    <p:embed/>
                  </p:oleObj>
                </mc:Choice>
                <mc:Fallback>
                  <p:oleObj name="公式" r:id="rId25" imgW="266702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045"/>
                          <a:ext cx="43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8"/>
            <p:cNvGraphicFramePr>
              <a:graphicFrameLocks noChangeAspect="1"/>
            </p:cNvGraphicFramePr>
            <p:nvPr/>
          </p:nvGraphicFramePr>
          <p:xfrm>
            <a:off x="3887" y="816"/>
            <a:ext cx="3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4" name="公式" r:id="rId27" imgW="200026" imgH="133347" progId="Equation.3">
                    <p:embed/>
                  </p:oleObj>
                </mc:Choice>
                <mc:Fallback>
                  <p:oleObj name="公式" r:id="rId27" imgW="200026" imgH="1333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816"/>
                          <a:ext cx="3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9"/>
            <p:cNvGraphicFramePr>
              <a:graphicFrameLocks noChangeAspect="1"/>
            </p:cNvGraphicFramePr>
            <p:nvPr/>
          </p:nvGraphicFramePr>
          <p:xfrm>
            <a:off x="4271" y="786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5" name="公式" r:id="rId29" imgW="47510" imgH="76121" progId="Equation.3">
                    <p:embed/>
                  </p:oleObj>
                </mc:Choice>
                <mc:Fallback>
                  <p:oleObj name="公式" r:id="rId29" imgW="47510" imgH="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786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0"/>
            <p:cNvGraphicFramePr>
              <a:graphicFrameLocks noChangeAspect="1"/>
            </p:cNvGraphicFramePr>
            <p:nvPr/>
          </p:nvGraphicFramePr>
          <p:xfrm>
            <a:off x="4075" y="1632"/>
            <a:ext cx="14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6" name="公式" r:id="rId31" imgW="47510" imgH="95287" progId="Equation.3">
                    <p:embed/>
                  </p:oleObj>
                </mc:Choice>
                <mc:Fallback>
                  <p:oleObj name="公式" r:id="rId31" imgW="47510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5" y="1632"/>
                          <a:ext cx="14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51"/>
            <p:cNvGraphicFramePr>
              <a:graphicFrameLocks noChangeAspect="1"/>
            </p:cNvGraphicFramePr>
            <p:nvPr/>
          </p:nvGraphicFramePr>
          <p:xfrm>
            <a:off x="4059" y="1990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7" name="公式" r:id="rId33" imgW="57227" imgH="114182" progId="Equation.3">
                    <p:embed/>
                  </p:oleObj>
                </mc:Choice>
                <mc:Fallback>
                  <p:oleObj name="公式" r:id="rId33" imgW="57227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990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52"/>
            <p:cNvGraphicFramePr>
              <a:graphicFrameLocks noChangeAspect="1"/>
            </p:cNvGraphicFramePr>
            <p:nvPr/>
          </p:nvGraphicFramePr>
          <p:xfrm>
            <a:off x="3924" y="2293"/>
            <a:ext cx="29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8" name="公式" r:id="rId35" imgW="161965" imgH="95287" progId="Equation.3">
                    <p:embed/>
                  </p:oleObj>
                </mc:Choice>
                <mc:Fallback>
                  <p:oleObj name="公式" r:id="rId35" imgW="161965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2293"/>
                          <a:ext cx="29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3"/>
            <p:cNvGraphicFramePr>
              <a:graphicFrameLocks noChangeAspect="1"/>
            </p:cNvGraphicFramePr>
            <p:nvPr/>
          </p:nvGraphicFramePr>
          <p:xfrm>
            <a:off x="4031" y="3264"/>
            <a:ext cx="43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49" name="公式" r:id="rId37" imgW="266702" imgH="114182" progId="Equation.3">
                    <p:embed/>
                  </p:oleObj>
                </mc:Choice>
                <mc:Fallback>
                  <p:oleObj name="公式" r:id="rId37" imgW="266702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3264"/>
                          <a:ext cx="43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54"/>
            <p:cNvGraphicFramePr>
              <a:graphicFrameLocks noChangeAspect="1"/>
            </p:cNvGraphicFramePr>
            <p:nvPr/>
          </p:nvGraphicFramePr>
          <p:xfrm>
            <a:off x="4031" y="1008"/>
            <a:ext cx="16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0" name="公式" r:id="rId39" imgW="57227" imgH="114182" progId="Equation.3">
                    <p:embed/>
                  </p:oleObj>
                </mc:Choice>
                <mc:Fallback>
                  <p:oleObj name="公式" r:id="rId39" imgW="57227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008"/>
                          <a:ext cx="16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55"/>
            <p:cNvGraphicFramePr>
              <a:graphicFrameLocks noChangeAspect="1"/>
            </p:cNvGraphicFramePr>
            <p:nvPr/>
          </p:nvGraphicFramePr>
          <p:xfrm>
            <a:off x="4031" y="1344"/>
            <a:ext cx="16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1" name="公式" r:id="rId41" imgW="57227" imgH="95287" progId="Equation.3">
                    <p:embed/>
                  </p:oleObj>
                </mc:Choice>
                <mc:Fallback>
                  <p:oleObj name="公式" r:id="rId41" imgW="57227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344"/>
                          <a:ext cx="16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6"/>
            <p:cNvGraphicFramePr>
              <a:graphicFrameLocks noChangeAspect="1"/>
            </p:cNvGraphicFramePr>
            <p:nvPr/>
          </p:nvGraphicFramePr>
          <p:xfrm>
            <a:off x="2208" y="1344"/>
            <a:ext cx="16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2" name="公式" r:id="rId43" imgW="57227" imgH="95287" progId="Equation.3">
                    <p:embed/>
                  </p:oleObj>
                </mc:Choice>
                <mc:Fallback>
                  <p:oleObj name="公式" r:id="rId43" imgW="57227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344"/>
                          <a:ext cx="16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7"/>
            <p:cNvGraphicFramePr>
              <a:graphicFrameLocks noChangeAspect="1"/>
            </p:cNvGraphicFramePr>
            <p:nvPr/>
          </p:nvGraphicFramePr>
          <p:xfrm>
            <a:off x="3909" y="2928"/>
            <a:ext cx="31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3" name="公式" r:id="rId45" imgW="171412" imgH="114182" progId="Equation.3">
                    <p:embed/>
                  </p:oleObj>
                </mc:Choice>
                <mc:Fallback>
                  <p:oleObj name="公式" r:id="rId45" imgW="171412" imgH="1141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928"/>
                          <a:ext cx="31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8"/>
            <p:cNvGraphicFramePr>
              <a:graphicFrameLocks noChangeAspect="1"/>
            </p:cNvGraphicFramePr>
            <p:nvPr/>
          </p:nvGraphicFramePr>
          <p:xfrm>
            <a:off x="2112" y="2640"/>
            <a:ext cx="31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4" name="公式" r:id="rId47" imgW="171412" imgH="95287" progId="Equation.3">
                    <p:embed/>
                  </p:oleObj>
                </mc:Choice>
                <mc:Fallback>
                  <p:oleObj name="公式" r:id="rId47" imgW="171412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40"/>
                          <a:ext cx="31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9"/>
            <p:cNvGraphicFramePr>
              <a:graphicFrameLocks noChangeAspect="1"/>
            </p:cNvGraphicFramePr>
            <p:nvPr/>
          </p:nvGraphicFramePr>
          <p:xfrm>
            <a:off x="3887" y="2640"/>
            <a:ext cx="31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5" name="公式" r:id="rId49" imgW="171412" imgH="95287" progId="Equation.3">
                    <p:embed/>
                  </p:oleObj>
                </mc:Choice>
                <mc:Fallback>
                  <p:oleObj name="公式" r:id="rId49" imgW="171412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2640"/>
                          <a:ext cx="313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H="1">
              <a:off x="4223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61"/>
            <p:cNvSpPr>
              <a:spLocks noChangeShapeType="1"/>
            </p:cNvSpPr>
            <p:nvPr/>
          </p:nvSpPr>
          <p:spPr bwMode="auto">
            <a:xfrm flipH="1">
              <a:off x="4223" y="14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62"/>
            <p:cNvSpPr>
              <a:spLocks noChangeShapeType="1"/>
            </p:cNvSpPr>
            <p:nvPr/>
          </p:nvSpPr>
          <p:spPr bwMode="auto">
            <a:xfrm flipH="1">
              <a:off x="4223" y="17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 flipH="1">
              <a:off x="4223" y="24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 flipH="1">
              <a:off x="4223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 flipH="1">
              <a:off x="4223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" name="Object 66"/>
            <p:cNvGraphicFramePr>
              <a:graphicFrameLocks noChangeAspect="1"/>
            </p:cNvGraphicFramePr>
            <p:nvPr/>
          </p:nvGraphicFramePr>
          <p:xfrm>
            <a:off x="560" y="3072"/>
            <a:ext cx="74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6" name="公式" r:id="rId51" imgW="504789" imgH="152512" progId="Equation.3">
                    <p:embed/>
                  </p:oleObj>
                </mc:Choice>
                <mc:Fallback>
                  <p:oleObj name="公式" r:id="rId51" imgW="504789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3072"/>
                          <a:ext cx="74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7"/>
            <p:cNvGraphicFramePr>
              <a:graphicFrameLocks noChangeAspect="1"/>
            </p:cNvGraphicFramePr>
            <p:nvPr/>
          </p:nvGraphicFramePr>
          <p:xfrm>
            <a:off x="2168" y="3399"/>
            <a:ext cx="72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7" name="公式" r:id="rId53" imgW="495341" imgH="161960" progId="Equation.3">
                    <p:embed/>
                  </p:oleObj>
                </mc:Choice>
                <mc:Fallback>
                  <p:oleObj name="公式" r:id="rId53" imgW="495341" imgH="16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3399"/>
                          <a:ext cx="729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8"/>
            <p:cNvGraphicFramePr>
              <a:graphicFrameLocks noChangeAspect="1"/>
            </p:cNvGraphicFramePr>
            <p:nvPr/>
          </p:nvGraphicFramePr>
          <p:xfrm>
            <a:off x="3991" y="3623"/>
            <a:ext cx="82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58" name="公式" r:id="rId55" imgW="571465" imgH="152512" progId="Equation.3">
                    <p:embed/>
                  </p:oleObj>
                </mc:Choice>
                <mc:Fallback>
                  <p:oleObj name="公式" r:id="rId55" imgW="571465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3623"/>
                          <a:ext cx="82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64665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">
            <a:extLst>
              <a:ext uri="{FF2B5EF4-FFF2-40B4-BE49-F238E27FC236}">
                <a16:creationId xmlns:a16="http://schemas.microsoft.com/office/drawing/2014/main" id="{530CFB0A-0252-40B9-89E4-6E8364CA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28" y="297249"/>
            <a:ext cx="792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9900"/>
                </a:solidFill>
              </a:rPr>
              <a:t>根据</a:t>
            </a:r>
            <a:r>
              <a:rPr lang="zh-CN" altLang="en-US" sz="2800" dirty="0">
                <a:solidFill>
                  <a:srgbClr val="C00000"/>
                </a:solidFill>
              </a:rPr>
              <a:t>玻尔的老量子理论</a:t>
            </a:r>
            <a:r>
              <a:rPr lang="zh-CN" altLang="en-US" sz="2800" dirty="0">
                <a:solidFill>
                  <a:srgbClr val="009900"/>
                </a:solidFill>
              </a:rPr>
              <a:t>，氢原子中量子态为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009900"/>
                </a:solidFill>
              </a:rPr>
              <a:t>的电子的轨道</a:t>
            </a:r>
            <a:r>
              <a:rPr kumimoji="1"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角动量</a:t>
            </a:r>
            <a:r>
              <a:rPr lang="en-US" altLang="zh-CN" sz="2800" dirty="0">
                <a:solidFill>
                  <a:srgbClr val="009900"/>
                </a:solidFill>
              </a:rPr>
              <a:t>=______________</a:t>
            </a:r>
            <a:r>
              <a:rPr lang="zh-CN" altLang="en-US" sz="2800" dirty="0">
                <a:solidFill>
                  <a:srgbClr val="009900"/>
                </a:solidFill>
              </a:rPr>
              <a:t>。</a:t>
            </a:r>
            <a:endParaRPr lang="en-US" altLang="zh-CN" sz="2800" dirty="0">
              <a:solidFill>
                <a:srgbClr val="009900"/>
              </a:solidFill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根据量子力学理论，氢原子中主量子数为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0000FF"/>
                </a:solidFill>
              </a:rPr>
              <a:t>的电</a:t>
            </a:r>
            <a:r>
              <a:rPr lang="zh-CN" altLang="en-US" sz="2800" dirty="0">
                <a:solidFill>
                  <a:srgbClr val="0000CC"/>
                </a:solidFill>
              </a:rPr>
              <a:t>子的轨道</a:t>
            </a:r>
            <a:r>
              <a:rPr kumimoji="1" lang="zh-CN" altLang="en-US" sz="2800" dirty="0">
                <a:solidFill>
                  <a:srgbClr val="0000CC"/>
                </a:solidFill>
                <a:latin typeface="宋体" panose="02010600030101010101" pitchFamily="2" charset="-122"/>
              </a:rPr>
              <a:t>角动量</a:t>
            </a:r>
            <a:r>
              <a:rPr lang="en-US" altLang="zh-CN" sz="2800" dirty="0">
                <a:solidFill>
                  <a:srgbClr val="0000CC"/>
                </a:solidFill>
              </a:rPr>
              <a:t>=______________</a:t>
            </a:r>
            <a:r>
              <a:rPr lang="zh-CN" altLang="en-US" sz="2800" dirty="0">
                <a:solidFill>
                  <a:srgbClr val="0000CC"/>
                </a:solidFill>
              </a:rPr>
              <a:t> 。当主量子数 </a:t>
            </a:r>
            <a:r>
              <a:rPr lang="en-US" altLang="zh-CN" sz="2800" i="1" dirty="0">
                <a:solidFill>
                  <a:srgbClr val="FF0000"/>
                </a:solidFill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</a:rPr>
              <a:t>=3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zh-CN" altLang="en-US" sz="2800" dirty="0">
                <a:solidFill>
                  <a:srgbClr val="0000CC"/>
                </a:solidFill>
              </a:rPr>
              <a:t>时，</a:t>
            </a:r>
            <a:r>
              <a:rPr lang="zh-CN" altLang="en-US" sz="2800" dirty="0">
                <a:solidFill>
                  <a:srgbClr val="FF00FF"/>
                </a:solidFill>
              </a:rPr>
              <a:t>电子轨道</a:t>
            </a:r>
            <a:r>
              <a:rPr kumimoji="1" lang="zh-CN" altLang="en-US" sz="2800" dirty="0">
                <a:solidFill>
                  <a:srgbClr val="FF00FF"/>
                </a:solidFill>
                <a:latin typeface="宋体" panose="02010600030101010101" pitchFamily="2" charset="-122"/>
              </a:rPr>
              <a:t>角动量</a:t>
            </a:r>
            <a:r>
              <a:rPr lang="zh-CN" altLang="en-US" sz="2800" dirty="0">
                <a:solidFill>
                  <a:srgbClr val="FF00FF"/>
                </a:solidFill>
              </a:rPr>
              <a:t>的可能取值为</a:t>
            </a:r>
            <a:r>
              <a:rPr lang="en-US" altLang="zh-CN" sz="2800" dirty="0">
                <a:solidFill>
                  <a:srgbClr val="FF00FF"/>
                </a:solidFill>
              </a:rPr>
              <a:t>_______</a:t>
            </a:r>
            <a:r>
              <a:rPr lang="zh-CN" altLang="en-US" sz="2800" dirty="0">
                <a:solidFill>
                  <a:srgbClr val="FF00FF"/>
                </a:solidFill>
              </a:rPr>
              <a:t>。</a:t>
            </a:r>
          </a:p>
        </p:txBody>
      </p:sp>
      <p:graphicFrame>
        <p:nvGraphicFramePr>
          <p:cNvPr id="12" name="对象 9">
            <a:extLst>
              <a:ext uri="{FF2B5EF4-FFF2-40B4-BE49-F238E27FC236}">
                <a16:creationId xmlns:a16="http://schemas.microsoft.com/office/drawing/2014/main" id="{8C6EB3EC-B439-4DD9-A3EE-2ACFC1638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238090"/>
              </p:ext>
            </p:extLst>
          </p:nvPr>
        </p:nvGraphicFramePr>
        <p:xfrm>
          <a:off x="6582582" y="1156712"/>
          <a:ext cx="11858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89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11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582" y="1156712"/>
                        <a:ext cx="11858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9">
            <a:extLst>
              <a:ext uri="{FF2B5EF4-FFF2-40B4-BE49-F238E27FC236}">
                <a16:creationId xmlns:a16="http://schemas.microsoft.com/office/drawing/2014/main" id="{0C15FD92-10B6-4FEB-8FC3-2D78AE1DA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66620"/>
              </p:ext>
            </p:extLst>
          </p:nvPr>
        </p:nvGraphicFramePr>
        <p:xfrm>
          <a:off x="4737114" y="2818800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90" name="Equation" r:id="rId5" imgW="914400" imgH="254000" progId="Equation.3">
                  <p:embed/>
                </p:oleObj>
              </mc:Choice>
              <mc:Fallback>
                <p:oleObj name="Equation" r:id="rId5" imgW="914400" imgH="254000" progId="Equation.3">
                  <p:embed/>
                  <p:pic>
                    <p:nvPicPr>
                      <p:cNvPr id="12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14" y="2818800"/>
                        <a:ext cx="243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21">
            <a:extLst>
              <a:ext uri="{FF2B5EF4-FFF2-40B4-BE49-F238E27FC236}">
                <a16:creationId xmlns:a16="http://schemas.microsoft.com/office/drawing/2014/main" id="{284E1B7C-75A4-4EAF-BA2E-15F0CE7F34B7}"/>
              </a:ext>
            </a:extLst>
          </p:cNvPr>
          <p:cNvGrpSpPr>
            <a:grpSpLocks/>
          </p:cNvGrpSpPr>
          <p:nvPr/>
        </p:nvGrpSpPr>
        <p:grpSpPr bwMode="auto">
          <a:xfrm>
            <a:off x="7794402" y="3540698"/>
            <a:ext cx="3581400" cy="812800"/>
            <a:chOff x="336" y="2160"/>
            <a:chExt cx="2256" cy="512"/>
          </a:xfrm>
          <a:solidFill>
            <a:srgbClr val="FFFF00"/>
          </a:solidFill>
        </p:grpSpPr>
        <p:graphicFrame>
          <p:nvGraphicFramePr>
            <p:cNvPr id="15" name="对象 5">
              <a:extLst>
                <a:ext uri="{FF2B5EF4-FFF2-40B4-BE49-F238E27FC236}">
                  <a16:creationId xmlns:a16="http://schemas.microsoft.com/office/drawing/2014/main" id="{733CE9BB-850F-418B-8BBA-1DFD1D0892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114998"/>
                </p:ext>
              </p:extLst>
            </p:nvPr>
          </p:nvGraphicFramePr>
          <p:xfrm>
            <a:off x="921" y="2160"/>
            <a:ext cx="61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91" name="Equation" r:id="rId7" imgW="304536" imgH="215713" progId="Equation.3">
                    <p:embed/>
                  </p:oleObj>
                </mc:Choice>
                <mc:Fallback>
                  <p:oleObj name="Equation" r:id="rId7" imgW="304536" imgH="215713" progId="Equation.3">
                    <p:embed/>
                    <p:pic>
                      <p:nvPicPr>
                        <p:cNvPr id="21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2160"/>
                          <a:ext cx="61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7">
              <a:extLst>
                <a:ext uri="{FF2B5EF4-FFF2-40B4-BE49-F238E27FC236}">
                  <a16:creationId xmlns:a16="http://schemas.microsoft.com/office/drawing/2014/main" id="{A3585B69-C228-40B4-B8E8-BF7E6C650F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208"/>
            <a:ext cx="62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92" name="Equation" r:id="rId9" imgW="304668" imgH="228501" progId="Equation.3">
                    <p:embed/>
                  </p:oleObj>
                </mc:Choice>
                <mc:Fallback>
                  <p:oleObj name="Equation" r:id="rId9" imgW="304668" imgH="228501" progId="Equation.3">
                    <p:embed/>
                    <p:pic>
                      <p:nvPicPr>
                        <p:cNvPr id="22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208"/>
                          <a:ext cx="62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4">
              <a:extLst>
                <a:ext uri="{FF2B5EF4-FFF2-40B4-BE49-F238E27FC236}">
                  <a16:creationId xmlns:a16="http://schemas.microsoft.com/office/drawing/2014/main" id="{FC7781DC-9742-4EF8-ADAB-6D30EFD061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256"/>
            <a:ext cx="2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93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23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256"/>
                          <a:ext cx="24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文本框 22">
            <a:extLst>
              <a:ext uri="{FF2B5EF4-FFF2-40B4-BE49-F238E27FC236}">
                <a16:creationId xmlns:a16="http://schemas.microsoft.com/office/drawing/2014/main" id="{2E132899-238D-4F05-AB1F-2E4C72E6B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89" y="6145098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n=3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800" i="1" dirty="0">
                <a:solidFill>
                  <a:srgbClr val="CC0000"/>
                </a:solidFill>
              </a:rPr>
              <a:t>l</a:t>
            </a:r>
            <a:r>
              <a:rPr lang="en-US" altLang="zh-CN" sz="2800" i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的可能取值为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4466D831-69CC-42A3-A63E-2B5AF5844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68397"/>
              </p:ext>
            </p:extLst>
          </p:nvPr>
        </p:nvGraphicFramePr>
        <p:xfrm>
          <a:off x="2947208" y="4533933"/>
          <a:ext cx="650081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94" name="Equation" r:id="rId13" imgW="2349500" imgH="254000" progId="Equation.3">
                  <p:embed/>
                </p:oleObj>
              </mc:Choice>
              <mc:Fallback>
                <p:oleObj name="Equation" r:id="rId13" imgW="2349500" imgH="254000" progId="Equation.3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208" y="4533933"/>
                        <a:ext cx="650081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64953C3B-78BF-4BC8-8731-5433BC155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442998"/>
              </p:ext>
            </p:extLst>
          </p:nvPr>
        </p:nvGraphicFramePr>
        <p:xfrm>
          <a:off x="2643328" y="5356171"/>
          <a:ext cx="71247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95" name="Equation" r:id="rId15" imgW="2197100" imgH="228600" progId="Equation.3">
                  <p:embed/>
                </p:oleObj>
              </mc:Choice>
              <mc:Fallback>
                <p:oleObj name="Equation" r:id="rId15" imgW="2197100" imgH="22860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328" y="5356171"/>
                        <a:ext cx="71247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5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8D086C6E-0841-49A5-BBCE-E85B72953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466920"/>
              </p:ext>
            </p:extLst>
          </p:nvPr>
        </p:nvGraphicFramePr>
        <p:xfrm>
          <a:off x="2670409" y="1039110"/>
          <a:ext cx="7191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91" name="公式" r:id="rId3" imgW="368140" imgH="215806" progId="Equation.3">
                  <p:embed/>
                </p:oleObj>
              </mc:Choice>
              <mc:Fallback>
                <p:oleObj name="公式" r:id="rId3" imgW="368140" imgH="215806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409" y="1039110"/>
                        <a:ext cx="719137" cy="4238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601143B-FCE9-4B88-B730-879BB3774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44710"/>
              </p:ext>
            </p:extLst>
          </p:nvPr>
        </p:nvGraphicFramePr>
        <p:xfrm>
          <a:off x="3678470" y="1039110"/>
          <a:ext cx="647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92" name="公式" r:id="rId5" imgW="266353" imgH="215619" progId="Equation.3">
                  <p:embed/>
                </p:oleObj>
              </mc:Choice>
              <mc:Fallback>
                <p:oleObj name="公式" r:id="rId5" imgW="266353" imgH="215619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470" y="1039110"/>
                        <a:ext cx="647700" cy="5238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2C2B5D0-F1EC-41B3-B373-668708F1D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87558"/>
              </p:ext>
            </p:extLst>
          </p:nvPr>
        </p:nvGraphicFramePr>
        <p:xfrm>
          <a:off x="5118333" y="967673"/>
          <a:ext cx="6286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93" name="公式" r:id="rId7" imgW="266469" imgH="203024" progId="Equation.3">
                  <p:embed/>
                </p:oleObj>
              </mc:Choice>
              <mc:Fallback>
                <p:oleObj name="公式" r:id="rId7" imgW="266469" imgH="203024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333" y="967673"/>
                        <a:ext cx="628650" cy="4857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030C120-2329-4538-97DD-3961A3F22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09052"/>
              </p:ext>
            </p:extLst>
          </p:nvPr>
        </p:nvGraphicFramePr>
        <p:xfrm>
          <a:off x="6678103" y="1964207"/>
          <a:ext cx="6016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94" name="公式" r:id="rId9" imgW="241195" imgH="152334" progId="Equation.3">
                  <p:embed/>
                </p:oleObj>
              </mc:Choice>
              <mc:Fallback>
                <p:oleObj name="公式" r:id="rId9" imgW="241195" imgH="152334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103" y="1964207"/>
                        <a:ext cx="601663" cy="392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42C30476-FAE4-454B-93E9-706C0C2BB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34877"/>
              </p:ext>
            </p:extLst>
          </p:nvPr>
        </p:nvGraphicFramePr>
        <p:xfrm>
          <a:off x="7496646" y="1956400"/>
          <a:ext cx="6889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95" name="公式" r:id="rId11" imgW="253890" imgH="139639" progId="Equation.3">
                  <p:embed/>
                </p:oleObj>
              </mc:Choice>
              <mc:Fallback>
                <p:oleObj name="公式" r:id="rId11" imgW="253890" imgH="139639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646" y="1956400"/>
                        <a:ext cx="688975" cy="376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95A944A2-FCB6-40DD-885F-3B49EFC64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58769"/>
              </p:ext>
            </p:extLst>
          </p:nvPr>
        </p:nvGraphicFramePr>
        <p:xfrm>
          <a:off x="8441581" y="1956401"/>
          <a:ext cx="5111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96" name="公式" r:id="rId13" imgW="190417" imgH="139639" progId="Equation.3">
                  <p:embed/>
                </p:oleObj>
              </mc:Choice>
              <mc:Fallback>
                <p:oleObj name="公式" r:id="rId13" imgW="190417" imgH="139639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1581" y="1956401"/>
                        <a:ext cx="51117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3C2B951D-0665-464B-B20E-0497150D6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51" y="184242"/>
            <a:ext cx="87216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9900CC"/>
                </a:solidFill>
              </a:rPr>
              <a:t>1. </a:t>
            </a:r>
            <a:r>
              <a:rPr lang="zh-CN" altLang="en-US" sz="2800" b="1" dirty="0">
                <a:solidFill>
                  <a:srgbClr val="9900CC"/>
                </a:solidFill>
              </a:rPr>
              <a:t>量子力学得出：若氢原子处于主量子数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</a:rPr>
              <a:t> = 4</a:t>
            </a:r>
            <a:r>
              <a:rPr lang="zh-CN" altLang="en-US" sz="2800" b="1" dirty="0">
                <a:solidFill>
                  <a:srgbClr val="9900CC"/>
                </a:solidFill>
              </a:rPr>
              <a:t>的状态，</a:t>
            </a:r>
          </a:p>
          <a:p>
            <a:pPr eaLnBrk="1" hangingPunct="1"/>
            <a:r>
              <a:rPr lang="zh-CN" altLang="en-US" sz="2800" b="1" dirty="0">
                <a:solidFill>
                  <a:srgbClr val="9900CC"/>
                </a:solidFill>
              </a:rPr>
              <a:t>则其轨道角动量可能取的值（用</a:t>
            </a:r>
            <a:r>
              <a:rPr lang="en-US" altLang="zh-CN" sz="2800" b="1" i="1" dirty="0">
                <a:solidFill>
                  <a:srgbClr val="FF0000"/>
                </a:solidFill>
              </a:rPr>
              <a:t>ћ</a:t>
            </a:r>
            <a:r>
              <a:rPr lang="zh-CN" altLang="en-US" sz="2800" b="1" dirty="0">
                <a:solidFill>
                  <a:srgbClr val="9900CC"/>
                </a:solidFill>
              </a:rPr>
              <a:t>表示）分别</a:t>
            </a:r>
          </a:p>
          <a:p>
            <a:pPr eaLnBrk="1" hangingPunct="1"/>
            <a:r>
              <a:rPr lang="zh-CN" altLang="en-US" sz="2800" b="1" dirty="0">
                <a:solidFill>
                  <a:srgbClr val="9900CC"/>
                </a:solidFill>
              </a:rPr>
              <a:t>为</a:t>
            </a:r>
            <a:r>
              <a:rPr lang="en-US" altLang="zh-CN" sz="2800" b="1" dirty="0">
                <a:solidFill>
                  <a:srgbClr val="9900CC"/>
                </a:solidFill>
              </a:rPr>
              <a:t>_____________________________</a:t>
            </a:r>
            <a:r>
              <a:rPr lang="zh-CN" altLang="en-US" sz="2800" b="1" dirty="0">
                <a:solidFill>
                  <a:srgbClr val="9900CC"/>
                </a:solidFill>
              </a:rPr>
              <a:t>；</a:t>
            </a:r>
          </a:p>
          <a:p>
            <a:r>
              <a:rPr lang="zh-CN" altLang="en-US" sz="2800" b="1" dirty="0">
                <a:solidFill>
                  <a:srgbClr val="009900"/>
                </a:solidFill>
              </a:rPr>
              <a:t>对应于</a:t>
            </a:r>
            <a:r>
              <a:rPr lang="en-US" altLang="zh-CN" sz="2800" b="1" i="1" dirty="0">
                <a:solidFill>
                  <a:srgbClr val="FF0000"/>
                </a:solidFill>
              </a:rPr>
              <a:t>l</a:t>
            </a:r>
            <a:r>
              <a:rPr lang="en-US" altLang="zh-CN" sz="2800" b="1" dirty="0">
                <a:solidFill>
                  <a:srgbClr val="FF0000"/>
                </a:solidFill>
              </a:rPr>
              <a:t> = 3</a:t>
            </a:r>
            <a:r>
              <a:rPr lang="zh-CN" altLang="en-US" sz="2800" b="1" dirty="0">
                <a:solidFill>
                  <a:srgbClr val="009900"/>
                </a:solidFill>
              </a:rPr>
              <a:t>的状态，氢原子的轨道角动量在外磁场方向的投影可能取的值分别为</a:t>
            </a:r>
            <a:r>
              <a:rPr lang="en-US" altLang="zh-CN" sz="2800" b="1" dirty="0">
                <a:solidFill>
                  <a:srgbClr val="009900"/>
                </a:solidFill>
              </a:rPr>
              <a:t>_______________________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  <a:endParaRPr lang="en-US" altLang="zh-CN" sz="2800" b="1" dirty="0">
              <a:solidFill>
                <a:srgbClr val="009900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39DF7C6-16DA-4F0B-8349-740F672F7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795" y="915284"/>
            <a:ext cx="336550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D447085-9D4E-47C3-9447-962713B4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515" y="1872209"/>
            <a:ext cx="3365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0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BBF893F8-9007-40C7-B7A5-FD9CF5C305AA}"/>
              </a:ext>
            </a:extLst>
          </p:cNvPr>
          <p:cNvGrpSpPr>
            <a:grpSpLocks/>
          </p:cNvGrpSpPr>
          <p:nvPr/>
        </p:nvGrpSpPr>
        <p:grpSpPr bwMode="auto">
          <a:xfrm>
            <a:off x="1754225" y="4361390"/>
            <a:ext cx="8928100" cy="1460503"/>
            <a:chOff x="-175" y="2970"/>
            <a:chExt cx="5624" cy="920"/>
          </a:xfrm>
        </p:grpSpPr>
        <p:graphicFrame>
          <p:nvGraphicFramePr>
            <p:cNvPr id="12" name="Object 17">
              <a:extLst>
                <a:ext uri="{FF2B5EF4-FFF2-40B4-BE49-F238E27FC236}">
                  <a16:creationId xmlns:a16="http://schemas.microsoft.com/office/drawing/2014/main" id="{541FE13A-BE7E-429B-A08F-D2FE187487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014963"/>
                </p:ext>
              </p:extLst>
            </p:nvPr>
          </p:nvGraphicFramePr>
          <p:xfrm>
            <a:off x="-175" y="3280"/>
            <a:ext cx="77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097" name="公式" r:id="rId15" imgW="558800" imgH="228600" progId="Equation.3">
                    <p:embed/>
                  </p:oleObj>
                </mc:Choice>
                <mc:Fallback>
                  <p:oleObj name="公式" r:id="rId15" imgW="558800" imgH="228600" progId="Equation.3">
                    <p:embed/>
                    <p:pic>
                      <p:nvPicPr>
                        <p:cNvPr id="1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5" y="3280"/>
                          <a:ext cx="77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CE3F45E9-962C-443F-B69F-72B9E6E3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" y="2970"/>
              <a:ext cx="5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dirty="0">
                  <a:solidFill>
                    <a:srgbClr val="0000FF"/>
                  </a:solidFill>
                </a:rPr>
                <a:t>2. 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根据量子力学原理，当氢原子中电子的轨道角动量</a:t>
              </a: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EA7F3E17-035C-4328-85B9-D13ABCDA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3289"/>
              <a:ext cx="48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</a:rPr>
                <a:t>时，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L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在外磁场方向上的投影</a:t>
              </a:r>
              <a:r>
                <a:rPr lang="en-US" altLang="zh-CN" sz="2800" b="1" i="1" dirty="0" err="1">
                  <a:solidFill>
                    <a:srgbClr val="FF0000"/>
                  </a:solidFill>
                </a:rPr>
                <a:t>L</a:t>
              </a:r>
              <a:r>
                <a:rPr lang="en-US" altLang="zh-CN" sz="2800" b="1" i="1" baseline="-30000" dirty="0" err="1">
                  <a:solidFill>
                    <a:srgbClr val="FF0000"/>
                  </a:solidFill>
                </a:rPr>
                <a:t>z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可取的值分别为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______________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。</a:t>
              </a:r>
            </a:p>
          </p:txBody>
        </p:sp>
      </p:grpSp>
      <p:grpSp>
        <p:nvGrpSpPr>
          <p:cNvPr id="15" name="Group 22">
            <a:extLst>
              <a:ext uri="{FF2B5EF4-FFF2-40B4-BE49-F238E27FC236}">
                <a16:creationId xmlns:a16="http://schemas.microsoft.com/office/drawing/2014/main" id="{00DF17EA-ED43-4D25-9079-5384B197B4F6}"/>
              </a:ext>
            </a:extLst>
          </p:cNvPr>
          <p:cNvGrpSpPr>
            <a:grpSpLocks/>
          </p:cNvGrpSpPr>
          <p:nvPr/>
        </p:nvGrpSpPr>
        <p:grpSpPr bwMode="auto">
          <a:xfrm>
            <a:off x="2525945" y="5283901"/>
            <a:ext cx="2952750" cy="534989"/>
            <a:chOff x="1927" y="3747"/>
            <a:chExt cx="1860" cy="337"/>
          </a:xfrm>
        </p:grpSpPr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0F2BBC62-3AE1-4EFF-917A-37E43F7AA5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3748"/>
            <a:ext cx="40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098" name="公式" r:id="rId17" imgW="228452" imgH="152337" progId="Equation.3">
                    <p:embed/>
                  </p:oleObj>
                </mc:Choice>
                <mc:Fallback>
                  <p:oleObj name="公式" r:id="rId17" imgW="228452" imgH="152337" progId="Equation.3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748"/>
                          <a:ext cx="40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>
              <a:extLst>
                <a:ext uri="{FF2B5EF4-FFF2-40B4-BE49-F238E27FC236}">
                  <a16:creationId xmlns:a16="http://schemas.microsoft.com/office/drawing/2014/main" id="{E8CD2934-969F-4560-81C6-932F74AD6E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3748"/>
            <a:ext cx="63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099" name="公式" r:id="rId19" imgW="304854" imgH="152337" progId="Equation.3">
                    <p:embed/>
                  </p:oleObj>
                </mc:Choice>
                <mc:Fallback>
                  <p:oleObj name="公式" r:id="rId19" imgW="304854" imgH="152337" progId="Equation.3">
                    <p:embed/>
                    <p:pic>
                      <p:nvPicPr>
                        <p:cNvPr id="1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748"/>
                          <a:ext cx="63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C1F9A382-982E-4AC4-929D-1AD405ABA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747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8000"/>
                  </a:solidFill>
                </a:rPr>
                <a:t>、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D7862FAE-95DF-47A8-B034-34A154FF5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793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solidFill>
                    <a:srgbClr val="C00000"/>
                  </a:solidFill>
                </a:rPr>
                <a:t>0</a:t>
              </a:r>
              <a:r>
                <a:rPr lang="zh-CN" altLang="en-US" b="1" dirty="0">
                  <a:solidFill>
                    <a:srgbClr val="008000"/>
                  </a:solidFill>
                </a:rPr>
                <a:t>、</a:t>
              </a:r>
            </a:p>
          </p:txBody>
        </p:sp>
      </p:grpSp>
      <p:graphicFrame>
        <p:nvGraphicFramePr>
          <p:cNvPr id="20" name="Object 28">
            <a:extLst>
              <a:ext uri="{FF2B5EF4-FFF2-40B4-BE49-F238E27FC236}">
                <a16:creationId xmlns:a16="http://schemas.microsoft.com/office/drawing/2014/main" id="{166D46E6-E59A-4BD8-A825-9118DCDE2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577422"/>
              </p:ext>
            </p:extLst>
          </p:nvPr>
        </p:nvGraphicFramePr>
        <p:xfrm>
          <a:off x="2608265" y="2631828"/>
          <a:ext cx="2117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00" name="公式" r:id="rId21" imgW="1028254" imgH="317362" progId="Equation.3">
                  <p:embed/>
                </p:oleObj>
              </mc:Choice>
              <mc:Fallback>
                <p:oleObj name="公式" r:id="rId21" imgW="1028254" imgH="317362" progId="Equation.3">
                  <p:embed/>
                  <p:pic>
                    <p:nvPicPr>
                      <p:cNvPr id="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5" y="2631828"/>
                        <a:ext cx="21177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9">
            <a:extLst>
              <a:ext uri="{FF2B5EF4-FFF2-40B4-BE49-F238E27FC236}">
                <a16:creationId xmlns:a16="http://schemas.microsoft.com/office/drawing/2014/main" id="{F91F302B-B3B2-40D0-A9BB-6D1967436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846270"/>
              </p:ext>
            </p:extLst>
          </p:nvPr>
        </p:nvGraphicFramePr>
        <p:xfrm>
          <a:off x="2608265" y="3582786"/>
          <a:ext cx="1503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01" name="公式" r:id="rId23" imgW="723586" imgH="317362" progId="Equation.3">
                  <p:embed/>
                </p:oleObj>
              </mc:Choice>
              <mc:Fallback>
                <p:oleObj name="公式" r:id="rId23" imgW="723586" imgH="317362" progId="Equation.3">
                  <p:embed/>
                  <p:pic>
                    <p:nvPicPr>
                      <p:cNvPr id="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5" y="3582786"/>
                        <a:ext cx="15033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0">
            <a:extLst>
              <a:ext uri="{FF2B5EF4-FFF2-40B4-BE49-F238E27FC236}">
                <a16:creationId xmlns:a16="http://schemas.microsoft.com/office/drawing/2014/main" id="{2D633421-1BB3-4B74-AAFA-E92AA1B8A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90" y="2587377"/>
            <a:ext cx="309721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i="1" dirty="0">
                <a:solidFill>
                  <a:srgbClr val="FF0066"/>
                </a:solidFill>
              </a:rPr>
              <a:t>l </a:t>
            </a:r>
            <a:r>
              <a:rPr kumimoji="0" lang="en-US" altLang="zh-CN" b="1" dirty="0">
                <a:solidFill>
                  <a:srgbClr val="FF0066"/>
                </a:solidFill>
              </a:rPr>
              <a:t>= 0, 1, 2, 3, </a:t>
            </a:r>
            <a:r>
              <a:rPr kumimoji="0" lang="en-US" altLang="zh-CN" b="1" dirty="0">
                <a:solidFill>
                  <a:srgbClr val="FF0066"/>
                </a:solidFill>
                <a:sym typeface="Symbol" panose="05050102010706020507" pitchFamily="18" charset="2"/>
              </a:rPr>
              <a:t>, n1</a:t>
            </a:r>
            <a:endParaRPr kumimoji="0"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753127B9-3020-406C-86BF-4BBE433F2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622" y="3541069"/>
            <a:ext cx="314451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="1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r>
              <a:rPr kumimoji="0"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 = 0, 1, 2, ···, </a:t>
            </a:r>
            <a:r>
              <a:rPr kumimoji="0"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endParaRPr kumimoji="0" lang="en-US" altLang="zh-CN" b="1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4" name="Object 28">
            <a:extLst>
              <a:ext uri="{FF2B5EF4-FFF2-40B4-BE49-F238E27FC236}">
                <a16:creationId xmlns:a16="http://schemas.microsoft.com/office/drawing/2014/main" id="{1A0E6939-7BBD-4716-8BA0-2AC62EB75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01571"/>
              </p:ext>
            </p:extLst>
          </p:nvPr>
        </p:nvGraphicFramePr>
        <p:xfrm>
          <a:off x="3019426" y="6065839"/>
          <a:ext cx="2613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02" name="公式" r:id="rId25" imgW="1269720" imgH="253800" progId="Equation.3">
                  <p:embed/>
                </p:oleObj>
              </mc:Choice>
              <mc:Fallback>
                <p:oleObj name="公式" r:id="rId25" imgW="1269720" imgH="253800" progId="Equation.3">
                  <p:embed/>
                  <p:pic>
                    <p:nvPicPr>
                      <p:cNvPr id="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6" y="6065839"/>
                        <a:ext cx="26130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8">
            <a:extLst>
              <a:ext uri="{FF2B5EF4-FFF2-40B4-BE49-F238E27FC236}">
                <a16:creationId xmlns:a16="http://schemas.microsoft.com/office/drawing/2014/main" id="{A651626F-0106-4010-856F-8D47404C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928" y="6207184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00FFFF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" name="Object 28">
            <a:extLst>
              <a:ext uri="{FF2B5EF4-FFF2-40B4-BE49-F238E27FC236}">
                <a16:creationId xmlns:a16="http://schemas.microsoft.com/office/drawing/2014/main" id="{D49399F0-8AEE-4D00-8F26-9EC420DB7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99139"/>
              </p:ext>
            </p:extLst>
          </p:nvPr>
        </p:nvGraphicFramePr>
        <p:xfrm>
          <a:off x="7045514" y="6143625"/>
          <a:ext cx="795619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03" name="公式" r:id="rId27" imgW="317160" imgH="177480" progId="Equation.3">
                  <p:embed/>
                </p:oleObj>
              </mc:Choice>
              <mc:Fallback>
                <p:oleObj name="公式" r:id="rId27" imgW="317160" imgH="177480" progId="Equation.3">
                  <p:embed/>
                  <p:pic>
                    <p:nvPicPr>
                      <p:cNvPr id="2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514" y="6143625"/>
                        <a:ext cx="795619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5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6">
            <a:extLst>
              <a:ext uri="{FF2B5EF4-FFF2-40B4-BE49-F238E27FC236}">
                <a16:creationId xmlns:a16="http://schemas.microsoft.com/office/drawing/2014/main" id="{D44B346C-ACB0-4B2A-8A6C-D867EF5E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729" y="412178"/>
            <a:ext cx="9569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00FF"/>
                </a:solidFill>
              </a:rPr>
              <a:t>根据空间量子化条件，分别求角量子数</a:t>
            </a:r>
            <a:r>
              <a:rPr lang="en-US" altLang="zh-CN" sz="2800" i="1" dirty="0">
                <a:solidFill>
                  <a:srgbClr val="FF0000"/>
                </a:solidFill>
              </a:rPr>
              <a:t>l </a:t>
            </a:r>
            <a:r>
              <a:rPr lang="en-US" altLang="zh-CN" sz="2800" dirty="0">
                <a:solidFill>
                  <a:srgbClr val="FF0000"/>
                </a:solidFill>
              </a:rPr>
              <a:t>=1</a:t>
            </a:r>
            <a:r>
              <a:rPr lang="zh-CN" altLang="en-US" sz="2800" dirty="0">
                <a:solidFill>
                  <a:srgbClr val="0000FF"/>
                </a:solidFill>
              </a:rPr>
              <a:t>时，</a:t>
            </a:r>
            <a:r>
              <a:rPr lang="zh-CN" altLang="en-US" sz="2800" dirty="0">
                <a:solidFill>
                  <a:srgbClr val="008000"/>
                </a:solidFill>
              </a:rPr>
              <a:t>其轨道角动量与外磁场方向（</a:t>
            </a:r>
            <a:r>
              <a:rPr lang="en-US" altLang="zh-CN" sz="2800" i="1" dirty="0">
                <a:solidFill>
                  <a:srgbClr val="008000"/>
                </a:solidFill>
              </a:rPr>
              <a:t>z</a:t>
            </a:r>
            <a:r>
              <a:rPr lang="zh-CN" altLang="en-US" sz="2800" dirty="0">
                <a:solidFill>
                  <a:srgbClr val="008000"/>
                </a:solidFill>
              </a:rPr>
              <a:t>方向）的夹角的允许值</a:t>
            </a:r>
            <a:r>
              <a:rPr lang="en-US" altLang="zh-CN" sz="2800" dirty="0">
                <a:solidFill>
                  <a:srgbClr val="008000"/>
                </a:solidFill>
              </a:rPr>
              <a:t>=_____</a:t>
            </a:r>
            <a:r>
              <a:rPr lang="zh-CN" altLang="en-US" sz="2800" dirty="0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39D0968E-B9F6-402C-8663-481CA8C1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093" y="2026010"/>
            <a:ext cx="91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</a:rPr>
              <a:t>解：</a:t>
            </a:r>
          </a:p>
        </p:txBody>
      </p:sp>
      <p:graphicFrame>
        <p:nvGraphicFramePr>
          <p:cNvPr id="4" name="对象 8">
            <a:extLst>
              <a:ext uri="{FF2B5EF4-FFF2-40B4-BE49-F238E27FC236}">
                <a16:creationId xmlns:a16="http://schemas.microsoft.com/office/drawing/2014/main" id="{9D4E50C7-9AA8-4F1F-91FE-671EF3306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88683"/>
              </p:ext>
            </p:extLst>
          </p:nvPr>
        </p:nvGraphicFramePr>
        <p:xfrm>
          <a:off x="2795118" y="2105384"/>
          <a:ext cx="36337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63"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5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118" y="2105384"/>
                        <a:ext cx="363378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0">
            <a:extLst>
              <a:ext uri="{FF2B5EF4-FFF2-40B4-BE49-F238E27FC236}">
                <a16:creationId xmlns:a16="http://schemas.microsoft.com/office/drawing/2014/main" id="{A72DCC7A-7C4B-4978-B97F-4E3D9D11E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930946"/>
              </p:ext>
            </p:extLst>
          </p:nvPr>
        </p:nvGraphicFramePr>
        <p:xfrm>
          <a:off x="2518893" y="3550008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64" name="Equation" r:id="rId5" imgW="889000" imgH="457200" progId="Equation.3">
                  <p:embed/>
                </p:oleObj>
              </mc:Choice>
              <mc:Fallback>
                <p:oleObj name="Equation" r:id="rId5" imgW="889000" imgH="457200" progId="Equation.3">
                  <p:embed/>
                  <p:pic>
                    <p:nvPicPr>
                      <p:cNvPr id="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893" y="3550008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1">
            <a:extLst>
              <a:ext uri="{FF2B5EF4-FFF2-40B4-BE49-F238E27FC236}">
                <a16:creationId xmlns:a16="http://schemas.microsoft.com/office/drawing/2014/main" id="{DD1A9FD3-DAC9-4CB7-BA9A-189C83387D97}"/>
              </a:ext>
            </a:extLst>
          </p:cNvPr>
          <p:cNvGrpSpPr>
            <a:grpSpLocks/>
          </p:cNvGrpSpPr>
          <p:nvPr/>
        </p:nvGrpSpPr>
        <p:grpSpPr bwMode="auto">
          <a:xfrm>
            <a:off x="6694812" y="2287176"/>
            <a:ext cx="3579812" cy="4419600"/>
            <a:chOff x="3312" y="864"/>
            <a:chExt cx="2255" cy="2784"/>
          </a:xfrm>
        </p:grpSpPr>
        <p:pic>
          <p:nvPicPr>
            <p:cNvPr id="7" name="图片 13">
              <a:extLst>
                <a:ext uri="{FF2B5EF4-FFF2-40B4-BE49-F238E27FC236}">
                  <a16:creationId xmlns:a16="http://schemas.microsoft.com/office/drawing/2014/main" id="{36452A99-0E85-4FEA-A04C-71214CE29B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864"/>
              <a:ext cx="2029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对象 15">
              <a:extLst>
                <a:ext uri="{FF2B5EF4-FFF2-40B4-BE49-F238E27FC236}">
                  <a16:creationId xmlns:a16="http://schemas.microsoft.com/office/drawing/2014/main" id="{819E6AF8-F148-42C6-9BF7-B6F12C4818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008"/>
            <a:ext cx="81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65" name="Equation" r:id="rId8" imgW="571252" imgH="215806" progId="Equation.3">
                    <p:embed/>
                  </p:oleObj>
                </mc:Choice>
                <mc:Fallback>
                  <p:oleObj name="Equation" r:id="rId8" imgW="571252" imgH="215806" progId="Equation.3">
                    <p:embed/>
                    <p:pic>
                      <p:nvPicPr>
                        <p:cNvPr id="9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08"/>
                          <a:ext cx="81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14">
              <a:extLst>
                <a:ext uri="{FF2B5EF4-FFF2-40B4-BE49-F238E27FC236}">
                  <a16:creationId xmlns:a16="http://schemas.microsoft.com/office/drawing/2014/main" id="{E1D122D1-9835-47BE-8F6E-AFCC8977F5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064"/>
            <a:ext cx="62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66" name="Equation" r:id="rId10" imgW="431613" imgH="228501" progId="Equation.3">
                    <p:embed/>
                  </p:oleObj>
                </mc:Choice>
                <mc:Fallback>
                  <p:oleObj name="Equation" r:id="rId10" imgW="431613" imgH="228501" progId="Equation.3">
                    <p:embed/>
                    <p:pic>
                      <p:nvPicPr>
                        <p:cNvPr id="1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064"/>
                          <a:ext cx="62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37">
              <a:extLst>
                <a:ext uri="{FF2B5EF4-FFF2-40B4-BE49-F238E27FC236}">
                  <a16:creationId xmlns:a16="http://schemas.microsoft.com/office/drawing/2014/main" id="{FFE61718-4282-4E9C-89DA-53D4B5BDD3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2" y="1344"/>
            <a:ext cx="5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67" name="Equation" r:id="rId12" imgW="431613" imgH="228501" progId="Equation.3">
                    <p:embed/>
                  </p:oleObj>
                </mc:Choice>
                <mc:Fallback>
                  <p:oleObj name="Equation" r:id="rId12" imgW="431613" imgH="228501" progId="Equation.3">
                    <p:embed/>
                    <p:pic>
                      <p:nvPicPr>
                        <p:cNvPr id="11" name="对象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1344"/>
                          <a:ext cx="57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38">
              <a:extLst>
                <a:ext uri="{FF2B5EF4-FFF2-40B4-BE49-F238E27FC236}">
                  <a16:creationId xmlns:a16="http://schemas.microsoft.com/office/drawing/2014/main" id="{FFD95FEA-F9B0-418A-92AE-25F2CD37A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832"/>
            <a:ext cx="7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68" name="Equation" r:id="rId14" imgW="533169" imgH="228501" progId="Equation.3">
                    <p:embed/>
                  </p:oleObj>
                </mc:Choice>
                <mc:Fallback>
                  <p:oleObj name="Equation" r:id="rId14" imgW="533169" imgH="228501" progId="Equation.3">
                    <p:embed/>
                    <p:pic>
                      <p:nvPicPr>
                        <p:cNvPr id="12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32"/>
                          <a:ext cx="71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23">
            <a:extLst>
              <a:ext uri="{FF2B5EF4-FFF2-40B4-BE49-F238E27FC236}">
                <a16:creationId xmlns:a16="http://schemas.microsoft.com/office/drawing/2014/main" id="{C6A3F2C5-5422-444C-B723-8C2E401F6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864896"/>
              </p:ext>
            </p:extLst>
          </p:nvPr>
        </p:nvGraphicFramePr>
        <p:xfrm>
          <a:off x="3052293" y="5759810"/>
          <a:ext cx="22288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69" name="Equation" r:id="rId16" imgW="825500" imgH="228600" progId="Equation.3">
                  <p:embed/>
                </p:oleObj>
              </mc:Choice>
              <mc:Fallback>
                <p:oleObj name="Equation" r:id="rId16" imgW="825500" imgH="228600" progId="Equation.3">
                  <p:embed/>
                  <p:pic>
                    <p:nvPicPr>
                      <p:cNvPr id="1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293" y="5759810"/>
                        <a:ext cx="22288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8">
            <a:extLst>
              <a:ext uri="{FF2B5EF4-FFF2-40B4-BE49-F238E27FC236}">
                <a16:creationId xmlns:a16="http://schemas.microsoft.com/office/drawing/2014/main" id="{7EAD857A-33F2-494C-9E43-D0069EEB0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356725"/>
              </p:ext>
            </p:extLst>
          </p:nvPr>
        </p:nvGraphicFramePr>
        <p:xfrm>
          <a:off x="1055890" y="1364639"/>
          <a:ext cx="2117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70" name="公式" r:id="rId18" imgW="1028254" imgH="317362" progId="Equation.3">
                  <p:embed/>
                </p:oleObj>
              </mc:Choice>
              <mc:Fallback>
                <p:oleObj name="公式" r:id="rId18" imgW="1028254" imgH="317362" progId="Equation.3">
                  <p:embed/>
                  <p:pic>
                    <p:nvPicPr>
                      <p:cNvPr id="1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890" y="1364639"/>
                        <a:ext cx="2117725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9">
            <a:extLst>
              <a:ext uri="{FF2B5EF4-FFF2-40B4-BE49-F238E27FC236}">
                <a16:creationId xmlns:a16="http://schemas.microsoft.com/office/drawing/2014/main" id="{EA593E2D-C70B-4AC6-B940-2806A00F0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21894"/>
              </p:ext>
            </p:extLst>
          </p:nvPr>
        </p:nvGraphicFramePr>
        <p:xfrm>
          <a:off x="7079288" y="1323423"/>
          <a:ext cx="1503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71" name="公式" r:id="rId20" imgW="723586" imgH="317362" progId="Equation.3">
                  <p:embed/>
                </p:oleObj>
              </mc:Choice>
              <mc:Fallback>
                <p:oleObj name="公式" r:id="rId20" imgW="723586" imgH="317362" progId="Equation.3">
                  <p:embed/>
                  <p:pic>
                    <p:nvPicPr>
                      <p:cNvPr id="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288" y="1323423"/>
                        <a:ext cx="1503363" cy="6572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0">
            <a:extLst>
              <a:ext uri="{FF2B5EF4-FFF2-40B4-BE49-F238E27FC236}">
                <a16:creationId xmlns:a16="http://schemas.microsoft.com/office/drawing/2014/main" id="{ACC65DD1-18DA-43D6-9B4B-3F1F3054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693" y="1387234"/>
            <a:ext cx="3097213" cy="572464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i="1" dirty="0">
                <a:solidFill>
                  <a:srgbClr val="FF0066"/>
                </a:solidFill>
              </a:rPr>
              <a:t>l </a:t>
            </a:r>
            <a:r>
              <a:rPr kumimoji="0" lang="en-US" altLang="zh-CN" b="1" dirty="0">
                <a:solidFill>
                  <a:srgbClr val="FF0066"/>
                </a:solidFill>
              </a:rPr>
              <a:t>= 0, 1, 2, 3, </a:t>
            </a:r>
            <a:r>
              <a:rPr kumimoji="0" lang="en-US" altLang="zh-CN" b="1" dirty="0">
                <a:solidFill>
                  <a:srgbClr val="FF0066"/>
                </a:solidFill>
                <a:sym typeface="Symbol" panose="05050102010706020507" pitchFamily="18" charset="2"/>
              </a:rPr>
              <a:t>, n1</a:t>
            </a:r>
            <a:endParaRPr kumimoji="0"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DDA3E836-1FFB-4680-BB7C-439C7959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74" y="1405432"/>
            <a:ext cx="3144512" cy="57246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="1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r>
              <a:rPr kumimoji="0"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 = 0, 1, 2, ···, </a:t>
            </a:r>
            <a:r>
              <a:rPr kumimoji="0"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endParaRPr kumimoji="0" lang="en-US" altLang="zh-CN" b="1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18" name="文本框 22">
            <a:extLst>
              <a:ext uri="{FF2B5EF4-FFF2-40B4-BE49-F238E27FC236}">
                <a16:creationId xmlns:a16="http://schemas.microsoft.com/office/drawing/2014/main" id="{C003EDA0-008E-4719-A475-9043FCB2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493" y="4921608"/>
            <a:ext cx="464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</a:rPr>
              <a:t>其轨道角动量与外磁场方向（</a:t>
            </a:r>
            <a:r>
              <a:rPr lang="en-US" altLang="zh-CN" sz="2800" i="1" dirty="0">
                <a:solidFill>
                  <a:srgbClr val="CC0000"/>
                </a:solidFill>
              </a:rPr>
              <a:t>z</a:t>
            </a:r>
            <a:r>
              <a:rPr lang="zh-CN" altLang="en-US" sz="2800" dirty="0">
                <a:solidFill>
                  <a:srgbClr val="CC0000"/>
                </a:solidFill>
              </a:rPr>
              <a:t>方向）的夹角的允许值分别为： </a:t>
            </a:r>
          </a:p>
        </p:txBody>
      </p:sp>
    </p:spTree>
    <p:extLst>
      <p:ext uri="{BB962C8B-B14F-4D97-AF65-F5344CB8AC3E}">
        <p14:creationId xmlns:p14="http://schemas.microsoft.com/office/powerpoint/2010/main" val="25512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8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982D5127-419A-4D1B-88EF-99E872254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885730"/>
              </p:ext>
            </p:extLst>
          </p:nvPr>
        </p:nvGraphicFramePr>
        <p:xfrm>
          <a:off x="4143499" y="574590"/>
          <a:ext cx="38925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48" name="公式" r:id="rId3" imgW="1460160" imgH="469800" progId="Equation.3">
                  <p:embed/>
                </p:oleObj>
              </mc:Choice>
              <mc:Fallback>
                <p:oleObj name="公式" r:id="rId3" imgW="1460160" imgH="469800" progId="Equation.3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499" y="574590"/>
                        <a:ext cx="38925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504C95FF-2CD5-4FA3-BD31-8A06AE8FA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58583"/>
              </p:ext>
            </p:extLst>
          </p:nvPr>
        </p:nvGraphicFramePr>
        <p:xfrm>
          <a:off x="6650736" y="1660302"/>
          <a:ext cx="6810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49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736" y="1660302"/>
                        <a:ext cx="68103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F8B25285-9CD1-41B0-8789-A5B6B3440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6164"/>
              </p:ext>
            </p:extLst>
          </p:nvPr>
        </p:nvGraphicFramePr>
        <p:xfrm>
          <a:off x="1995853" y="3525500"/>
          <a:ext cx="71453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50" name="公式" r:id="rId7" imgW="2311200" imgH="431640" progId="Equation.3">
                  <p:embed/>
                </p:oleObj>
              </mc:Choice>
              <mc:Fallback>
                <p:oleObj name="公式" r:id="rId7" imgW="2311200" imgH="43164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853" y="3525500"/>
                        <a:ext cx="71453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866C556B-AFFD-4347-85C0-37483605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567" y="382577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zh-CN" sz="2800" dirty="0">
                <a:solidFill>
                  <a:srgbClr val="0000FF"/>
                </a:solidFill>
              </a:rPr>
              <a:t>氢原子处在基态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378C8AC-490B-458D-8285-EE708014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903" y="1890192"/>
            <a:ext cx="76881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solidFill>
                  <a:srgbClr val="FF0000"/>
                </a:solidFill>
              </a:rPr>
              <a:t>求：</a:t>
            </a:r>
            <a:r>
              <a:rPr lang="en-US" altLang="zh-CN" sz="2800" dirty="0">
                <a:solidFill>
                  <a:srgbClr val="009900"/>
                </a:solidFill>
              </a:rPr>
              <a:t>(1)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009900"/>
                </a:solidFill>
              </a:rPr>
              <a:t>的平均值；       </a:t>
            </a:r>
            <a:r>
              <a:rPr lang="en-US" altLang="zh-CN" sz="2800" dirty="0">
                <a:solidFill>
                  <a:srgbClr val="CC3300"/>
                </a:solidFill>
              </a:rPr>
              <a:t>(2)</a:t>
            </a:r>
            <a:r>
              <a:rPr lang="zh-CN" altLang="en-US" sz="2800" dirty="0">
                <a:solidFill>
                  <a:srgbClr val="CC3300"/>
                </a:solidFill>
              </a:rPr>
              <a:t>势能         的平均值； 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6B2269B-85B1-4537-AB57-0DF31524043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68986" y="2600894"/>
            <a:ext cx="92012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FF"/>
                </a:solidFill>
              </a:rPr>
              <a:t>(3)</a:t>
            </a:r>
            <a:r>
              <a:rPr kumimoji="1" lang="zh-CN" altLang="en-US" sz="2800" dirty="0">
                <a:solidFill>
                  <a:srgbClr val="C00000"/>
                </a:solidFill>
              </a:rPr>
              <a:t>径向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C00000"/>
                </a:solidFill>
              </a:rPr>
              <a:t>分布、</a:t>
            </a:r>
            <a:r>
              <a:rPr lang="zh-CN" altLang="en-US" sz="2800" dirty="0">
                <a:solidFill>
                  <a:srgbClr val="FF00FF"/>
                </a:solidFill>
              </a:rPr>
              <a:t>最可几半径；</a:t>
            </a:r>
            <a:r>
              <a:rPr lang="zh-CN" altLang="en-US" sz="2800" dirty="0">
                <a:solidFill>
                  <a:srgbClr val="0000CC"/>
                </a:solidFill>
              </a:rPr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(4)</a:t>
            </a:r>
            <a:r>
              <a:rPr lang="zh-CN" altLang="en-US" sz="2800" dirty="0">
                <a:solidFill>
                  <a:srgbClr val="0000FF"/>
                </a:solidFill>
              </a:rPr>
              <a:t>动能的平均值；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CC0DBD31-ECF5-4233-867A-1CE5DD7DD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39204"/>
              </p:ext>
            </p:extLst>
          </p:nvPr>
        </p:nvGraphicFramePr>
        <p:xfrm>
          <a:off x="9263943" y="3382625"/>
          <a:ext cx="13573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51" name="Equation" r:id="rId9" imgW="406048" imgH="393359" progId="Equation.3">
                  <p:embed/>
                </p:oleObj>
              </mc:Choice>
              <mc:Fallback>
                <p:oleObj name="Equation" r:id="rId9" imgW="406048" imgH="393359" progId="Equation.3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3943" y="3382625"/>
                        <a:ext cx="135731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24FCEBEE-55EB-461E-B805-9665E5A69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716456"/>
              </p:ext>
            </p:extLst>
          </p:nvPr>
        </p:nvGraphicFramePr>
        <p:xfrm>
          <a:off x="2751652" y="5000624"/>
          <a:ext cx="54292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52" name="Equation" r:id="rId11" imgW="1167893" imgH="393529" progId="Equation.3">
                  <p:embed/>
                </p:oleObj>
              </mc:Choice>
              <mc:Fallback>
                <p:oleObj name="Equation" r:id="rId11" imgW="1167893" imgH="393529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652" y="5000624"/>
                        <a:ext cx="5429250" cy="180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B166D1E-4D8C-42B1-A84E-09204B76326B}"/>
              </a:ext>
            </a:extLst>
          </p:cNvPr>
          <p:cNvSpPr/>
          <p:nvPr/>
        </p:nvSpPr>
        <p:spPr>
          <a:xfrm>
            <a:off x="2336850" y="3263889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解：</a:t>
            </a:r>
            <a:r>
              <a:rPr lang="en-US" altLang="zh-CN" sz="2800" b="1" dirty="0">
                <a:solidFill>
                  <a:srgbClr val="008000"/>
                </a:solidFill>
              </a:rPr>
              <a:t>(1)</a:t>
            </a:r>
          </a:p>
        </p:txBody>
      </p:sp>
      <p:graphicFrame>
        <p:nvGraphicFramePr>
          <p:cNvPr id="11" name="Object 2074">
            <a:extLst>
              <a:ext uri="{FF2B5EF4-FFF2-40B4-BE49-F238E27FC236}">
                <a16:creationId xmlns:a16="http://schemas.microsoft.com/office/drawing/2014/main" id="{73778667-1FA9-4715-857C-2E4E99429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6700"/>
              </p:ext>
            </p:extLst>
          </p:nvPr>
        </p:nvGraphicFramePr>
        <p:xfrm>
          <a:off x="8163289" y="467974"/>
          <a:ext cx="36369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53" name="Equation" r:id="rId13" imgW="1473120" imgH="457200" progId="Equation.DSMT4">
                  <p:embed/>
                </p:oleObj>
              </mc:Choice>
              <mc:Fallback>
                <p:oleObj name="Equation" r:id="rId13" imgW="1473120" imgH="457200" progId="Equation.DSMT4">
                  <p:embed/>
                  <p:pic>
                    <p:nvPicPr>
                      <p:cNvPr id="11" name="Object 2074">
                        <a:extLst>
                          <a:ext uri="{FF2B5EF4-FFF2-40B4-BE49-F238E27FC236}">
                            <a16:creationId xmlns:a16="http://schemas.microsoft.com/office/drawing/2014/main" id="{E0E27849-C339-4201-B327-A339D630E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3289" y="467974"/>
                        <a:ext cx="36369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69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404F79-B36B-4EF4-8A3B-8396067E785E}"/>
              </a:ext>
            </a:extLst>
          </p:cNvPr>
          <p:cNvSpPr/>
          <p:nvPr/>
        </p:nvSpPr>
        <p:spPr>
          <a:xfrm>
            <a:off x="838993" y="135465"/>
            <a:ext cx="11089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练习：</a:t>
            </a:r>
            <a:r>
              <a:rPr lang="zh-CN" altLang="en-US" sz="2800" b="1" i="0" dirty="0">
                <a:solidFill>
                  <a:srgbClr val="0000FF"/>
                </a:solidFill>
              </a:rPr>
              <a:t>在均匀磁场</a:t>
            </a:r>
            <a:r>
              <a:rPr lang="en-US" altLang="zh-CN" sz="2800" b="1" i="0" dirty="0">
                <a:solidFill>
                  <a:srgbClr val="FF0000"/>
                </a:solidFill>
              </a:rPr>
              <a:t>B</a:t>
            </a:r>
            <a:r>
              <a:rPr lang="en-US" altLang="zh-CN" sz="2800" b="1" i="0" dirty="0">
                <a:solidFill>
                  <a:srgbClr val="0000FF"/>
                </a:solidFill>
              </a:rPr>
              <a:t> </a:t>
            </a:r>
            <a:r>
              <a:rPr lang="zh-CN" altLang="en-US" sz="2800" b="1" i="0" dirty="0">
                <a:solidFill>
                  <a:srgbClr val="0000FF"/>
                </a:solidFill>
              </a:rPr>
              <a:t>内放置一极薄的</a:t>
            </a:r>
            <a:r>
              <a:rPr lang="zh-CN" altLang="en-US" sz="2800" b="1" i="0" dirty="0">
                <a:solidFill>
                  <a:srgbClr val="009900"/>
                </a:solidFill>
              </a:rPr>
              <a:t>红限波长为</a:t>
            </a:r>
            <a:r>
              <a:rPr lang="en-US" altLang="zh-CN" sz="2800" b="1" i="0" dirty="0">
                <a:solidFill>
                  <a:srgbClr val="FF0000"/>
                </a:solidFill>
              </a:rPr>
              <a:t>λ</a:t>
            </a:r>
            <a:r>
              <a:rPr lang="en-US" altLang="zh-CN" sz="2800" b="1" i="0" kern="0" baseline="-25000" dirty="0">
                <a:solidFill>
                  <a:srgbClr val="FF0000"/>
                </a:solidFill>
              </a:rPr>
              <a:t>0</a:t>
            </a:r>
            <a:r>
              <a:rPr lang="zh-CN" altLang="en-US" sz="2800" b="1" i="0" dirty="0">
                <a:solidFill>
                  <a:srgbClr val="009900"/>
                </a:solidFill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</a:rPr>
              <a:t>金属片。</a:t>
            </a:r>
            <a:r>
              <a:rPr lang="zh-CN" altLang="en-US" sz="2800" b="1" i="0" dirty="0">
                <a:solidFill>
                  <a:srgbClr val="009900"/>
                </a:solidFill>
              </a:rPr>
              <a:t>今用以波长为</a:t>
            </a:r>
            <a:r>
              <a:rPr lang="zh-CN" altLang="en-US" sz="2800" b="1" i="0" dirty="0">
                <a:solidFill>
                  <a:srgbClr val="FF0000"/>
                </a:solidFill>
              </a:rPr>
              <a:t>λ</a:t>
            </a:r>
            <a:r>
              <a:rPr lang="zh-CN" altLang="en-US" sz="2800" b="1" i="0" dirty="0">
                <a:solidFill>
                  <a:srgbClr val="FF00FF"/>
                </a:solidFill>
              </a:rPr>
              <a:t> （ λ&lt;</a:t>
            </a:r>
            <a:r>
              <a:rPr lang="en-US" altLang="zh-CN" sz="2800" b="1" i="0" dirty="0">
                <a:solidFill>
                  <a:srgbClr val="FF0000"/>
                </a:solidFill>
              </a:rPr>
              <a:t> λ</a:t>
            </a:r>
            <a:r>
              <a:rPr lang="en-US" altLang="zh-CN" sz="2800" b="1" i="0" kern="0" baseline="-25000" dirty="0">
                <a:solidFill>
                  <a:srgbClr val="FF0000"/>
                </a:solidFill>
              </a:rPr>
              <a:t>0 </a:t>
            </a:r>
            <a:r>
              <a:rPr lang="zh-CN" altLang="en-US" sz="2800" b="1" i="0" dirty="0">
                <a:solidFill>
                  <a:srgbClr val="FF00FF"/>
                </a:solidFill>
              </a:rPr>
              <a:t>）</a:t>
            </a:r>
            <a:r>
              <a:rPr lang="zh-CN" altLang="en-US" sz="2800" b="1" i="0" dirty="0">
                <a:solidFill>
                  <a:srgbClr val="009900"/>
                </a:solidFill>
              </a:rPr>
              <a:t>的单色光照射，逸出的电子</a:t>
            </a:r>
            <a:r>
              <a:rPr lang="en-US" altLang="zh-CN" sz="2800" b="1" i="0" dirty="0">
                <a:solidFill>
                  <a:srgbClr val="009900"/>
                </a:solidFill>
              </a:rPr>
              <a:t>(</a:t>
            </a:r>
            <a:r>
              <a:rPr lang="zh-CN" altLang="en-US" sz="2800" b="1" i="0" dirty="0">
                <a:solidFill>
                  <a:srgbClr val="009900"/>
                </a:solidFill>
              </a:rPr>
              <a:t>质量为</a:t>
            </a:r>
            <a:r>
              <a:rPr lang="en-US" altLang="zh-CN" sz="2800" b="1" i="0" dirty="0">
                <a:solidFill>
                  <a:srgbClr val="FF0000"/>
                </a:solidFill>
              </a:rPr>
              <a:t>m</a:t>
            </a:r>
            <a:r>
              <a:rPr lang="zh-CN" altLang="en-US" sz="2800" b="1" i="0" dirty="0">
                <a:solidFill>
                  <a:srgbClr val="009900"/>
                </a:solidFill>
              </a:rPr>
              <a:t>，电荷的绝对值为</a:t>
            </a:r>
            <a:r>
              <a:rPr lang="en-US" altLang="zh-CN" sz="2800" b="1" i="0" dirty="0">
                <a:solidFill>
                  <a:srgbClr val="FF0000"/>
                </a:solidFill>
              </a:rPr>
              <a:t>e</a:t>
            </a:r>
            <a:r>
              <a:rPr lang="en-US" altLang="zh-CN" sz="2800" b="1" i="0" dirty="0">
                <a:solidFill>
                  <a:srgbClr val="009900"/>
                </a:solidFill>
              </a:rPr>
              <a:t>)</a:t>
            </a:r>
            <a:r>
              <a:rPr lang="zh-CN" altLang="en-US" sz="2800" b="1" i="0" dirty="0">
                <a:solidFill>
                  <a:srgbClr val="009900"/>
                </a:solidFill>
              </a:rPr>
              <a:t>在垂直于磁场的平面内作圆周运动，</a:t>
            </a:r>
            <a:r>
              <a:rPr lang="zh-CN" altLang="en-US" sz="2800" b="1" i="0" dirty="0">
                <a:solidFill>
                  <a:srgbClr val="FF00FF"/>
                </a:solidFill>
              </a:rPr>
              <a:t>其圆周半径为</a:t>
            </a:r>
            <a:r>
              <a:rPr lang="en-US" altLang="zh-CN" sz="2800" b="1" i="0" dirty="0">
                <a:solidFill>
                  <a:srgbClr val="C00000"/>
                </a:solidFill>
                <a:sym typeface="Symbol" panose="05050102010706020507" pitchFamily="18" charset="2"/>
              </a:rPr>
              <a:t>=____</a:t>
            </a:r>
            <a:r>
              <a:rPr lang="zh-CN" altLang="en-US" sz="2800" b="1" i="0" dirty="0">
                <a:solidFill>
                  <a:srgbClr val="C00000"/>
                </a:solidFill>
                <a:sym typeface="Symbol" panose="05050102010706020507" pitchFamily="18" charset="2"/>
              </a:rPr>
              <a:t>。</a:t>
            </a:r>
            <a:endParaRPr lang="zh-CN" altLang="en-US" sz="2800" b="1" i="0" dirty="0">
              <a:solidFill>
                <a:srgbClr val="FF00FF"/>
              </a:solidFill>
            </a:endParaRPr>
          </a:p>
        </p:txBody>
      </p:sp>
      <p:pic>
        <p:nvPicPr>
          <p:cNvPr id="3" name="Picture 24" descr="4C70BBA977B88F3DF7393CB7443DAF2A">
            <a:extLst>
              <a:ext uri="{FF2B5EF4-FFF2-40B4-BE49-F238E27FC236}">
                <a16:creationId xmlns:a16="http://schemas.microsoft.com/office/drawing/2014/main" id="{E2DAE494-4B40-4EF0-9A73-F891DC8D16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83" y="2924944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D6A338D2-33C2-428F-93CC-062D092E7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51062"/>
              </p:ext>
            </p:extLst>
          </p:nvPr>
        </p:nvGraphicFramePr>
        <p:xfrm>
          <a:off x="9480376" y="4147610"/>
          <a:ext cx="22161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89" name="Visio" r:id="rId4" imgW="2215873" imgH="2574734" progId="Visio.Drawing.6">
                  <p:embed/>
                </p:oleObj>
              </mc:Choice>
              <mc:Fallback>
                <p:oleObj name="Visio" r:id="rId4" imgW="2215873" imgH="2574734" progId="Visio.Drawing.6">
                  <p:embed/>
                  <p:pic>
                    <p:nvPicPr>
                      <p:cNvPr id="7" name="Object 13">
                        <a:extLst>
                          <a:ext uri="{FF2B5EF4-FFF2-40B4-BE49-F238E27FC236}">
                            <a16:creationId xmlns:a16="http://schemas.microsoft.com/office/drawing/2014/main" id="{BA46499A-0BC2-4DA5-985F-B10B3840F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376" y="4147610"/>
                        <a:ext cx="221615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3">
            <a:extLst>
              <a:ext uri="{FF2B5EF4-FFF2-40B4-BE49-F238E27FC236}">
                <a16:creationId xmlns:a16="http://schemas.microsoft.com/office/drawing/2014/main" id="{E01F836B-1099-4B32-8279-64D80B680030}"/>
              </a:ext>
            </a:extLst>
          </p:cNvPr>
          <p:cNvGrpSpPr>
            <a:grpSpLocks/>
          </p:cNvGrpSpPr>
          <p:nvPr/>
        </p:nvGrpSpPr>
        <p:grpSpPr bwMode="auto">
          <a:xfrm>
            <a:off x="10323560" y="5050943"/>
            <a:ext cx="355787" cy="365376"/>
            <a:chOff x="2784" y="1872"/>
            <a:chExt cx="144" cy="144"/>
          </a:xfrm>
        </p:grpSpPr>
        <p:sp>
          <p:nvSpPr>
            <p:cNvPr id="6" name="Oval 154">
              <a:extLst>
                <a:ext uri="{FF2B5EF4-FFF2-40B4-BE49-F238E27FC236}">
                  <a16:creationId xmlns:a16="http://schemas.microsoft.com/office/drawing/2014/main" id="{0B36150A-1CED-4F0F-A659-2DA7C6550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7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  <p:sp>
          <p:nvSpPr>
            <p:cNvPr id="7" name="Oval 155">
              <a:extLst>
                <a:ext uri="{FF2B5EF4-FFF2-40B4-BE49-F238E27FC236}">
                  <a16:creationId xmlns:a16="http://schemas.microsoft.com/office/drawing/2014/main" id="{9980B11A-870A-4F10-9A92-59A5DA3FA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i="0"/>
            </a:p>
          </p:txBody>
        </p:sp>
      </p:grp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224DB6AE-2281-4087-A31B-E6DD40D66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85227"/>
              </p:ext>
            </p:extLst>
          </p:nvPr>
        </p:nvGraphicFramePr>
        <p:xfrm>
          <a:off x="1378706" y="1617256"/>
          <a:ext cx="9434587" cy="116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0" name="Equation" r:id="rId6" imgW="3606480" imgH="431640" progId="Equation.DSMT4">
                  <p:embed/>
                </p:oleObj>
              </mc:Choice>
              <mc:Fallback>
                <p:oleObj name="Equation" r:id="rId6" imgW="360648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8EB0D08-7AEA-4CE1-8A5D-855389AF8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706" y="1617256"/>
                        <a:ext cx="9434587" cy="11657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87D986D7-D7F2-4DC7-98C0-5188B3CB4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759144"/>
              </p:ext>
            </p:extLst>
          </p:nvPr>
        </p:nvGraphicFramePr>
        <p:xfrm>
          <a:off x="856854" y="2924944"/>
          <a:ext cx="291623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1" name="Equation" r:id="rId8" imgW="1028520" imgH="431640" progId="Equation.DSMT4">
                  <p:embed/>
                </p:oleObj>
              </mc:Choice>
              <mc:Fallback>
                <p:oleObj name="Equation" r:id="rId8" imgW="1028520" imgH="431640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BD2EF1EC-F56A-4AA6-98C8-A728DD5DB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854" y="2924944"/>
                        <a:ext cx="2916237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67">
            <a:extLst>
              <a:ext uri="{FF2B5EF4-FFF2-40B4-BE49-F238E27FC236}">
                <a16:creationId xmlns:a16="http://schemas.microsoft.com/office/drawing/2014/main" id="{88468734-4198-4092-B27F-18068E32E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516042"/>
              </p:ext>
            </p:extLst>
          </p:nvPr>
        </p:nvGraphicFramePr>
        <p:xfrm>
          <a:off x="4227597" y="2879828"/>
          <a:ext cx="2399142" cy="121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2" name="Equation" r:id="rId10" imgW="723600" imgH="419040" progId="Equation.DSMT4">
                  <p:embed/>
                </p:oleObj>
              </mc:Choice>
              <mc:Fallback>
                <p:oleObj name="Equation" r:id="rId10" imgW="723600" imgH="419040" progId="Equation.DSMT4">
                  <p:embed/>
                  <p:pic>
                    <p:nvPicPr>
                      <p:cNvPr id="14" name="对象 67">
                        <a:extLst>
                          <a:ext uri="{FF2B5EF4-FFF2-40B4-BE49-F238E27FC236}">
                            <a16:creationId xmlns:a16="http://schemas.microsoft.com/office/drawing/2014/main" id="{AB529379-8B34-41B6-A4CD-46B9689AC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97" y="2879828"/>
                        <a:ext cx="2399142" cy="1218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059">
            <a:extLst>
              <a:ext uri="{FF2B5EF4-FFF2-40B4-BE49-F238E27FC236}">
                <a16:creationId xmlns:a16="http://schemas.microsoft.com/office/drawing/2014/main" id="{E7C70E28-DF5C-47F9-898D-D2E60FFDF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779" y="3514532"/>
            <a:ext cx="622535" cy="18968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A55066F-996D-41A7-B83D-43456CF2A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134873"/>
              </p:ext>
            </p:extLst>
          </p:nvPr>
        </p:nvGraphicFramePr>
        <p:xfrm>
          <a:off x="7658159" y="2853500"/>
          <a:ext cx="30448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3" name="Equation" r:id="rId12" imgW="1002960" imgH="419040" progId="Equation.DSMT4">
                  <p:embed/>
                </p:oleObj>
              </mc:Choice>
              <mc:Fallback>
                <p:oleObj name="Equation" r:id="rId12" imgW="100296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6B0DADD-0902-48CE-8474-ED4319A2A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58159" y="2853500"/>
                        <a:ext cx="3044825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059">
            <a:extLst>
              <a:ext uri="{FF2B5EF4-FFF2-40B4-BE49-F238E27FC236}">
                <a16:creationId xmlns:a16="http://schemas.microsoft.com/office/drawing/2014/main" id="{89305DBD-A844-4ECE-8055-0F623D25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77" y="5226637"/>
            <a:ext cx="622535" cy="18968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692A4E58-C09B-423E-BA64-D5EC5F7D2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342834"/>
              </p:ext>
            </p:extLst>
          </p:nvPr>
        </p:nvGraphicFramePr>
        <p:xfrm>
          <a:off x="838993" y="4625396"/>
          <a:ext cx="3132138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4" name="Equation" r:id="rId14" imgW="1104840" imgH="457200" progId="Equation.DSMT4">
                  <p:embed/>
                </p:oleObj>
              </mc:Choice>
              <mc:Fallback>
                <p:oleObj name="Equation" r:id="rId14" imgW="1104840" imgH="457200" progId="Equation.DSMT4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27B4D658-1840-40F5-A9C3-36ECD8792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3" y="4625396"/>
                        <a:ext cx="3132138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059">
            <a:extLst>
              <a:ext uri="{FF2B5EF4-FFF2-40B4-BE49-F238E27FC236}">
                <a16:creationId xmlns:a16="http://schemas.microsoft.com/office/drawing/2014/main" id="{B59BE367-DEEE-456A-809B-A7A5634B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509" y="5321478"/>
            <a:ext cx="622535" cy="189682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362A2B77-DF39-4038-87EE-F73BF228C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53353"/>
              </p:ext>
            </p:extLst>
          </p:nvPr>
        </p:nvGraphicFramePr>
        <p:xfrm>
          <a:off x="4814315" y="4636063"/>
          <a:ext cx="3779838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95" name="Equation" r:id="rId16" imgW="1333440" imgH="533160" progId="Equation.DSMT4">
                  <p:embed/>
                </p:oleObj>
              </mc:Choice>
              <mc:Fallback>
                <p:oleObj name="Equation" r:id="rId16" imgW="1333440" imgH="533160" progId="Equation.DSMT4">
                  <p:embed/>
                  <p:pic>
                    <p:nvPicPr>
                      <p:cNvPr id="22" name="Object 10">
                        <a:extLst>
                          <a:ext uri="{FF2B5EF4-FFF2-40B4-BE49-F238E27FC236}">
                            <a16:creationId xmlns:a16="http://schemas.microsoft.com/office/drawing/2014/main" id="{EDCC98E8-4AE0-4D4E-97BD-59C17A2626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315" y="4636063"/>
                        <a:ext cx="3779838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9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87935AA7-FF98-40BC-9EDB-4A63F4CAF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31207"/>
              </p:ext>
            </p:extLst>
          </p:nvPr>
        </p:nvGraphicFramePr>
        <p:xfrm>
          <a:off x="2189409" y="1733551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409" y="1733551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9F361111-AD54-46F1-9C3E-2C406C823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87713"/>
              </p:ext>
            </p:extLst>
          </p:nvPr>
        </p:nvGraphicFramePr>
        <p:xfrm>
          <a:off x="2189409" y="3714751"/>
          <a:ext cx="1949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2" name="Equation" r:id="rId5" imgW="596641" imgH="203112" progId="Equation.3">
                  <p:embed/>
                </p:oleObj>
              </mc:Choice>
              <mc:Fallback>
                <p:oleObj name="Equation" r:id="rId5" imgW="596641" imgH="203112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409" y="3714751"/>
                        <a:ext cx="1949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7BB266A-5504-45BE-AB24-5B96A4A04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53893"/>
              </p:ext>
            </p:extLst>
          </p:nvPr>
        </p:nvGraphicFramePr>
        <p:xfrm>
          <a:off x="2403722" y="4286249"/>
          <a:ext cx="2786062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3" name="Equation" r:id="rId7" imgW="1028254" imgH="431613" progId="Equation.3">
                  <p:embed/>
                </p:oleObj>
              </mc:Choice>
              <mc:Fallback>
                <p:oleObj name="Equation" r:id="rId7" imgW="1028254" imgH="431613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722" y="4286249"/>
                        <a:ext cx="2786062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2E907FD-F868-4F68-BACD-2CD2D404F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360230"/>
              </p:ext>
            </p:extLst>
          </p:nvPr>
        </p:nvGraphicFramePr>
        <p:xfrm>
          <a:off x="6064250" y="5250578"/>
          <a:ext cx="37147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4" name="Equation" r:id="rId9" imgW="1155700" imgH="431800" progId="Equation.3">
                  <p:embed/>
                </p:oleObj>
              </mc:Choice>
              <mc:Fallback>
                <p:oleObj name="Equation" r:id="rId9" imgW="1155700" imgH="4318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5250578"/>
                        <a:ext cx="37147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id="{3732AD0F-19C1-41FA-A647-E55DA369A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105490"/>
            <a:ext cx="2808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</a:t>
            </a: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B15CF53-46CA-4E10-BE17-9383FDA9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762716"/>
            <a:ext cx="13388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                      </a:t>
            </a:r>
            <a:endParaRPr lang="en-US" altLang="zh-CN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6779738-F26E-4291-88F5-3216B85A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10" y="17217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926C2644-E964-4C03-8EF8-A22AEB8E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09" y="2772490"/>
            <a:ext cx="377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</a:t>
            </a:r>
            <a:endParaRPr lang="en-US" altLang="zh-CN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585960E3-E09F-4442-A780-E2101B5C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160" y="2714259"/>
            <a:ext cx="73500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dirty="0"/>
              <a:t>                                     </a:t>
            </a:r>
            <a:endParaRPr lang="en-US" altLang="zh-CN" sz="800" dirty="0"/>
          </a:p>
          <a:p>
            <a:r>
              <a:rPr lang="en-US" altLang="zh-CN" sz="2800" dirty="0">
                <a:solidFill>
                  <a:srgbClr val="008000"/>
                </a:solidFill>
              </a:rPr>
              <a:t>       (3)</a:t>
            </a:r>
            <a:r>
              <a:rPr lang="zh-CN" altLang="en-US" sz="2800" dirty="0">
                <a:solidFill>
                  <a:srgbClr val="008000"/>
                </a:solidFill>
              </a:rPr>
              <a:t>电子出现在</a:t>
            </a:r>
            <a:r>
              <a:rPr lang="en-US" altLang="zh-CN" sz="2800" dirty="0" err="1">
                <a:solidFill>
                  <a:srgbClr val="FF0000"/>
                </a:solidFill>
              </a:rPr>
              <a:t>r~r+dr</a:t>
            </a:r>
            <a:r>
              <a:rPr lang="zh-CN" altLang="en-US" sz="2800" dirty="0">
                <a:solidFill>
                  <a:srgbClr val="008000"/>
                </a:solidFill>
              </a:rPr>
              <a:t>球壳内出现的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lang="zh-CN" altLang="en-US" sz="2800" dirty="0">
                <a:solidFill>
                  <a:srgbClr val="008000"/>
                </a:solidFill>
              </a:rPr>
              <a:t>为</a:t>
            </a:r>
          </a:p>
          <a:p>
            <a:r>
              <a:rPr lang="zh-CN" altLang="en-US" sz="1000" dirty="0"/>
              <a:t>             </a:t>
            </a:r>
            <a:endParaRPr lang="zh-CN" altLang="en-US" dirty="0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B2CA315D-A81A-46F6-823E-C95D81DD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410" y="58461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19">
            <a:extLst>
              <a:ext uri="{FF2B5EF4-FFF2-40B4-BE49-F238E27FC236}">
                <a16:creationId xmlns:a16="http://schemas.microsoft.com/office/drawing/2014/main" id="{083EFEE1-6C7E-4108-A18A-36577E453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33157"/>
              </p:ext>
            </p:extLst>
          </p:nvPr>
        </p:nvGraphicFramePr>
        <p:xfrm>
          <a:off x="4741863" y="1"/>
          <a:ext cx="31797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5" name="公式" r:id="rId11" imgW="1028520" imgH="431640" progId="Equation.3">
                  <p:embed/>
                </p:oleObj>
              </mc:Choice>
              <mc:Fallback>
                <p:oleObj name="公式" r:id="rId11" imgW="1028520" imgH="431640" progId="Equation.3">
                  <p:embed/>
                  <p:pic>
                    <p:nvPicPr>
                      <p:cNvPr id="1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1"/>
                        <a:ext cx="31797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>
            <a:extLst>
              <a:ext uri="{FF2B5EF4-FFF2-40B4-BE49-F238E27FC236}">
                <a16:creationId xmlns:a16="http://schemas.microsoft.com/office/drawing/2014/main" id="{4C2E8B9E-F506-46A3-90DF-CF39CDAFC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128544"/>
              </p:ext>
            </p:extLst>
          </p:nvPr>
        </p:nvGraphicFramePr>
        <p:xfrm>
          <a:off x="2784517" y="47625"/>
          <a:ext cx="18573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6" name="Equation" r:id="rId13" imgW="698197" imgH="444307" progId="Equation.3">
                  <p:embed/>
                </p:oleObj>
              </mc:Choice>
              <mc:Fallback>
                <p:oleObj name="Equation" r:id="rId13" imgW="698197" imgH="444307" progId="Equation.3">
                  <p:embed/>
                  <p:pic>
                    <p:nvPicPr>
                      <p:cNvPr id="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517" y="47625"/>
                        <a:ext cx="185737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>
            <a:extLst>
              <a:ext uri="{FF2B5EF4-FFF2-40B4-BE49-F238E27FC236}">
                <a16:creationId xmlns:a16="http://schemas.microsoft.com/office/drawing/2014/main" id="{AA1DC7B6-9A1A-4274-98FF-9B8683020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083600"/>
              </p:ext>
            </p:extLst>
          </p:nvPr>
        </p:nvGraphicFramePr>
        <p:xfrm>
          <a:off x="2689472" y="1277937"/>
          <a:ext cx="4572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7" name="Equation" r:id="rId15" imgW="1524000" imgH="431800" progId="Equation.3">
                  <p:embed/>
                </p:oleObj>
              </mc:Choice>
              <mc:Fallback>
                <p:oleObj name="Equation" r:id="rId15" imgW="1524000" imgH="431800" progId="Equation.3">
                  <p:embed/>
                  <p:pic>
                    <p:nvPicPr>
                      <p:cNvPr id="1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472" y="1277937"/>
                        <a:ext cx="4572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>
            <a:extLst>
              <a:ext uri="{FF2B5EF4-FFF2-40B4-BE49-F238E27FC236}">
                <a16:creationId xmlns:a16="http://schemas.microsoft.com/office/drawing/2014/main" id="{CABE09C1-AE48-4AA7-957A-6719266F2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081165"/>
              </p:ext>
            </p:extLst>
          </p:nvPr>
        </p:nvGraphicFramePr>
        <p:xfrm>
          <a:off x="7618661" y="1214439"/>
          <a:ext cx="12287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8" name="Equation" r:id="rId17" imgW="457200" imgH="457200" progId="Equation.3">
                  <p:embed/>
                </p:oleObj>
              </mc:Choice>
              <mc:Fallback>
                <p:oleObj name="Equation" r:id="rId17" imgW="457200" imgH="457200" progId="Equation.3">
                  <p:embed/>
                  <p:pic>
                    <p:nvPicPr>
                      <p:cNvPr id="1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661" y="1214439"/>
                        <a:ext cx="12287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>
            <a:extLst>
              <a:ext uri="{FF2B5EF4-FFF2-40B4-BE49-F238E27FC236}">
                <a16:creationId xmlns:a16="http://schemas.microsoft.com/office/drawing/2014/main" id="{6CDB7967-0DDF-42E8-9602-B69C54A5D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17299"/>
              </p:ext>
            </p:extLst>
          </p:nvPr>
        </p:nvGraphicFramePr>
        <p:xfrm>
          <a:off x="4165600" y="3571875"/>
          <a:ext cx="476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9" name="公式" r:id="rId19" imgW="1269720" imgH="279360" progId="Equation.3">
                  <p:embed/>
                </p:oleObj>
              </mc:Choice>
              <mc:Fallback>
                <p:oleObj name="公式" r:id="rId19" imgW="1269720" imgH="279360" progId="Equation.3">
                  <p:embed/>
                  <p:pic>
                    <p:nvPicPr>
                      <p:cNvPr id="1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571875"/>
                        <a:ext cx="4762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1D64DE37-E976-4119-8223-EEEF45AA0DC8}"/>
              </a:ext>
            </a:extLst>
          </p:cNvPr>
          <p:cNvSpPr/>
          <p:nvPr/>
        </p:nvSpPr>
        <p:spPr>
          <a:xfrm>
            <a:off x="3065348" y="585033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</a:rPr>
              <a:t>径向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分布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89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E982055D-222A-4A9D-A3E4-0DFD066ED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40963"/>
              </p:ext>
            </p:extLst>
          </p:nvPr>
        </p:nvGraphicFramePr>
        <p:xfrm>
          <a:off x="2645569" y="37081"/>
          <a:ext cx="4972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09" name="Equation" r:id="rId3" imgW="1752600" imgH="431800" progId="Equation.3">
                  <p:embed/>
                </p:oleObj>
              </mc:Choice>
              <mc:Fallback>
                <p:oleObj name="Equation" r:id="rId3" imgW="1752600" imgH="431800" progId="Equation.3">
                  <p:embed/>
                  <p:pic>
                    <p:nvPicPr>
                      <p:cNvPr id="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569" y="37081"/>
                        <a:ext cx="4972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503F5431-E5D2-4E7E-9CA7-AF4210CE7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04637"/>
              </p:ext>
            </p:extLst>
          </p:nvPr>
        </p:nvGraphicFramePr>
        <p:xfrm>
          <a:off x="4179890" y="1311276"/>
          <a:ext cx="2689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10" name="Equation" r:id="rId5" imgW="1346200" imgH="419100" progId="Equation.3">
                  <p:embed/>
                </p:oleObj>
              </mc:Choice>
              <mc:Fallback>
                <p:oleObj name="Equation" r:id="rId5" imgW="1346200" imgH="41910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90" y="1311276"/>
                        <a:ext cx="26892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F4907742-3474-40B1-8266-45CC7D6F5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32050"/>
              </p:ext>
            </p:extLst>
          </p:nvPr>
        </p:nvGraphicFramePr>
        <p:xfrm>
          <a:off x="3467100" y="3357562"/>
          <a:ext cx="577373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11" name="Equation" r:id="rId7" imgW="2463800" imgH="457200" progId="Equation.3">
                  <p:embed/>
                </p:oleObj>
              </mc:Choice>
              <mc:Fallback>
                <p:oleObj name="Equation" r:id="rId7" imgW="2463800" imgH="45720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357562"/>
                        <a:ext cx="5773738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9457D274-9CBF-4481-8ADE-0036589E9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948662"/>
              </p:ext>
            </p:extLst>
          </p:nvPr>
        </p:nvGraphicFramePr>
        <p:xfrm>
          <a:off x="2184401" y="4500564"/>
          <a:ext cx="82454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12" name="Equation" r:id="rId9" imgW="2933700" imgH="457200" progId="Equation.3">
                  <p:embed/>
                </p:oleObj>
              </mc:Choice>
              <mc:Fallback>
                <p:oleObj name="Equation" r:id="rId9" imgW="2933700" imgH="457200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1" y="4500564"/>
                        <a:ext cx="82454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2BFD0602-B931-4D53-A8BB-EABD95575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89824"/>
              </p:ext>
            </p:extLst>
          </p:nvPr>
        </p:nvGraphicFramePr>
        <p:xfrm>
          <a:off x="2166939" y="2214564"/>
          <a:ext cx="77358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13" name="Equation" r:id="rId11" imgW="84734400" imgH="11582400" progId="Equation.3">
                  <p:embed/>
                </p:oleObj>
              </mc:Choice>
              <mc:Fallback>
                <p:oleObj name="Equation" r:id="rId11" imgW="84734400" imgH="11582400" progId="Equation.3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2214564"/>
                        <a:ext cx="7735887" cy="1057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">
            <a:extLst>
              <a:ext uri="{FF2B5EF4-FFF2-40B4-BE49-F238E27FC236}">
                <a16:creationId xmlns:a16="http://schemas.microsoft.com/office/drawing/2014/main" id="{B35B73D7-F5EA-4593-9CAB-1C8992B8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5490"/>
            <a:ext cx="2167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00"/>
              <a:t> </a:t>
            </a:r>
            <a:endParaRPr lang="zh-CN" altLang="zh-CN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635FCD25-6602-4A8B-AB3A-CE62B8B2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06" y="356832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令 </a:t>
            </a: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259B11B1-E48E-425F-A06B-FBB4E42B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9" y="2891553"/>
            <a:ext cx="729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   </a:t>
            </a:r>
            <a:endParaRPr lang="en-US" altLang="zh-CN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040F3E44-3E46-4D70-9A44-4C885A06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762469"/>
            <a:ext cx="505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</a:t>
            </a:r>
            <a:endParaRPr lang="en-US" altLang="zh-CN" sz="800"/>
          </a:p>
          <a:p>
            <a:r>
              <a:rPr lang="en-US" altLang="zh-CN" sz="1000"/>
              <a:t>          </a:t>
            </a:r>
            <a:endParaRPr lang="en-US" altLang="zh-CN"/>
          </a:p>
        </p:txBody>
      </p:sp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2C015FBA-9BD5-4E43-821B-048B4408F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47500"/>
              </p:ext>
            </p:extLst>
          </p:nvPr>
        </p:nvGraphicFramePr>
        <p:xfrm>
          <a:off x="7881940" y="227012"/>
          <a:ext cx="23574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14" name="Equation" r:id="rId13" imgW="761669" imgH="228501" progId="Equation.3">
                  <p:embed/>
                </p:oleObj>
              </mc:Choice>
              <mc:Fallback>
                <p:oleObj name="Equation" r:id="rId13" imgW="761669" imgH="228501" progId="Equation.3">
                  <p:embed/>
                  <p:pic>
                    <p:nvPicPr>
                      <p:cNvPr id="1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40" y="227012"/>
                        <a:ext cx="23574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DD1F1955-6D01-4EB7-AE60-795BA20EB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23180"/>
              </p:ext>
            </p:extLst>
          </p:nvPr>
        </p:nvGraphicFramePr>
        <p:xfrm>
          <a:off x="2560639" y="5543551"/>
          <a:ext cx="15001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15" name="Equation" r:id="rId15" imgW="533169" imgH="457002" progId="Equation.3">
                  <p:embed/>
                </p:oleObj>
              </mc:Choice>
              <mc:Fallback>
                <p:oleObj name="Equation" r:id="rId15" imgW="533169" imgH="457002" progId="Equation.3">
                  <p:embed/>
                  <p:pic>
                    <p:nvPicPr>
                      <p:cNvPr id="1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9" y="5543551"/>
                        <a:ext cx="150018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29">
            <a:extLst>
              <a:ext uri="{FF2B5EF4-FFF2-40B4-BE49-F238E27FC236}">
                <a16:creationId xmlns:a16="http://schemas.microsoft.com/office/drawing/2014/main" id="{1E5D6BA7-3D5F-4D2C-AF27-E8F3647FB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1571626"/>
            <a:ext cx="957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4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173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56903" y="1044908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/>
              <a:t> </a:t>
            </a:r>
            <a:r>
              <a:rPr kumimoji="1" lang="zh-CN" altLang="en-US" dirty="0">
                <a:solidFill>
                  <a:srgbClr val="009900"/>
                </a:solidFill>
              </a:rPr>
              <a:t>电子自旋角动量大小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56903" y="2965783"/>
            <a:ext cx="347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Char char="•"/>
            </a:pPr>
            <a:r>
              <a:rPr kumimoji="1" lang="en-US" altLang="zh-CN" sz="2800" i="1" dirty="0"/>
              <a:t> 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S </a:t>
            </a:r>
            <a:r>
              <a:rPr kumimoji="1" lang="zh-CN" altLang="en-US" dirty="0">
                <a:solidFill>
                  <a:srgbClr val="0000FF"/>
                </a:solidFill>
              </a:rPr>
              <a:t>在外磁场方向的投影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0942" y="2384758"/>
            <a:ext cx="254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ea typeface="楷体_GB2312" pitchFamily="49" charset="-122"/>
              </a:rPr>
              <a:t>s </a:t>
            </a:r>
            <a:r>
              <a:rPr kumimoji="1" lang="en-US" altLang="zh-CN" sz="2800" dirty="0">
                <a:solidFill>
                  <a:srgbClr val="CC00CC"/>
                </a:solidFill>
                <a:ea typeface="楷体_GB2312" pitchFamily="49" charset="-122"/>
              </a:rPr>
              <a:t>—</a:t>
            </a:r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自旋量子数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82291" y="4169108"/>
            <a:ext cx="4470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自旋磁量子数 </a:t>
            </a:r>
            <a:r>
              <a:rPr kumimoji="1" lang="en-US" altLang="zh-CN" sz="2800" i="1" dirty="0" err="1">
                <a:solidFill>
                  <a:srgbClr val="CC00CC"/>
                </a:solidFill>
                <a:ea typeface="楷体_GB2312" pitchFamily="49" charset="-122"/>
              </a:rPr>
              <a:t>m</a:t>
            </a:r>
            <a:r>
              <a:rPr kumimoji="1" lang="en-US" altLang="zh-CN" sz="2800" i="1" baseline="-22000" dirty="0" err="1">
                <a:solidFill>
                  <a:srgbClr val="CC00CC"/>
                </a:solidFill>
                <a:ea typeface="楷体_GB2312" pitchFamily="49" charset="-122"/>
              </a:rPr>
              <a:t>s</a:t>
            </a:r>
            <a:r>
              <a:rPr kumimoji="1" lang="en-US" altLang="zh-CN" sz="2800" dirty="0">
                <a:solidFill>
                  <a:srgbClr val="CC00CC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CC00CC"/>
                </a:solidFill>
                <a:ea typeface="楷体_GB2312" pitchFamily="49" charset="-122"/>
              </a:rPr>
              <a:t>取值个数为              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243542" y="299715"/>
            <a:ext cx="27302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dirty="0">
                <a:solidFill>
                  <a:srgbClr val="FF0000"/>
                </a:solidFill>
              </a:rPr>
              <a:t> 27. </a:t>
            </a:r>
            <a:r>
              <a:rPr kumimoji="1" lang="zh-CN" altLang="en-US" sz="3200" dirty="0">
                <a:solidFill>
                  <a:srgbClr val="FF0000"/>
                </a:solidFill>
              </a:rPr>
              <a:t>电子自旋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70991"/>
              </p:ext>
            </p:extLst>
          </p:nvPr>
        </p:nvGraphicFramePr>
        <p:xfrm>
          <a:off x="2572817" y="1673556"/>
          <a:ext cx="23574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5" name="Equation" r:id="rId3" imgW="939392" imgH="253890" progId="Equation.3">
                  <p:embed/>
                </p:oleObj>
              </mc:Choice>
              <mc:Fallback>
                <p:oleObj name="Equation" r:id="rId3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817" y="1673556"/>
                        <a:ext cx="23574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693036"/>
              </p:ext>
            </p:extLst>
          </p:nvPr>
        </p:nvGraphicFramePr>
        <p:xfrm>
          <a:off x="2787128" y="3602371"/>
          <a:ext cx="17145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6" name="Equation" r:id="rId5" imgW="596900" imgH="228600" progId="Equation.3">
                  <p:embed/>
                </p:oleObj>
              </mc:Choice>
              <mc:Fallback>
                <p:oleObj name="Equation" r:id="rId5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128" y="3602371"/>
                        <a:ext cx="17145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21509"/>
              </p:ext>
            </p:extLst>
          </p:nvPr>
        </p:nvGraphicFramePr>
        <p:xfrm>
          <a:off x="1929879" y="5888369"/>
          <a:ext cx="33575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7" name="Equation" r:id="rId7" imgW="1384300" imgH="279400" progId="Equation.3">
                  <p:embed/>
                </p:oleObj>
              </mc:Choice>
              <mc:Fallback>
                <p:oleObj name="Equation" r:id="rId7" imgW="1384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879" y="5888369"/>
                        <a:ext cx="33575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174478" y="4770771"/>
            <a:ext cx="130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_GB2312" pitchFamily="49" charset="-122"/>
              </a:rPr>
              <a:t>2</a:t>
            </a:r>
            <a:r>
              <a:rPr kumimoji="1" lang="en-US" altLang="zh-CN" sz="2800" i="1" dirty="0">
                <a:ea typeface="楷体_GB2312" pitchFamily="49" charset="-122"/>
              </a:rPr>
              <a:t>s </a:t>
            </a:r>
            <a:r>
              <a:rPr kumimoji="1" lang="en-US" altLang="zh-CN" dirty="0">
                <a:ea typeface="楷体_GB2312" pitchFamily="49" charset="-122"/>
              </a:rPr>
              <a:t>+1= 2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3963466" y="5235908"/>
            <a:ext cx="161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 err="1">
                <a:solidFill>
                  <a:srgbClr val="009900"/>
                </a:solidFill>
                <a:ea typeface="楷体_GB2312" pitchFamily="49" charset="-122"/>
              </a:rPr>
              <a:t>m</a:t>
            </a:r>
            <a:r>
              <a:rPr kumimoji="1" lang="en-US" altLang="zh-CN" sz="2800" baseline="-20000" dirty="0" err="1">
                <a:solidFill>
                  <a:srgbClr val="009900"/>
                </a:solidFill>
                <a:ea typeface="楷体_GB2312" pitchFamily="49" charset="-122"/>
              </a:rPr>
              <a:t>s</a:t>
            </a:r>
            <a:r>
              <a:rPr kumimoji="1" lang="en-US" altLang="zh-CN" sz="2800" baseline="-20000" dirty="0">
                <a:solidFill>
                  <a:srgbClr val="009900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rgbClr val="009900"/>
                </a:solidFill>
                <a:ea typeface="楷体_GB2312" pitchFamily="49" charset="-122"/>
              </a:rPr>
              <a:t>= </a:t>
            </a:r>
            <a:r>
              <a:rPr kumimoji="1" lang="en-US" altLang="zh-CN" dirty="0">
                <a:solidFill>
                  <a:srgbClr val="009900"/>
                </a:solidFill>
                <a:ea typeface="楷体_GB2312" pitchFamily="49" charset="-122"/>
              </a:rPr>
              <a:t>±1/2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218804" y="5242258"/>
            <a:ext cx="211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CC3300"/>
                </a:solidFill>
                <a:ea typeface="楷体_GB2312" pitchFamily="49" charset="-122"/>
              </a:rPr>
              <a:t>则</a:t>
            </a:r>
            <a:r>
              <a:rPr kumimoji="1" lang="zh-CN" altLang="en-US" sz="2800" i="1" dirty="0">
                <a:solidFill>
                  <a:srgbClr val="CC3300"/>
                </a:solidFill>
                <a:ea typeface="楷体_GB2312" pitchFamily="49" charset="-122"/>
              </a:rPr>
              <a:t>  </a:t>
            </a:r>
            <a:r>
              <a:rPr kumimoji="1" lang="en-US" altLang="zh-CN" sz="2800" i="1" dirty="0">
                <a:solidFill>
                  <a:srgbClr val="0070C0"/>
                </a:solidFill>
                <a:ea typeface="楷体_GB2312" pitchFamily="49" charset="-122"/>
              </a:rPr>
              <a:t>s </a:t>
            </a:r>
            <a:r>
              <a:rPr kumimoji="1" lang="en-US" altLang="zh-CN" i="1" dirty="0">
                <a:solidFill>
                  <a:srgbClr val="0070C0"/>
                </a:solidFill>
                <a:ea typeface="楷体_GB2312" pitchFamily="49" charset="-122"/>
              </a:rPr>
              <a:t>=</a:t>
            </a:r>
            <a:r>
              <a:rPr kumimoji="1" lang="en-US" altLang="zh-CN" sz="2800" i="1" dirty="0">
                <a:solidFill>
                  <a:srgbClr val="0070C0"/>
                </a:solidFill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ea typeface="楷体_GB2312" pitchFamily="49" charset="-122"/>
              </a:rPr>
              <a:t>1/2 </a:t>
            </a:r>
            <a:r>
              <a:rPr kumimoji="1" lang="zh-CN" altLang="en-US" dirty="0">
                <a:solidFill>
                  <a:srgbClr val="0070C0"/>
                </a:solidFill>
                <a:ea typeface="楷体_GB2312" pitchFamily="49" charset="-122"/>
              </a:rPr>
              <a:t>，</a:t>
            </a:r>
          </a:p>
        </p:txBody>
      </p:sp>
      <p:pic>
        <p:nvPicPr>
          <p:cNvPr id="24" name="Picture 2" descr="电子自旋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817" y="1484646"/>
            <a:ext cx="3278187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325792" y="5761371"/>
            <a:ext cx="2687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电子自旋角动量在    </a:t>
            </a:r>
          </a:p>
          <a:p>
            <a:pPr eaLnBrk="1" hangingPunct="1"/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 外磁场中的取向</a:t>
            </a:r>
          </a:p>
        </p:txBody>
      </p:sp>
      <p:grpSp>
        <p:nvGrpSpPr>
          <p:cNvPr id="26" name="Group 12"/>
          <p:cNvGrpSpPr>
            <a:grpSpLocks/>
          </p:cNvGrpSpPr>
          <p:nvPr/>
        </p:nvGrpSpPr>
        <p:grpSpPr bwMode="auto">
          <a:xfrm>
            <a:off x="6892403" y="1484645"/>
            <a:ext cx="3276600" cy="4232275"/>
            <a:chOff x="3329" y="617"/>
            <a:chExt cx="2064" cy="2666"/>
          </a:xfrm>
        </p:grpSpPr>
        <p:pic>
          <p:nvPicPr>
            <p:cNvPr id="27" name="Picture 13" descr="电子自旋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" y="617"/>
              <a:ext cx="2064" cy="2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5077" y="2486"/>
              <a:ext cx="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9684815" y="2984831"/>
            <a:ext cx="1063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88341"/>
              </p:ext>
            </p:extLst>
          </p:nvPr>
        </p:nvGraphicFramePr>
        <p:xfrm>
          <a:off x="8112978" y="745616"/>
          <a:ext cx="1546225" cy="59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8" name="Equation" r:id="rId11" imgW="596900" imgH="228600" progId="Equation.3">
                  <p:embed/>
                </p:oleObj>
              </mc:Choice>
              <mc:Fallback>
                <p:oleObj name="Equation" r:id="rId11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978" y="745616"/>
                        <a:ext cx="1546225" cy="59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7728224" y="1544360"/>
            <a:ext cx="1362075" cy="4095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21" grpId="0"/>
      <p:bldP spid="22" grpId="0"/>
      <p:bldP spid="23" grpId="0"/>
      <p:bldP spid="25" grpId="0"/>
      <p:bldP spid="29" grpId="0" animBg="1"/>
      <p:bldP spid="3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30759" y="542618"/>
            <a:ext cx="6977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FF0000"/>
                </a:solidFill>
              </a:rPr>
              <a:t>15. </a:t>
            </a:r>
            <a:r>
              <a:rPr kumimoji="1" lang="zh-CN" altLang="en-US" sz="2800" dirty="0">
                <a:solidFill>
                  <a:srgbClr val="FF0000"/>
                </a:solidFill>
              </a:rPr>
              <a:t>描述原子中电子状态的四个量子数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35485" y="1120468"/>
            <a:ext cx="678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(1) </a:t>
            </a:r>
            <a:r>
              <a:rPr kumimoji="1" lang="zh-CN" altLang="en-US" dirty="0">
                <a:solidFill>
                  <a:srgbClr val="0000FF"/>
                </a:solidFill>
              </a:rPr>
              <a:t>主量子数 </a:t>
            </a:r>
            <a:r>
              <a:rPr kumimoji="1" lang="en-US" altLang="zh-CN" i="1" dirty="0">
                <a:solidFill>
                  <a:srgbClr val="0000FF"/>
                </a:solidFill>
              </a:rPr>
              <a:t>n</a:t>
            </a:r>
            <a:r>
              <a:rPr kumimoji="1" lang="en-US" altLang="zh-CN" dirty="0">
                <a:solidFill>
                  <a:srgbClr val="0000FF"/>
                </a:solidFill>
              </a:rPr>
              <a:t>  ( 1 , 2 , 3, ……)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38696" y="2320618"/>
            <a:ext cx="692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FF"/>
                </a:solidFill>
              </a:rPr>
              <a:t>(2) </a:t>
            </a:r>
            <a:r>
              <a:rPr kumimoji="1" lang="zh-CN" altLang="en-US">
                <a:solidFill>
                  <a:srgbClr val="FF00FF"/>
                </a:solidFill>
              </a:rPr>
              <a:t>角量子数  </a:t>
            </a:r>
            <a:r>
              <a:rPr kumimoji="1" lang="en-US" altLang="zh-CN" i="1">
                <a:solidFill>
                  <a:srgbClr val="FF00FF"/>
                </a:solidFill>
              </a:rPr>
              <a:t>l  </a:t>
            </a:r>
            <a:r>
              <a:rPr kumimoji="1" lang="en-US" altLang="zh-CN">
                <a:solidFill>
                  <a:srgbClr val="FF00FF"/>
                </a:solidFill>
              </a:rPr>
              <a:t>( 0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1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2</a:t>
            </a:r>
            <a:r>
              <a:rPr kumimoji="1" lang="zh-CN" altLang="en-US">
                <a:solidFill>
                  <a:srgbClr val="FF00FF"/>
                </a:solidFill>
              </a:rPr>
              <a:t>，</a:t>
            </a:r>
            <a:r>
              <a:rPr kumimoji="1" lang="en-US" altLang="zh-CN">
                <a:solidFill>
                  <a:srgbClr val="FF00FF"/>
                </a:solidFill>
              </a:rPr>
              <a:t>……. , </a:t>
            </a:r>
            <a:r>
              <a:rPr kumimoji="1" lang="en-US" altLang="zh-CN" i="1">
                <a:solidFill>
                  <a:srgbClr val="FF00FF"/>
                </a:solidFill>
              </a:rPr>
              <a:t>n </a:t>
            </a:r>
            <a:r>
              <a:rPr kumimoji="1" lang="en-US" altLang="zh-CN">
                <a:solidFill>
                  <a:srgbClr val="FF00FF"/>
                </a:solidFill>
              </a:rPr>
              <a:t>-1 )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22" y="3563630"/>
            <a:ext cx="729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CC3300"/>
                </a:solidFill>
              </a:rPr>
              <a:t>(3) </a:t>
            </a:r>
            <a:r>
              <a:rPr kumimoji="1" lang="zh-CN" altLang="en-US" dirty="0">
                <a:solidFill>
                  <a:srgbClr val="CC3300"/>
                </a:solidFill>
              </a:rPr>
              <a:t>磁量子数  </a:t>
            </a:r>
            <a:r>
              <a:rPr kumimoji="1" lang="en-US" altLang="zh-CN" i="1" dirty="0">
                <a:solidFill>
                  <a:srgbClr val="CC3300"/>
                </a:solidFill>
              </a:rPr>
              <a:t>m</a:t>
            </a:r>
            <a:r>
              <a:rPr kumimoji="1" lang="en-US" altLang="zh-CN" i="1" baseline="-20000" dirty="0">
                <a:solidFill>
                  <a:srgbClr val="CC3300"/>
                </a:solidFill>
              </a:rPr>
              <a:t>l  </a:t>
            </a:r>
            <a:r>
              <a:rPr kumimoji="1" lang="en-US" altLang="zh-CN" dirty="0">
                <a:solidFill>
                  <a:srgbClr val="CC3300"/>
                </a:solidFill>
              </a:rPr>
              <a:t>( 0</a:t>
            </a:r>
            <a:r>
              <a:rPr kumimoji="1" lang="zh-CN" altLang="en-US" dirty="0">
                <a:solidFill>
                  <a:srgbClr val="CC3300"/>
                </a:solidFill>
              </a:rPr>
              <a:t>，</a:t>
            </a:r>
            <a:r>
              <a:rPr kumimoji="1" lang="en-US" altLang="zh-CN" dirty="0">
                <a:solidFill>
                  <a:srgbClr val="CC3300"/>
                </a:solidFill>
              </a:rPr>
              <a:t>±1</a:t>
            </a:r>
            <a:r>
              <a:rPr kumimoji="1" lang="zh-CN" altLang="en-US" dirty="0">
                <a:solidFill>
                  <a:srgbClr val="CC3300"/>
                </a:solidFill>
              </a:rPr>
              <a:t>， </a:t>
            </a:r>
            <a:r>
              <a:rPr kumimoji="1" lang="en-US" altLang="zh-CN" dirty="0">
                <a:solidFill>
                  <a:srgbClr val="CC3300"/>
                </a:solidFill>
              </a:rPr>
              <a:t>± 2</a:t>
            </a:r>
            <a:r>
              <a:rPr kumimoji="1" lang="zh-CN" altLang="en-US" dirty="0">
                <a:solidFill>
                  <a:srgbClr val="CC3300"/>
                </a:solidFill>
              </a:rPr>
              <a:t>，</a:t>
            </a:r>
            <a:r>
              <a:rPr kumimoji="1" lang="en-US" altLang="zh-CN" dirty="0">
                <a:solidFill>
                  <a:srgbClr val="CC3300"/>
                </a:solidFill>
              </a:rPr>
              <a:t>……. , ± </a:t>
            </a:r>
            <a:r>
              <a:rPr kumimoji="1" lang="en-US" altLang="zh-CN" i="1" dirty="0">
                <a:solidFill>
                  <a:srgbClr val="CC3300"/>
                </a:solidFill>
              </a:rPr>
              <a:t>l</a:t>
            </a:r>
            <a:r>
              <a:rPr kumimoji="1" lang="en-US" altLang="zh-CN" dirty="0">
                <a:solidFill>
                  <a:srgbClr val="CC3300"/>
                </a:solidFill>
              </a:rPr>
              <a:t> )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83147" y="4789180"/>
            <a:ext cx="701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CC00CC"/>
                </a:solidFill>
              </a:rPr>
              <a:t>(4) </a:t>
            </a:r>
            <a:r>
              <a:rPr kumimoji="1" lang="zh-CN" altLang="en-US" dirty="0">
                <a:solidFill>
                  <a:srgbClr val="CC00CC"/>
                </a:solidFill>
              </a:rPr>
              <a:t>自旋磁量子数  </a:t>
            </a:r>
            <a:r>
              <a:rPr kumimoji="1" lang="en-US" altLang="zh-CN" i="1" dirty="0" err="1">
                <a:solidFill>
                  <a:srgbClr val="CC00CC"/>
                </a:solidFill>
              </a:rPr>
              <a:t>m</a:t>
            </a:r>
            <a:r>
              <a:rPr kumimoji="1" lang="en-US" altLang="zh-CN" i="1" baseline="-20000" dirty="0" err="1">
                <a:solidFill>
                  <a:srgbClr val="CC00CC"/>
                </a:solidFill>
              </a:rPr>
              <a:t>s</a:t>
            </a:r>
            <a:r>
              <a:rPr kumimoji="1" lang="en-US" altLang="zh-CN" i="1" baseline="-20000" dirty="0">
                <a:solidFill>
                  <a:srgbClr val="CC00CC"/>
                </a:solidFill>
              </a:rPr>
              <a:t>  </a:t>
            </a:r>
            <a:r>
              <a:rPr kumimoji="1" lang="en-US" altLang="zh-CN" dirty="0">
                <a:solidFill>
                  <a:srgbClr val="CC00CC"/>
                </a:solidFill>
              </a:rPr>
              <a:t>( 1/2 ,  -1/2 )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75310" y="172848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大体上决定了原子能量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73721" y="2896880"/>
            <a:ext cx="731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9900"/>
                </a:solidFill>
                <a:ea typeface="楷体_GB2312" pitchFamily="49" charset="-122"/>
              </a:rPr>
              <a:t>决定电子的轨道角动量大小，对能量也有稍许影响。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80071" y="4185930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70C0"/>
                </a:solidFill>
                <a:ea typeface="楷体_GB2312" pitchFamily="49" charset="-122"/>
              </a:rPr>
              <a:t>决定电子轨道角动量空间取向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173722" y="5392430"/>
            <a:ext cx="452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决定电子自旋角动量空间取向</a:t>
            </a:r>
          </a:p>
        </p:txBody>
      </p:sp>
    </p:spTree>
    <p:extLst>
      <p:ext uri="{BB962C8B-B14F-4D97-AF65-F5344CB8AC3E}">
        <p14:creationId xmlns:p14="http://schemas.microsoft.com/office/powerpoint/2010/main" val="17338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6">
            <a:extLst>
              <a:ext uri="{FF2B5EF4-FFF2-40B4-BE49-F238E27FC236}">
                <a16:creationId xmlns:a16="http://schemas.microsoft.com/office/drawing/2014/main" id="{772C23A4-9421-401B-839E-E9A2D97C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4" y="861884"/>
            <a:ext cx="9569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en-US" sz="2800" dirty="0">
                <a:solidFill>
                  <a:srgbClr val="0000FF"/>
                </a:solidFill>
              </a:rPr>
              <a:t>根据</a:t>
            </a:r>
            <a:r>
              <a:rPr lang="zh-CN" altLang="en-US" sz="2800" dirty="0">
                <a:solidFill>
                  <a:srgbClr val="FF0000"/>
                </a:solidFill>
              </a:rPr>
              <a:t>电子自旋</a:t>
            </a:r>
            <a:r>
              <a:rPr lang="zh-CN" altLang="en-US" sz="2800" dirty="0">
                <a:solidFill>
                  <a:srgbClr val="008000"/>
                </a:solidFill>
              </a:rPr>
              <a:t>角动量</a:t>
            </a:r>
            <a:r>
              <a:rPr lang="zh-CN" altLang="en-US" sz="2800" dirty="0">
                <a:solidFill>
                  <a:srgbClr val="0000FF"/>
                </a:solidFill>
              </a:rPr>
              <a:t>空间量子化条件，求</a:t>
            </a:r>
            <a:r>
              <a:rPr lang="zh-CN" altLang="en-US" sz="2800" dirty="0">
                <a:solidFill>
                  <a:srgbClr val="FF0000"/>
                </a:solidFill>
              </a:rPr>
              <a:t>自旋</a:t>
            </a:r>
            <a:r>
              <a:rPr lang="zh-CN" altLang="en-US" sz="2800" dirty="0">
                <a:solidFill>
                  <a:srgbClr val="008000"/>
                </a:solidFill>
              </a:rPr>
              <a:t>角动量与外磁场方向（</a:t>
            </a:r>
            <a:r>
              <a:rPr lang="en-US" altLang="zh-CN" sz="2800" i="1" dirty="0">
                <a:solidFill>
                  <a:srgbClr val="008000"/>
                </a:solidFill>
              </a:rPr>
              <a:t>z</a:t>
            </a:r>
            <a:r>
              <a:rPr lang="zh-CN" altLang="en-US" sz="2800" dirty="0">
                <a:solidFill>
                  <a:srgbClr val="008000"/>
                </a:solidFill>
              </a:rPr>
              <a:t>方向）的夹角的允许值</a:t>
            </a:r>
            <a:r>
              <a:rPr lang="en-US" altLang="zh-CN" sz="2800" dirty="0">
                <a:solidFill>
                  <a:srgbClr val="008000"/>
                </a:solidFill>
              </a:rPr>
              <a:t>=_____</a:t>
            </a:r>
            <a:r>
              <a:rPr lang="zh-CN" altLang="en-US" sz="2800" dirty="0">
                <a:solidFill>
                  <a:srgbClr val="008000"/>
                </a:solidFill>
              </a:rPr>
              <a:t>。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CAD4206A-4FD8-4C35-AE8E-28BF27D023D7}"/>
              </a:ext>
            </a:extLst>
          </p:cNvPr>
          <p:cNvGrpSpPr>
            <a:grpSpLocks/>
          </p:cNvGrpSpPr>
          <p:nvPr/>
        </p:nvGrpSpPr>
        <p:grpSpPr bwMode="auto">
          <a:xfrm>
            <a:off x="6817296" y="2024556"/>
            <a:ext cx="4019550" cy="4343400"/>
            <a:chOff x="3072" y="768"/>
            <a:chExt cx="2532" cy="2736"/>
          </a:xfrm>
        </p:grpSpPr>
        <p:sp>
          <p:nvSpPr>
            <p:cNvPr id="4" name="Line 16">
              <a:extLst>
                <a:ext uri="{FF2B5EF4-FFF2-40B4-BE49-F238E27FC236}">
                  <a16:creationId xmlns:a16="http://schemas.microsoft.com/office/drawing/2014/main" id="{4DF56B59-784B-42F1-840C-3C1683555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rc 17">
              <a:extLst>
                <a:ext uri="{FF2B5EF4-FFF2-40B4-BE49-F238E27FC236}">
                  <a16:creationId xmlns:a16="http://schemas.microsoft.com/office/drawing/2014/main" id="{42D7DD61-1D89-48BA-9363-A1499746D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297"/>
              <a:ext cx="961" cy="1920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0 h 43200"/>
                <a:gd name="T4" fmla="*/ 0 w 2175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36" y="0"/>
                  </a:moveTo>
                  <a:cubicBezTo>
                    <a:pt x="143" y="0"/>
                    <a:pt x="151" y="-1"/>
                    <a:pt x="159" y="0"/>
                  </a:cubicBez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lnTo>
                    <a:pt x="136" y="0"/>
                  </a:lnTo>
                  <a:close/>
                </a:path>
              </a:pathLst>
            </a:custGeom>
            <a:noFill/>
            <a:ln w="127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81378B38-CD32-4041-9F1B-968477077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CA2CCFC2-41FC-4AA9-B0CE-A5212B1FA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624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2508305B-D0A5-41BB-B4F8-5112C5B66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1">
              <a:extLst>
                <a:ext uri="{FF2B5EF4-FFF2-40B4-BE49-F238E27FC236}">
                  <a16:creationId xmlns:a16="http://schemas.microsoft.com/office/drawing/2014/main" id="{FF29B74B-4C2E-4D6C-B08D-0F843C9F6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24"/>
              <a:ext cx="576" cy="0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22">
              <a:extLst>
                <a:ext uri="{FF2B5EF4-FFF2-40B4-BE49-F238E27FC236}">
                  <a16:creationId xmlns:a16="http://schemas.microsoft.com/office/drawing/2014/main" id="{FAF7BA1B-A37A-4BB8-AFAF-C9EF8DF1AB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200"/>
            <a:ext cx="996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20" name="公式" r:id="rId3" imgW="552569" imgH="361981" progId="Equation.3">
                    <p:embed/>
                  </p:oleObj>
                </mc:Choice>
                <mc:Fallback>
                  <p:oleObj name="公式" r:id="rId3" imgW="552569" imgH="361981" progId="Equation.3">
                    <p:embed/>
                    <p:pic>
                      <p:nvPicPr>
                        <p:cNvPr id="10" name="Object 22">
                          <a:extLst>
                            <a:ext uri="{FF2B5EF4-FFF2-40B4-BE49-F238E27FC236}">
                              <a16:creationId xmlns:a16="http://schemas.microsoft.com/office/drawing/2014/main" id="{699E2E55-8C0D-47B8-9936-EC6DADCEDA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00"/>
                          <a:ext cx="996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3">
              <a:extLst>
                <a:ext uri="{FF2B5EF4-FFF2-40B4-BE49-F238E27FC236}">
                  <a16:creationId xmlns:a16="http://schemas.microsoft.com/office/drawing/2014/main" id="{455B40ED-35A6-4355-920C-3C9269A12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736"/>
            <a:ext cx="76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21" name="公式" r:id="rId5" imgW="533403" imgH="342816" progId="Equation.3">
                    <p:embed/>
                  </p:oleObj>
                </mc:Choice>
                <mc:Fallback>
                  <p:oleObj name="公式" r:id="rId5" imgW="533403" imgH="342816" progId="Equation.3">
                    <p:embed/>
                    <p:pic>
                      <p:nvPicPr>
                        <p:cNvPr id="11" name="Object 23">
                          <a:extLst>
                            <a:ext uri="{FF2B5EF4-FFF2-40B4-BE49-F238E27FC236}">
                              <a16:creationId xmlns:a16="http://schemas.microsoft.com/office/drawing/2014/main" id="{50902CF1-4155-4472-B4C8-FCDB68E8F3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36"/>
                          <a:ext cx="76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4">
              <a:extLst>
                <a:ext uri="{FF2B5EF4-FFF2-40B4-BE49-F238E27FC236}">
                  <a16:creationId xmlns:a16="http://schemas.microsoft.com/office/drawing/2014/main" id="{C45F9EE0-75BC-4AE7-984A-57E979519A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200"/>
            <a:ext cx="62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22" name="公式" r:id="rId7" imgW="419218" imgH="342816" progId="Equation.3">
                    <p:embed/>
                  </p:oleObj>
                </mc:Choice>
                <mc:Fallback>
                  <p:oleObj name="公式" r:id="rId7" imgW="419218" imgH="342816" progId="Equation.3">
                    <p:embed/>
                    <p:pic>
                      <p:nvPicPr>
                        <p:cNvPr id="12" name="Object 24">
                          <a:extLst>
                            <a:ext uri="{FF2B5EF4-FFF2-40B4-BE49-F238E27FC236}">
                              <a16:creationId xmlns:a16="http://schemas.microsoft.com/office/drawing/2014/main" id="{CB8553AC-FE3F-471E-8FB2-A961C13F82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00"/>
                          <a:ext cx="62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5">
              <a:extLst>
                <a:ext uri="{FF2B5EF4-FFF2-40B4-BE49-F238E27FC236}">
                  <a16:creationId xmlns:a16="http://schemas.microsoft.com/office/drawing/2014/main" id="{BE95AF35-CED5-424C-B28F-060813492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768"/>
            <a:ext cx="18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23" name="公式" r:id="rId9" imgW="47510" imgH="76121" progId="Equation.3">
                    <p:embed/>
                  </p:oleObj>
                </mc:Choice>
                <mc:Fallback>
                  <p:oleObj name="公式" r:id="rId9" imgW="47510" imgH="76121" progId="Equation.3">
                    <p:embed/>
                    <p:pic>
                      <p:nvPicPr>
                        <p:cNvPr id="13" name="Object 25">
                          <a:extLst>
                            <a:ext uri="{FF2B5EF4-FFF2-40B4-BE49-F238E27FC236}">
                              <a16:creationId xmlns:a16="http://schemas.microsoft.com/office/drawing/2014/main" id="{99976247-858D-4831-923A-F4EB94A33A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68"/>
                          <a:ext cx="18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87257AD8-B435-44C0-9A20-12A64C95B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7">
              <a:extLst>
                <a:ext uri="{FF2B5EF4-FFF2-40B4-BE49-F238E27FC236}">
                  <a16:creationId xmlns:a16="http://schemas.microsoft.com/office/drawing/2014/main" id="{4FF588C3-AB2D-48E8-B868-5522D7E77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0" cy="7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28">
              <a:extLst>
                <a:ext uri="{FF2B5EF4-FFF2-40B4-BE49-F238E27FC236}">
                  <a16:creationId xmlns:a16="http://schemas.microsoft.com/office/drawing/2014/main" id="{6CA7A6A8-4073-42D4-8D97-1CA708389C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112"/>
            <a:ext cx="26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24" name="公式" r:id="rId11" imgW="95289" imgH="114182" progId="Equation.3">
                    <p:embed/>
                  </p:oleObj>
                </mc:Choice>
                <mc:Fallback>
                  <p:oleObj name="公式" r:id="rId11" imgW="95289" imgH="114182" progId="Equation.3">
                    <p:embed/>
                    <p:pic>
                      <p:nvPicPr>
                        <p:cNvPr id="16" name="Object 28">
                          <a:extLst>
                            <a:ext uri="{FF2B5EF4-FFF2-40B4-BE49-F238E27FC236}">
                              <a16:creationId xmlns:a16="http://schemas.microsoft.com/office/drawing/2014/main" id="{77600A31-040D-4E1E-B10B-B7279E6E7F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12"/>
                          <a:ext cx="26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31D33203-B99B-49DE-8706-C9A9AE629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689505"/>
              </p:ext>
            </p:extLst>
          </p:nvPr>
        </p:nvGraphicFramePr>
        <p:xfrm>
          <a:off x="564134" y="2470643"/>
          <a:ext cx="49561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5" name="Equation" r:id="rId13" imgW="1409400" imgH="419040" progId="Equation.DSMT4">
                  <p:embed/>
                </p:oleObj>
              </mc:Choice>
              <mc:Fallback>
                <p:oleObj name="Equation" r:id="rId13" imgW="1409400" imgH="419040" progId="Equation.DSMT4">
                  <p:embed/>
                  <p:pic>
                    <p:nvPicPr>
                      <p:cNvPr id="17" name="Object 10">
                        <a:extLst>
                          <a:ext uri="{FF2B5EF4-FFF2-40B4-BE49-F238E27FC236}">
                            <a16:creationId xmlns:a16="http://schemas.microsoft.com/office/drawing/2014/main" id="{4BB30674-F474-4627-AD98-FC2422B6E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34" y="2470643"/>
                        <a:ext cx="49561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89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94D265-E96A-4A31-9151-99174370C520}"/>
              </a:ext>
            </a:extLst>
          </p:cNvPr>
          <p:cNvSpPr/>
          <p:nvPr/>
        </p:nvSpPr>
        <p:spPr>
          <a:xfrm>
            <a:off x="1991187" y="1968325"/>
            <a:ext cx="6955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戴维逊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革末实验证明了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3C0AC045-CC77-41D1-A4A1-725CFE17A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88" y="656945"/>
            <a:ext cx="7815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1. </a:t>
            </a:r>
            <a:r>
              <a:rPr lang="zh-CN" alt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密立根</a:t>
            </a:r>
            <a:r>
              <a:rPr lang="zh-CN" altLang="en-US" sz="3200" b="1" dirty="0">
                <a:solidFill>
                  <a:srgbClr val="008000"/>
                </a:solidFill>
                <a:latin typeface="+mn-ea"/>
              </a:rPr>
              <a:t>实验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和</a:t>
            </a:r>
            <a:r>
              <a:rPr lang="zh-CN" altLang="en-US" sz="3200" b="1" dirty="0">
                <a:solidFill>
                  <a:srgbClr val="99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康普顿</a:t>
            </a:r>
            <a:r>
              <a:rPr lang="zh-CN" altLang="en-US" sz="3200" b="1" dirty="0">
                <a:solidFill>
                  <a:srgbClr val="9900CC"/>
                </a:solidFill>
                <a:latin typeface="Times New Roman" panose="02020603050405020304" pitchFamily="18" charset="0"/>
              </a:rPr>
              <a:t>实验</a:t>
            </a:r>
            <a:r>
              <a:rPr lang="zh-CN" altLang="en-US" sz="3200" b="1" dirty="0">
                <a:latin typeface="Times New Roman" panose="02020603050405020304" pitchFamily="18" charset="0"/>
              </a:rPr>
              <a:t>证明了</a:t>
            </a:r>
            <a:r>
              <a:rPr lang="en-US" altLang="zh-CN" sz="3200" b="1" dirty="0"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4F1A33-82A1-447E-B1C2-0D9CC9942976}"/>
              </a:ext>
            </a:extLst>
          </p:cNvPr>
          <p:cNvSpPr/>
          <p:nvPr/>
        </p:nvSpPr>
        <p:spPr>
          <a:xfrm>
            <a:off x="6906316" y="2022947"/>
            <a:ext cx="3892412" cy="584775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德布罗意物质波理论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A2744A-6ECB-48D6-9048-C0BDEC4E37CF}"/>
              </a:ext>
            </a:extLst>
          </p:cNvPr>
          <p:cNvSpPr/>
          <p:nvPr/>
        </p:nvSpPr>
        <p:spPr>
          <a:xfrm>
            <a:off x="8252514" y="727860"/>
            <a:ext cx="349345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光具有波粒二象性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D8EE0B-99E1-40DD-9FEE-F5CC64C0C63A}"/>
              </a:ext>
            </a:extLst>
          </p:cNvPr>
          <p:cNvSpPr/>
          <p:nvPr/>
        </p:nvSpPr>
        <p:spPr>
          <a:xfrm>
            <a:off x="1991187" y="2869012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</a:rPr>
              <a:t>3. </a:t>
            </a:r>
            <a:r>
              <a:rPr kumimoji="1" lang="zh-CN" altLang="en-US" sz="3200" b="1" dirty="0">
                <a:solidFill>
                  <a:srgbClr val="C00000"/>
                </a:solidFill>
              </a:rPr>
              <a:t>塞曼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实验证明了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_______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56AC51-CF27-4F3E-8DEF-C0D22AA9ADFF}"/>
              </a:ext>
            </a:extLst>
          </p:cNvPr>
          <p:cNvSpPr/>
          <p:nvPr/>
        </p:nvSpPr>
        <p:spPr>
          <a:xfrm>
            <a:off x="5053195" y="2915837"/>
            <a:ext cx="5540299" cy="584775"/>
          </a:xfrm>
          <a:prstGeom prst="rect">
            <a:avLst/>
          </a:prstGeom>
          <a:solidFill>
            <a:srgbClr val="0EF265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轨道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角动量空间取向的量子化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C458C00-EF40-442F-81EA-14EE58BC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87" y="3802303"/>
            <a:ext cx="74879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/>
              <a:t>4.  </a:t>
            </a:r>
            <a:r>
              <a:rPr kumimoji="1" lang="zh-CN" altLang="en-US" sz="3200" dirty="0"/>
              <a:t>斯特恩</a:t>
            </a:r>
            <a:r>
              <a:rPr kumimoji="1" lang="en-US" altLang="zh-CN" sz="3200" dirty="0"/>
              <a:t>—</a:t>
            </a:r>
            <a:r>
              <a:rPr kumimoji="1" lang="zh-CN" altLang="en-US" sz="3200" dirty="0"/>
              <a:t>盖拉赫实验</a:t>
            </a:r>
            <a:r>
              <a:rPr lang="zh-CN" altLang="en-US" sz="3200" dirty="0"/>
              <a:t>证明了</a:t>
            </a:r>
            <a:r>
              <a:rPr lang="en-US" altLang="zh-CN" sz="3200" dirty="0"/>
              <a:t>_______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4965DB-9A51-4CE1-9A19-244E955D49AF}"/>
              </a:ext>
            </a:extLst>
          </p:cNvPr>
          <p:cNvSpPr/>
          <p:nvPr/>
        </p:nvSpPr>
        <p:spPr>
          <a:xfrm>
            <a:off x="7242624" y="3856925"/>
            <a:ext cx="2236510" cy="584775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电子的自旋</a:t>
            </a:r>
            <a:endParaRPr lang="zh-CN" altLang="en-US" sz="3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90BDA9-723A-4801-843C-AFFA1C80AAD6}"/>
              </a:ext>
            </a:extLst>
          </p:cNvPr>
          <p:cNvSpPr/>
          <p:nvPr/>
        </p:nvSpPr>
        <p:spPr>
          <a:xfrm>
            <a:off x="2155037" y="4964001"/>
            <a:ext cx="8290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9900CC"/>
                </a:solidFill>
              </a:rPr>
              <a:t>5. </a:t>
            </a:r>
            <a:r>
              <a:rPr lang="zh-CN" altLang="en-US" sz="3200" b="1" dirty="0">
                <a:solidFill>
                  <a:srgbClr val="FF0000"/>
                </a:solidFill>
              </a:rPr>
              <a:t>电子的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自旋量子数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，</a:t>
            </a:r>
            <a:r>
              <a:rPr lang="zh-CN" altLang="en-US" sz="3200" b="1" dirty="0">
                <a:solidFill>
                  <a:srgbClr val="008000"/>
                </a:solidFill>
              </a:rPr>
              <a:t>自旋角动量大小</a:t>
            </a:r>
            <a:r>
              <a:rPr kumimoji="1" lang="en-US" altLang="zh-CN" sz="3200" b="1" dirty="0">
                <a:solidFill>
                  <a:srgbClr val="008000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008000"/>
                </a:solidFill>
              </a:rPr>
              <a:t>，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自旋</a:t>
            </a:r>
            <a:r>
              <a:rPr lang="zh-CN" altLang="en-US" sz="3200" b="1" dirty="0">
                <a:solidFill>
                  <a:srgbClr val="0000FF"/>
                </a:solidFill>
              </a:rPr>
              <a:t>磁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量子数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，</a:t>
            </a:r>
            <a:r>
              <a:rPr lang="zh-CN" altLang="en-US" sz="3200" b="1" dirty="0">
                <a:solidFill>
                  <a:srgbClr val="9900CC"/>
                </a:solidFill>
              </a:rPr>
              <a:t>自旋角动量在外磁场方向投影</a:t>
            </a:r>
            <a:r>
              <a:rPr kumimoji="1" lang="en-US" altLang="zh-CN" sz="3200" b="1" dirty="0">
                <a:solidFill>
                  <a:srgbClr val="9900CC"/>
                </a:solidFill>
              </a:rPr>
              <a:t>=_____</a:t>
            </a:r>
            <a:r>
              <a:rPr kumimoji="1" lang="zh-CN" altLang="en-US" sz="3200" b="1" dirty="0">
                <a:solidFill>
                  <a:srgbClr val="9900CC"/>
                </a:solidFill>
              </a:rPr>
              <a:t>。</a:t>
            </a:r>
            <a:endParaRPr lang="zh-CN" altLang="en-US" sz="3200" b="1" dirty="0">
              <a:solidFill>
                <a:srgbClr val="9900CC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855525D-58B8-46FB-BFAE-9BEF2A734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716368"/>
              </p:ext>
            </p:extLst>
          </p:nvPr>
        </p:nvGraphicFramePr>
        <p:xfrm>
          <a:off x="6109447" y="4574048"/>
          <a:ext cx="885055" cy="9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18" name="公式" r:id="rId3" imgW="368280" imgH="393480" progId="Equation.3">
                  <p:embed/>
                </p:oleObj>
              </mc:Choice>
              <mc:Fallback>
                <p:oleObj name="公式" r:id="rId3" imgW="368280" imgH="393480" progId="Equation.3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FA042B1-37B6-4B79-BF71-7FA09ADAB7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9447" y="4574048"/>
                        <a:ext cx="885055" cy="9460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F388D59F-2073-499F-97AF-FB0037CD0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548681"/>
              </p:ext>
            </p:extLst>
          </p:nvPr>
        </p:nvGraphicFramePr>
        <p:xfrm>
          <a:off x="2806754" y="5321270"/>
          <a:ext cx="1304073" cy="8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19" name="公式" r:id="rId5" imgW="552569" imgH="361981" progId="Equation.3">
                  <p:embed/>
                </p:oleObj>
              </mc:Choice>
              <mc:Fallback>
                <p:oleObj name="公式" r:id="rId5" imgW="552569" imgH="361981" progId="Equation.3">
                  <p:embed/>
                  <p:pic>
                    <p:nvPicPr>
                      <p:cNvPr id="12" name="Object 16">
                        <a:extLst>
                          <a:ext uri="{FF2B5EF4-FFF2-40B4-BE49-F238E27FC236}">
                            <a16:creationId xmlns:a16="http://schemas.microsoft.com/office/drawing/2014/main" id="{F271336C-572A-491F-B48F-B16620FA5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54" y="5321270"/>
                        <a:ext cx="1304073" cy="820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0CD25073-B7E0-4579-A188-2BC63618F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35366"/>
              </p:ext>
            </p:extLst>
          </p:nvPr>
        </p:nvGraphicFramePr>
        <p:xfrm>
          <a:off x="6906316" y="5284476"/>
          <a:ext cx="1052975" cy="81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0" name="公式" r:id="rId7" imgW="571320" imgH="393480" progId="Equation.3">
                  <p:embed/>
                </p:oleObj>
              </mc:Choice>
              <mc:Fallback>
                <p:oleObj name="公式" r:id="rId7" imgW="571320" imgH="393480" progId="Equation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20BDA238-2D5C-4822-80F9-80535F67C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316" y="5284476"/>
                        <a:ext cx="1052975" cy="812591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289BF1A2-18F1-4042-AEEF-1DCBAA518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29847"/>
              </p:ext>
            </p:extLst>
          </p:nvPr>
        </p:nvGraphicFramePr>
        <p:xfrm>
          <a:off x="6109447" y="6051534"/>
          <a:ext cx="1204258" cy="73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1" name="公式" r:id="rId9" imgW="647640" imgH="393480" progId="Equation.3">
                  <p:embed/>
                </p:oleObj>
              </mc:Choice>
              <mc:Fallback>
                <p:oleObj name="公式" r:id="rId9" imgW="647640" imgH="393480" progId="Equation.3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9BA7EE8E-E069-4AEA-8E3C-1CA0BD53B5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47" y="6051534"/>
                        <a:ext cx="1204258" cy="73201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58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B3C661-11F6-47CC-B987-3E3905550176}"/>
              </a:ext>
            </a:extLst>
          </p:cNvPr>
          <p:cNvSpPr/>
          <p:nvPr/>
        </p:nvSpPr>
        <p:spPr>
          <a:xfrm>
            <a:off x="2380349" y="768611"/>
            <a:ext cx="4848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填空：</a:t>
            </a:r>
            <a:r>
              <a:rPr lang="zh-CN" altLang="en-US" sz="3200" b="1" dirty="0">
                <a:solidFill>
                  <a:srgbClr val="008000"/>
                </a:solidFill>
                <a:ea typeface="楷体_GB2312" pitchFamily="49" charset="-122"/>
              </a:rPr>
              <a:t>原子电子运动状态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71F793F1-F22B-4AE4-BDE6-ED6B69B3E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313" y="768611"/>
            <a:ext cx="3074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CC3300"/>
                </a:solidFill>
              </a:rPr>
              <a:t>（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n, l, m</a:t>
            </a:r>
            <a:r>
              <a:rPr kumimoji="1" lang="en-US" altLang="zh-CN" sz="3200" i="1" baseline="-25000" dirty="0">
                <a:solidFill>
                  <a:srgbClr val="CC3300"/>
                </a:solidFill>
              </a:rPr>
              <a:t>l </a:t>
            </a:r>
            <a:r>
              <a:rPr kumimoji="1" lang="en-US" altLang="zh-CN" sz="3200" i="1" dirty="0">
                <a:solidFill>
                  <a:srgbClr val="CC3300"/>
                </a:solidFill>
              </a:rPr>
              <a:t>, </a:t>
            </a:r>
            <a:r>
              <a:rPr kumimoji="1" lang="en-US" altLang="zh-CN" sz="3200" i="1" dirty="0" err="1">
                <a:solidFill>
                  <a:srgbClr val="CC3300"/>
                </a:solidFill>
              </a:rPr>
              <a:t>m</a:t>
            </a:r>
            <a:r>
              <a:rPr kumimoji="1" lang="en-US" altLang="zh-CN" sz="3200" i="1" baseline="-25000" dirty="0" err="1">
                <a:solidFill>
                  <a:srgbClr val="CC3300"/>
                </a:solidFill>
              </a:rPr>
              <a:t>s</a:t>
            </a:r>
            <a:r>
              <a:rPr kumimoji="1" lang="zh-CN" altLang="en-US" sz="3200" dirty="0">
                <a:solidFill>
                  <a:srgbClr val="CC3300"/>
                </a:solidFill>
              </a:rPr>
              <a:t>）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E09F8FA0-8BB6-40B7-9605-10855B00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49" y="3542847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___, </a:t>
            </a:r>
            <a:r>
              <a:rPr kumimoji="1" lang="en-US" altLang="zh-CN" sz="3200" dirty="0">
                <a:solidFill>
                  <a:srgbClr val="009900"/>
                </a:solidFill>
              </a:rPr>
              <a:t>-1</a:t>
            </a:r>
            <a:r>
              <a:rPr kumimoji="1" lang="en-US" altLang="zh-CN" sz="3200" baseline="-250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FF"/>
                </a:solidFill>
                <a:sym typeface="Symbol" panose="05050102010706020507" pitchFamily="18" charset="2"/>
              </a:rPr>
              <a:t>-</a:t>
            </a:r>
            <a:r>
              <a:rPr kumimoji="1" lang="en-US" altLang="zh-CN" sz="3200" dirty="0">
                <a:solidFill>
                  <a:srgbClr val="FF00FF"/>
                </a:solidFill>
              </a:rPr>
              <a:t>1/2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4F6CA79-FE94-4B98-9343-94A92BEBB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164" y="4406004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0, </a:t>
            </a:r>
            <a:r>
              <a:rPr kumimoji="1" lang="en-US" altLang="zh-CN" sz="3200" dirty="0">
                <a:solidFill>
                  <a:srgbClr val="FF0000"/>
                </a:solidFill>
              </a:rPr>
              <a:t>___</a:t>
            </a:r>
            <a:r>
              <a:rPr kumimoji="1" lang="en-US" altLang="zh-CN" sz="3200" baseline="-25000" dirty="0">
                <a:solidFill>
                  <a:srgbClr val="0000FF"/>
                </a:solidFill>
              </a:rPr>
              <a:t> 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009900"/>
                </a:solidFill>
              </a:rPr>
              <a:t>1/2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E23D421F-B62E-42CB-9F0D-3BA7A463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209" y="5269161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009900"/>
                </a:solidFill>
              </a:rPr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</a:rPr>
              <a:t>0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____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6FA19A88-C624-4793-A81A-09C5ECBCA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48" y="2684911"/>
            <a:ext cx="4340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1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009900"/>
                </a:solidFill>
              </a:rPr>
              <a:t>___</a:t>
            </a:r>
            <a:r>
              <a:rPr kumimoji="1" lang="en-US" altLang="zh-CN" sz="3200" dirty="0">
                <a:solidFill>
                  <a:srgbClr val="0000FF"/>
                </a:solidFill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</a:rPr>
              <a:t>____</a:t>
            </a:r>
            <a:r>
              <a:rPr kumimoji="1" lang="en-US" altLang="zh-CN" sz="3200" dirty="0">
                <a:solidFill>
                  <a:srgbClr val="0000FF"/>
                </a:solidFill>
              </a:rPr>
              <a:t>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D6814C-398D-4260-B502-6189373409E5}"/>
              </a:ext>
            </a:extLst>
          </p:cNvPr>
          <p:cNvSpPr/>
          <p:nvPr/>
        </p:nvSpPr>
        <p:spPr>
          <a:xfrm>
            <a:off x="2400718" y="1407892"/>
            <a:ext cx="2897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/>
              <a:t>n=</a:t>
            </a:r>
            <a:r>
              <a:rPr lang="en-US" altLang="zh-CN" sz="3200" b="1" dirty="0"/>
              <a:t>1,2,3,4,</a:t>
            </a:r>
            <a:r>
              <a:rPr lang="en-US" altLang="zh-CN" sz="3200" b="1" i="1" dirty="0">
                <a:cs typeface="Times New Roman" panose="02020603050405020304" pitchFamily="18" charset="0"/>
              </a:rPr>
              <a:t>…</a:t>
            </a:r>
            <a:endParaRPr lang="zh-CN" altLang="en-US" sz="32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D6EB14-FACF-4F3D-B2C4-F031D063425C}"/>
              </a:ext>
            </a:extLst>
          </p:cNvPr>
          <p:cNvSpPr/>
          <p:nvPr/>
        </p:nvSpPr>
        <p:spPr>
          <a:xfrm>
            <a:off x="5206392" y="1387183"/>
            <a:ext cx="4021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i="1" dirty="0">
                <a:solidFill>
                  <a:srgbClr val="FF00FF"/>
                </a:solidFill>
              </a:rPr>
              <a:t> = 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0, 1, 2,…, (</a:t>
            </a:r>
            <a:r>
              <a:rPr kumimoji="1" lang="en-US" altLang="zh-CN" sz="3200" b="1" i="1" dirty="0">
                <a:solidFill>
                  <a:srgbClr val="FF00FF"/>
                </a:solidFill>
              </a:rPr>
              <a:t>n-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1)</a:t>
            </a:r>
            <a:endParaRPr kumimoji="1" lang="en-US" altLang="zh-CN" sz="3200" b="1" dirty="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54382A-C458-423E-A4AB-4471E09E94C6}"/>
              </a:ext>
            </a:extLst>
          </p:cNvPr>
          <p:cNvSpPr/>
          <p:nvPr/>
        </p:nvSpPr>
        <p:spPr>
          <a:xfrm>
            <a:off x="2400717" y="2100136"/>
            <a:ext cx="4246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0000FF"/>
                </a:solidFill>
              </a:rPr>
              <a:t>m</a:t>
            </a:r>
            <a:r>
              <a:rPr kumimoji="1"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=0,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1, 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2, …,  </a:t>
            </a:r>
            <a:r>
              <a:rPr kumimoji="1" lang="en-US" altLang="zh-CN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i="1" dirty="0">
                <a:solidFill>
                  <a:srgbClr val="0000FF"/>
                </a:solidFill>
              </a:rPr>
              <a:t> 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i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E5B3C8-0C46-46CA-BFA4-6A31D25A534F}"/>
              </a:ext>
            </a:extLst>
          </p:cNvPr>
          <p:cNvSpPr/>
          <p:nvPr/>
        </p:nvSpPr>
        <p:spPr>
          <a:xfrm>
            <a:off x="6911771" y="2100135"/>
            <a:ext cx="1995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i="1" dirty="0" err="1">
                <a:solidFill>
                  <a:srgbClr val="009900"/>
                </a:solidFill>
              </a:rPr>
              <a:t>m</a:t>
            </a:r>
            <a:r>
              <a:rPr kumimoji="1" lang="en-US" altLang="zh-CN" sz="3200" b="1" i="1" baseline="-25000" dirty="0" err="1">
                <a:solidFill>
                  <a:srgbClr val="009900"/>
                </a:solidFill>
              </a:rPr>
              <a:t>s</a:t>
            </a:r>
            <a:r>
              <a:rPr kumimoji="1" lang="en-US" altLang="zh-CN" sz="3200" b="1" dirty="0">
                <a:solidFill>
                  <a:srgbClr val="009900"/>
                </a:solidFill>
              </a:rPr>
              <a:t>=</a:t>
            </a:r>
            <a:r>
              <a:rPr kumimoji="1" lang="en-US" altLang="zh-CN" sz="3200" b="1" dirty="0">
                <a:solidFill>
                  <a:srgbClr val="0099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009900"/>
                </a:solidFill>
              </a:rPr>
              <a:t>1/2</a:t>
            </a:r>
            <a:endParaRPr lang="zh-CN" altLang="en-US" sz="3200" b="1" dirty="0">
              <a:solidFill>
                <a:srgbClr val="009900"/>
              </a:solidFill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C641A7EB-B6D7-4B7B-AD89-B45CA3409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048" y="6132318"/>
            <a:ext cx="466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（</a:t>
            </a:r>
            <a:r>
              <a:rPr kumimoji="1" lang="en-US" altLang="zh-CN" sz="3200" dirty="0">
                <a:solidFill>
                  <a:srgbClr val="FF0000"/>
                </a:solidFill>
              </a:rPr>
              <a:t>4</a:t>
            </a:r>
            <a:r>
              <a:rPr kumimoji="1" lang="en-US" altLang="zh-CN" sz="3200" dirty="0">
                <a:solidFill>
                  <a:srgbClr val="0000FF"/>
                </a:solidFill>
              </a:rPr>
              <a:t>, 1,</a:t>
            </a:r>
            <a:r>
              <a:rPr kumimoji="1" lang="en-US" altLang="zh-CN" sz="3200" dirty="0">
                <a:solidFill>
                  <a:srgbClr val="009900"/>
                </a:solidFill>
                <a:sym typeface="Symbol" panose="05050102010706020507" pitchFamily="18" charset="2"/>
              </a:rPr>
              <a:t> _____</a:t>
            </a:r>
            <a:r>
              <a:rPr kumimoji="1" lang="en-US" altLang="zh-CN" sz="3200" dirty="0">
                <a:solidFill>
                  <a:srgbClr val="0000FF"/>
                </a:solidFill>
              </a:rPr>
              <a:t> ,</a:t>
            </a:r>
            <a:r>
              <a:rPr kumimoji="1"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009900"/>
                </a:solidFill>
                <a:sym typeface="Symbol" panose="05050102010706020507" pitchFamily="18" charset="2"/>
              </a:rPr>
              <a:t>_____</a:t>
            </a:r>
            <a:r>
              <a:rPr kumimoji="1" lang="en-US" altLang="zh-CN" sz="3200" dirty="0">
                <a:solidFill>
                  <a:srgbClr val="FF0000"/>
                </a:solidFill>
              </a:rPr>
              <a:t> </a:t>
            </a:r>
            <a:r>
              <a:rPr kumimoji="1" lang="zh-CN" altLang="en-US" sz="3200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E6FA6939-DF46-4312-AB0E-9CD2B2EF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51" y="105311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FA29C5-3075-437C-B23E-FFD09179F3DC}"/>
              </a:ext>
            </a:extLst>
          </p:cNvPr>
          <p:cNvSpPr/>
          <p:nvPr/>
        </p:nvSpPr>
        <p:spPr>
          <a:xfrm>
            <a:off x="7725901" y="281308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96F26C-10F5-4122-BD32-6537A4D6AE06}"/>
              </a:ext>
            </a:extLst>
          </p:cNvPr>
          <p:cNvSpPr/>
          <p:nvPr/>
        </p:nvSpPr>
        <p:spPr>
          <a:xfrm>
            <a:off x="8907371" y="281308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B711D-140D-4BD3-ADCE-CE0DB89A0CB0}"/>
              </a:ext>
            </a:extLst>
          </p:cNvPr>
          <p:cNvSpPr/>
          <p:nvPr/>
        </p:nvSpPr>
        <p:spPr>
          <a:xfrm>
            <a:off x="6762895" y="362092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1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3CA87C-56BF-4B88-8881-DF5D342129E7}"/>
              </a:ext>
            </a:extLst>
          </p:cNvPr>
          <p:cNvSpPr/>
          <p:nvPr/>
        </p:nvSpPr>
        <p:spPr>
          <a:xfrm>
            <a:off x="6762895" y="446755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</a:t>
            </a:r>
            <a:endParaRPr lang="zh-CN" altLang="en-US" sz="28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E576CC-FD9F-4CD3-A248-0A4D437CD4EE}"/>
              </a:ext>
            </a:extLst>
          </p:cNvPr>
          <p:cNvSpPr/>
          <p:nvPr/>
        </p:nvSpPr>
        <p:spPr>
          <a:xfrm>
            <a:off x="6627552" y="5220252"/>
            <a:ext cx="1196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FF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FF00FF"/>
                </a:solidFill>
              </a:rPr>
              <a:t>1/2</a:t>
            </a:r>
            <a:endParaRPr lang="zh-CN" altLang="en-US" sz="3200" b="1" dirty="0">
              <a:solidFill>
                <a:srgbClr val="FF00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BF4951-14F5-44B0-B79A-CCAB23ACDA77}"/>
              </a:ext>
            </a:extLst>
          </p:cNvPr>
          <p:cNvSpPr/>
          <p:nvPr/>
        </p:nvSpPr>
        <p:spPr>
          <a:xfrm>
            <a:off x="7130303" y="6229469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FF"/>
                </a:solidFill>
              </a:rPr>
              <a:t>0, </a:t>
            </a:r>
            <a:r>
              <a:rPr kumimoji="1" lang="en-US" altLang="zh-CN" sz="2800" b="1" dirty="0">
                <a:solidFill>
                  <a:srgbClr val="FF00FF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2800" b="1" dirty="0">
                <a:solidFill>
                  <a:srgbClr val="FF00FF"/>
                </a:solidFill>
              </a:rPr>
              <a:t>1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99FED7-1D15-41CE-AF26-44EA9203D4A7}"/>
              </a:ext>
            </a:extLst>
          </p:cNvPr>
          <p:cNvSpPr/>
          <p:nvPr/>
        </p:nvSpPr>
        <p:spPr>
          <a:xfrm>
            <a:off x="8860930" y="6089389"/>
            <a:ext cx="1191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sym typeface="Symbol" panose="05050102010706020507" pitchFamily="18" charset="2"/>
              </a:rPr>
              <a:t></a:t>
            </a:r>
            <a:r>
              <a:rPr kumimoji="1" lang="en-US" altLang="zh-CN" sz="3200" b="1" dirty="0">
                <a:solidFill>
                  <a:srgbClr val="C00000"/>
                </a:solidFill>
              </a:rPr>
              <a:t>1/2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8B75A7-6902-4418-B71D-A604861293EB}"/>
              </a:ext>
            </a:extLst>
          </p:cNvPr>
          <p:cNvSpPr/>
          <p:nvPr/>
        </p:nvSpPr>
        <p:spPr>
          <a:xfrm>
            <a:off x="354767" y="734472"/>
            <a:ext cx="114824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，已知正交归一化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r>
              <a:rPr lang="zh-CN" altLang="en-US" sz="2800" dirty="0">
                <a:solidFill>
                  <a:srgbClr val="3333FF"/>
                </a:solidFill>
              </a:rPr>
              <a:t>波函数为          和           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7E2158-32E1-4E55-BCC1-8475E41B6A93}"/>
              </a:ext>
            </a:extLst>
          </p:cNvPr>
          <p:cNvSpPr/>
          <p:nvPr/>
        </p:nvSpPr>
        <p:spPr>
          <a:xfrm>
            <a:off x="1040776" y="2740352"/>
            <a:ext cx="4713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为常数。初始时刻波函数为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31F4500-E15E-47CF-9AF4-CCBD43DC5A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47831"/>
              </p:ext>
            </p:extLst>
          </p:nvPr>
        </p:nvGraphicFramePr>
        <p:xfrm>
          <a:off x="5704876" y="2531827"/>
          <a:ext cx="52339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44" name="Equation" r:id="rId3" imgW="2057400" imgH="419040" progId="Equation.DSMT4">
                  <p:embed/>
                </p:oleObj>
              </mc:Choice>
              <mc:Fallback>
                <p:oleObj name="Equation" r:id="rId3" imgW="205740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AC6DDEE-D719-42FA-8F64-828BF7383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876" y="2531827"/>
                        <a:ext cx="5233988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821283C-4319-4DC6-A504-8449583BCDEB}"/>
              </a:ext>
            </a:extLst>
          </p:cNvPr>
          <p:cNvSpPr/>
          <p:nvPr/>
        </p:nvSpPr>
        <p:spPr>
          <a:xfrm>
            <a:off x="1253136" y="3429000"/>
            <a:ext cx="5919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任意时刻波函数               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=_______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4AAF268-DEC8-4704-A88C-963A63B4E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60265"/>
              </p:ext>
            </p:extLst>
          </p:nvPr>
        </p:nvGraphicFramePr>
        <p:xfrm>
          <a:off x="3865849" y="3380426"/>
          <a:ext cx="12271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45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34E774F-1FF0-4B4A-9E31-CC356EDD5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849" y="3380426"/>
                        <a:ext cx="1227138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C1F9C35-E90D-436E-B0F4-7FABB96E3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67782"/>
              </p:ext>
            </p:extLst>
          </p:nvPr>
        </p:nvGraphicFramePr>
        <p:xfrm>
          <a:off x="9851285" y="247143"/>
          <a:ext cx="429928" cy="6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46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2E3AEF8-8721-4946-B259-D6BFB41F6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1285" y="247143"/>
                        <a:ext cx="429928" cy="643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39CBBC1-9420-4808-80AB-1437430B6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96428"/>
              </p:ext>
            </p:extLst>
          </p:nvPr>
        </p:nvGraphicFramePr>
        <p:xfrm>
          <a:off x="10938864" y="234950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4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87EC9815-4026-485D-82EC-ED6EE58A3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8864" y="234950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BD1925E4-3F39-4D81-A4D1-3E50B5145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02656"/>
              </p:ext>
            </p:extLst>
          </p:nvPr>
        </p:nvGraphicFramePr>
        <p:xfrm>
          <a:off x="589649" y="1111027"/>
          <a:ext cx="2836820" cy="107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48" name="Equation" r:id="rId11" imgW="1206360" imgH="457200" progId="Equation.DSMT4">
                  <p:embed/>
                </p:oleObj>
              </mc:Choice>
              <mc:Fallback>
                <p:oleObj name="Equation" r:id="rId11" imgW="1206360" imgH="457200" progId="Equation.DSMT4">
                  <p:embed/>
                  <p:pic>
                    <p:nvPicPr>
                      <p:cNvPr id="16" name="Object 19">
                        <a:extLst>
                          <a:ext uri="{FF2B5EF4-FFF2-40B4-BE49-F238E27FC236}">
                            <a16:creationId xmlns:a16="http://schemas.microsoft.com/office/drawing/2014/main" id="{10A807B2-58AC-4635-8575-A30A3F9DB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49" y="1111027"/>
                        <a:ext cx="2836820" cy="107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67726F2D-EF2E-4D50-96EF-1925ECA44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07645"/>
              </p:ext>
            </p:extLst>
          </p:nvPr>
        </p:nvGraphicFramePr>
        <p:xfrm>
          <a:off x="4259760" y="1031718"/>
          <a:ext cx="3349715" cy="125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49" name="Equation" r:id="rId13" imgW="1218960" imgH="457200" progId="Equation.DSMT4">
                  <p:embed/>
                </p:oleObj>
              </mc:Choice>
              <mc:Fallback>
                <p:oleObj name="Equation" r:id="rId13" imgW="1218960" imgH="457200" progId="Equation.DSMT4">
                  <p:embed/>
                  <p:pic>
                    <p:nvPicPr>
                      <p:cNvPr id="17" name="Object 19">
                        <a:extLst>
                          <a:ext uri="{FF2B5EF4-FFF2-40B4-BE49-F238E27FC236}">
                            <a16:creationId xmlns:a16="http://schemas.microsoft.com/office/drawing/2014/main" id="{F862DE30-FD41-4E15-BB09-E8DFC9950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760" y="1031718"/>
                        <a:ext cx="3349715" cy="125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>
            <a:extLst>
              <a:ext uri="{FF2B5EF4-FFF2-40B4-BE49-F238E27FC236}">
                <a16:creationId xmlns:a16="http://schemas.microsoft.com/office/drawing/2014/main" id="{93CD44F0-CC5A-4266-A3FE-6CA746478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23951"/>
              </p:ext>
            </p:extLst>
          </p:nvPr>
        </p:nvGraphicFramePr>
        <p:xfrm>
          <a:off x="8604650" y="1111027"/>
          <a:ext cx="2923198" cy="10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50" name="Equation" r:id="rId15" imgW="1244520" imgH="457200" progId="Equation.DSMT4">
                  <p:embed/>
                </p:oleObj>
              </mc:Choice>
              <mc:Fallback>
                <p:oleObj name="Equation" r:id="rId15" imgW="1244520" imgH="457200" progId="Equation.DSMT4">
                  <p:embed/>
                  <p:pic>
                    <p:nvPicPr>
                      <p:cNvPr id="18" name="Object 19">
                        <a:extLst>
                          <a:ext uri="{FF2B5EF4-FFF2-40B4-BE49-F238E27FC236}">
                            <a16:creationId xmlns:a16="http://schemas.microsoft.com/office/drawing/2014/main" id="{AA17222B-B1F9-4F81-A52D-E58E2AD47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650" y="1111027"/>
                        <a:ext cx="2923198" cy="1075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B9DE0EE-B6E1-4F72-B8A2-69DB2C9CC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440494"/>
              </p:ext>
            </p:extLst>
          </p:nvPr>
        </p:nvGraphicFramePr>
        <p:xfrm>
          <a:off x="1057275" y="2120900"/>
          <a:ext cx="2633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51" name="Equation" r:id="rId17" imgW="1117440" imgH="228600" progId="Equation.DSMT4">
                  <p:embed/>
                </p:oleObj>
              </mc:Choice>
              <mc:Fallback>
                <p:oleObj name="Equation" r:id="rId17" imgW="11174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5269AD7-6F66-4D55-A3A1-DDEB962D6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2120900"/>
                        <a:ext cx="2633663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FEAD912-B3DD-44BD-8AA2-C26EE4B97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95389"/>
              </p:ext>
            </p:extLst>
          </p:nvPr>
        </p:nvGraphicFramePr>
        <p:xfrm>
          <a:off x="5189538" y="2111375"/>
          <a:ext cx="22748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52" name="Equation" r:id="rId19" imgW="965160" imgH="228600" progId="Equation.DSMT4">
                  <p:embed/>
                </p:oleObj>
              </mc:Choice>
              <mc:Fallback>
                <p:oleObj name="Equation" r:id="rId19" imgW="96516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4C1789A-0C85-4A9A-AF6B-979190FFC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111375"/>
                        <a:ext cx="227488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5CF3A74-0865-4479-802A-870DE8F8D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09611"/>
              </p:ext>
            </p:extLst>
          </p:nvPr>
        </p:nvGraphicFramePr>
        <p:xfrm>
          <a:off x="1321880" y="3916763"/>
          <a:ext cx="4699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53" name="Equation" r:id="rId21" imgW="1993680" imgH="419040" progId="Equation.DSMT4">
                  <p:embed/>
                </p:oleObj>
              </mc:Choice>
              <mc:Fallback>
                <p:oleObj name="Equation" r:id="rId21" imgW="19936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BAA1306-0000-4563-92F3-EE85D6491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880" y="3916763"/>
                        <a:ext cx="46990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DD4CA26-24D3-4D9D-8814-0BB59D7DC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35764"/>
              </p:ext>
            </p:extLst>
          </p:nvPr>
        </p:nvGraphicFramePr>
        <p:xfrm>
          <a:off x="6733511" y="3816330"/>
          <a:ext cx="47593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54" name="Equation" r:id="rId23" imgW="2019240" imgH="419040" progId="Equation.DSMT4">
                  <p:embed/>
                </p:oleObj>
              </mc:Choice>
              <mc:Fallback>
                <p:oleObj name="Equation" r:id="rId23" imgW="201924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6AFC4BB1-C8BC-4E5D-A012-4676C77B9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511" y="3816330"/>
                        <a:ext cx="4759325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059">
            <a:extLst>
              <a:ext uri="{FF2B5EF4-FFF2-40B4-BE49-F238E27FC236}">
                <a16:creationId xmlns:a16="http://schemas.microsoft.com/office/drawing/2014/main" id="{4ED800F1-FAAB-48C3-858E-2C419743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85" y="508714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DD87472-5185-4C29-98D2-3C92A2022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76932"/>
              </p:ext>
            </p:extLst>
          </p:nvPr>
        </p:nvGraphicFramePr>
        <p:xfrm>
          <a:off x="1544638" y="5634038"/>
          <a:ext cx="46418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55" name="Equation" r:id="rId25" imgW="1968480" imgH="419040" progId="Equation.DSMT4">
                  <p:embed/>
                </p:oleObj>
              </mc:Choice>
              <mc:Fallback>
                <p:oleObj name="Equation" r:id="rId25" imgW="1968480" imgH="4190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FB31330A-5118-4A70-897C-CAB4BB40A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5634038"/>
                        <a:ext cx="464185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8087175-222F-4A09-A440-A963192AD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18273"/>
              </p:ext>
            </p:extLst>
          </p:nvPr>
        </p:nvGraphicFramePr>
        <p:xfrm>
          <a:off x="7081838" y="5634038"/>
          <a:ext cx="47021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56" name="Equation" r:id="rId27" imgW="1993680" imgH="419040" progId="Equation.DSMT4">
                  <p:embed/>
                </p:oleObj>
              </mc:Choice>
              <mc:Fallback>
                <p:oleObj name="Equation" r:id="rId27" imgW="1993680" imgH="419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9D91B33B-485E-4CCB-A8E3-04FFF1599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5634038"/>
                        <a:ext cx="4702175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23DF3F1F-28BA-4C43-B495-0AA7E3265359}"/>
              </a:ext>
            </a:extLst>
          </p:cNvPr>
          <p:cNvSpPr/>
          <p:nvPr/>
        </p:nvSpPr>
        <p:spPr>
          <a:xfrm>
            <a:off x="156387" y="4055507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E908AE-05DB-445B-963C-E2952F07868A}"/>
              </a:ext>
            </a:extLst>
          </p:cNvPr>
          <p:cNvSpPr/>
          <p:nvPr/>
        </p:nvSpPr>
        <p:spPr>
          <a:xfrm>
            <a:off x="3457343" y="9006"/>
            <a:ext cx="4583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28. 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59">
            <a:extLst>
              <a:ext uri="{FF2B5EF4-FFF2-40B4-BE49-F238E27FC236}">
                <a16:creationId xmlns:a16="http://schemas.microsoft.com/office/drawing/2014/main" id="{CEB01CD6-2B9D-446C-822C-38527E4D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83" y="1401405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3B447E3-AD45-478B-AFAC-05EC77EE9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06114"/>
              </p:ext>
            </p:extLst>
          </p:nvPr>
        </p:nvGraphicFramePr>
        <p:xfrm>
          <a:off x="2630488" y="960438"/>
          <a:ext cx="61960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18" name="Equation" r:id="rId3" imgW="2628720" imgH="444240" progId="Equation.DSMT4">
                  <p:embed/>
                </p:oleObj>
              </mc:Choice>
              <mc:Fallback>
                <p:oleObj name="Equation" r:id="rId3" imgW="2628720" imgH="444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0B78736-3594-4DCF-8E17-6ACE91447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960438"/>
                        <a:ext cx="6196012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73667F3-8A41-41B3-96E1-CF7D7E230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06526"/>
              </p:ext>
            </p:extLst>
          </p:nvPr>
        </p:nvGraphicFramePr>
        <p:xfrm>
          <a:off x="2722563" y="1912938"/>
          <a:ext cx="61356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19" name="Equation" r:id="rId5" imgW="2603160" imgH="444240" progId="Equation.DSMT4">
                  <p:embed/>
                </p:oleObj>
              </mc:Choice>
              <mc:Fallback>
                <p:oleObj name="Equation" r:id="rId5" imgW="260316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42788B3-D672-4D31-A742-56F69D909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912938"/>
                        <a:ext cx="6135687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059">
            <a:extLst>
              <a:ext uri="{FF2B5EF4-FFF2-40B4-BE49-F238E27FC236}">
                <a16:creationId xmlns:a16="http://schemas.microsoft.com/office/drawing/2014/main" id="{00C2243B-4843-4217-BFD5-DBE5136A5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06" y="3332952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051D0E1-2DA2-4178-A713-8DB68736A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94390"/>
              </p:ext>
            </p:extLst>
          </p:nvPr>
        </p:nvGraphicFramePr>
        <p:xfrm>
          <a:off x="3154363" y="3155950"/>
          <a:ext cx="5149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0" name="Equation" r:id="rId7" imgW="2184120" imgH="279360" progId="Equation.DSMT4">
                  <p:embed/>
                </p:oleObj>
              </mc:Choice>
              <mc:Fallback>
                <p:oleObj name="Equation" r:id="rId7" imgW="2184120" imgH="2793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8E85C31-BD2A-463C-8A95-086E5A0A5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3155950"/>
                        <a:ext cx="514985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D7D848A-BF66-4BC8-9621-11AD2E69F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19659"/>
              </p:ext>
            </p:extLst>
          </p:nvPr>
        </p:nvGraphicFramePr>
        <p:xfrm>
          <a:off x="3049588" y="4002088"/>
          <a:ext cx="5391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1" name="Equation" r:id="rId9" imgW="2286000" imgH="279360" progId="Equation.DSMT4">
                  <p:embed/>
                </p:oleObj>
              </mc:Choice>
              <mc:Fallback>
                <p:oleObj name="Equation" r:id="rId9" imgW="228600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9C1009B-3C16-4765-B36A-24F02CEEC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002088"/>
                        <a:ext cx="539115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059">
            <a:extLst>
              <a:ext uri="{FF2B5EF4-FFF2-40B4-BE49-F238E27FC236}">
                <a16:creationId xmlns:a16="http://schemas.microsoft.com/office/drawing/2014/main" id="{6C74CCFA-D721-424E-AB9B-B0C14E9E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1" y="5111301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38E0A18-7DB4-4CF6-A44F-B96B5F29A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69241"/>
              </p:ext>
            </p:extLst>
          </p:nvPr>
        </p:nvGraphicFramePr>
        <p:xfrm>
          <a:off x="2434367" y="4857750"/>
          <a:ext cx="79914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2" name="Equation" r:id="rId11" imgW="3390840" imgH="393480" progId="Equation.DSMT4">
                  <p:embed/>
                </p:oleObj>
              </mc:Choice>
              <mc:Fallback>
                <p:oleObj name="Equation" r:id="rId11" imgW="33908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AF156E-A380-48B8-983F-A0A642C7D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367" y="4857750"/>
                        <a:ext cx="7991475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41096EA-05B5-4484-B2DC-E2E386DF7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24999"/>
              </p:ext>
            </p:extLst>
          </p:nvPr>
        </p:nvGraphicFramePr>
        <p:xfrm>
          <a:off x="1127125" y="-33338"/>
          <a:ext cx="46402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3" name="Equation" r:id="rId13" imgW="1968480" imgH="419040" progId="Equation.DSMT4">
                  <p:embed/>
                </p:oleObj>
              </mc:Choice>
              <mc:Fallback>
                <p:oleObj name="Equation" r:id="rId13" imgW="196848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0C2F38B-67F9-4358-A4E8-EB8C78DCC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-33338"/>
                        <a:ext cx="464026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44BE6D8-21E1-4435-BBFA-65D55C6D1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837880"/>
              </p:ext>
            </p:extLst>
          </p:nvPr>
        </p:nvGraphicFramePr>
        <p:xfrm>
          <a:off x="6662114" y="-33718"/>
          <a:ext cx="47021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4" name="Equation" r:id="rId15" imgW="1993680" imgH="419040" progId="Equation.DSMT4">
                  <p:embed/>
                </p:oleObj>
              </mc:Choice>
              <mc:Fallback>
                <p:oleObj name="Equation" r:id="rId15" imgW="199368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B827EF7-AB7C-4F99-9272-CA171A073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114" y="-33718"/>
                        <a:ext cx="4702175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7373756-3EF0-4CE5-8300-FD584CEED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78180"/>
              </p:ext>
            </p:extLst>
          </p:nvPr>
        </p:nvGraphicFramePr>
        <p:xfrm>
          <a:off x="2362200" y="5786438"/>
          <a:ext cx="80200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5" name="Equation" r:id="rId17" imgW="3403440" imgH="393480" progId="Equation.DSMT4">
                  <p:embed/>
                </p:oleObj>
              </mc:Choice>
              <mc:Fallback>
                <p:oleObj name="Equation" r:id="rId17" imgW="3403440" imgH="393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99CB5187-F11D-4815-A966-361D0A8CE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86438"/>
                        <a:ext cx="8020050" cy="92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0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710C45-BEB7-4E92-B369-98E6F989F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400013"/>
              </p:ext>
            </p:extLst>
          </p:nvPr>
        </p:nvGraphicFramePr>
        <p:xfrm>
          <a:off x="1792574" y="2061564"/>
          <a:ext cx="5490766" cy="64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2" name="Equation" r:id="rId3" imgW="2158920" imgH="253800" progId="Equation.DSMT4">
                  <p:embed/>
                </p:oleObj>
              </mc:Choice>
              <mc:Fallback>
                <p:oleObj name="Equation" r:id="rId3" imgW="215892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4B65575-C339-4B9D-B435-713694613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74" y="2061564"/>
                        <a:ext cx="5490766" cy="644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F521F3-45EC-4EBE-BBFC-1BB2B3568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291647"/>
              </p:ext>
            </p:extLst>
          </p:nvPr>
        </p:nvGraphicFramePr>
        <p:xfrm>
          <a:off x="1522413" y="3687763"/>
          <a:ext cx="19462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3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B1BB04E-9A15-400B-88C0-7D2E0E3C1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3687763"/>
                        <a:ext cx="1946275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4D2738E-6497-435F-B3EB-CF05A413C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578921"/>
              </p:ext>
            </p:extLst>
          </p:nvPr>
        </p:nvGraphicFramePr>
        <p:xfrm>
          <a:off x="4893638" y="3704568"/>
          <a:ext cx="2065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4" name="Equation" r:id="rId7" imgW="876240" imgH="419040" progId="Equation.DSMT4">
                  <p:embed/>
                </p:oleObj>
              </mc:Choice>
              <mc:Fallback>
                <p:oleObj name="Equation" r:id="rId7" imgW="87624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4D35ECB-FA08-4A7F-94DB-3447183464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638" y="3704568"/>
                        <a:ext cx="2065337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059">
            <a:extLst>
              <a:ext uri="{FF2B5EF4-FFF2-40B4-BE49-F238E27FC236}">
                <a16:creationId xmlns:a16="http://schemas.microsoft.com/office/drawing/2014/main" id="{B00699B3-D900-406F-B463-565B12153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05" y="4877349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2C8374-8D1D-40E7-9049-4DD499F6E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785914"/>
              </p:ext>
            </p:extLst>
          </p:nvPr>
        </p:nvGraphicFramePr>
        <p:xfrm>
          <a:off x="1864741" y="129131"/>
          <a:ext cx="79914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5" name="Equation" r:id="rId9" imgW="3390840" imgH="393480" progId="Equation.DSMT4">
                  <p:embed/>
                </p:oleObj>
              </mc:Choice>
              <mc:Fallback>
                <p:oleObj name="Equation" r:id="rId9" imgW="339084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448A57E-253D-4E3F-9384-DEFD442A3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741" y="129131"/>
                        <a:ext cx="7991475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AB6E31F-9DDF-4293-9F40-D3649E588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925962"/>
              </p:ext>
            </p:extLst>
          </p:nvPr>
        </p:nvGraphicFramePr>
        <p:xfrm>
          <a:off x="1792574" y="1057819"/>
          <a:ext cx="80200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6" name="Equation" r:id="rId11" imgW="3403440" imgH="393480" progId="Equation.DSMT4">
                  <p:embed/>
                </p:oleObj>
              </mc:Choice>
              <mc:Fallback>
                <p:oleObj name="Equation" r:id="rId11" imgW="340344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4FEA37C-8B6C-4E0E-8626-68A1D3790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574" y="1057819"/>
                        <a:ext cx="8020050" cy="92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937132B-66F3-4374-9577-60892030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32942"/>
              </p:ext>
            </p:extLst>
          </p:nvPr>
        </p:nvGraphicFramePr>
        <p:xfrm>
          <a:off x="2032285" y="2690564"/>
          <a:ext cx="52339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7" name="Equation" r:id="rId13" imgW="2057400" imgH="419040" progId="Equation.DSMT4">
                  <p:embed/>
                </p:oleObj>
              </mc:Choice>
              <mc:Fallback>
                <p:oleObj name="Equation" r:id="rId13" imgW="2057400" imgH="419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85AE324-3122-497B-BAC2-922D70F53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285" y="2690564"/>
                        <a:ext cx="5233988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577271B-CCF2-4CE3-859A-AFF7B9E1B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573243"/>
              </p:ext>
            </p:extLst>
          </p:nvPr>
        </p:nvGraphicFramePr>
        <p:xfrm>
          <a:off x="2688315" y="4538119"/>
          <a:ext cx="72358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8" name="Equation" r:id="rId15" imgW="2844720" imgH="863280" progId="Equation.DSMT4">
                  <p:embed/>
                </p:oleObj>
              </mc:Choice>
              <mc:Fallback>
                <p:oleObj name="Equation" r:id="rId15" imgW="2844720" imgH="8632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125F39D-E642-4FF7-B811-4F646462F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315" y="4538119"/>
                        <a:ext cx="7235825" cy="219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ECFB2D-CE31-41C0-9E48-A66CB82E8B5B}"/>
              </a:ext>
            </a:extLst>
          </p:cNvPr>
          <p:cNvSpPr/>
          <p:nvPr/>
        </p:nvSpPr>
        <p:spPr>
          <a:xfrm>
            <a:off x="623392" y="620690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9900CC"/>
                </a:solidFill>
              </a:rPr>
              <a:t>功率为</a:t>
            </a:r>
            <a:r>
              <a:rPr lang="en-US" altLang="zh-CN" sz="2800" b="1" i="0" dirty="0">
                <a:solidFill>
                  <a:srgbClr val="FF0000"/>
                </a:solidFill>
              </a:rPr>
              <a:t>P</a:t>
            </a:r>
            <a:r>
              <a:rPr lang="zh-CN" altLang="en-US" sz="2800" b="1" i="0" dirty="0">
                <a:solidFill>
                  <a:srgbClr val="9900CC"/>
                </a:solidFill>
              </a:rPr>
              <a:t>的点光源，发出波长为</a:t>
            </a:r>
            <a:r>
              <a:rPr lang="zh-CN" altLang="en-US" sz="2800" b="1" i="0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800" b="1" i="0" dirty="0">
                <a:solidFill>
                  <a:srgbClr val="9900CC"/>
                </a:solidFill>
              </a:rPr>
              <a:t>的单色光，在距光源为</a:t>
            </a:r>
            <a:r>
              <a:rPr lang="en-US" altLang="zh-CN" sz="2800" b="1" i="0" dirty="0">
                <a:solidFill>
                  <a:srgbClr val="FF0000"/>
                </a:solidFill>
              </a:rPr>
              <a:t>d</a:t>
            </a:r>
            <a:r>
              <a:rPr lang="zh-CN" altLang="en-US" sz="2800" b="1" i="0" dirty="0">
                <a:solidFill>
                  <a:srgbClr val="9900CC"/>
                </a:solidFill>
              </a:rPr>
              <a:t>处，</a:t>
            </a:r>
            <a:r>
              <a:rPr lang="zh-CN" altLang="en-US" sz="2800" b="1" i="0" dirty="0">
                <a:solidFill>
                  <a:srgbClr val="009900"/>
                </a:solidFill>
              </a:rPr>
              <a:t>每秒钟落在垂直于光线的单位面积上的光子数为</a:t>
            </a:r>
            <a:r>
              <a:rPr lang="en-US" altLang="zh-CN" sz="2800" b="1" i="0" dirty="0">
                <a:solidFill>
                  <a:srgbClr val="009900"/>
                </a:solidFill>
              </a:rPr>
              <a:t>_______,</a:t>
            </a:r>
            <a:r>
              <a:rPr lang="zh-CN" altLang="en-US" sz="2800" b="1" i="0" dirty="0">
                <a:solidFill>
                  <a:srgbClr val="009900"/>
                </a:solidFill>
              </a:rPr>
              <a:t>每个</a:t>
            </a:r>
            <a:r>
              <a:rPr lang="zh-CN" altLang="en-US" sz="2800" b="1" i="0" dirty="0">
                <a:solidFill>
                  <a:srgbClr val="FF00FF"/>
                </a:solidFill>
              </a:rPr>
              <a:t>光子质量为</a:t>
            </a:r>
            <a:r>
              <a:rPr lang="en-US" altLang="zh-CN" sz="2800" b="1" i="0" dirty="0">
                <a:solidFill>
                  <a:srgbClr val="FF00FF"/>
                </a:solidFill>
              </a:rPr>
              <a:t>________</a:t>
            </a:r>
            <a:r>
              <a:rPr lang="zh-CN" altLang="en-US" sz="2800" b="1" i="0" dirty="0">
                <a:solidFill>
                  <a:srgbClr val="FF00FF"/>
                </a:solidFill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D4C600-6013-4CA5-A80E-26A133F2D78B}"/>
              </a:ext>
            </a:extLst>
          </p:cNvPr>
          <p:cNvSpPr/>
          <p:nvPr/>
        </p:nvSpPr>
        <p:spPr>
          <a:xfrm>
            <a:off x="953235" y="2038328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解：</a:t>
            </a:r>
            <a:r>
              <a:rPr lang="zh-CN" altLang="en-US" sz="2800" b="1" i="0" dirty="0">
                <a:solidFill>
                  <a:srgbClr val="0000FF"/>
                </a:solidFill>
              </a:rPr>
              <a:t>以光源为球心，作半径为</a:t>
            </a:r>
            <a:r>
              <a:rPr lang="en-US" altLang="zh-CN" sz="2800" b="1" i="0" dirty="0">
                <a:solidFill>
                  <a:srgbClr val="FF0000"/>
                </a:solidFill>
              </a:rPr>
              <a:t>d</a:t>
            </a:r>
            <a:r>
              <a:rPr lang="zh-CN" altLang="en-US" sz="2800" b="1" i="0" dirty="0">
                <a:solidFill>
                  <a:srgbClr val="0000FF"/>
                </a:solidFill>
              </a:rPr>
              <a:t>的球面，每秒钟穿过球面的辐射能为</a:t>
            </a:r>
            <a:r>
              <a:rPr lang="en-US" altLang="zh-CN" sz="2800" b="1" i="0" dirty="0">
                <a:solidFill>
                  <a:srgbClr val="FF0000"/>
                </a:solidFill>
              </a:rPr>
              <a:t>P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1267B2-1E8B-40FC-AF56-0BCFDD18F1AE}"/>
              </a:ext>
            </a:extLst>
          </p:cNvPr>
          <p:cNvSpPr/>
          <p:nvPr/>
        </p:nvSpPr>
        <p:spPr>
          <a:xfrm>
            <a:off x="887540" y="4117085"/>
            <a:ext cx="44289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9900CC"/>
                </a:solidFill>
              </a:rPr>
              <a:t>所以每秒钟落在垂直于光线的单位面积的光子数为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60F5D6-B4B7-492E-A80D-6AC011A3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60" y="91590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sz="3600" b="1" i="0" dirty="0"/>
          </a:p>
        </p:txBody>
      </p:sp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68046F2F-3DB8-401B-B334-4CD3204EB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814038"/>
              </p:ext>
            </p:extLst>
          </p:nvPr>
        </p:nvGraphicFramePr>
        <p:xfrm>
          <a:off x="8650660" y="735086"/>
          <a:ext cx="3277988" cy="93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4" name="Equation" r:id="rId3" imgW="1396800" imgH="393480" progId="Equation.DSMT4">
                  <p:embed/>
                </p:oleObj>
              </mc:Choice>
              <mc:Fallback>
                <p:oleObj name="Equation" r:id="rId3" imgW="1396800" imgH="393480" progId="Equation.DSMT4">
                  <p:embed/>
                  <p:pic>
                    <p:nvPicPr>
                      <p:cNvPr id="7" name="Object 13">
                        <a:extLst>
                          <a:ext uri="{FF2B5EF4-FFF2-40B4-BE49-F238E27FC236}">
                            <a16:creationId xmlns:a16="http://schemas.microsoft.com/office/drawing/2014/main" id="{AD82DCFF-5E3C-428E-8536-F9714432D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660" y="735086"/>
                        <a:ext cx="3277988" cy="9301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>
            <a:extLst>
              <a:ext uri="{FF2B5EF4-FFF2-40B4-BE49-F238E27FC236}">
                <a16:creationId xmlns:a16="http://schemas.microsoft.com/office/drawing/2014/main" id="{15E5DA47-68E1-42C9-B2DD-0D2AD51DD639}"/>
              </a:ext>
            </a:extLst>
          </p:cNvPr>
          <p:cNvGrpSpPr>
            <a:grpSpLocks/>
          </p:cNvGrpSpPr>
          <p:nvPr/>
        </p:nvGrpSpPr>
        <p:grpSpPr bwMode="auto">
          <a:xfrm>
            <a:off x="8891860" y="1732500"/>
            <a:ext cx="2795588" cy="2736850"/>
            <a:chOff x="680" y="617"/>
            <a:chExt cx="1761" cy="1724"/>
          </a:xfrm>
        </p:grpSpPr>
        <p:grpSp>
          <p:nvGrpSpPr>
            <p:cNvPr id="8" name="Group 21">
              <a:extLst>
                <a:ext uri="{FF2B5EF4-FFF2-40B4-BE49-F238E27FC236}">
                  <a16:creationId xmlns:a16="http://schemas.microsoft.com/office/drawing/2014/main" id="{3623E980-9682-4DC5-BF68-D74A8D9A1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" y="617"/>
              <a:ext cx="1761" cy="1724"/>
              <a:chOff x="680" y="617"/>
              <a:chExt cx="1761" cy="1724"/>
            </a:xfrm>
          </p:grpSpPr>
          <p:sp>
            <p:nvSpPr>
              <p:cNvPr id="13" name="Oval 22">
                <a:extLst>
                  <a:ext uri="{FF2B5EF4-FFF2-40B4-BE49-F238E27FC236}">
                    <a16:creationId xmlns:a16="http://schemas.microsoft.com/office/drawing/2014/main" id="{D4215168-927B-42DC-BD54-5398D792A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789"/>
                <a:ext cx="1361" cy="1361"/>
              </a:xfrm>
              <a:prstGeom prst="ellipse">
                <a:avLst/>
              </a:prstGeom>
              <a:solidFill>
                <a:srgbClr val="FFFFEB"/>
              </a:solidFill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" name="Oval 23">
                <a:extLst>
                  <a:ext uri="{FF2B5EF4-FFF2-40B4-BE49-F238E27FC236}">
                    <a16:creationId xmlns:a16="http://schemas.microsoft.com/office/drawing/2014/main" id="{91EAD92D-4B9B-41D0-BD7D-448825F72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1073"/>
                <a:ext cx="817" cy="817"/>
              </a:xfrm>
              <a:prstGeom prst="ellipse">
                <a:avLst/>
              </a:prstGeom>
              <a:solidFill>
                <a:srgbClr val="FFFFEB"/>
              </a:solidFill>
              <a:ln w="381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Line 24">
                <a:extLst>
                  <a:ext uri="{FF2B5EF4-FFF2-40B4-BE49-F238E27FC236}">
                    <a16:creationId xmlns:a16="http://schemas.microsoft.com/office/drawing/2014/main" id="{8785B3DC-2643-40E7-9DCD-DBEF33ED6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480"/>
                <a:ext cx="172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5">
                <a:extLst>
                  <a:ext uri="{FF2B5EF4-FFF2-40B4-BE49-F238E27FC236}">
                    <a16:creationId xmlns:a16="http://schemas.microsoft.com/office/drawing/2014/main" id="{0315539A-4A29-46AB-8265-51484DAD2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1580" y="600"/>
                <a:ext cx="0" cy="172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6">
                <a:extLst>
                  <a:ext uri="{FF2B5EF4-FFF2-40B4-BE49-F238E27FC236}">
                    <a16:creationId xmlns:a16="http://schemas.microsoft.com/office/drawing/2014/main" id="{5D8F3D14-D9F4-46AD-BBC9-923A336C8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2700000">
                <a:off x="1565" y="617"/>
                <a:ext cx="0" cy="172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7">
                <a:extLst>
                  <a:ext uri="{FF2B5EF4-FFF2-40B4-BE49-F238E27FC236}">
                    <a16:creationId xmlns:a16="http://schemas.microsoft.com/office/drawing/2014/main" id="{82F23C4C-D893-4F52-BFD4-237B5EF3D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618"/>
                <a:ext cx="0" cy="172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D25C7574-100E-4BF3-A25F-172D1A238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162"/>
              <a:ext cx="2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600">
                  <a:solidFill>
                    <a:schemeClr val="tx1"/>
                  </a:solidFill>
                </a:rPr>
                <a:t>r</a:t>
              </a:r>
              <a:r>
                <a:rPr lang="en-US" altLang="zh-CN" sz="2600" i="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DEF225C5-FEB9-423C-8EE3-1CA8D5EE0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981"/>
              <a:ext cx="2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600">
                  <a:solidFill>
                    <a:schemeClr val="tx1"/>
                  </a:solidFill>
                </a:rPr>
                <a:t>r</a:t>
              </a:r>
              <a:r>
                <a:rPr lang="en-US" altLang="zh-CN" sz="2600" i="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024BA47B-C69A-40BE-91A8-B4F80E411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" y="1390"/>
              <a:ext cx="2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6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" name="Oval 31">
              <a:extLst>
                <a:ext uri="{FF2B5EF4-FFF2-40B4-BE49-F238E27FC236}">
                  <a16:creationId xmlns:a16="http://schemas.microsoft.com/office/drawing/2014/main" id="{F661F106-D797-45B4-82C9-E33A4CACA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434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09AA030-2F15-46C5-8CBF-C593B46BE720}"/>
              </a:ext>
            </a:extLst>
          </p:cNvPr>
          <p:cNvSpPr/>
          <p:nvPr/>
        </p:nvSpPr>
        <p:spPr>
          <a:xfrm>
            <a:off x="871341" y="3025078"/>
            <a:ext cx="46482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9900"/>
                </a:solidFill>
              </a:rPr>
              <a:t>每个光子的能量为</a:t>
            </a:r>
            <a:r>
              <a:rPr lang="en-US" altLang="zh-CN" sz="2800" b="1" i="0" dirty="0">
                <a:solidFill>
                  <a:srgbClr val="FF0000"/>
                </a:solidFill>
              </a:rPr>
              <a:t>h</a:t>
            </a:r>
            <a:r>
              <a:rPr lang="en-US" altLang="zh-CN" sz="2800" b="1" i="0" dirty="0">
                <a:solidFill>
                  <a:srgbClr val="FF0000"/>
                </a:solidFill>
                <a:sym typeface="Symbol" panose="05050102010706020507" pitchFamily="18" charset="2"/>
              </a:rPr>
              <a:t></a:t>
            </a:r>
            <a:r>
              <a:rPr lang="zh-CN" altLang="en-US" sz="2800" b="1" i="0" dirty="0">
                <a:solidFill>
                  <a:srgbClr val="009900"/>
                </a:solidFill>
              </a:rPr>
              <a:t>，因此每秒钟穿过球面的光子数为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B300AB6C-B2CC-41B6-9C5D-439A4E8A7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844064"/>
              </p:ext>
            </p:extLst>
          </p:nvPr>
        </p:nvGraphicFramePr>
        <p:xfrm>
          <a:off x="6283567" y="2936862"/>
          <a:ext cx="6826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5" name="Equation" r:id="rId5" imgW="228600" imgH="393480" progId="Equation.DSMT4">
                  <p:embed/>
                </p:oleObj>
              </mc:Choice>
              <mc:Fallback>
                <p:oleObj name="Equation" r:id="rId5" imgW="228600" imgH="393480" progId="Equation.DSMT4">
                  <p:embed/>
                  <p:pic>
                    <p:nvPicPr>
                      <p:cNvPr id="21" name="Object 11">
                        <a:extLst>
                          <a:ext uri="{FF2B5EF4-FFF2-40B4-BE49-F238E27FC236}">
                            <a16:creationId xmlns:a16="http://schemas.microsoft.com/office/drawing/2014/main" id="{DD538A1F-4FE6-4810-8DC8-2415C1732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567" y="2936862"/>
                        <a:ext cx="6826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6BC055DF-62E1-4787-BE34-88E3312BB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60805"/>
              </p:ext>
            </p:extLst>
          </p:nvPr>
        </p:nvGraphicFramePr>
        <p:xfrm>
          <a:off x="6932839" y="2933438"/>
          <a:ext cx="11382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6" name="Equation" r:id="rId7" imgW="380880" imgH="393480" progId="Equation.DSMT4">
                  <p:embed/>
                </p:oleObj>
              </mc:Choice>
              <mc:Fallback>
                <p:oleObj name="Equation" r:id="rId7" imgW="380880" imgH="393480" progId="Equation.DSMT4">
                  <p:embed/>
                  <p:pic>
                    <p:nvPicPr>
                      <p:cNvPr id="22" name="Object 11">
                        <a:extLst>
                          <a:ext uri="{FF2B5EF4-FFF2-40B4-BE49-F238E27FC236}">
                            <a16:creationId xmlns:a16="http://schemas.microsoft.com/office/drawing/2014/main" id="{DF5B611D-E42E-4597-81AE-D0E91EB6C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839" y="2933438"/>
                        <a:ext cx="11382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1212337F-7689-47F1-9153-4EED2F9C3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23581"/>
              </p:ext>
            </p:extLst>
          </p:nvPr>
        </p:nvGraphicFramePr>
        <p:xfrm>
          <a:off x="5215412" y="4023486"/>
          <a:ext cx="16303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7" name="Equation" r:id="rId9" imgW="545760" imgH="393480" progId="Equation.DSMT4">
                  <p:embed/>
                </p:oleObj>
              </mc:Choice>
              <mc:Fallback>
                <p:oleObj name="Equation" r:id="rId9" imgW="545760" imgH="393480" progId="Equation.DSMT4">
                  <p:embed/>
                  <p:pic>
                    <p:nvPicPr>
                      <p:cNvPr id="23" name="Object 11">
                        <a:extLst>
                          <a:ext uri="{FF2B5EF4-FFF2-40B4-BE49-F238E27FC236}">
                            <a16:creationId xmlns:a16="http://schemas.microsoft.com/office/drawing/2014/main" id="{E5D0A0A1-6117-460A-A5BC-17BB08E60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412" y="4023486"/>
                        <a:ext cx="16303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A504E58A-B24A-40D8-8958-A0906A80F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15815"/>
              </p:ext>
            </p:extLst>
          </p:nvPr>
        </p:nvGraphicFramePr>
        <p:xfrm>
          <a:off x="6891059" y="4023486"/>
          <a:ext cx="19716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8" name="Equation" r:id="rId11" imgW="660240" imgH="393480" progId="Equation.DSMT4">
                  <p:embed/>
                </p:oleObj>
              </mc:Choice>
              <mc:Fallback>
                <p:oleObj name="Equation" r:id="rId11" imgW="660240" imgH="393480" progId="Equation.DSMT4">
                  <p:embed/>
                  <p:pic>
                    <p:nvPicPr>
                      <p:cNvPr id="24" name="Object 11">
                        <a:extLst>
                          <a:ext uri="{FF2B5EF4-FFF2-40B4-BE49-F238E27FC236}">
                            <a16:creationId xmlns:a16="http://schemas.microsoft.com/office/drawing/2014/main" id="{3A5AB757-4BA8-4297-BE75-4A144CC72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059" y="4023486"/>
                        <a:ext cx="19716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0F2D91B7-7EEC-429B-9E52-CC7E5E76C16D}"/>
              </a:ext>
            </a:extLst>
          </p:cNvPr>
          <p:cNvSpPr/>
          <p:nvPr/>
        </p:nvSpPr>
        <p:spPr>
          <a:xfrm>
            <a:off x="1271464" y="587305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C00000"/>
                </a:solidFill>
              </a:rPr>
              <a:t>光子的质量为</a:t>
            </a:r>
          </a:p>
        </p:txBody>
      </p:sp>
      <p:graphicFrame>
        <p:nvGraphicFramePr>
          <p:cNvPr id="25" name="Object 13">
            <a:extLst>
              <a:ext uri="{FF2B5EF4-FFF2-40B4-BE49-F238E27FC236}">
                <a16:creationId xmlns:a16="http://schemas.microsoft.com/office/drawing/2014/main" id="{B7BD13E6-11B9-444A-B8A4-A5374F248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98583"/>
              </p:ext>
            </p:extLst>
          </p:nvPr>
        </p:nvGraphicFramePr>
        <p:xfrm>
          <a:off x="3845734" y="5669524"/>
          <a:ext cx="1847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9" name="Equation" r:id="rId13" imgW="787320" imgH="393480" progId="Equation.DSMT4">
                  <p:embed/>
                </p:oleObj>
              </mc:Choice>
              <mc:Fallback>
                <p:oleObj name="Equation" r:id="rId13" imgW="787320" imgH="393480" progId="Equation.DSMT4">
                  <p:embed/>
                  <p:pic>
                    <p:nvPicPr>
                      <p:cNvPr id="26" name="Object 13">
                        <a:extLst>
                          <a:ext uri="{FF2B5EF4-FFF2-40B4-BE49-F238E27FC236}">
                            <a16:creationId xmlns:a16="http://schemas.microsoft.com/office/drawing/2014/main" id="{D6205F59-5BE3-449D-8960-C9405DA65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734" y="5669524"/>
                        <a:ext cx="18478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1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/>
      <p:bldP spid="2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1351F3-1CD5-4E20-9D22-F79CFAFC1751}"/>
              </a:ext>
            </a:extLst>
          </p:cNvPr>
          <p:cNvSpPr/>
          <p:nvPr/>
        </p:nvSpPr>
        <p:spPr>
          <a:xfrm>
            <a:off x="861601" y="328747"/>
            <a:ext cx="990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氨分子的双态模型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，已知正交归一的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双态</a:t>
            </a:r>
            <a:r>
              <a:rPr lang="zh-CN" altLang="en-US" sz="2800" dirty="0">
                <a:solidFill>
                  <a:srgbClr val="3333FF"/>
                </a:solidFill>
              </a:rPr>
              <a:t>波函数为           和           ，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矩阵元为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76575F-08D7-4F81-9B39-AA275E21E878}"/>
              </a:ext>
            </a:extLst>
          </p:cNvPr>
          <p:cNvSpPr/>
          <p:nvPr/>
        </p:nvSpPr>
        <p:spPr>
          <a:xfrm>
            <a:off x="1040776" y="2347778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为常数。初始时刻波函数为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9E8CDF6-A5F2-492E-AA70-9233A961F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872839"/>
              </p:ext>
            </p:extLst>
          </p:nvPr>
        </p:nvGraphicFramePr>
        <p:xfrm>
          <a:off x="6264275" y="2408238"/>
          <a:ext cx="3875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2" name="Equation" r:id="rId3" imgW="1523880" imgH="253800" progId="Equation.DSMT4">
                  <p:embed/>
                </p:oleObj>
              </mc:Choice>
              <mc:Fallback>
                <p:oleObj name="Equation" r:id="rId3" imgW="152388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97B79BE-5304-4930-A91C-9E7F82437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2408238"/>
                        <a:ext cx="3875088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08327A8-D224-4D6E-98C1-0B31F9BE5F03}"/>
              </a:ext>
            </a:extLst>
          </p:cNvPr>
          <p:cNvSpPr/>
          <p:nvPr/>
        </p:nvSpPr>
        <p:spPr>
          <a:xfrm>
            <a:off x="1217966" y="3014969"/>
            <a:ext cx="10507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任意时刻波函数                        。时刻                 的概率密度为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3195064-D37D-4485-B423-F943F2D8C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39352"/>
              </p:ext>
            </p:extLst>
          </p:nvPr>
        </p:nvGraphicFramePr>
        <p:xfrm>
          <a:off x="3839410" y="2992300"/>
          <a:ext cx="20669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3" name="Equation" r:id="rId5" imgW="812520" imgH="253800" progId="Equation.DSMT4">
                  <p:embed/>
                </p:oleObj>
              </mc:Choice>
              <mc:Fallback>
                <p:oleObj name="Equation" r:id="rId5" imgW="81252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6412088-0C3E-4D46-9C57-0484F84C2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410" y="2992300"/>
                        <a:ext cx="2066925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826315D-32AD-48CE-9C59-14878500D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625857"/>
              </p:ext>
            </p:extLst>
          </p:nvPr>
        </p:nvGraphicFramePr>
        <p:xfrm>
          <a:off x="10066249" y="272981"/>
          <a:ext cx="429928" cy="64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4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BD1BD80-0B8D-41B5-B7A2-AD44C9E25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6249" y="272981"/>
                        <a:ext cx="429928" cy="643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8B957AD-100F-4793-BFBC-92D058836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55994"/>
              </p:ext>
            </p:extLst>
          </p:nvPr>
        </p:nvGraphicFramePr>
        <p:xfrm>
          <a:off x="1492046" y="687037"/>
          <a:ext cx="468060" cy="64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8989563-E77C-4005-B4AD-2FA3CF347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046" y="687037"/>
                        <a:ext cx="468060" cy="64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ECAF231-DE80-45ED-A050-C59F6CAB2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39701"/>
              </p:ext>
            </p:extLst>
          </p:nvPr>
        </p:nvGraphicFramePr>
        <p:xfrm>
          <a:off x="1618655" y="1590327"/>
          <a:ext cx="2063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6" name="Equation" r:id="rId11" imgW="876240" imgH="228600" progId="Equation.DSMT4">
                  <p:embed/>
                </p:oleObj>
              </mc:Choice>
              <mc:Fallback>
                <p:oleObj name="Equation" r:id="rId11" imgW="8762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0DA71AD-B642-48BE-AD88-CC536D9AA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655" y="1590327"/>
                        <a:ext cx="206375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7EA4024-ACA1-4A3D-813C-005E1DDBE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274219"/>
              </p:ext>
            </p:extLst>
          </p:nvPr>
        </p:nvGraphicFramePr>
        <p:xfrm>
          <a:off x="5725233" y="1525253"/>
          <a:ext cx="1317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7" name="Equation" r:id="rId13" imgW="558720" imgH="228600" progId="Equation.DSMT4">
                  <p:embed/>
                </p:oleObj>
              </mc:Choice>
              <mc:Fallback>
                <p:oleObj name="Equation" r:id="rId13" imgW="55872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760191E-EAFB-492F-AAB4-848FC9CB9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233" y="1525253"/>
                        <a:ext cx="13176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27034F8-3E7A-4601-B704-4CF74FDDE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9150"/>
              </p:ext>
            </p:extLst>
          </p:nvPr>
        </p:nvGraphicFramePr>
        <p:xfrm>
          <a:off x="605801" y="2301625"/>
          <a:ext cx="449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8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E48784E-AF15-47CA-82E8-2F455414B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01" y="2301625"/>
                        <a:ext cx="449263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6A8A7AF-5700-4736-9507-EF4B48C46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15497"/>
              </p:ext>
            </p:extLst>
          </p:nvPr>
        </p:nvGraphicFramePr>
        <p:xfrm>
          <a:off x="2559050" y="3795713"/>
          <a:ext cx="4038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9" name="Equation" r:id="rId17" imgW="1587240" imgH="253800" progId="Equation.DSMT4">
                  <p:embed/>
                </p:oleObj>
              </mc:Choice>
              <mc:Fallback>
                <p:oleObj name="Equation" r:id="rId17" imgW="158724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B38E7ED-5742-4664-843C-F18AB8BDC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795713"/>
                        <a:ext cx="4038600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52EB3A6-9B9D-4B00-A6D9-047710514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95820"/>
              </p:ext>
            </p:extLst>
          </p:nvPr>
        </p:nvGraphicFramePr>
        <p:xfrm>
          <a:off x="1421967" y="4530391"/>
          <a:ext cx="29035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0" name="Equation" r:id="rId19" imgW="1231560" imgH="419040" progId="Equation.DSMT4">
                  <p:embed/>
                </p:oleObj>
              </mc:Choice>
              <mc:Fallback>
                <p:oleObj name="Equation" r:id="rId19" imgW="123156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3AA2A45-1912-4423-A9B9-345C46F78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967" y="4530391"/>
                        <a:ext cx="2903538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9D93561-CB04-4137-91BF-A6DD83CBE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354821"/>
              </p:ext>
            </p:extLst>
          </p:nvPr>
        </p:nvGraphicFramePr>
        <p:xfrm>
          <a:off x="6038851" y="4562199"/>
          <a:ext cx="29924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1" name="Equation" r:id="rId21" imgW="1269720" imgH="419040" progId="Equation.DSMT4">
                  <p:embed/>
                </p:oleObj>
              </mc:Choice>
              <mc:Fallback>
                <p:oleObj name="Equation" r:id="rId21" imgW="1269720" imgH="419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E3B4CBB-9095-4A5C-8DB0-6122100BB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4562199"/>
                        <a:ext cx="2992437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C89244F-BEDF-4F14-A78B-978637E1A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23268"/>
              </p:ext>
            </p:extLst>
          </p:nvPr>
        </p:nvGraphicFramePr>
        <p:xfrm>
          <a:off x="8390938" y="1448282"/>
          <a:ext cx="1527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2" name="Equation" r:id="rId23" imgW="647640" imgH="228600" progId="Equation.DSMT4">
                  <p:embed/>
                </p:oleObj>
              </mc:Choice>
              <mc:Fallback>
                <p:oleObj name="Equation" r:id="rId23" imgW="64764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BC6698C1-F89D-4BE8-8654-F6D9AE144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938" y="1448282"/>
                        <a:ext cx="152717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059">
            <a:extLst>
              <a:ext uri="{FF2B5EF4-FFF2-40B4-BE49-F238E27FC236}">
                <a16:creationId xmlns:a16="http://schemas.microsoft.com/office/drawing/2014/main" id="{6F7CE29D-4D19-40A9-8D56-D1BF1925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38" y="593782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8C945B3-9383-484F-9B88-086B42895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09904"/>
              </p:ext>
            </p:extLst>
          </p:nvPr>
        </p:nvGraphicFramePr>
        <p:xfrm>
          <a:off x="2406650" y="5680075"/>
          <a:ext cx="29337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3" name="Equation" r:id="rId25" imgW="1244520" imgH="419040" progId="Equation.DSMT4">
                  <p:embed/>
                </p:oleObj>
              </mc:Choice>
              <mc:Fallback>
                <p:oleObj name="Equation" r:id="rId25" imgW="124452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B8F91D9F-0EBF-4DDF-B05C-C0863AEF7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5680075"/>
                        <a:ext cx="2933700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E66670F-65D4-4722-BF16-CD60C3E16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319188"/>
              </p:ext>
            </p:extLst>
          </p:nvPr>
        </p:nvGraphicFramePr>
        <p:xfrm>
          <a:off x="5829300" y="5868988"/>
          <a:ext cx="32019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4" name="Equation" r:id="rId27" imgW="1358640" imgH="419040" progId="Equation.DSMT4">
                  <p:embed/>
                </p:oleObj>
              </mc:Choice>
              <mc:Fallback>
                <p:oleObj name="Equation" r:id="rId27" imgW="135864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99DDEB7D-F0BB-4EC9-AF32-CBBDB919C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868988"/>
                        <a:ext cx="320198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F3E8214-37D9-45B9-8E06-A3F716023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935997"/>
              </p:ext>
            </p:extLst>
          </p:nvPr>
        </p:nvGraphicFramePr>
        <p:xfrm>
          <a:off x="7172793" y="3019896"/>
          <a:ext cx="13477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5" name="Equation" r:id="rId29" imgW="571320" imgH="228600" progId="Equation.DSMT4">
                  <p:embed/>
                </p:oleObj>
              </mc:Choice>
              <mc:Fallback>
                <p:oleObj name="Equation" r:id="rId29" imgW="57132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09611012-809B-4705-84C7-4648051A0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793" y="3019896"/>
                        <a:ext cx="134778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53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EFF46A8-FF45-4871-B56E-9B6E5B769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40297"/>
              </p:ext>
            </p:extLst>
          </p:nvPr>
        </p:nvGraphicFramePr>
        <p:xfrm>
          <a:off x="2174533" y="503165"/>
          <a:ext cx="29337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18" name="Equation" r:id="rId3" imgW="1244520" imgH="419040" progId="Equation.DSMT4">
                  <p:embed/>
                </p:oleObj>
              </mc:Choice>
              <mc:Fallback>
                <p:oleObj name="Equation" r:id="rId3" imgW="124452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97F2E32-A48A-461B-A55B-D6A77E4DB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33" y="503165"/>
                        <a:ext cx="2933700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CE41FD5-7926-4CFD-BE34-2D1BA4F2B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46424"/>
              </p:ext>
            </p:extLst>
          </p:nvPr>
        </p:nvGraphicFramePr>
        <p:xfrm>
          <a:off x="5962943" y="298183"/>
          <a:ext cx="32019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19" name="Equation" r:id="rId5" imgW="1358640" imgH="419040" progId="Equation.DSMT4">
                  <p:embed/>
                </p:oleObj>
              </mc:Choice>
              <mc:Fallback>
                <p:oleObj name="Equation" r:id="rId5" imgW="1358640" imgH="419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90C3467-AE05-4D6B-BD56-18DD86342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943" y="298183"/>
                        <a:ext cx="3201988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059">
            <a:extLst>
              <a:ext uri="{FF2B5EF4-FFF2-40B4-BE49-F238E27FC236}">
                <a16:creationId xmlns:a16="http://schemas.microsoft.com/office/drawing/2014/main" id="{63EE5777-82E0-43A8-8D4B-A0326F5D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997" y="1715396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ED52A72-8EC1-424A-AD47-696C6E98A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11739"/>
              </p:ext>
            </p:extLst>
          </p:nvPr>
        </p:nvGraphicFramePr>
        <p:xfrm>
          <a:off x="3011488" y="1463675"/>
          <a:ext cx="27844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0" name="Equation" r:id="rId7" imgW="1180800" imgH="355320" progId="Equation.DSMT4">
                  <p:embed/>
                </p:oleObj>
              </mc:Choice>
              <mc:Fallback>
                <p:oleObj name="Equation" r:id="rId7" imgW="1180800" imgH="355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F4A124A-629A-4BDF-B4B3-6455C4519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1463675"/>
                        <a:ext cx="2784475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CDBC9A9-FDC3-485F-918F-F534ED54C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464496"/>
              </p:ext>
            </p:extLst>
          </p:nvPr>
        </p:nvGraphicFramePr>
        <p:xfrm>
          <a:off x="6357938" y="1287195"/>
          <a:ext cx="30226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1" name="Equation" r:id="rId9" imgW="1282680" imgH="355320" progId="Equation.DSMT4">
                  <p:embed/>
                </p:oleObj>
              </mc:Choice>
              <mc:Fallback>
                <p:oleObj name="Equation" r:id="rId9" imgW="1282680" imgH="3553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8579E35-E1C6-4D0E-A044-97B8C1538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1287195"/>
                        <a:ext cx="3022600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261C3DB-B1B3-49A2-8ACD-C083A79D0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573452"/>
              </p:ext>
            </p:extLst>
          </p:nvPr>
        </p:nvGraphicFramePr>
        <p:xfrm>
          <a:off x="2940050" y="2571750"/>
          <a:ext cx="4038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2" name="Equation" r:id="rId11" imgW="1587240" imgH="253800" progId="Equation.DSMT4">
                  <p:embed/>
                </p:oleObj>
              </mc:Choice>
              <mc:Fallback>
                <p:oleObj name="Equation" r:id="rId11" imgW="158724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1F041EB-B5B6-45BE-AD07-2C78A79CD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571750"/>
                        <a:ext cx="4038600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3762196-2FE2-4778-94F2-998FBC946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13184"/>
              </p:ext>
            </p:extLst>
          </p:nvPr>
        </p:nvGraphicFramePr>
        <p:xfrm>
          <a:off x="3087688" y="3189288"/>
          <a:ext cx="4781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3" name="Equation" r:id="rId13" imgW="1879560" imgH="355320" progId="Equation.DSMT4">
                  <p:embed/>
                </p:oleObj>
              </mc:Choice>
              <mc:Fallback>
                <p:oleObj name="Equation" r:id="rId13" imgW="1879560" imgH="355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FD78382-2E35-45E6-8E2D-20A1C0A8F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3189288"/>
                        <a:ext cx="478155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A7B212B-1351-43EF-95DE-BF144318C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5992"/>
              </p:ext>
            </p:extLst>
          </p:nvPr>
        </p:nvGraphicFramePr>
        <p:xfrm>
          <a:off x="2584450" y="4581525"/>
          <a:ext cx="38766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4" name="Equation" r:id="rId15" imgW="1523880" imgH="253800" progId="Equation.DSMT4">
                  <p:embed/>
                </p:oleObj>
              </mc:Choice>
              <mc:Fallback>
                <p:oleObj name="Equation" r:id="rId15" imgW="1523880" imgH="2538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58FE5D3-7FDB-493F-AFC9-2C43CB2DB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581525"/>
                        <a:ext cx="3876675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059">
            <a:extLst>
              <a:ext uri="{FF2B5EF4-FFF2-40B4-BE49-F238E27FC236}">
                <a16:creationId xmlns:a16="http://schemas.microsoft.com/office/drawing/2014/main" id="{D9E09FCC-D926-432E-AFC1-B2D0ED5F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38" y="5937823"/>
            <a:ext cx="1333321" cy="306396"/>
          </a:xfrm>
          <a:prstGeom prst="rightArrow">
            <a:avLst>
              <a:gd name="adj1" fmla="val 50000"/>
              <a:gd name="adj2" fmla="val 141944"/>
            </a:avLst>
          </a:prstGeom>
          <a:solidFill>
            <a:srgbClr val="00FFFF"/>
          </a:solidFill>
          <a:ln>
            <a:solidFill>
              <a:srgbClr val="FF0000"/>
            </a:solidFill>
          </a:ln>
          <a:extLst/>
        </p:spPr>
        <p:txBody>
          <a:bodyPr wrap="none" anchor="ctr"/>
          <a:lstStyle>
            <a:lvl1pPr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C7A0E53-FF45-46C8-B7C2-311F5F0E8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11438"/>
              </p:ext>
            </p:extLst>
          </p:nvPr>
        </p:nvGraphicFramePr>
        <p:xfrm>
          <a:off x="3475038" y="5549900"/>
          <a:ext cx="48450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5" name="Equation" r:id="rId17" imgW="1904760" imgH="355320" progId="Equation.DSMT4">
                  <p:embed/>
                </p:oleObj>
              </mc:Choice>
              <mc:Fallback>
                <p:oleObj name="Equation" r:id="rId17" imgW="1904760" imgH="3553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6DD667-60B2-414D-B78B-6A594B163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5549900"/>
                        <a:ext cx="484505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8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7AD090A-F77B-40D2-A656-4376DEEB8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13358"/>
              </p:ext>
            </p:extLst>
          </p:nvPr>
        </p:nvGraphicFramePr>
        <p:xfrm>
          <a:off x="2693988" y="295275"/>
          <a:ext cx="48450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90" name="Equation" r:id="rId3" imgW="1904760" imgH="355320" progId="Equation.DSMT4">
                  <p:embed/>
                </p:oleObj>
              </mc:Choice>
              <mc:Fallback>
                <p:oleObj name="Equation" r:id="rId3" imgW="1904760" imgH="3553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55D21D6-A69F-4FF8-96E6-50E928581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295275"/>
                        <a:ext cx="4845050" cy="90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88E9DF6-4EA6-454D-A041-0A4AB32C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94850"/>
              </p:ext>
            </p:extLst>
          </p:nvPr>
        </p:nvGraphicFramePr>
        <p:xfrm>
          <a:off x="8685213" y="584864"/>
          <a:ext cx="13477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91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8055BF9-0CF7-4AAE-9D8F-40ECE19CE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213" y="584864"/>
                        <a:ext cx="1347787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85D79B9-8F0D-4888-B6F7-129B24D55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05445"/>
              </p:ext>
            </p:extLst>
          </p:nvPr>
        </p:nvGraphicFramePr>
        <p:xfrm>
          <a:off x="2159000" y="1554163"/>
          <a:ext cx="53625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92" name="Equation" r:id="rId7" imgW="2108160" imgH="253800" progId="Equation.DSMT4">
                  <p:embed/>
                </p:oleObj>
              </mc:Choice>
              <mc:Fallback>
                <p:oleObj name="Equation" r:id="rId7" imgW="210816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50A912C-10EC-42D1-9C92-D60CBFCA0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554163"/>
                        <a:ext cx="5362575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A73C1D0-8479-4D3E-A121-BDB8121FF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20871"/>
              </p:ext>
            </p:extLst>
          </p:nvPr>
        </p:nvGraphicFramePr>
        <p:xfrm>
          <a:off x="728662" y="2381128"/>
          <a:ext cx="930433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93" name="Equation" r:id="rId9" imgW="3657600" imgH="609480" progId="Equation.DSMT4">
                  <p:embed/>
                </p:oleObj>
              </mc:Choice>
              <mc:Fallback>
                <p:oleObj name="Equation" r:id="rId9" imgW="365760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E603DD-A430-4C16-92BA-435853E60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" y="2381128"/>
                        <a:ext cx="9304338" cy="154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7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31555"/>
              </p:ext>
            </p:extLst>
          </p:nvPr>
        </p:nvGraphicFramePr>
        <p:xfrm>
          <a:off x="5524500" y="5715003"/>
          <a:ext cx="4408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08" name="公式" r:id="rId3" imgW="1587500" imgH="431800" progId="Equation.3">
                  <p:embed/>
                </p:oleObj>
              </mc:Choice>
              <mc:Fallback>
                <p:oleObj name="公式" r:id="rId3" imgW="1587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715003"/>
                        <a:ext cx="44084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69696"/>
                                </a:gs>
                                <a:gs pos="50000">
                                  <a:srgbClr val="F9F9F9"/>
                                </a:gs>
                                <a:gs pos="100000">
                                  <a:srgbClr val="969696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38313" y="5357815"/>
            <a:ext cx="2786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800">
                <a:solidFill>
                  <a:srgbClr val="D3092F"/>
                </a:solidFill>
              </a:rPr>
              <a:t>康普顿公式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09750" y="6072190"/>
            <a:ext cx="373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lang="zh-CN" altLang="en-US" sz="2800" dirty="0">
                <a:solidFill>
                  <a:srgbClr val="D3092F"/>
                </a:solidFill>
              </a:rPr>
              <a:t>康普顿波长</a:t>
            </a:r>
            <a:r>
              <a:rPr lang="zh-CN" altLang="en-US" sz="2800" dirty="0">
                <a:solidFill>
                  <a:srgbClr val="CC0000"/>
                </a:solidFill>
              </a:rPr>
              <a:t> 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934200" y="1"/>
            <a:ext cx="3733800" cy="2971801"/>
            <a:chOff x="2784" y="368"/>
            <a:chExt cx="2880" cy="222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4" y="528"/>
              <a:ext cx="288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5232" y="1392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509" name="公式" r:id="rId6" imgW="177646" imgH="190335" progId="Equation.3">
                    <p:embed/>
                  </p:oleObj>
                </mc:Choice>
                <mc:Fallback>
                  <p:oleObj name="公式" r:id="rId6" imgW="177646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92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3840" y="768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510" name="公式" r:id="rId8" imgW="190417" imgH="241195" progId="Equation.3">
                    <p:embed/>
                  </p:oleObj>
                </mc:Choice>
                <mc:Fallback>
                  <p:oleObj name="公式" r:id="rId8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68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320" y="1680"/>
              <a:ext cx="81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656" y="1104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840" y="168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799" y="823"/>
              <a:ext cx="1041" cy="857"/>
              <a:chOff x="2799" y="823"/>
              <a:chExt cx="1041" cy="857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" name="Object 15"/>
              <p:cNvGraphicFramePr>
                <a:graphicFrameLocks noChangeAspect="1"/>
              </p:cNvGraphicFramePr>
              <p:nvPr/>
            </p:nvGraphicFramePr>
            <p:xfrm>
              <a:off x="2799" y="823"/>
              <a:ext cx="784" cy="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511" name="Equation" r:id="rId10" imgW="380887" imgH="323920" progId="Equation.3">
                      <p:embed/>
                    </p:oleObj>
                  </mc:Choice>
                  <mc:Fallback>
                    <p:oleObj name="Equation" r:id="rId10" imgW="380887" imgH="3239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823"/>
                            <a:ext cx="784" cy="6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840" y="368"/>
              <a:ext cx="1162" cy="1312"/>
              <a:chOff x="3840" y="368"/>
              <a:chExt cx="1162" cy="1312"/>
            </a:xfrm>
          </p:grpSpPr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 flipV="1">
                <a:off x="3840" y="110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" name="Object 18"/>
              <p:cNvGraphicFramePr>
                <a:graphicFrameLocks noChangeAspect="1"/>
              </p:cNvGraphicFramePr>
              <p:nvPr/>
            </p:nvGraphicFramePr>
            <p:xfrm>
              <a:off x="4286" y="368"/>
              <a:ext cx="716" cy="7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512" name="Equation" r:id="rId12" imgW="285867" imgH="323920" progId="Equation.3">
                      <p:embed/>
                    </p:oleObj>
                  </mc:Choice>
                  <mc:Fallback>
                    <p:oleObj name="Equation" r:id="rId12" imgW="285867" imgH="3239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368"/>
                            <a:ext cx="716" cy="7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3840" y="1680"/>
              <a:ext cx="768" cy="911"/>
              <a:chOff x="3840" y="1680"/>
              <a:chExt cx="768" cy="911"/>
            </a:xfrm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3840" y="1680"/>
                <a:ext cx="48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" name="Object 21"/>
              <p:cNvGraphicFramePr>
                <a:graphicFrameLocks noChangeAspect="1"/>
              </p:cNvGraphicFramePr>
              <p:nvPr/>
            </p:nvGraphicFramePr>
            <p:xfrm>
              <a:off x="4128" y="2235"/>
              <a:ext cx="480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6513" name="Equation" r:id="rId14" imgW="171412" imgH="114182" progId="Equation.3">
                      <p:embed/>
                    </p:oleObj>
                  </mc:Choice>
                  <mc:Fallback>
                    <p:oleObj name="Equation" r:id="rId14" imgW="171412" imgH="1141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235"/>
                            <a:ext cx="480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840" y="144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3926" y="1138"/>
            <a:ext cx="29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514" name="Equation" r:id="rId16" imgW="126725" imgH="177415" progId="Equation.3">
                    <p:embed/>
                  </p:oleObj>
                </mc:Choice>
                <mc:Fallback>
                  <p:oleObj name="Equation" r:id="rId1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1138"/>
                          <a:ext cx="29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928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2979" y="1668"/>
            <a:ext cx="389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515" name="Equation" r:id="rId18" imgW="165028" imgH="228501" progId="Equation.3">
                    <p:embed/>
                  </p:oleObj>
                </mc:Choice>
                <mc:Fallback>
                  <p:oleObj name="Equation" r:id="rId18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1668"/>
                          <a:ext cx="389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3768" y="16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4416" y="1344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516" name="公式" r:id="rId20" imgW="114185" imgH="171408" progId="Equation.3">
                    <p:embed/>
                  </p:oleObj>
                </mc:Choice>
                <mc:Fallback>
                  <p:oleObj name="公式" r:id="rId20" imgW="114185" imgH="1714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344"/>
                          <a:ext cx="2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Arc 28"/>
            <p:cNvSpPr>
              <a:spLocks/>
            </p:cNvSpPr>
            <p:nvPr/>
          </p:nvSpPr>
          <p:spPr bwMode="auto">
            <a:xfrm flipV="1">
              <a:off x="4032" y="1681"/>
              <a:ext cx="192" cy="290"/>
            </a:xfrm>
            <a:custGeom>
              <a:avLst/>
              <a:gdLst>
                <a:gd name="T0" fmla="*/ 0 w 21600"/>
                <a:gd name="T1" fmla="*/ 0 h 26139"/>
                <a:gd name="T2" fmla="*/ 0 w 21600"/>
                <a:gd name="T3" fmla="*/ 0 h 26139"/>
                <a:gd name="T4" fmla="*/ 0 w 21600"/>
                <a:gd name="T5" fmla="*/ 0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9"/>
            <p:cNvSpPr>
              <a:spLocks/>
            </p:cNvSpPr>
            <p:nvPr/>
          </p:nvSpPr>
          <p:spPr bwMode="auto">
            <a:xfrm rot="20593036" flipV="1">
              <a:off x="4176" y="1392"/>
              <a:ext cx="192" cy="294"/>
            </a:xfrm>
            <a:custGeom>
              <a:avLst/>
              <a:gdLst>
                <a:gd name="T0" fmla="*/ 0 w 21600"/>
                <a:gd name="T1" fmla="*/ 0 h 30659"/>
                <a:gd name="T2" fmla="*/ 0 w 21600"/>
                <a:gd name="T3" fmla="*/ 0 h 30659"/>
                <a:gd name="T4" fmla="*/ 0 w 21600"/>
                <a:gd name="T5" fmla="*/ 0 h 306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659"/>
                <a:gd name="T11" fmla="*/ 21600 w 21600"/>
                <a:gd name="T12" fmla="*/ 30659 h 3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lnTo>
                    <a:pt x="14791" y="-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30"/>
            <p:cNvGraphicFramePr>
              <a:graphicFrameLocks noChangeAspect="1"/>
            </p:cNvGraphicFramePr>
            <p:nvPr/>
          </p:nvGraphicFramePr>
          <p:xfrm>
            <a:off x="4224" y="1728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517" name="公式" r:id="rId22" imgW="133351" imgH="171408" progId="Equation.3">
                    <p:embed/>
                  </p:oleObj>
                </mc:Choice>
                <mc:Fallback>
                  <p:oleObj name="公式" r:id="rId22" imgW="133351" imgH="1714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28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71526"/>
              </p:ext>
            </p:extLst>
          </p:nvPr>
        </p:nvGraphicFramePr>
        <p:xfrm>
          <a:off x="5095875" y="4714876"/>
          <a:ext cx="47498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18" name="Equation" r:id="rId24" imgW="1511300" imgH="393700" progId="Equation.3">
                  <p:embed/>
                </p:oleObj>
              </mc:Choice>
              <mc:Fallback>
                <p:oleObj name="Equation" r:id="rId24" imgW="1511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714876"/>
                        <a:ext cx="47498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2185295" y="379499"/>
            <a:ext cx="23463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康普顿效应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0836"/>
              </p:ext>
            </p:extLst>
          </p:nvPr>
        </p:nvGraphicFramePr>
        <p:xfrm>
          <a:off x="2095501" y="1214438"/>
          <a:ext cx="43973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19" name="Equation" r:id="rId26" imgW="1409088" imgH="241195" progId="Equation.3">
                  <p:embed/>
                </p:oleObj>
              </mc:Choice>
              <mc:Fallback>
                <p:oleObj name="Equation" r:id="rId26" imgW="14090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1214438"/>
                        <a:ext cx="43973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6677"/>
              </p:ext>
            </p:extLst>
          </p:nvPr>
        </p:nvGraphicFramePr>
        <p:xfrm>
          <a:off x="2381250" y="2071688"/>
          <a:ext cx="31115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0" name="Equation" r:id="rId28" imgW="1000131" imgH="361981" progId="Equation.3">
                  <p:embed/>
                </p:oleObj>
              </mc:Choice>
              <mc:Fallback>
                <p:oleObj name="Equation" r:id="rId28" imgW="1000131" imgH="361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071688"/>
                        <a:ext cx="31115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07415"/>
              </p:ext>
            </p:extLst>
          </p:nvPr>
        </p:nvGraphicFramePr>
        <p:xfrm>
          <a:off x="2095500" y="3286128"/>
          <a:ext cx="38862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1" name="Equation" r:id="rId30" imgW="800100" imgH="647700" progId="Equation.3">
                  <p:embed/>
                </p:oleObj>
              </mc:Choice>
              <mc:Fallback>
                <p:oleObj name="Equation" r:id="rId30" imgW="8001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286128"/>
                        <a:ext cx="38862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07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2395</TotalTime>
  <Words>3989</Words>
  <Application>Microsoft Office PowerPoint</Application>
  <PresentationFormat>宽屏</PresentationFormat>
  <Paragraphs>434</Paragraphs>
  <Slides>82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82</vt:i4>
      </vt:variant>
    </vt:vector>
  </HeadingPairs>
  <TitlesOfParts>
    <vt:vector size="107" baseType="lpstr">
      <vt:lpstr>Gulim</vt:lpstr>
      <vt:lpstr>Monotype Sorts</vt:lpstr>
      <vt:lpstr>等线</vt:lpstr>
      <vt:lpstr>等线 Light</vt:lpstr>
      <vt:lpstr>方正书宋简体</vt:lpstr>
      <vt:lpstr>黑体</vt:lpstr>
      <vt:lpstr>华文新魏</vt:lpstr>
      <vt:lpstr>楷体_GB2312</vt:lpstr>
      <vt:lpstr>隶书</vt:lpstr>
      <vt:lpstr>宋体</vt:lpstr>
      <vt:lpstr>Arial</vt:lpstr>
      <vt:lpstr>Arial</vt:lpstr>
      <vt:lpstr>Bookman Old Style</vt:lpstr>
      <vt:lpstr>Calibri</vt:lpstr>
      <vt:lpstr>Calibri Light</vt:lpstr>
      <vt:lpstr>Cambria Math</vt:lpstr>
      <vt:lpstr>Century Schoolbook</vt:lpstr>
      <vt:lpstr>Symbol</vt:lpstr>
      <vt:lpstr>Times New Roman</vt:lpstr>
      <vt:lpstr>Wingdings</vt:lpstr>
      <vt:lpstr>Office 主题</vt:lpstr>
      <vt:lpstr>Equation</vt:lpstr>
      <vt:lpstr>公式</vt:lpstr>
      <vt:lpstr>Visio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王先智</dc:creator>
  <cp:lastModifiedBy>WangXZ</cp:lastModifiedBy>
  <cp:revision>495</cp:revision>
  <dcterms:created xsi:type="dcterms:W3CDTF">2015-09-04T01:42:14Z</dcterms:created>
  <dcterms:modified xsi:type="dcterms:W3CDTF">2022-05-27T09:29:32Z</dcterms:modified>
</cp:coreProperties>
</file>