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78" r:id="rId5"/>
    <p:sldId id="260" r:id="rId6"/>
    <p:sldId id="262" r:id="rId7"/>
    <p:sldId id="280" r:id="rId8"/>
    <p:sldId id="281" r:id="rId9"/>
    <p:sldId id="282" r:id="rId10"/>
    <p:sldId id="264" r:id="rId11"/>
    <p:sldId id="283" r:id="rId12"/>
    <p:sldId id="265" r:id="rId13"/>
    <p:sldId id="284" r:id="rId14"/>
    <p:sldId id="290" r:id="rId15"/>
    <p:sldId id="291" r:id="rId16"/>
    <p:sldId id="268" r:id="rId17"/>
    <p:sldId id="269" r:id="rId18"/>
    <p:sldId id="285" r:id="rId19"/>
    <p:sldId id="275" r:id="rId20"/>
    <p:sldId id="286" r:id="rId21"/>
    <p:sldId id="271" r:id="rId22"/>
    <p:sldId id="287" r:id="rId23"/>
    <p:sldId id="288" r:id="rId24"/>
    <p:sldId id="289" r:id="rId25"/>
    <p:sldId id="27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004" autoAdjust="0"/>
  </p:normalViewPr>
  <p:slideViewPr>
    <p:cSldViewPr snapToGrid="0" snapToObjects="1">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3DB95-98A1-4C38-AF73-249837B1816C}" type="datetimeFigureOut">
              <a:rPr lang="en-US" smtClean="0"/>
              <a:t>10-Jun-25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711C5-8C59-4071-968E-73DADAB342ED}" type="slidenum">
              <a:rPr lang="en-US" smtClean="0"/>
              <a:t>‹#›</a:t>
            </a:fld>
            <a:endParaRPr lang="en-US"/>
          </a:p>
        </p:txBody>
      </p:sp>
    </p:spTree>
    <p:extLst>
      <p:ext uri="{BB962C8B-B14F-4D97-AF65-F5344CB8AC3E}">
        <p14:creationId xmlns:p14="http://schemas.microsoft.com/office/powerpoint/2010/main" val="510050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F711C5-8C59-4071-968E-73DADAB342ED}" type="slidenum">
              <a:rPr lang="en-US" smtClean="0"/>
              <a:t>11</a:t>
            </a:fld>
            <a:endParaRPr lang="en-US"/>
          </a:p>
        </p:txBody>
      </p:sp>
    </p:spTree>
    <p:extLst>
      <p:ext uri="{BB962C8B-B14F-4D97-AF65-F5344CB8AC3E}">
        <p14:creationId xmlns:p14="http://schemas.microsoft.com/office/powerpoint/2010/main" val="358614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F711C5-8C59-4071-968E-73DADAB342ED}" type="slidenum">
              <a:rPr lang="en-US" smtClean="0"/>
              <a:t>12</a:t>
            </a:fld>
            <a:endParaRPr lang="en-US"/>
          </a:p>
        </p:txBody>
      </p:sp>
    </p:spTree>
    <p:extLst>
      <p:ext uri="{BB962C8B-B14F-4D97-AF65-F5344CB8AC3E}">
        <p14:creationId xmlns:p14="http://schemas.microsoft.com/office/powerpoint/2010/main" val="178750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10-Jun-25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083" y="1219200"/>
            <a:ext cx="8510953" cy="2381544"/>
          </a:xfrm>
        </p:spPr>
        <p:txBody>
          <a:bodyPr>
            <a:normAutofit/>
          </a:bodyPr>
          <a:lstStyle/>
          <a:p>
            <a:r>
              <a:rPr lang="en-US" b="1" dirty="0"/>
              <a:t>CREDITWORTHINESS PREDICTION USING MACHINE LEARNING</a:t>
            </a:r>
            <a:endParaRPr b="1" dirty="0"/>
          </a:p>
        </p:txBody>
      </p:sp>
      <p:sp>
        <p:nvSpPr>
          <p:cNvPr id="4" name="Title 1">
            <a:extLst>
              <a:ext uri="{FF2B5EF4-FFF2-40B4-BE49-F238E27FC236}">
                <a16:creationId xmlns:a16="http://schemas.microsoft.com/office/drawing/2014/main" id="{656A48F3-87EB-9D32-B1D7-444A2D722ED5}"/>
              </a:ext>
            </a:extLst>
          </p:cNvPr>
          <p:cNvSpPr txBox="1">
            <a:spLocks/>
          </p:cNvSpPr>
          <p:nvPr/>
        </p:nvSpPr>
        <p:spPr>
          <a:xfrm>
            <a:off x="587325" y="3600744"/>
            <a:ext cx="8050237" cy="289853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100" b="1" dirty="0"/>
              <a:t>USING DATA TO DRIVE SMARTER LENDING DECISIONS</a:t>
            </a:r>
          </a:p>
          <a:p>
            <a:endParaRPr lang="en-US" b="1" dirty="0"/>
          </a:p>
          <a:p>
            <a:r>
              <a:rPr lang="en-US" b="1" dirty="0"/>
              <a:t>AUTHOR: VICTORIA AND PRUDENCE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475785" cy="1078173"/>
          </a:xfrm>
        </p:spPr>
        <p:txBody>
          <a:bodyPr>
            <a:noAutofit/>
          </a:bodyPr>
          <a:lstStyle/>
          <a:p>
            <a:r>
              <a:rPr lang="en-US" b="1" dirty="0"/>
              <a:t>Credit History vs Loan Status</a:t>
            </a:r>
            <a:endParaRPr b="1" dirty="0"/>
          </a:p>
        </p:txBody>
      </p:sp>
      <p:pic>
        <p:nvPicPr>
          <p:cNvPr id="6" name="Content Placeholder 5">
            <a:extLst>
              <a:ext uri="{FF2B5EF4-FFF2-40B4-BE49-F238E27FC236}">
                <a16:creationId xmlns:a16="http://schemas.microsoft.com/office/drawing/2014/main" id="{805C4FE8-0F92-E193-FD1F-C1EF12F5DF72}"/>
              </a:ext>
            </a:extLst>
          </p:cNvPr>
          <p:cNvPicPr>
            <a:picLocks noGrp="1" noChangeAspect="1"/>
          </p:cNvPicPr>
          <p:nvPr>
            <p:ph idx="1"/>
          </p:nvPr>
        </p:nvPicPr>
        <p:blipFill>
          <a:blip r:embed="rId2"/>
          <a:stretch>
            <a:fillRect/>
          </a:stretch>
        </p:blipFill>
        <p:spPr>
          <a:xfrm>
            <a:off x="615461" y="1448972"/>
            <a:ext cx="7913077" cy="52191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3724C-E457-4AEA-DCDF-1278EFA9E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F641A-640A-D61A-C6C2-DC7AF7C03284}"/>
              </a:ext>
            </a:extLst>
          </p:cNvPr>
          <p:cNvSpPr>
            <a:spLocks noGrp="1"/>
          </p:cNvSpPr>
          <p:nvPr>
            <p:ph type="title"/>
          </p:nvPr>
        </p:nvSpPr>
        <p:spPr>
          <a:xfrm>
            <a:off x="457199" y="0"/>
            <a:ext cx="8475785" cy="1078173"/>
          </a:xfrm>
        </p:spPr>
        <p:txBody>
          <a:bodyPr>
            <a:noAutofit/>
          </a:bodyPr>
          <a:lstStyle/>
          <a:p>
            <a:r>
              <a:rPr b="1" dirty="0"/>
              <a:t>Loan Amount Distribution by Education</a:t>
            </a:r>
          </a:p>
        </p:txBody>
      </p:sp>
      <p:sp>
        <p:nvSpPr>
          <p:cNvPr id="3" name="Content Placeholder 2">
            <a:extLst>
              <a:ext uri="{FF2B5EF4-FFF2-40B4-BE49-F238E27FC236}">
                <a16:creationId xmlns:a16="http://schemas.microsoft.com/office/drawing/2014/main" id="{A842F18E-A89B-32D2-BD99-9D0E21ACF22E}"/>
              </a:ext>
            </a:extLst>
          </p:cNvPr>
          <p:cNvSpPr>
            <a:spLocks noGrp="1"/>
          </p:cNvSpPr>
          <p:nvPr>
            <p:ph idx="1"/>
          </p:nvPr>
        </p:nvSpPr>
        <p:spPr>
          <a:xfrm>
            <a:off x="211015" y="1214652"/>
            <a:ext cx="8932985" cy="5481570"/>
          </a:xfrm>
        </p:spPr>
        <p:txBody>
          <a:bodyPr>
            <a:normAutofit/>
          </a:bodyPr>
          <a:lstStyle/>
          <a:p>
            <a:pPr algn="just"/>
            <a:r>
              <a:rPr sz="2400" dirty="0"/>
              <a:t>Boxplot compares 'Loan</a:t>
            </a:r>
            <a:r>
              <a:rPr lang="en-US" sz="2400" dirty="0"/>
              <a:t> </a:t>
            </a:r>
            <a:r>
              <a:rPr sz="2400" dirty="0"/>
              <a:t>Amount' distributions for graduates vs. non-graduates. </a:t>
            </a:r>
            <a:endParaRPr lang="en-US" sz="2400" dirty="0"/>
          </a:p>
          <a:p>
            <a:pPr algn="just"/>
            <a:r>
              <a:rPr sz="2400" dirty="0"/>
              <a:t>Interpretation: Education level does not significantly affect loan amounts; both groups show similar medians and IQRs.</a:t>
            </a:r>
          </a:p>
        </p:txBody>
      </p:sp>
      <p:pic>
        <p:nvPicPr>
          <p:cNvPr id="4" name="Picture 3" descr="bc7385f0-a3b7-4e6c-a84c-55ac558455f5.png">
            <a:extLst>
              <a:ext uri="{FF2B5EF4-FFF2-40B4-BE49-F238E27FC236}">
                <a16:creationId xmlns:a16="http://schemas.microsoft.com/office/drawing/2014/main" id="{8C960AAD-F320-BDA1-2794-B6A2734450C9}"/>
              </a:ext>
            </a:extLst>
          </p:cNvPr>
          <p:cNvPicPr>
            <a:picLocks noChangeAspect="1"/>
          </p:cNvPicPr>
          <p:nvPr/>
        </p:nvPicPr>
        <p:blipFill>
          <a:blip r:embed="rId3"/>
          <a:stretch>
            <a:fillRect/>
          </a:stretch>
        </p:blipFill>
        <p:spPr>
          <a:xfrm>
            <a:off x="998806" y="3123026"/>
            <a:ext cx="6907237" cy="3432517"/>
          </a:xfrm>
          <a:prstGeom prst="rect">
            <a:avLst/>
          </a:prstGeom>
        </p:spPr>
      </p:pic>
    </p:spTree>
    <p:extLst>
      <p:ext uri="{BB962C8B-B14F-4D97-AF65-F5344CB8AC3E}">
        <p14:creationId xmlns:p14="http://schemas.microsoft.com/office/powerpoint/2010/main" val="287116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778"/>
            <a:ext cx="8229600" cy="1118382"/>
          </a:xfrm>
        </p:spPr>
        <p:txBody>
          <a:bodyPr>
            <a:noAutofit/>
          </a:bodyPr>
          <a:lstStyle/>
          <a:p>
            <a:r>
              <a:rPr b="1" dirty="0"/>
              <a:t>Proportion of Graduates by Dependents</a:t>
            </a:r>
          </a:p>
        </p:txBody>
      </p:sp>
      <p:sp>
        <p:nvSpPr>
          <p:cNvPr id="3" name="Content Placeholder 2"/>
          <p:cNvSpPr>
            <a:spLocks noGrp="1"/>
          </p:cNvSpPr>
          <p:nvPr>
            <p:ph idx="1"/>
          </p:nvPr>
        </p:nvSpPr>
        <p:spPr>
          <a:xfrm>
            <a:off x="457200" y="1392702"/>
            <a:ext cx="8229600" cy="5465298"/>
          </a:xfrm>
        </p:spPr>
        <p:txBody>
          <a:bodyPr>
            <a:normAutofit/>
          </a:bodyPr>
          <a:lstStyle/>
          <a:p>
            <a:pPr algn="just"/>
            <a:r>
              <a:rPr sz="2400" dirty="0"/>
              <a:t>Bar plot shows the mean</a:t>
            </a:r>
            <a:r>
              <a:rPr lang="en-US" sz="2400" dirty="0"/>
              <a:t> of </a:t>
            </a:r>
            <a:r>
              <a:rPr sz="2400" dirty="0"/>
              <a:t>'Education' (proportion of graduates)</a:t>
            </a:r>
            <a:r>
              <a:rPr lang="en-US" sz="2400" dirty="0"/>
              <a:t> </a:t>
            </a:r>
            <a:r>
              <a:rPr sz="2400" dirty="0"/>
              <a:t>across different 'Dependents' values.</a:t>
            </a:r>
            <a:endParaRPr lang="en-US" sz="2400" dirty="0"/>
          </a:p>
          <a:p>
            <a:pPr algn="just"/>
            <a:r>
              <a:rPr sz="2400" dirty="0"/>
              <a:t>Interpretation: Individuals with more dependents (up to 2) are slightly more likely to be graduates.</a:t>
            </a:r>
          </a:p>
        </p:txBody>
      </p:sp>
      <p:pic>
        <p:nvPicPr>
          <p:cNvPr id="4" name="Picture 3" descr="1b0a7d8e-c344-432f-a4b0-d05b3b350da4.png"/>
          <p:cNvPicPr>
            <a:picLocks noChangeAspect="1"/>
          </p:cNvPicPr>
          <p:nvPr/>
        </p:nvPicPr>
        <p:blipFill>
          <a:blip r:embed="rId3"/>
          <a:stretch>
            <a:fillRect/>
          </a:stretch>
        </p:blipFill>
        <p:spPr>
          <a:xfrm>
            <a:off x="351692" y="2983611"/>
            <a:ext cx="8229600" cy="38251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F608F-64B2-E089-21B1-50E00231C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A01C4-9D90-B943-D81F-5F89F3535893}"/>
              </a:ext>
            </a:extLst>
          </p:cNvPr>
          <p:cNvSpPr>
            <a:spLocks noGrp="1"/>
          </p:cNvSpPr>
          <p:nvPr>
            <p:ph type="title"/>
          </p:nvPr>
        </p:nvSpPr>
        <p:spPr>
          <a:xfrm>
            <a:off x="457200" y="161778"/>
            <a:ext cx="8229600" cy="1118382"/>
          </a:xfrm>
        </p:spPr>
        <p:txBody>
          <a:bodyPr>
            <a:noAutofit/>
          </a:bodyPr>
          <a:lstStyle/>
          <a:p>
            <a:r>
              <a:rPr lang="en-US" b="1" dirty="0"/>
              <a:t>Debt to Income Ratio</a:t>
            </a:r>
            <a:endParaRPr b="1" dirty="0"/>
          </a:p>
        </p:txBody>
      </p:sp>
      <p:sp>
        <p:nvSpPr>
          <p:cNvPr id="3" name="Content Placeholder 2">
            <a:extLst>
              <a:ext uri="{FF2B5EF4-FFF2-40B4-BE49-F238E27FC236}">
                <a16:creationId xmlns:a16="http://schemas.microsoft.com/office/drawing/2014/main" id="{4E6B8067-B592-6177-662E-C5DB06AA1D0D}"/>
              </a:ext>
            </a:extLst>
          </p:cNvPr>
          <p:cNvSpPr>
            <a:spLocks noGrp="1"/>
          </p:cNvSpPr>
          <p:nvPr>
            <p:ph idx="1"/>
          </p:nvPr>
        </p:nvSpPr>
        <p:spPr>
          <a:xfrm>
            <a:off x="457200" y="1392702"/>
            <a:ext cx="8229600" cy="5465298"/>
          </a:xfrm>
        </p:spPr>
        <p:txBody>
          <a:bodyPr>
            <a:normAutofit/>
          </a:bodyPr>
          <a:lstStyle/>
          <a:p>
            <a:pPr algn="just"/>
            <a:r>
              <a:rPr lang="en-US" sz="2200" dirty="0"/>
              <a:t>Boxplot compares ‘Debt to Income Ratio' distributions for approved vs. non-approved. </a:t>
            </a:r>
          </a:p>
          <a:p>
            <a:pPr algn="just"/>
            <a:r>
              <a:rPr lang="en-US" sz="2200" dirty="0"/>
              <a:t>On average, both approved and rejected applicants had roughly the same level of debt compared to their income. So, DTI </a:t>
            </a:r>
            <a:r>
              <a:rPr lang="en-US" sz="2200" b="1" dirty="0"/>
              <a:t>alone</a:t>
            </a:r>
            <a:r>
              <a:rPr lang="en-US" sz="2200" dirty="0"/>
              <a:t> may not have been a major deciding factor for most loan decisions.</a:t>
            </a:r>
          </a:p>
          <a:p>
            <a:pPr algn="just"/>
            <a:endParaRPr lang="en-US" sz="2400" dirty="0"/>
          </a:p>
          <a:p>
            <a:pPr marL="0" indent="0" algn="just">
              <a:buNone/>
            </a:pPr>
            <a:endParaRPr sz="2400" dirty="0"/>
          </a:p>
        </p:txBody>
      </p:sp>
      <p:pic>
        <p:nvPicPr>
          <p:cNvPr id="6" name="Picture 5">
            <a:extLst>
              <a:ext uri="{FF2B5EF4-FFF2-40B4-BE49-F238E27FC236}">
                <a16:creationId xmlns:a16="http://schemas.microsoft.com/office/drawing/2014/main" id="{DD946361-D187-98C4-935F-C06E3B989648}"/>
              </a:ext>
            </a:extLst>
          </p:cNvPr>
          <p:cNvPicPr>
            <a:picLocks noChangeAspect="1"/>
          </p:cNvPicPr>
          <p:nvPr/>
        </p:nvPicPr>
        <p:blipFill>
          <a:blip r:embed="rId2"/>
          <a:stretch>
            <a:fillRect/>
          </a:stretch>
        </p:blipFill>
        <p:spPr>
          <a:xfrm>
            <a:off x="239152" y="3235569"/>
            <a:ext cx="8904848" cy="3460653"/>
          </a:xfrm>
          <a:prstGeom prst="rect">
            <a:avLst/>
          </a:prstGeom>
        </p:spPr>
      </p:pic>
    </p:spTree>
    <p:extLst>
      <p:ext uri="{BB962C8B-B14F-4D97-AF65-F5344CB8AC3E}">
        <p14:creationId xmlns:p14="http://schemas.microsoft.com/office/powerpoint/2010/main" val="234864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2F159-FEC2-C798-83DD-52F557254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5A62DD-70FF-679F-7F9C-1E8B722772F8}"/>
              </a:ext>
            </a:extLst>
          </p:cNvPr>
          <p:cNvSpPr>
            <a:spLocks noGrp="1"/>
          </p:cNvSpPr>
          <p:nvPr>
            <p:ph type="title"/>
          </p:nvPr>
        </p:nvSpPr>
        <p:spPr>
          <a:xfrm>
            <a:off x="457200" y="161778"/>
            <a:ext cx="8229600" cy="1118382"/>
          </a:xfrm>
        </p:spPr>
        <p:txBody>
          <a:bodyPr>
            <a:noAutofit/>
          </a:bodyPr>
          <a:lstStyle/>
          <a:p>
            <a:r>
              <a:rPr lang="en-US" b="1" dirty="0"/>
              <a:t>Loan Amount Per Month </a:t>
            </a:r>
            <a:endParaRPr b="1" dirty="0"/>
          </a:p>
        </p:txBody>
      </p:sp>
      <p:sp>
        <p:nvSpPr>
          <p:cNvPr id="3" name="Content Placeholder 2">
            <a:extLst>
              <a:ext uri="{FF2B5EF4-FFF2-40B4-BE49-F238E27FC236}">
                <a16:creationId xmlns:a16="http://schemas.microsoft.com/office/drawing/2014/main" id="{E64C0C63-A272-A5DA-CC06-45512520F5BC}"/>
              </a:ext>
            </a:extLst>
          </p:cNvPr>
          <p:cNvSpPr>
            <a:spLocks noGrp="1"/>
          </p:cNvSpPr>
          <p:nvPr>
            <p:ph idx="1"/>
          </p:nvPr>
        </p:nvSpPr>
        <p:spPr>
          <a:xfrm>
            <a:off x="457200" y="1392702"/>
            <a:ext cx="8229600" cy="5465298"/>
          </a:xfrm>
        </p:spPr>
        <p:txBody>
          <a:bodyPr>
            <a:normAutofit/>
          </a:bodyPr>
          <a:lstStyle/>
          <a:p>
            <a:pPr algn="just"/>
            <a:r>
              <a:rPr lang="en-US" sz="2200" dirty="0"/>
              <a:t>Boxplot compares ‘Loan Amount per Month' distributions for approved vs. non-approved. </a:t>
            </a:r>
          </a:p>
          <a:p>
            <a:pPr algn="just"/>
            <a:r>
              <a:rPr lang="en-US" sz="2200" dirty="0"/>
              <a:t>Interpretation: Loan Amount per Month does not significantly affect loan approval.</a:t>
            </a:r>
          </a:p>
          <a:p>
            <a:pPr marL="0" indent="0" algn="just">
              <a:buNone/>
            </a:pPr>
            <a:endParaRPr sz="2400" dirty="0"/>
          </a:p>
        </p:txBody>
      </p:sp>
      <p:pic>
        <p:nvPicPr>
          <p:cNvPr id="5" name="Picture 4">
            <a:extLst>
              <a:ext uri="{FF2B5EF4-FFF2-40B4-BE49-F238E27FC236}">
                <a16:creationId xmlns:a16="http://schemas.microsoft.com/office/drawing/2014/main" id="{50688C16-6B9B-F62E-AF1A-5ADD06D01B71}"/>
              </a:ext>
            </a:extLst>
          </p:cNvPr>
          <p:cNvPicPr>
            <a:picLocks noChangeAspect="1"/>
          </p:cNvPicPr>
          <p:nvPr/>
        </p:nvPicPr>
        <p:blipFill>
          <a:blip r:embed="rId2"/>
          <a:stretch>
            <a:fillRect/>
          </a:stretch>
        </p:blipFill>
        <p:spPr>
          <a:xfrm>
            <a:off x="1153551" y="3003452"/>
            <a:ext cx="6963507" cy="3854548"/>
          </a:xfrm>
          <a:prstGeom prst="rect">
            <a:avLst/>
          </a:prstGeom>
        </p:spPr>
      </p:pic>
    </p:spTree>
    <p:extLst>
      <p:ext uri="{BB962C8B-B14F-4D97-AF65-F5344CB8AC3E}">
        <p14:creationId xmlns:p14="http://schemas.microsoft.com/office/powerpoint/2010/main" val="86190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E7A11-7E39-DE8C-6E14-53921AEED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1D916-F375-591D-400A-EC69E599AA1E}"/>
              </a:ext>
            </a:extLst>
          </p:cNvPr>
          <p:cNvSpPr>
            <a:spLocks noGrp="1"/>
          </p:cNvSpPr>
          <p:nvPr>
            <p:ph type="title"/>
          </p:nvPr>
        </p:nvSpPr>
        <p:spPr>
          <a:xfrm>
            <a:off x="457200" y="161778"/>
            <a:ext cx="8229600" cy="1118382"/>
          </a:xfrm>
        </p:spPr>
        <p:txBody>
          <a:bodyPr>
            <a:noAutofit/>
          </a:bodyPr>
          <a:lstStyle/>
          <a:p>
            <a:r>
              <a:rPr lang="en-US" b="1" dirty="0"/>
              <a:t>Loan To Term Ratio</a:t>
            </a:r>
            <a:endParaRPr b="1" dirty="0"/>
          </a:p>
        </p:txBody>
      </p:sp>
      <p:sp>
        <p:nvSpPr>
          <p:cNvPr id="3" name="Content Placeholder 2">
            <a:extLst>
              <a:ext uri="{FF2B5EF4-FFF2-40B4-BE49-F238E27FC236}">
                <a16:creationId xmlns:a16="http://schemas.microsoft.com/office/drawing/2014/main" id="{D296E992-B0F8-41CF-79B1-5F54B73390D3}"/>
              </a:ext>
            </a:extLst>
          </p:cNvPr>
          <p:cNvSpPr>
            <a:spLocks noGrp="1"/>
          </p:cNvSpPr>
          <p:nvPr>
            <p:ph idx="1"/>
          </p:nvPr>
        </p:nvSpPr>
        <p:spPr>
          <a:xfrm>
            <a:off x="457200" y="1392702"/>
            <a:ext cx="8229600" cy="5465298"/>
          </a:xfrm>
        </p:spPr>
        <p:txBody>
          <a:bodyPr>
            <a:normAutofit/>
          </a:bodyPr>
          <a:lstStyle/>
          <a:p>
            <a:pPr algn="just"/>
            <a:r>
              <a:rPr lang="en-US" sz="2200" dirty="0"/>
              <a:t>Boxplot compares ‘Loan to Term Ratio' distributions for approved vs. non-approved. </a:t>
            </a:r>
          </a:p>
          <a:p>
            <a:pPr algn="just"/>
            <a:r>
              <a:rPr lang="en-US" sz="2200" dirty="0"/>
              <a:t>Interpretation: Loan to Term Ratio does not significantly affect loan approval.</a:t>
            </a:r>
          </a:p>
          <a:p>
            <a:pPr marL="0" indent="0" algn="just">
              <a:buNone/>
            </a:pPr>
            <a:endParaRPr sz="2400" dirty="0"/>
          </a:p>
        </p:txBody>
      </p:sp>
      <p:pic>
        <p:nvPicPr>
          <p:cNvPr id="6" name="Picture 5">
            <a:extLst>
              <a:ext uri="{FF2B5EF4-FFF2-40B4-BE49-F238E27FC236}">
                <a16:creationId xmlns:a16="http://schemas.microsoft.com/office/drawing/2014/main" id="{CB9E1357-85A1-2464-15EC-60E4B58770B3}"/>
              </a:ext>
            </a:extLst>
          </p:cNvPr>
          <p:cNvPicPr>
            <a:picLocks noChangeAspect="1"/>
          </p:cNvPicPr>
          <p:nvPr/>
        </p:nvPicPr>
        <p:blipFill>
          <a:blip r:embed="rId2"/>
          <a:stretch>
            <a:fillRect/>
          </a:stretch>
        </p:blipFill>
        <p:spPr>
          <a:xfrm>
            <a:off x="945252" y="2875722"/>
            <a:ext cx="7244591" cy="3820500"/>
          </a:xfrm>
          <a:prstGeom prst="rect">
            <a:avLst/>
          </a:prstGeom>
        </p:spPr>
      </p:pic>
    </p:spTree>
    <p:extLst>
      <p:ext uri="{BB962C8B-B14F-4D97-AF65-F5344CB8AC3E}">
        <p14:creationId xmlns:p14="http://schemas.microsoft.com/office/powerpoint/2010/main" val="1321538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Models Used</a:t>
            </a:r>
          </a:p>
        </p:txBody>
      </p:sp>
      <p:sp>
        <p:nvSpPr>
          <p:cNvPr id="3" name="Content Placeholder 2"/>
          <p:cNvSpPr>
            <a:spLocks noGrp="1"/>
          </p:cNvSpPr>
          <p:nvPr>
            <p:ph idx="1"/>
          </p:nvPr>
        </p:nvSpPr>
        <p:spPr>
          <a:xfrm>
            <a:off x="1" y="1600200"/>
            <a:ext cx="9017390" cy="5257800"/>
          </a:xfrm>
        </p:spPr>
        <p:txBody>
          <a:bodyPr>
            <a:noAutofit/>
          </a:bodyPr>
          <a:lstStyle/>
          <a:p>
            <a:pPr algn="just"/>
            <a:r>
              <a:rPr lang="en-US" sz="2800" dirty="0"/>
              <a:t>Logistic Regression: interpretable, baseline classifier.</a:t>
            </a:r>
          </a:p>
          <a:p>
            <a:pPr algn="just"/>
            <a:r>
              <a:rPr lang="en-US" sz="2800" dirty="0"/>
              <a:t>Decision Tree Classifier: interpretable rule-based model.</a:t>
            </a:r>
          </a:p>
          <a:p>
            <a:pPr algn="just"/>
            <a:r>
              <a:rPr lang="en-US" sz="2800" dirty="0"/>
              <a:t>Random Forest Classifier: ensemble of trees for robustness.</a:t>
            </a:r>
          </a:p>
          <a:p>
            <a:pPr algn="just"/>
            <a:r>
              <a:rPr lang="en-US" sz="2800" dirty="0" err="1"/>
              <a:t>XGBoost</a:t>
            </a:r>
            <a:endParaRPr lang="en-US" sz="2800" dirty="0"/>
          </a:p>
          <a:p>
            <a:pPr algn="just">
              <a:defRPr sz="1800"/>
            </a:pPr>
            <a:r>
              <a:rPr lang="en-US" sz="2800" dirty="0"/>
              <a:t>Random Forest and </a:t>
            </a:r>
            <a:r>
              <a:rPr lang="en-US" sz="2800" dirty="0" err="1"/>
              <a:t>XGBoost</a:t>
            </a:r>
            <a:r>
              <a:rPr lang="en-US" sz="2800" dirty="0"/>
              <a:t> handle complex relationships well.</a:t>
            </a:r>
          </a:p>
          <a:p>
            <a:pPr algn="just">
              <a:defRPr sz="1800"/>
            </a:pPr>
            <a:r>
              <a:rPr lang="en-US" sz="2800" dirty="0"/>
              <a:t>Perform robustly on imbalanced data.</a:t>
            </a:r>
          </a:p>
          <a:p>
            <a:pPr algn="just">
              <a:defRPr sz="1800"/>
            </a:pPr>
            <a:r>
              <a:rPr lang="en-US" sz="2800" dirty="0"/>
              <a:t>Provide feature importance insights for explainability.</a:t>
            </a:r>
          </a:p>
          <a:p>
            <a:pPr algn="just">
              <a:defRPr sz="1800"/>
            </a:pPr>
            <a:r>
              <a:rPr lang="en-US" sz="2800" dirty="0"/>
              <a:t>Balance accuracy and interpretability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b="1" dirty="0"/>
              <a:t>Initial Performance (Before Resampling)</a:t>
            </a:r>
          </a:p>
        </p:txBody>
      </p:sp>
      <p:graphicFrame>
        <p:nvGraphicFramePr>
          <p:cNvPr id="4" name="Content Placeholder 3">
            <a:extLst>
              <a:ext uri="{FF2B5EF4-FFF2-40B4-BE49-F238E27FC236}">
                <a16:creationId xmlns:a16="http://schemas.microsoft.com/office/drawing/2014/main" id="{8D144FC7-6AB5-BB41-8DB8-077F1180A861}"/>
              </a:ext>
            </a:extLst>
          </p:cNvPr>
          <p:cNvGraphicFramePr>
            <a:graphicFrameLocks noGrp="1"/>
          </p:cNvGraphicFramePr>
          <p:nvPr>
            <p:ph idx="1"/>
            <p:extLst>
              <p:ext uri="{D42A27DB-BD31-4B8C-83A1-F6EECF244321}">
                <p14:modId xmlns:p14="http://schemas.microsoft.com/office/powerpoint/2010/main" val="1079730397"/>
              </p:ext>
            </p:extLst>
          </p:nvPr>
        </p:nvGraphicFramePr>
        <p:xfrm>
          <a:off x="133644" y="1754942"/>
          <a:ext cx="8876712" cy="4983162"/>
        </p:xfrm>
        <a:graphic>
          <a:graphicData uri="http://schemas.openxmlformats.org/drawingml/2006/table">
            <a:tbl>
              <a:tblPr firstRow="1" bandRow="1">
                <a:tableStyleId>{5C22544A-7EE6-4342-B048-85BDC9FD1C3A}</a:tableStyleId>
              </a:tblPr>
              <a:tblGrid>
                <a:gridCol w="1234419">
                  <a:extLst>
                    <a:ext uri="{9D8B030D-6E8A-4147-A177-3AD203B41FA5}">
                      <a16:colId xmlns:a16="http://schemas.microsoft.com/office/drawing/2014/main" val="947346643"/>
                    </a:ext>
                  </a:extLst>
                </a:gridCol>
                <a:gridCol w="1095718">
                  <a:extLst>
                    <a:ext uri="{9D8B030D-6E8A-4147-A177-3AD203B41FA5}">
                      <a16:colId xmlns:a16="http://schemas.microsoft.com/office/drawing/2014/main" val="3391506704"/>
                    </a:ext>
                  </a:extLst>
                </a:gridCol>
                <a:gridCol w="1095719">
                  <a:extLst>
                    <a:ext uri="{9D8B030D-6E8A-4147-A177-3AD203B41FA5}">
                      <a16:colId xmlns:a16="http://schemas.microsoft.com/office/drawing/2014/main" val="3244285679"/>
                    </a:ext>
                  </a:extLst>
                </a:gridCol>
                <a:gridCol w="998630">
                  <a:extLst>
                    <a:ext uri="{9D8B030D-6E8A-4147-A177-3AD203B41FA5}">
                      <a16:colId xmlns:a16="http://schemas.microsoft.com/office/drawing/2014/main" val="3871892658"/>
                    </a:ext>
                  </a:extLst>
                </a:gridCol>
                <a:gridCol w="929280">
                  <a:extLst>
                    <a:ext uri="{9D8B030D-6E8A-4147-A177-3AD203B41FA5}">
                      <a16:colId xmlns:a16="http://schemas.microsoft.com/office/drawing/2014/main" val="4073959437"/>
                    </a:ext>
                  </a:extLst>
                </a:gridCol>
                <a:gridCol w="846061">
                  <a:extLst>
                    <a:ext uri="{9D8B030D-6E8A-4147-A177-3AD203B41FA5}">
                      <a16:colId xmlns:a16="http://schemas.microsoft.com/office/drawing/2014/main" val="4057748302"/>
                    </a:ext>
                  </a:extLst>
                </a:gridCol>
                <a:gridCol w="929281">
                  <a:extLst>
                    <a:ext uri="{9D8B030D-6E8A-4147-A177-3AD203B41FA5}">
                      <a16:colId xmlns:a16="http://schemas.microsoft.com/office/drawing/2014/main" val="682987483"/>
                    </a:ext>
                  </a:extLst>
                </a:gridCol>
                <a:gridCol w="832191">
                  <a:extLst>
                    <a:ext uri="{9D8B030D-6E8A-4147-A177-3AD203B41FA5}">
                      <a16:colId xmlns:a16="http://schemas.microsoft.com/office/drawing/2014/main" val="2870361912"/>
                    </a:ext>
                  </a:extLst>
                </a:gridCol>
                <a:gridCol w="915413">
                  <a:extLst>
                    <a:ext uri="{9D8B030D-6E8A-4147-A177-3AD203B41FA5}">
                      <a16:colId xmlns:a16="http://schemas.microsoft.com/office/drawing/2014/main" val="601615276"/>
                    </a:ext>
                  </a:extLst>
                </a:gridCol>
              </a:tblGrid>
              <a:tr h="830527">
                <a:tc>
                  <a:txBody>
                    <a:bodyPr/>
                    <a:lstStyle/>
                    <a:p>
                      <a:pPr algn="ctr"/>
                      <a:r>
                        <a:rPr lang="en-US" dirty="0"/>
                        <a:t>Model</a:t>
                      </a:r>
                    </a:p>
                  </a:txBody>
                  <a:tcPr/>
                </a:tc>
                <a:tc>
                  <a:txBody>
                    <a:bodyPr/>
                    <a:lstStyle/>
                    <a:p>
                      <a:pPr algn="ctr"/>
                      <a:r>
                        <a:rPr lang="en-US" dirty="0"/>
                        <a:t>Accuracy</a:t>
                      </a:r>
                    </a:p>
                  </a:txBody>
                  <a:tcPr/>
                </a:tc>
                <a:tc gridSpan="2">
                  <a:txBody>
                    <a:bodyPr/>
                    <a:lstStyle/>
                    <a:p>
                      <a:pPr algn="ctr"/>
                      <a:r>
                        <a:rPr lang="en-US" dirty="0"/>
                        <a:t>Recall</a:t>
                      </a:r>
                    </a:p>
                  </a:txBody>
                  <a:tcPr/>
                </a:tc>
                <a:tc hMerge="1">
                  <a:txBody>
                    <a:bodyPr/>
                    <a:lstStyle/>
                    <a:p>
                      <a:endParaRPr lang="en-US"/>
                    </a:p>
                  </a:txBody>
                  <a:tcPr/>
                </a:tc>
                <a:tc gridSpan="2">
                  <a:txBody>
                    <a:bodyPr/>
                    <a:lstStyle/>
                    <a:p>
                      <a:pPr algn="ctr"/>
                      <a:r>
                        <a:rPr lang="en-US" dirty="0"/>
                        <a:t>Precision</a:t>
                      </a:r>
                    </a:p>
                  </a:txBody>
                  <a:tcPr/>
                </a:tc>
                <a:tc hMerge="1">
                  <a:txBody>
                    <a:bodyPr/>
                    <a:lstStyle/>
                    <a:p>
                      <a:endParaRPr lang="en-US"/>
                    </a:p>
                  </a:txBody>
                  <a:tcPr/>
                </a:tc>
                <a:tc gridSpan="2">
                  <a:txBody>
                    <a:bodyPr/>
                    <a:lstStyle/>
                    <a:p>
                      <a:pPr algn="ctr"/>
                      <a:r>
                        <a:rPr lang="en-US" dirty="0"/>
                        <a:t>F1</a:t>
                      </a:r>
                    </a:p>
                  </a:txBody>
                  <a:tcPr/>
                </a:tc>
                <a:tc hMerge="1">
                  <a:txBody>
                    <a:bodyPr/>
                    <a:lstStyle/>
                    <a:p>
                      <a:endParaRPr lang="en-US"/>
                    </a:p>
                  </a:txBody>
                  <a:tcPr/>
                </a:tc>
                <a:tc>
                  <a:txBody>
                    <a:bodyPr/>
                    <a:lstStyle/>
                    <a:p>
                      <a:pPr algn="ctr"/>
                      <a:r>
                        <a:rPr lang="en-US" dirty="0"/>
                        <a:t>ROU AUC</a:t>
                      </a:r>
                    </a:p>
                  </a:txBody>
                  <a:tcPr/>
                </a:tc>
                <a:extLst>
                  <a:ext uri="{0D108BD9-81ED-4DB2-BD59-A6C34878D82A}">
                    <a16:rowId xmlns:a16="http://schemas.microsoft.com/office/drawing/2014/main" val="3442751377"/>
                  </a:ext>
                </a:extLst>
              </a:tr>
              <a:tr h="830527">
                <a:tc>
                  <a:txBody>
                    <a:bodyPr/>
                    <a:lstStyle/>
                    <a:p>
                      <a:endParaRPr lang="en-US" dirty="0"/>
                    </a:p>
                  </a:txBody>
                  <a:tcPr/>
                </a:tc>
                <a:tc>
                  <a:txBody>
                    <a:bodyPr/>
                    <a:lstStyle/>
                    <a:p>
                      <a:endParaRPr lang="en-US" dirty="0"/>
                    </a:p>
                  </a:txBody>
                  <a:tcPr/>
                </a:tc>
                <a:tc>
                  <a:txBody>
                    <a:bodyPr/>
                    <a:lstStyle/>
                    <a:p>
                      <a:r>
                        <a:rPr lang="en-US" dirty="0"/>
                        <a:t>Class 0</a:t>
                      </a:r>
                    </a:p>
                  </a:txBody>
                  <a:tcPr/>
                </a:tc>
                <a:tc>
                  <a:txBody>
                    <a:bodyPr/>
                    <a:lstStyle/>
                    <a:p>
                      <a:r>
                        <a:rPr lang="en-US" dirty="0"/>
                        <a:t>Class 1</a:t>
                      </a:r>
                    </a:p>
                  </a:txBody>
                  <a:tcPr/>
                </a:tc>
                <a:tc>
                  <a:txBody>
                    <a:bodyPr/>
                    <a:lstStyle/>
                    <a:p>
                      <a:r>
                        <a:rPr lang="en-US" dirty="0"/>
                        <a:t>Class 0</a:t>
                      </a:r>
                    </a:p>
                  </a:txBody>
                  <a:tcPr/>
                </a:tc>
                <a:tc>
                  <a:txBody>
                    <a:bodyPr/>
                    <a:lstStyle/>
                    <a:p>
                      <a:r>
                        <a:rPr lang="en-US" dirty="0"/>
                        <a:t>Class 1</a:t>
                      </a:r>
                    </a:p>
                  </a:txBody>
                  <a:tcPr/>
                </a:tc>
                <a:tc>
                  <a:txBody>
                    <a:bodyPr/>
                    <a:lstStyle/>
                    <a:p>
                      <a:r>
                        <a:rPr lang="en-US" dirty="0"/>
                        <a:t>Class 0</a:t>
                      </a:r>
                    </a:p>
                  </a:txBody>
                  <a:tcPr/>
                </a:tc>
                <a:tc>
                  <a:txBody>
                    <a:bodyPr/>
                    <a:lstStyle/>
                    <a:p>
                      <a:r>
                        <a:rPr lang="en-US" dirty="0"/>
                        <a:t>Class 1</a:t>
                      </a:r>
                    </a:p>
                  </a:txBody>
                  <a:tcPr/>
                </a:tc>
                <a:tc>
                  <a:txBody>
                    <a:bodyPr/>
                    <a:lstStyle/>
                    <a:p>
                      <a:endParaRPr lang="en-US"/>
                    </a:p>
                  </a:txBody>
                  <a:tcPr/>
                </a:tc>
                <a:extLst>
                  <a:ext uri="{0D108BD9-81ED-4DB2-BD59-A6C34878D82A}">
                    <a16:rowId xmlns:a16="http://schemas.microsoft.com/office/drawing/2014/main" val="797495304"/>
                  </a:ext>
                </a:extLst>
              </a:tr>
              <a:tr h="830527">
                <a:tc>
                  <a:txBody>
                    <a:bodyPr/>
                    <a:lstStyle/>
                    <a:p>
                      <a:r>
                        <a:rPr lang="en-US" dirty="0"/>
                        <a:t>Logistic Regression</a:t>
                      </a:r>
                    </a:p>
                  </a:txBody>
                  <a:tcPr/>
                </a:tc>
                <a:tc>
                  <a:txBody>
                    <a:bodyPr/>
                    <a:lstStyle/>
                    <a:p>
                      <a:r>
                        <a:rPr lang="en-US" dirty="0"/>
                        <a:t>0.52</a:t>
                      </a:r>
                    </a:p>
                  </a:txBody>
                  <a:tcPr/>
                </a:tc>
                <a:tc>
                  <a:txBody>
                    <a:bodyPr/>
                    <a:lstStyle/>
                    <a:p>
                      <a:r>
                        <a:rPr lang="en-US" dirty="0"/>
                        <a:t>0.44</a:t>
                      </a:r>
                    </a:p>
                  </a:txBody>
                  <a:tcPr/>
                </a:tc>
                <a:tc>
                  <a:txBody>
                    <a:bodyPr/>
                    <a:lstStyle/>
                    <a:p>
                      <a:r>
                        <a:rPr lang="en-US" dirty="0"/>
                        <a:t>0.54</a:t>
                      </a:r>
                    </a:p>
                  </a:txBody>
                  <a:tcPr/>
                </a:tc>
                <a:tc>
                  <a:txBody>
                    <a:bodyPr/>
                    <a:lstStyle/>
                    <a:p>
                      <a:r>
                        <a:rPr lang="en-US" dirty="0"/>
                        <a:t>0.16</a:t>
                      </a:r>
                    </a:p>
                  </a:txBody>
                  <a:tcPr/>
                </a:tc>
                <a:tc>
                  <a:txBody>
                    <a:bodyPr/>
                    <a:lstStyle/>
                    <a:p>
                      <a:r>
                        <a:rPr lang="en-US" dirty="0"/>
                        <a:t>0.83</a:t>
                      </a:r>
                    </a:p>
                  </a:txBody>
                  <a:tcPr/>
                </a:tc>
                <a:tc>
                  <a:txBody>
                    <a:bodyPr/>
                    <a:lstStyle/>
                    <a:p>
                      <a:r>
                        <a:rPr lang="en-US" dirty="0"/>
                        <a:t>0.23</a:t>
                      </a:r>
                    </a:p>
                  </a:txBody>
                  <a:tcPr/>
                </a:tc>
                <a:tc>
                  <a:txBody>
                    <a:bodyPr/>
                    <a:lstStyle/>
                    <a:p>
                      <a:r>
                        <a:rPr lang="en-US" dirty="0"/>
                        <a:t>0.65</a:t>
                      </a:r>
                    </a:p>
                  </a:txBody>
                  <a:tcPr/>
                </a:tc>
                <a:tc>
                  <a:txBody>
                    <a:bodyPr/>
                    <a:lstStyle/>
                    <a:p>
                      <a:r>
                        <a:rPr lang="en-US" dirty="0"/>
                        <a:t>0.49</a:t>
                      </a:r>
                    </a:p>
                  </a:txBody>
                  <a:tcPr/>
                </a:tc>
                <a:extLst>
                  <a:ext uri="{0D108BD9-81ED-4DB2-BD59-A6C34878D82A}">
                    <a16:rowId xmlns:a16="http://schemas.microsoft.com/office/drawing/2014/main" val="2908068380"/>
                  </a:ext>
                </a:extLst>
              </a:tr>
              <a:tr h="830527">
                <a:tc>
                  <a:txBody>
                    <a:bodyPr/>
                    <a:lstStyle/>
                    <a:p>
                      <a:r>
                        <a:rPr lang="en-US" dirty="0"/>
                        <a:t>Decision Tree</a:t>
                      </a:r>
                    </a:p>
                  </a:txBody>
                  <a:tcPr/>
                </a:tc>
                <a:tc>
                  <a:txBody>
                    <a:bodyPr/>
                    <a:lstStyle/>
                    <a:p>
                      <a:r>
                        <a:rPr lang="en-US" dirty="0"/>
                        <a:t>0.71</a:t>
                      </a:r>
                    </a:p>
                  </a:txBody>
                  <a:tcPr/>
                </a:tc>
                <a:tc>
                  <a:txBody>
                    <a:bodyPr/>
                    <a:lstStyle/>
                    <a:p>
                      <a:r>
                        <a:rPr lang="en-US" dirty="0"/>
                        <a:t>0.14</a:t>
                      </a:r>
                    </a:p>
                  </a:txBody>
                  <a:tcPr/>
                </a:tc>
                <a:tc>
                  <a:txBody>
                    <a:bodyPr/>
                    <a:lstStyle/>
                    <a:p>
                      <a:r>
                        <a:rPr lang="en-US" dirty="0"/>
                        <a:t>0.83</a:t>
                      </a:r>
                    </a:p>
                  </a:txBody>
                  <a:tcPr/>
                </a:tc>
                <a:tc>
                  <a:txBody>
                    <a:bodyPr/>
                    <a:lstStyle/>
                    <a:p>
                      <a:r>
                        <a:rPr lang="en-US" dirty="0"/>
                        <a:t>0.14</a:t>
                      </a:r>
                    </a:p>
                  </a:txBody>
                  <a:tcPr/>
                </a:tc>
                <a:tc>
                  <a:txBody>
                    <a:bodyPr/>
                    <a:lstStyle/>
                    <a:p>
                      <a:r>
                        <a:rPr lang="en-US" dirty="0"/>
                        <a:t>0.83</a:t>
                      </a:r>
                    </a:p>
                  </a:txBody>
                  <a:tcPr/>
                </a:tc>
                <a:tc>
                  <a:txBody>
                    <a:bodyPr/>
                    <a:lstStyle/>
                    <a:p>
                      <a:r>
                        <a:rPr lang="en-US" dirty="0"/>
                        <a:t>0.14</a:t>
                      </a:r>
                    </a:p>
                  </a:txBody>
                  <a:tcPr/>
                </a:tc>
                <a:tc>
                  <a:txBody>
                    <a:bodyPr/>
                    <a:lstStyle/>
                    <a:p>
                      <a:r>
                        <a:rPr lang="en-US" dirty="0"/>
                        <a:t>0.83</a:t>
                      </a:r>
                    </a:p>
                  </a:txBody>
                  <a:tcPr/>
                </a:tc>
                <a:tc>
                  <a:txBody>
                    <a:bodyPr/>
                    <a:lstStyle/>
                    <a:p>
                      <a:r>
                        <a:rPr lang="en-US" dirty="0"/>
                        <a:t>0.48</a:t>
                      </a:r>
                    </a:p>
                  </a:txBody>
                  <a:tcPr/>
                </a:tc>
                <a:extLst>
                  <a:ext uri="{0D108BD9-81ED-4DB2-BD59-A6C34878D82A}">
                    <a16:rowId xmlns:a16="http://schemas.microsoft.com/office/drawing/2014/main" val="765793456"/>
                  </a:ext>
                </a:extLst>
              </a:tr>
              <a:tr h="830527">
                <a:tc>
                  <a:txBody>
                    <a:bodyPr/>
                    <a:lstStyle/>
                    <a:p>
                      <a:r>
                        <a:rPr lang="en-US" dirty="0"/>
                        <a:t>Random Forest</a:t>
                      </a:r>
                    </a:p>
                  </a:txBody>
                  <a:tcPr/>
                </a:tc>
                <a:tc>
                  <a:txBody>
                    <a:bodyPr/>
                    <a:lstStyle/>
                    <a:p>
                      <a:r>
                        <a:rPr lang="en-US" dirty="0"/>
                        <a:t>0.83</a:t>
                      </a:r>
                    </a:p>
                  </a:txBody>
                  <a:tcPr/>
                </a:tc>
                <a:tc>
                  <a:txBody>
                    <a:bodyPr/>
                    <a:lstStyle/>
                    <a:p>
                      <a:r>
                        <a:rPr lang="en-US" dirty="0"/>
                        <a:t>0.01</a:t>
                      </a:r>
                    </a:p>
                  </a:txBody>
                  <a:tcPr/>
                </a:tc>
                <a:tc>
                  <a:txBody>
                    <a:bodyPr/>
                    <a:lstStyle/>
                    <a:p>
                      <a:r>
                        <a:rPr lang="en-US" dirty="0"/>
                        <a:t>0.99</a:t>
                      </a:r>
                    </a:p>
                  </a:txBody>
                  <a:tcPr/>
                </a:tc>
                <a:tc>
                  <a:txBody>
                    <a:bodyPr/>
                    <a:lstStyle/>
                    <a:p>
                      <a:r>
                        <a:rPr lang="en-US" dirty="0"/>
                        <a:t>0.17</a:t>
                      </a:r>
                    </a:p>
                  </a:txBody>
                  <a:tcPr/>
                </a:tc>
                <a:tc>
                  <a:txBody>
                    <a:bodyPr/>
                    <a:lstStyle/>
                    <a:p>
                      <a:r>
                        <a:rPr lang="en-US" dirty="0"/>
                        <a:t>0.83</a:t>
                      </a:r>
                    </a:p>
                  </a:txBody>
                  <a:tcPr/>
                </a:tc>
                <a:tc>
                  <a:txBody>
                    <a:bodyPr/>
                    <a:lstStyle/>
                    <a:p>
                      <a:r>
                        <a:rPr lang="en-US" dirty="0"/>
                        <a:t>0.02</a:t>
                      </a:r>
                    </a:p>
                  </a:txBody>
                  <a:tcPr/>
                </a:tc>
                <a:tc>
                  <a:txBody>
                    <a:bodyPr/>
                    <a:lstStyle/>
                    <a:p>
                      <a:r>
                        <a:rPr lang="en-US" dirty="0"/>
                        <a:t>0.90</a:t>
                      </a:r>
                    </a:p>
                  </a:txBody>
                  <a:tcPr/>
                </a:tc>
                <a:tc>
                  <a:txBody>
                    <a:bodyPr/>
                    <a:lstStyle/>
                    <a:p>
                      <a:r>
                        <a:rPr lang="en-US" dirty="0"/>
                        <a:t>0.42</a:t>
                      </a:r>
                    </a:p>
                  </a:txBody>
                  <a:tcPr/>
                </a:tc>
                <a:extLst>
                  <a:ext uri="{0D108BD9-81ED-4DB2-BD59-A6C34878D82A}">
                    <a16:rowId xmlns:a16="http://schemas.microsoft.com/office/drawing/2014/main" val="2815280330"/>
                  </a:ext>
                </a:extLst>
              </a:tr>
              <a:tr h="830527">
                <a:tc>
                  <a:txBody>
                    <a:bodyPr/>
                    <a:lstStyle/>
                    <a:p>
                      <a:r>
                        <a:rPr lang="en-US" dirty="0" err="1"/>
                        <a:t>XGBoost</a:t>
                      </a:r>
                      <a:endParaRPr lang="en-US" dirty="0"/>
                    </a:p>
                  </a:txBody>
                  <a:tcPr/>
                </a:tc>
                <a:tc>
                  <a:txBody>
                    <a:bodyPr/>
                    <a:lstStyle/>
                    <a:p>
                      <a:r>
                        <a:rPr lang="en-US" dirty="0"/>
                        <a:t>0.65</a:t>
                      </a:r>
                    </a:p>
                  </a:txBody>
                  <a:tcPr/>
                </a:tc>
                <a:tc>
                  <a:txBody>
                    <a:bodyPr/>
                    <a:lstStyle/>
                    <a:p>
                      <a:r>
                        <a:rPr lang="en-US" dirty="0"/>
                        <a:t>0.16</a:t>
                      </a:r>
                    </a:p>
                  </a:txBody>
                  <a:tcPr/>
                </a:tc>
                <a:tc>
                  <a:txBody>
                    <a:bodyPr/>
                    <a:lstStyle/>
                    <a:p>
                      <a:r>
                        <a:rPr lang="en-US" dirty="0"/>
                        <a:t>0.75</a:t>
                      </a:r>
                    </a:p>
                  </a:txBody>
                  <a:tcPr/>
                </a:tc>
                <a:tc>
                  <a:txBody>
                    <a:bodyPr/>
                    <a:lstStyle/>
                    <a:p>
                      <a:r>
                        <a:rPr lang="en-US" dirty="0"/>
                        <a:t>0.11</a:t>
                      </a:r>
                    </a:p>
                  </a:txBody>
                  <a:tcPr/>
                </a:tc>
                <a:tc>
                  <a:txBody>
                    <a:bodyPr/>
                    <a:lstStyle/>
                    <a:p>
                      <a:r>
                        <a:rPr lang="en-US" dirty="0"/>
                        <a:t>0.82</a:t>
                      </a:r>
                    </a:p>
                  </a:txBody>
                  <a:tcPr/>
                </a:tc>
                <a:tc>
                  <a:txBody>
                    <a:bodyPr/>
                    <a:lstStyle/>
                    <a:p>
                      <a:r>
                        <a:rPr lang="en-US" dirty="0"/>
                        <a:t>0.13</a:t>
                      </a:r>
                    </a:p>
                  </a:txBody>
                  <a:tcPr/>
                </a:tc>
                <a:tc>
                  <a:txBody>
                    <a:bodyPr/>
                    <a:lstStyle/>
                    <a:p>
                      <a:r>
                        <a:rPr lang="en-US" dirty="0"/>
                        <a:t>0.78</a:t>
                      </a:r>
                    </a:p>
                  </a:txBody>
                  <a:tcPr/>
                </a:tc>
                <a:tc>
                  <a:txBody>
                    <a:bodyPr/>
                    <a:lstStyle/>
                    <a:p>
                      <a:r>
                        <a:rPr lang="en-US" dirty="0"/>
                        <a:t>0.41</a:t>
                      </a:r>
                    </a:p>
                  </a:txBody>
                  <a:tcPr/>
                </a:tc>
                <a:extLst>
                  <a:ext uri="{0D108BD9-81ED-4DB2-BD59-A6C34878D82A}">
                    <a16:rowId xmlns:a16="http://schemas.microsoft.com/office/drawing/2014/main" val="165093651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34AE2-D220-3D04-E637-EF3932D8F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9776A-5088-3BDC-8152-8658BF3BEF70}"/>
              </a:ext>
            </a:extLst>
          </p:cNvPr>
          <p:cNvSpPr>
            <a:spLocks noGrp="1"/>
          </p:cNvSpPr>
          <p:nvPr>
            <p:ph type="title"/>
          </p:nvPr>
        </p:nvSpPr>
        <p:spPr>
          <a:xfrm>
            <a:off x="457200" y="274639"/>
            <a:ext cx="8229600" cy="822642"/>
          </a:xfrm>
        </p:spPr>
        <p:txBody>
          <a:bodyPr>
            <a:noAutofit/>
          </a:bodyPr>
          <a:lstStyle/>
          <a:p>
            <a:r>
              <a:rPr b="1" dirty="0"/>
              <a:t>Performance (</a:t>
            </a:r>
            <a:r>
              <a:rPr lang="en-US" b="1" dirty="0"/>
              <a:t>After</a:t>
            </a:r>
            <a:r>
              <a:rPr b="1" dirty="0"/>
              <a:t> Resampling)</a:t>
            </a:r>
          </a:p>
        </p:txBody>
      </p:sp>
      <p:graphicFrame>
        <p:nvGraphicFramePr>
          <p:cNvPr id="4" name="Content Placeholder 3">
            <a:extLst>
              <a:ext uri="{FF2B5EF4-FFF2-40B4-BE49-F238E27FC236}">
                <a16:creationId xmlns:a16="http://schemas.microsoft.com/office/drawing/2014/main" id="{BC3E6EDA-7F57-F426-A1AD-5D4D9A7C3015}"/>
              </a:ext>
            </a:extLst>
          </p:cNvPr>
          <p:cNvGraphicFramePr>
            <a:graphicFrameLocks noGrp="1"/>
          </p:cNvGraphicFramePr>
          <p:nvPr>
            <p:ph idx="1"/>
            <p:extLst>
              <p:ext uri="{D42A27DB-BD31-4B8C-83A1-F6EECF244321}">
                <p14:modId xmlns:p14="http://schemas.microsoft.com/office/powerpoint/2010/main" val="2699511032"/>
              </p:ext>
            </p:extLst>
          </p:nvPr>
        </p:nvGraphicFramePr>
        <p:xfrm>
          <a:off x="133644" y="1361047"/>
          <a:ext cx="8876712" cy="5222316"/>
        </p:xfrm>
        <a:graphic>
          <a:graphicData uri="http://schemas.openxmlformats.org/drawingml/2006/table">
            <a:tbl>
              <a:tblPr firstRow="1" bandRow="1">
                <a:tableStyleId>{5C22544A-7EE6-4342-B048-85BDC9FD1C3A}</a:tableStyleId>
              </a:tblPr>
              <a:tblGrid>
                <a:gridCol w="1234419">
                  <a:extLst>
                    <a:ext uri="{9D8B030D-6E8A-4147-A177-3AD203B41FA5}">
                      <a16:colId xmlns:a16="http://schemas.microsoft.com/office/drawing/2014/main" val="947346643"/>
                    </a:ext>
                  </a:extLst>
                </a:gridCol>
                <a:gridCol w="1095718">
                  <a:extLst>
                    <a:ext uri="{9D8B030D-6E8A-4147-A177-3AD203B41FA5}">
                      <a16:colId xmlns:a16="http://schemas.microsoft.com/office/drawing/2014/main" val="3391506704"/>
                    </a:ext>
                  </a:extLst>
                </a:gridCol>
                <a:gridCol w="1095719">
                  <a:extLst>
                    <a:ext uri="{9D8B030D-6E8A-4147-A177-3AD203B41FA5}">
                      <a16:colId xmlns:a16="http://schemas.microsoft.com/office/drawing/2014/main" val="3244285679"/>
                    </a:ext>
                  </a:extLst>
                </a:gridCol>
                <a:gridCol w="998630">
                  <a:extLst>
                    <a:ext uri="{9D8B030D-6E8A-4147-A177-3AD203B41FA5}">
                      <a16:colId xmlns:a16="http://schemas.microsoft.com/office/drawing/2014/main" val="3871892658"/>
                    </a:ext>
                  </a:extLst>
                </a:gridCol>
                <a:gridCol w="929280">
                  <a:extLst>
                    <a:ext uri="{9D8B030D-6E8A-4147-A177-3AD203B41FA5}">
                      <a16:colId xmlns:a16="http://schemas.microsoft.com/office/drawing/2014/main" val="4073959437"/>
                    </a:ext>
                  </a:extLst>
                </a:gridCol>
                <a:gridCol w="846061">
                  <a:extLst>
                    <a:ext uri="{9D8B030D-6E8A-4147-A177-3AD203B41FA5}">
                      <a16:colId xmlns:a16="http://schemas.microsoft.com/office/drawing/2014/main" val="4057748302"/>
                    </a:ext>
                  </a:extLst>
                </a:gridCol>
                <a:gridCol w="929281">
                  <a:extLst>
                    <a:ext uri="{9D8B030D-6E8A-4147-A177-3AD203B41FA5}">
                      <a16:colId xmlns:a16="http://schemas.microsoft.com/office/drawing/2014/main" val="682987483"/>
                    </a:ext>
                  </a:extLst>
                </a:gridCol>
                <a:gridCol w="832191">
                  <a:extLst>
                    <a:ext uri="{9D8B030D-6E8A-4147-A177-3AD203B41FA5}">
                      <a16:colId xmlns:a16="http://schemas.microsoft.com/office/drawing/2014/main" val="2870361912"/>
                    </a:ext>
                  </a:extLst>
                </a:gridCol>
                <a:gridCol w="915413">
                  <a:extLst>
                    <a:ext uri="{9D8B030D-6E8A-4147-A177-3AD203B41FA5}">
                      <a16:colId xmlns:a16="http://schemas.microsoft.com/office/drawing/2014/main" val="601615276"/>
                    </a:ext>
                  </a:extLst>
                </a:gridCol>
              </a:tblGrid>
              <a:tr h="870386">
                <a:tc>
                  <a:txBody>
                    <a:bodyPr/>
                    <a:lstStyle/>
                    <a:p>
                      <a:pPr algn="ctr"/>
                      <a:r>
                        <a:rPr lang="en-US" dirty="0"/>
                        <a:t>Model</a:t>
                      </a:r>
                    </a:p>
                  </a:txBody>
                  <a:tcPr/>
                </a:tc>
                <a:tc>
                  <a:txBody>
                    <a:bodyPr/>
                    <a:lstStyle/>
                    <a:p>
                      <a:pPr algn="ctr"/>
                      <a:r>
                        <a:rPr lang="en-US" dirty="0"/>
                        <a:t>Accuracy</a:t>
                      </a:r>
                    </a:p>
                  </a:txBody>
                  <a:tcPr/>
                </a:tc>
                <a:tc gridSpan="2">
                  <a:txBody>
                    <a:bodyPr/>
                    <a:lstStyle/>
                    <a:p>
                      <a:pPr algn="ctr"/>
                      <a:r>
                        <a:rPr lang="en-US" dirty="0"/>
                        <a:t>Recall</a:t>
                      </a:r>
                    </a:p>
                  </a:txBody>
                  <a:tcPr/>
                </a:tc>
                <a:tc hMerge="1">
                  <a:txBody>
                    <a:bodyPr/>
                    <a:lstStyle/>
                    <a:p>
                      <a:endParaRPr lang="en-US"/>
                    </a:p>
                  </a:txBody>
                  <a:tcPr/>
                </a:tc>
                <a:tc gridSpan="2">
                  <a:txBody>
                    <a:bodyPr/>
                    <a:lstStyle/>
                    <a:p>
                      <a:pPr algn="ctr"/>
                      <a:r>
                        <a:rPr lang="en-US" dirty="0"/>
                        <a:t>Precision</a:t>
                      </a:r>
                    </a:p>
                  </a:txBody>
                  <a:tcPr/>
                </a:tc>
                <a:tc hMerge="1">
                  <a:txBody>
                    <a:bodyPr/>
                    <a:lstStyle/>
                    <a:p>
                      <a:endParaRPr lang="en-US"/>
                    </a:p>
                  </a:txBody>
                  <a:tcPr/>
                </a:tc>
                <a:tc gridSpan="2">
                  <a:txBody>
                    <a:bodyPr/>
                    <a:lstStyle/>
                    <a:p>
                      <a:pPr algn="ctr"/>
                      <a:r>
                        <a:rPr lang="en-US" dirty="0"/>
                        <a:t>F1</a:t>
                      </a:r>
                    </a:p>
                  </a:txBody>
                  <a:tcPr/>
                </a:tc>
                <a:tc hMerge="1">
                  <a:txBody>
                    <a:bodyPr/>
                    <a:lstStyle/>
                    <a:p>
                      <a:endParaRPr lang="en-US"/>
                    </a:p>
                  </a:txBody>
                  <a:tcPr/>
                </a:tc>
                <a:tc>
                  <a:txBody>
                    <a:bodyPr/>
                    <a:lstStyle/>
                    <a:p>
                      <a:pPr algn="ctr"/>
                      <a:r>
                        <a:rPr lang="en-US" dirty="0"/>
                        <a:t>ROU AUC</a:t>
                      </a:r>
                    </a:p>
                  </a:txBody>
                  <a:tcPr/>
                </a:tc>
                <a:extLst>
                  <a:ext uri="{0D108BD9-81ED-4DB2-BD59-A6C34878D82A}">
                    <a16:rowId xmlns:a16="http://schemas.microsoft.com/office/drawing/2014/main" val="3442751377"/>
                  </a:ext>
                </a:extLst>
              </a:tr>
              <a:tr h="870386">
                <a:tc>
                  <a:txBody>
                    <a:bodyPr/>
                    <a:lstStyle/>
                    <a:p>
                      <a:endParaRPr lang="en-US" dirty="0"/>
                    </a:p>
                  </a:txBody>
                  <a:tcPr/>
                </a:tc>
                <a:tc>
                  <a:txBody>
                    <a:bodyPr/>
                    <a:lstStyle/>
                    <a:p>
                      <a:endParaRPr lang="en-US" dirty="0"/>
                    </a:p>
                  </a:txBody>
                  <a:tcPr/>
                </a:tc>
                <a:tc>
                  <a:txBody>
                    <a:bodyPr/>
                    <a:lstStyle/>
                    <a:p>
                      <a:r>
                        <a:rPr lang="en-US" dirty="0"/>
                        <a:t>Class 0</a:t>
                      </a:r>
                    </a:p>
                  </a:txBody>
                  <a:tcPr/>
                </a:tc>
                <a:tc>
                  <a:txBody>
                    <a:bodyPr/>
                    <a:lstStyle/>
                    <a:p>
                      <a:r>
                        <a:rPr lang="en-US" dirty="0"/>
                        <a:t>Class 1</a:t>
                      </a:r>
                    </a:p>
                  </a:txBody>
                  <a:tcPr/>
                </a:tc>
                <a:tc>
                  <a:txBody>
                    <a:bodyPr/>
                    <a:lstStyle/>
                    <a:p>
                      <a:r>
                        <a:rPr lang="en-US" dirty="0"/>
                        <a:t>Class 0</a:t>
                      </a:r>
                    </a:p>
                  </a:txBody>
                  <a:tcPr/>
                </a:tc>
                <a:tc>
                  <a:txBody>
                    <a:bodyPr/>
                    <a:lstStyle/>
                    <a:p>
                      <a:r>
                        <a:rPr lang="en-US" dirty="0"/>
                        <a:t>Class 1</a:t>
                      </a:r>
                    </a:p>
                  </a:txBody>
                  <a:tcPr/>
                </a:tc>
                <a:tc>
                  <a:txBody>
                    <a:bodyPr/>
                    <a:lstStyle/>
                    <a:p>
                      <a:r>
                        <a:rPr lang="en-US" dirty="0"/>
                        <a:t>Class 0</a:t>
                      </a:r>
                    </a:p>
                  </a:txBody>
                  <a:tcPr/>
                </a:tc>
                <a:tc>
                  <a:txBody>
                    <a:bodyPr/>
                    <a:lstStyle/>
                    <a:p>
                      <a:r>
                        <a:rPr lang="en-US" dirty="0"/>
                        <a:t>Class 1</a:t>
                      </a:r>
                    </a:p>
                  </a:txBody>
                  <a:tcPr/>
                </a:tc>
                <a:tc>
                  <a:txBody>
                    <a:bodyPr/>
                    <a:lstStyle/>
                    <a:p>
                      <a:endParaRPr lang="en-US"/>
                    </a:p>
                  </a:txBody>
                  <a:tcPr/>
                </a:tc>
                <a:extLst>
                  <a:ext uri="{0D108BD9-81ED-4DB2-BD59-A6C34878D82A}">
                    <a16:rowId xmlns:a16="http://schemas.microsoft.com/office/drawing/2014/main" val="797495304"/>
                  </a:ext>
                </a:extLst>
              </a:tr>
              <a:tr h="870386">
                <a:tc>
                  <a:txBody>
                    <a:bodyPr/>
                    <a:lstStyle/>
                    <a:p>
                      <a:r>
                        <a:rPr lang="en-US" dirty="0"/>
                        <a:t>Logistic Regression</a:t>
                      </a:r>
                    </a:p>
                  </a:txBody>
                  <a:tcPr/>
                </a:tc>
                <a:tc>
                  <a:txBody>
                    <a:bodyPr/>
                    <a:lstStyle/>
                    <a:p>
                      <a:r>
                        <a:rPr lang="en-US" dirty="0"/>
                        <a:t>0.49</a:t>
                      </a:r>
                    </a:p>
                  </a:txBody>
                  <a:tcPr/>
                </a:tc>
                <a:tc>
                  <a:txBody>
                    <a:bodyPr/>
                    <a:lstStyle/>
                    <a:p>
                      <a:r>
                        <a:rPr lang="en-US" dirty="0"/>
                        <a:t>0.45</a:t>
                      </a:r>
                    </a:p>
                  </a:txBody>
                  <a:tcPr/>
                </a:tc>
                <a:tc>
                  <a:txBody>
                    <a:bodyPr/>
                    <a:lstStyle/>
                    <a:p>
                      <a:r>
                        <a:rPr lang="en-US" dirty="0"/>
                        <a:t>0.50</a:t>
                      </a:r>
                    </a:p>
                  </a:txBody>
                  <a:tcPr/>
                </a:tc>
                <a:tc>
                  <a:txBody>
                    <a:bodyPr/>
                    <a:lstStyle/>
                    <a:p>
                      <a:r>
                        <a:rPr lang="en-US" dirty="0"/>
                        <a:t>0.15</a:t>
                      </a:r>
                    </a:p>
                  </a:txBody>
                  <a:tcPr/>
                </a:tc>
                <a:tc>
                  <a:txBody>
                    <a:bodyPr/>
                    <a:lstStyle/>
                    <a:p>
                      <a:r>
                        <a:rPr lang="en-US" dirty="0"/>
                        <a:t>0.82</a:t>
                      </a:r>
                    </a:p>
                  </a:txBody>
                  <a:tcPr/>
                </a:tc>
                <a:tc>
                  <a:txBody>
                    <a:bodyPr/>
                    <a:lstStyle/>
                    <a:p>
                      <a:r>
                        <a:rPr lang="en-US" dirty="0"/>
                        <a:t>0.23</a:t>
                      </a:r>
                    </a:p>
                  </a:txBody>
                  <a:tcPr/>
                </a:tc>
                <a:tc>
                  <a:txBody>
                    <a:bodyPr/>
                    <a:lstStyle/>
                    <a:p>
                      <a:r>
                        <a:rPr lang="en-US" dirty="0"/>
                        <a:t>0.62</a:t>
                      </a:r>
                    </a:p>
                  </a:txBody>
                  <a:tcPr/>
                </a:tc>
                <a:tc>
                  <a:txBody>
                    <a:bodyPr/>
                    <a:lstStyle/>
                    <a:p>
                      <a:r>
                        <a:rPr lang="en-US" dirty="0"/>
                        <a:t>0.47</a:t>
                      </a:r>
                    </a:p>
                  </a:txBody>
                  <a:tcPr/>
                </a:tc>
                <a:extLst>
                  <a:ext uri="{0D108BD9-81ED-4DB2-BD59-A6C34878D82A}">
                    <a16:rowId xmlns:a16="http://schemas.microsoft.com/office/drawing/2014/main" val="2908068380"/>
                  </a:ext>
                </a:extLst>
              </a:tr>
              <a:tr h="870386">
                <a:tc>
                  <a:txBody>
                    <a:bodyPr/>
                    <a:lstStyle/>
                    <a:p>
                      <a:r>
                        <a:rPr lang="en-US" dirty="0"/>
                        <a:t>Decision Tree</a:t>
                      </a:r>
                    </a:p>
                  </a:txBody>
                  <a:tcPr/>
                </a:tc>
                <a:tc>
                  <a:txBody>
                    <a:bodyPr/>
                    <a:lstStyle/>
                    <a:p>
                      <a:r>
                        <a:rPr lang="en-US" dirty="0"/>
                        <a:t>0.69</a:t>
                      </a:r>
                    </a:p>
                  </a:txBody>
                  <a:tcPr/>
                </a:tc>
                <a:tc>
                  <a:txBody>
                    <a:bodyPr/>
                    <a:lstStyle/>
                    <a:p>
                      <a:r>
                        <a:rPr lang="en-US" dirty="0"/>
                        <a:t>0.11</a:t>
                      </a:r>
                    </a:p>
                  </a:txBody>
                  <a:tcPr/>
                </a:tc>
                <a:tc>
                  <a:txBody>
                    <a:bodyPr/>
                    <a:lstStyle/>
                    <a:p>
                      <a:r>
                        <a:rPr lang="en-US" dirty="0"/>
                        <a:t>0.80</a:t>
                      </a:r>
                    </a:p>
                  </a:txBody>
                  <a:tcPr/>
                </a:tc>
                <a:tc>
                  <a:txBody>
                    <a:bodyPr/>
                    <a:lstStyle/>
                    <a:p>
                      <a:r>
                        <a:rPr lang="en-US" dirty="0"/>
                        <a:t>0.10</a:t>
                      </a:r>
                    </a:p>
                  </a:txBody>
                  <a:tcPr/>
                </a:tc>
                <a:tc>
                  <a:txBody>
                    <a:bodyPr/>
                    <a:lstStyle/>
                    <a:p>
                      <a:r>
                        <a:rPr lang="en-US" dirty="0"/>
                        <a:t>0.82</a:t>
                      </a:r>
                    </a:p>
                  </a:txBody>
                  <a:tcPr/>
                </a:tc>
                <a:tc>
                  <a:txBody>
                    <a:bodyPr/>
                    <a:lstStyle/>
                    <a:p>
                      <a:r>
                        <a:rPr lang="en-US" dirty="0"/>
                        <a:t>0.10</a:t>
                      </a:r>
                    </a:p>
                  </a:txBody>
                  <a:tcPr/>
                </a:tc>
                <a:tc>
                  <a:txBody>
                    <a:bodyPr/>
                    <a:lstStyle/>
                    <a:p>
                      <a:r>
                        <a:rPr lang="en-US" dirty="0"/>
                        <a:t>0.81</a:t>
                      </a:r>
                    </a:p>
                  </a:txBody>
                  <a:tcPr/>
                </a:tc>
                <a:tc>
                  <a:txBody>
                    <a:bodyPr/>
                    <a:lstStyle/>
                    <a:p>
                      <a:r>
                        <a:rPr lang="en-US" dirty="0"/>
                        <a:t>0.46</a:t>
                      </a:r>
                    </a:p>
                  </a:txBody>
                  <a:tcPr/>
                </a:tc>
                <a:extLst>
                  <a:ext uri="{0D108BD9-81ED-4DB2-BD59-A6C34878D82A}">
                    <a16:rowId xmlns:a16="http://schemas.microsoft.com/office/drawing/2014/main" val="765793456"/>
                  </a:ext>
                </a:extLst>
              </a:tr>
              <a:tr h="870386">
                <a:tc>
                  <a:txBody>
                    <a:bodyPr/>
                    <a:lstStyle/>
                    <a:p>
                      <a:r>
                        <a:rPr lang="en-US" dirty="0"/>
                        <a:t>Random Forest</a:t>
                      </a:r>
                    </a:p>
                  </a:txBody>
                  <a:tcPr/>
                </a:tc>
                <a:tc>
                  <a:txBody>
                    <a:bodyPr/>
                    <a:lstStyle/>
                    <a:p>
                      <a:r>
                        <a:rPr lang="en-US" dirty="0"/>
                        <a:t>0.71</a:t>
                      </a:r>
                    </a:p>
                  </a:txBody>
                  <a:tcPr/>
                </a:tc>
                <a:tc>
                  <a:txBody>
                    <a:bodyPr/>
                    <a:lstStyle/>
                    <a:p>
                      <a:r>
                        <a:rPr lang="en-US" dirty="0"/>
                        <a:t>0.16</a:t>
                      </a:r>
                    </a:p>
                  </a:txBody>
                  <a:tcPr/>
                </a:tc>
                <a:tc>
                  <a:txBody>
                    <a:bodyPr/>
                    <a:lstStyle/>
                    <a:p>
                      <a:r>
                        <a:rPr lang="en-US" dirty="0"/>
                        <a:t>0.82</a:t>
                      </a:r>
                    </a:p>
                  </a:txBody>
                  <a:tcPr/>
                </a:tc>
                <a:tc>
                  <a:txBody>
                    <a:bodyPr/>
                    <a:lstStyle/>
                    <a:p>
                      <a:r>
                        <a:rPr lang="en-US" dirty="0"/>
                        <a:t>0.16</a:t>
                      </a:r>
                    </a:p>
                  </a:txBody>
                  <a:tcPr/>
                </a:tc>
                <a:tc>
                  <a:txBody>
                    <a:bodyPr/>
                    <a:lstStyle/>
                    <a:p>
                      <a:r>
                        <a:rPr lang="en-US" dirty="0"/>
                        <a:t>0.83</a:t>
                      </a:r>
                    </a:p>
                  </a:txBody>
                  <a:tcPr/>
                </a:tc>
                <a:tc>
                  <a:txBody>
                    <a:bodyPr/>
                    <a:lstStyle/>
                    <a:p>
                      <a:r>
                        <a:rPr lang="en-US" dirty="0"/>
                        <a:t>0.16</a:t>
                      </a:r>
                    </a:p>
                  </a:txBody>
                  <a:tcPr/>
                </a:tc>
                <a:tc>
                  <a:txBody>
                    <a:bodyPr/>
                    <a:lstStyle/>
                    <a:p>
                      <a:r>
                        <a:rPr lang="en-US" dirty="0"/>
                        <a:t>0.83</a:t>
                      </a:r>
                    </a:p>
                  </a:txBody>
                  <a:tcPr/>
                </a:tc>
                <a:tc>
                  <a:txBody>
                    <a:bodyPr/>
                    <a:lstStyle/>
                    <a:p>
                      <a:r>
                        <a:rPr lang="en-US" dirty="0"/>
                        <a:t>0.49</a:t>
                      </a:r>
                    </a:p>
                  </a:txBody>
                  <a:tcPr/>
                </a:tc>
                <a:extLst>
                  <a:ext uri="{0D108BD9-81ED-4DB2-BD59-A6C34878D82A}">
                    <a16:rowId xmlns:a16="http://schemas.microsoft.com/office/drawing/2014/main" val="2815280330"/>
                  </a:ext>
                </a:extLst>
              </a:tr>
              <a:tr h="870386">
                <a:tc>
                  <a:txBody>
                    <a:bodyPr/>
                    <a:lstStyle/>
                    <a:p>
                      <a:r>
                        <a:rPr lang="en-US" dirty="0" err="1"/>
                        <a:t>XGBoost</a:t>
                      </a:r>
                      <a:endParaRPr lang="en-US" dirty="0"/>
                    </a:p>
                  </a:txBody>
                  <a:tcPr/>
                </a:tc>
                <a:tc>
                  <a:txBody>
                    <a:bodyPr/>
                    <a:lstStyle/>
                    <a:p>
                      <a:r>
                        <a:rPr lang="en-US" dirty="0"/>
                        <a:t>0.75</a:t>
                      </a:r>
                    </a:p>
                  </a:txBody>
                  <a:tcPr/>
                </a:tc>
                <a:tc>
                  <a:txBody>
                    <a:bodyPr/>
                    <a:lstStyle/>
                    <a:p>
                      <a:r>
                        <a:rPr lang="en-US" dirty="0"/>
                        <a:t>0.10</a:t>
                      </a:r>
                    </a:p>
                  </a:txBody>
                  <a:tcPr/>
                </a:tc>
                <a:tc>
                  <a:txBody>
                    <a:bodyPr/>
                    <a:lstStyle/>
                    <a:p>
                      <a:r>
                        <a:rPr lang="en-US" dirty="0"/>
                        <a:t>0.88</a:t>
                      </a:r>
                    </a:p>
                  </a:txBody>
                  <a:tcPr/>
                </a:tc>
                <a:tc>
                  <a:txBody>
                    <a:bodyPr/>
                    <a:lstStyle/>
                    <a:p>
                      <a:r>
                        <a:rPr lang="en-US" dirty="0"/>
                        <a:t>0.15</a:t>
                      </a:r>
                    </a:p>
                  </a:txBody>
                  <a:tcPr/>
                </a:tc>
                <a:tc>
                  <a:txBody>
                    <a:bodyPr/>
                    <a:lstStyle/>
                    <a:p>
                      <a:r>
                        <a:rPr lang="en-US" dirty="0"/>
                        <a:t>0.83</a:t>
                      </a:r>
                    </a:p>
                  </a:txBody>
                  <a:tcPr/>
                </a:tc>
                <a:tc>
                  <a:txBody>
                    <a:bodyPr/>
                    <a:lstStyle/>
                    <a:p>
                      <a:r>
                        <a:rPr lang="en-US" dirty="0"/>
                        <a:t>0.12</a:t>
                      </a:r>
                    </a:p>
                  </a:txBody>
                  <a:tcPr/>
                </a:tc>
                <a:tc>
                  <a:txBody>
                    <a:bodyPr/>
                    <a:lstStyle/>
                    <a:p>
                      <a:r>
                        <a:rPr lang="en-US" dirty="0"/>
                        <a:t>0.86</a:t>
                      </a:r>
                    </a:p>
                  </a:txBody>
                  <a:tcPr/>
                </a:tc>
                <a:tc>
                  <a:txBody>
                    <a:bodyPr/>
                    <a:lstStyle/>
                    <a:p>
                      <a:r>
                        <a:rPr lang="en-US" dirty="0"/>
                        <a:t>0.49</a:t>
                      </a:r>
                    </a:p>
                  </a:txBody>
                  <a:tcPr/>
                </a:tc>
                <a:extLst>
                  <a:ext uri="{0D108BD9-81ED-4DB2-BD59-A6C34878D82A}">
                    <a16:rowId xmlns:a16="http://schemas.microsoft.com/office/drawing/2014/main" val="1650936510"/>
                  </a:ext>
                </a:extLst>
              </a:tr>
            </a:tbl>
          </a:graphicData>
        </a:graphic>
      </p:graphicFrame>
    </p:spTree>
    <p:extLst>
      <p:ext uri="{BB962C8B-B14F-4D97-AF65-F5344CB8AC3E}">
        <p14:creationId xmlns:p14="http://schemas.microsoft.com/office/powerpoint/2010/main" val="3691487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2388"/>
          </a:xfrm>
        </p:spPr>
        <p:txBody>
          <a:bodyPr>
            <a:noAutofit/>
          </a:bodyPr>
          <a:lstStyle/>
          <a:p>
            <a:r>
              <a:rPr lang="en-GB" b="1" dirty="0"/>
              <a:t>ROC Curve</a:t>
            </a:r>
          </a:p>
        </p:txBody>
      </p:sp>
      <p:pic>
        <p:nvPicPr>
          <p:cNvPr id="7" name="Content Placeholder 6">
            <a:extLst>
              <a:ext uri="{FF2B5EF4-FFF2-40B4-BE49-F238E27FC236}">
                <a16:creationId xmlns:a16="http://schemas.microsoft.com/office/drawing/2014/main" id="{F928AE3D-E43E-9B73-BD8E-B571F8971055}"/>
              </a:ext>
            </a:extLst>
          </p:cNvPr>
          <p:cNvPicPr>
            <a:picLocks noGrp="1" noChangeAspect="1"/>
          </p:cNvPicPr>
          <p:nvPr>
            <p:ph idx="1"/>
          </p:nvPr>
        </p:nvPicPr>
        <p:blipFill>
          <a:blip r:embed="rId2"/>
          <a:stretch>
            <a:fillRect/>
          </a:stretch>
        </p:blipFill>
        <p:spPr>
          <a:xfrm>
            <a:off x="126610" y="801858"/>
            <a:ext cx="8820442" cy="5950634"/>
          </a:xfrm>
        </p:spPr>
      </p:pic>
    </p:spTree>
    <p:extLst>
      <p:ext uri="{BB962C8B-B14F-4D97-AF65-F5344CB8AC3E}">
        <p14:creationId xmlns:p14="http://schemas.microsoft.com/office/powerpoint/2010/main" val="301813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1587"/>
            <a:ext cx="7772400" cy="1362075"/>
          </a:xfrm>
        </p:spPr>
        <p:txBody>
          <a:bodyPr>
            <a:normAutofit/>
          </a:bodyPr>
          <a:lstStyle/>
          <a:p>
            <a:pPr algn="ctr"/>
            <a:r>
              <a:rPr lang="en-US" sz="4400" cap="none" dirty="0"/>
              <a:t>Introduction</a:t>
            </a:r>
          </a:p>
        </p:txBody>
      </p:sp>
      <p:sp>
        <p:nvSpPr>
          <p:cNvPr id="3" name="Text Placeholder 2"/>
          <p:cNvSpPr>
            <a:spLocks noGrp="1"/>
          </p:cNvSpPr>
          <p:nvPr>
            <p:ph type="body" idx="1"/>
          </p:nvPr>
        </p:nvSpPr>
        <p:spPr>
          <a:xfrm>
            <a:off x="722313" y="4783014"/>
            <a:ext cx="7772400" cy="1316589"/>
          </a:xfrm>
        </p:spPr>
        <p:txBody>
          <a:bodyPr>
            <a:normAutofit/>
          </a:bodyPr>
          <a:lstStyle/>
          <a:p>
            <a:r>
              <a:rPr lang="en-US" dirty="0"/>
              <a:t>-</a:t>
            </a:r>
          </a:p>
          <a:p>
            <a:endParaRPr dirty="0"/>
          </a:p>
        </p:txBody>
      </p:sp>
      <p:sp>
        <p:nvSpPr>
          <p:cNvPr id="4" name="Title 1">
            <a:extLst>
              <a:ext uri="{FF2B5EF4-FFF2-40B4-BE49-F238E27FC236}">
                <a16:creationId xmlns:a16="http://schemas.microsoft.com/office/drawing/2014/main" id="{611842FC-7C2D-07A9-828B-A2E3FA510478}"/>
              </a:ext>
            </a:extLst>
          </p:cNvPr>
          <p:cNvSpPr txBox="1">
            <a:spLocks/>
          </p:cNvSpPr>
          <p:nvPr/>
        </p:nvSpPr>
        <p:spPr>
          <a:xfrm>
            <a:off x="143192" y="1420666"/>
            <a:ext cx="8817927" cy="5261488"/>
          </a:xfrm>
          <a:prstGeom prst="rect">
            <a:avLst/>
          </a:prstGeom>
        </p:spPr>
        <p:txBody>
          <a:bodyPr vert="horz" lIns="91440" tIns="45720" rIns="91440" bIns="45720" rtlCol="0" anchor="t">
            <a:no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marL="571500" indent="-571500" algn="just">
              <a:lnSpc>
                <a:spcPct val="150000"/>
              </a:lnSpc>
              <a:buFont typeface="Arial" panose="020B0604020202020204" pitchFamily="34" charset="0"/>
              <a:buChar char="•"/>
            </a:pPr>
            <a:r>
              <a:rPr lang="en-US" sz="3600" b="0" cap="none" dirty="0">
                <a:latin typeface="+mn-lt"/>
              </a:rPr>
              <a:t>Objective: Build ML models to predict loan creditworthiness.</a:t>
            </a:r>
          </a:p>
          <a:p>
            <a:pPr marL="571500" indent="-571500" algn="just">
              <a:lnSpc>
                <a:spcPct val="150000"/>
              </a:lnSpc>
              <a:buFont typeface="Arial" panose="020B0604020202020204" pitchFamily="34" charset="0"/>
              <a:buChar char="•"/>
            </a:pPr>
            <a:r>
              <a:rPr lang="en-US" sz="3600" b="0" cap="none" dirty="0">
                <a:latin typeface="+mn-lt"/>
              </a:rPr>
              <a:t>Data source: Historical loan application dataset.</a:t>
            </a:r>
          </a:p>
          <a:p>
            <a:pPr marL="571500" indent="-571500" algn="just">
              <a:lnSpc>
                <a:spcPct val="150000"/>
              </a:lnSpc>
              <a:buFont typeface="Arial" panose="020B0604020202020204" pitchFamily="34" charset="0"/>
              <a:buChar char="•"/>
            </a:pPr>
            <a:r>
              <a:rPr lang="en-US" sz="3600" b="0" cap="none" dirty="0">
                <a:latin typeface="+mn-lt"/>
              </a:rPr>
              <a:t>Techniques: EDA, Feature Engineering, Resampling, Modeling, Evaluation.</a:t>
            </a:r>
          </a:p>
          <a:p>
            <a:pPr algn="ctr">
              <a:lnSpc>
                <a:spcPct val="150000"/>
              </a:lnSpc>
            </a:pPr>
            <a:endParaRPr lang="en-US" sz="3600" b="0" cap="none" dirty="0">
              <a:latin typeface="+mn-lt"/>
            </a:endParaRPr>
          </a:p>
          <a:p>
            <a:pPr algn="ctr"/>
            <a:endParaRPr lang="en-US" sz="3600" b="0" cap="none"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C0B71-C366-790B-8950-7CD9D8808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1A54D-38B0-632C-C8E6-5343D70D9973}"/>
              </a:ext>
            </a:extLst>
          </p:cNvPr>
          <p:cNvSpPr>
            <a:spLocks noGrp="1"/>
          </p:cNvSpPr>
          <p:nvPr>
            <p:ph type="title"/>
          </p:nvPr>
        </p:nvSpPr>
        <p:spPr>
          <a:xfrm>
            <a:off x="457200" y="203982"/>
            <a:ext cx="8229600" cy="696350"/>
          </a:xfrm>
        </p:spPr>
        <p:txBody>
          <a:bodyPr>
            <a:noAutofit/>
          </a:bodyPr>
          <a:lstStyle/>
          <a:p>
            <a:r>
              <a:rPr lang="en-GB" b="1" dirty="0"/>
              <a:t>Best Model</a:t>
            </a:r>
          </a:p>
        </p:txBody>
      </p:sp>
      <p:sp>
        <p:nvSpPr>
          <p:cNvPr id="4" name="Content Placeholder 3">
            <a:extLst>
              <a:ext uri="{FF2B5EF4-FFF2-40B4-BE49-F238E27FC236}">
                <a16:creationId xmlns:a16="http://schemas.microsoft.com/office/drawing/2014/main" id="{BB9625CB-1F0C-045D-E96C-479A5309669A}"/>
              </a:ext>
            </a:extLst>
          </p:cNvPr>
          <p:cNvSpPr>
            <a:spLocks noGrp="1"/>
          </p:cNvSpPr>
          <p:nvPr>
            <p:ph idx="1"/>
          </p:nvPr>
        </p:nvSpPr>
        <p:spPr>
          <a:xfrm>
            <a:off x="98474" y="900332"/>
            <a:ext cx="8862646" cy="5753686"/>
          </a:xfrm>
        </p:spPr>
        <p:txBody>
          <a:bodyPr>
            <a:noAutofit/>
          </a:bodyPr>
          <a:lstStyle/>
          <a:p>
            <a:pPr algn="just"/>
            <a:r>
              <a:rPr lang="en-US" sz="2900" dirty="0"/>
              <a:t>Given the project's priority of minimizing risky loans by detecting non-creditworthy applicants (class 0), Logistic Regression with SMOTE and class_weight='balanced' is the best-performing model. </a:t>
            </a:r>
          </a:p>
          <a:p>
            <a:pPr algn="just"/>
            <a:r>
              <a:rPr lang="en-US" sz="2900" dirty="0"/>
              <a:t>It delivers the highest recall (0.45) and highest F1 score (0.23) for the minority class, making it the most effective at catching risky borrowers — which aligns with our core business objective.</a:t>
            </a:r>
          </a:p>
          <a:p>
            <a:pPr algn="just"/>
            <a:r>
              <a:rPr lang="en-US" sz="2900" dirty="0"/>
              <a:t>Supporting Model: Random Forest. While it is not great on recall (0.16), it has the highest precision on Class 0 (0.16), decent F1 (0.16) and the highest ROU AUC (0.49).</a:t>
            </a:r>
          </a:p>
          <a:p>
            <a:pPr algn="just"/>
            <a:endParaRPr lang="en-US" sz="2900" dirty="0"/>
          </a:p>
        </p:txBody>
      </p:sp>
    </p:spTree>
    <p:extLst>
      <p:ext uri="{BB962C8B-B14F-4D97-AF65-F5344CB8AC3E}">
        <p14:creationId xmlns:p14="http://schemas.microsoft.com/office/powerpoint/2010/main" val="1981747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ROC Curve Comparison</a:t>
            </a:r>
          </a:p>
        </p:txBody>
      </p:sp>
      <p:sp>
        <p:nvSpPr>
          <p:cNvPr id="3" name="Content Placeholder 2"/>
          <p:cNvSpPr>
            <a:spLocks noGrp="1"/>
          </p:cNvSpPr>
          <p:nvPr>
            <p:ph idx="1"/>
          </p:nvPr>
        </p:nvSpPr>
        <p:spPr>
          <a:xfrm>
            <a:off x="112542" y="1287512"/>
            <a:ext cx="8778239" cy="5570488"/>
          </a:xfrm>
        </p:spPr>
        <p:txBody>
          <a:bodyPr>
            <a:noAutofit/>
          </a:bodyPr>
          <a:lstStyle/>
          <a:p>
            <a:pPr algn="just"/>
            <a:r>
              <a:rPr lang="en-US" sz="2900" dirty="0"/>
              <a:t>Random Forest and </a:t>
            </a:r>
            <a:r>
              <a:rPr lang="en-US" sz="2900" dirty="0" err="1"/>
              <a:t>XGBoost</a:t>
            </a:r>
            <a:r>
              <a:rPr lang="en-US" sz="2900" dirty="0"/>
              <a:t> saw clear improvements in ROU AUC after applying SMOTE, indicating that handling class imbalance helped these models better distinguish between approved and unapproved applicants.</a:t>
            </a:r>
          </a:p>
          <a:p>
            <a:pPr algn="just"/>
            <a:r>
              <a:rPr lang="en-US" sz="2900" dirty="0"/>
              <a:t>Logistic Regression and Decision Tree experienced a slight decrease in AUC, possibly due to sensitivity to oversampling or model simplicity.</a:t>
            </a:r>
          </a:p>
          <a:p>
            <a:pPr algn="just"/>
            <a:r>
              <a:rPr lang="en-US" sz="2900" dirty="0"/>
              <a:t>Post-SMOTE, </a:t>
            </a:r>
            <a:r>
              <a:rPr lang="en-US" sz="2900" dirty="0" err="1"/>
              <a:t>XGBoost</a:t>
            </a:r>
            <a:r>
              <a:rPr lang="en-US" sz="2900" dirty="0"/>
              <a:t> and Random Forest both achieved AUC of 0.49, making them the top-performing models for creditworthiness prediction based on this metric.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6372C-6277-A1F3-DC4B-C66262BCE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C8E15-8823-8D37-8277-B41DF540459D}"/>
              </a:ext>
            </a:extLst>
          </p:cNvPr>
          <p:cNvSpPr>
            <a:spLocks noGrp="1"/>
          </p:cNvSpPr>
          <p:nvPr>
            <p:ph type="title"/>
          </p:nvPr>
        </p:nvSpPr>
        <p:spPr/>
        <p:txBody>
          <a:bodyPr/>
          <a:lstStyle/>
          <a:p>
            <a:r>
              <a:rPr lang="en-US" b="1" dirty="0"/>
              <a:t>Most Important Features</a:t>
            </a:r>
            <a:endParaRPr b="1" dirty="0"/>
          </a:p>
        </p:txBody>
      </p:sp>
      <p:sp>
        <p:nvSpPr>
          <p:cNvPr id="3" name="Content Placeholder 2">
            <a:extLst>
              <a:ext uri="{FF2B5EF4-FFF2-40B4-BE49-F238E27FC236}">
                <a16:creationId xmlns:a16="http://schemas.microsoft.com/office/drawing/2014/main" id="{89795BF6-84E5-42A9-0AE8-6AD0DD66A68A}"/>
              </a:ext>
            </a:extLst>
          </p:cNvPr>
          <p:cNvSpPr>
            <a:spLocks noGrp="1"/>
          </p:cNvSpPr>
          <p:nvPr>
            <p:ph idx="1"/>
          </p:nvPr>
        </p:nvSpPr>
        <p:spPr>
          <a:xfrm>
            <a:off x="112542" y="1287512"/>
            <a:ext cx="8778239" cy="5295850"/>
          </a:xfrm>
        </p:spPr>
        <p:txBody>
          <a:bodyPr>
            <a:noAutofit/>
          </a:bodyPr>
          <a:lstStyle/>
          <a:p>
            <a:pPr algn="just">
              <a:lnSpc>
                <a:spcPct val="150000"/>
              </a:lnSpc>
              <a:defRPr sz="1800"/>
            </a:pPr>
            <a:r>
              <a:rPr lang="en-US" sz="3100" dirty="0"/>
              <a:t>Credit History - strongest influence on approval.</a:t>
            </a:r>
          </a:p>
          <a:p>
            <a:pPr algn="just">
              <a:lnSpc>
                <a:spcPct val="150000"/>
              </a:lnSpc>
              <a:defRPr sz="1800"/>
            </a:pPr>
            <a:r>
              <a:rPr lang="en-US" sz="3100" dirty="0"/>
              <a:t>Debt-to-Income Ratio - higher ratios indicate higher risk.</a:t>
            </a:r>
          </a:p>
          <a:p>
            <a:pPr algn="just">
              <a:lnSpc>
                <a:spcPct val="150000"/>
              </a:lnSpc>
              <a:defRPr sz="1800"/>
            </a:pPr>
            <a:r>
              <a:rPr lang="en-US" sz="3100" dirty="0"/>
              <a:t>Loan Amount and Term affect repayment burden.</a:t>
            </a:r>
          </a:p>
          <a:p>
            <a:pPr algn="just">
              <a:lnSpc>
                <a:spcPct val="150000"/>
              </a:lnSpc>
              <a:defRPr sz="1800"/>
            </a:pPr>
            <a:r>
              <a:rPr lang="en-US" sz="3100" dirty="0"/>
              <a:t>Employment Status influences income stability.</a:t>
            </a:r>
          </a:p>
          <a:p>
            <a:pPr algn="just">
              <a:lnSpc>
                <a:spcPct val="150000"/>
              </a:lnSpc>
              <a:defRPr sz="1800"/>
            </a:pPr>
            <a:r>
              <a:rPr lang="en-US" sz="3100" dirty="0"/>
              <a:t>Marital Status and Property Area also have impact.</a:t>
            </a:r>
          </a:p>
        </p:txBody>
      </p:sp>
    </p:spTree>
    <p:extLst>
      <p:ext uri="{BB962C8B-B14F-4D97-AF65-F5344CB8AC3E}">
        <p14:creationId xmlns:p14="http://schemas.microsoft.com/office/powerpoint/2010/main" val="74263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4226D-D656-80C2-AE16-F03D2E5EE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4CCEB-728C-A66B-B171-7DB1F74AFB8D}"/>
              </a:ext>
            </a:extLst>
          </p:cNvPr>
          <p:cNvSpPr>
            <a:spLocks noGrp="1"/>
          </p:cNvSpPr>
          <p:nvPr>
            <p:ph type="title"/>
          </p:nvPr>
        </p:nvSpPr>
        <p:spPr>
          <a:xfrm>
            <a:off x="457200" y="158120"/>
            <a:ext cx="8229600" cy="663515"/>
          </a:xfrm>
        </p:spPr>
        <p:txBody>
          <a:bodyPr>
            <a:normAutofit fontScale="90000"/>
          </a:bodyPr>
          <a:lstStyle/>
          <a:p>
            <a:r>
              <a:rPr lang="en-US" b="1" dirty="0"/>
              <a:t>Business Implications</a:t>
            </a:r>
            <a:endParaRPr b="1" dirty="0"/>
          </a:p>
        </p:txBody>
      </p:sp>
      <p:sp>
        <p:nvSpPr>
          <p:cNvPr id="3" name="Content Placeholder 2">
            <a:extLst>
              <a:ext uri="{FF2B5EF4-FFF2-40B4-BE49-F238E27FC236}">
                <a16:creationId xmlns:a16="http://schemas.microsoft.com/office/drawing/2014/main" id="{9D5AFF21-AF8D-6FB5-36AD-F8588289CDEC}"/>
              </a:ext>
            </a:extLst>
          </p:cNvPr>
          <p:cNvSpPr>
            <a:spLocks noGrp="1"/>
          </p:cNvSpPr>
          <p:nvPr>
            <p:ph idx="1"/>
          </p:nvPr>
        </p:nvSpPr>
        <p:spPr>
          <a:xfrm>
            <a:off x="119271" y="821635"/>
            <a:ext cx="8865704" cy="6036365"/>
          </a:xfrm>
        </p:spPr>
        <p:txBody>
          <a:bodyPr>
            <a:noAutofit/>
          </a:bodyPr>
          <a:lstStyle/>
          <a:p>
            <a:pPr algn="just">
              <a:lnSpc>
                <a:spcPct val="150000"/>
              </a:lnSpc>
              <a:defRPr sz="1800"/>
            </a:pPr>
            <a:r>
              <a:rPr lang="en-US" sz="2100" dirty="0"/>
              <a:t>Use model to improve loan approval decisions and reduce defaults.</a:t>
            </a:r>
          </a:p>
          <a:p>
            <a:pPr>
              <a:lnSpc>
                <a:spcPct val="150000"/>
              </a:lnSpc>
              <a:defRPr sz="1800"/>
            </a:pPr>
            <a:r>
              <a:rPr lang="en-US" sz="2100" dirty="0"/>
              <a:t>Since credit history strongly influences loan approvals, banks should prioritize applicants with positive credit histories or help those with poor history improve their credit scores before reapplying.</a:t>
            </a:r>
          </a:p>
          <a:p>
            <a:pPr>
              <a:lnSpc>
                <a:spcPct val="150000"/>
              </a:lnSpc>
              <a:defRPr sz="1800"/>
            </a:pPr>
            <a:r>
              <a:rPr lang="en-US" sz="2100" dirty="0"/>
              <a:t>Focus on debt ratios in order to minimize risk.</a:t>
            </a:r>
          </a:p>
          <a:p>
            <a:pPr algn="just">
              <a:lnSpc>
                <a:spcPct val="150000"/>
              </a:lnSpc>
              <a:defRPr sz="1800"/>
            </a:pPr>
            <a:r>
              <a:rPr lang="en-US" sz="2100" dirty="0"/>
              <a:t>Reduce unfair rejections based on irrelevant features like income alone.</a:t>
            </a:r>
          </a:p>
          <a:p>
            <a:pPr algn="just">
              <a:lnSpc>
                <a:spcPct val="150000"/>
              </a:lnSpc>
              <a:defRPr sz="1800"/>
            </a:pPr>
            <a:r>
              <a:rPr lang="en-US" sz="2100" dirty="0"/>
              <a:t>Encourage applicants to apply for loan amounts proportional to their income and suggest optimal loan terms that keep monthly payments manageable to reduce default risk.</a:t>
            </a:r>
          </a:p>
          <a:p>
            <a:pPr>
              <a:lnSpc>
                <a:spcPct val="150000"/>
              </a:lnSpc>
              <a:defRPr sz="1800"/>
            </a:pPr>
            <a:r>
              <a:rPr lang="en-US" sz="2100" dirty="0"/>
              <a:t>Design loan products targeting different income groups or employment types (self-employed vs salaried) to serve customer needs better and minimize defaults.</a:t>
            </a:r>
            <a:br>
              <a:rPr lang="en-US" sz="2100" dirty="0"/>
            </a:br>
            <a:endParaRPr lang="en-US" sz="2100" dirty="0"/>
          </a:p>
        </p:txBody>
      </p:sp>
    </p:spTree>
    <p:extLst>
      <p:ext uri="{BB962C8B-B14F-4D97-AF65-F5344CB8AC3E}">
        <p14:creationId xmlns:p14="http://schemas.microsoft.com/office/powerpoint/2010/main" val="238553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A05D1-8F25-CBED-5742-D77333F21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6F86A-951A-11CE-D83C-DAB0490D283F}"/>
              </a:ext>
            </a:extLst>
          </p:cNvPr>
          <p:cNvSpPr>
            <a:spLocks noGrp="1"/>
          </p:cNvSpPr>
          <p:nvPr>
            <p:ph type="title"/>
          </p:nvPr>
        </p:nvSpPr>
        <p:spPr>
          <a:xfrm>
            <a:off x="457200" y="106016"/>
            <a:ext cx="8229600" cy="636105"/>
          </a:xfrm>
        </p:spPr>
        <p:txBody>
          <a:bodyPr>
            <a:normAutofit fontScale="90000"/>
          </a:bodyPr>
          <a:lstStyle/>
          <a:p>
            <a:r>
              <a:rPr lang="en-US" b="1" dirty="0"/>
              <a:t>Next Steps</a:t>
            </a:r>
            <a:endParaRPr b="1" dirty="0"/>
          </a:p>
        </p:txBody>
      </p:sp>
      <p:sp>
        <p:nvSpPr>
          <p:cNvPr id="3" name="Content Placeholder 2">
            <a:extLst>
              <a:ext uri="{FF2B5EF4-FFF2-40B4-BE49-F238E27FC236}">
                <a16:creationId xmlns:a16="http://schemas.microsoft.com/office/drawing/2014/main" id="{9BCE70B1-7FFB-03E8-A1B9-38F71252540D}"/>
              </a:ext>
            </a:extLst>
          </p:cNvPr>
          <p:cNvSpPr>
            <a:spLocks noGrp="1"/>
          </p:cNvSpPr>
          <p:nvPr>
            <p:ph idx="1"/>
          </p:nvPr>
        </p:nvSpPr>
        <p:spPr>
          <a:xfrm>
            <a:off x="189913" y="742122"/>
            <a:ext cx="8764173" cy="6115878"/>
          </a:xfrm>
        </p:spPr>
        <p:txBody>
          <a:bodyPr>
            <a:noAutofit/>
          </a:bodyPr>
          <a:lstStyle/>
          <a:p>
            <a:pPr algn="just">
              <a:lnSpc>
                <a:spcPct val="150000"/>
              </a:lnSpc>
              <a:defRPr sz="1800"/>
            </a:pPr>
            <a:r>
              <a:rPr lang="en-US" sz="2200" dirty="0"/>
              <a:t>Extreme outliers (very high incomes or loan requests) should be investigated individually to understand if they represent risk or special cases. Handling outliers and class imbalance is crucial for model accuracy.</a:t>
            </a:r>
          </a:p>
          <a:p>
            <a:pPr algn="just">
              <a:lnSpc>
                <a:spcPct val="150000"/>
              </a:lnSpc>
              <a:defRPr sz="1800"/>
            </a:pPr>
            <a:r>
              <a:rPr lang="en-US" sz="2200" dirty="0"/>
              <a:t>Since males, undergraduates, and those in semi-urban areas have higher approval rates, further study can explore if any bias exists or if these groups genuinely have better repayment records.</a:t>
            </a:r>
          </a:p>
          <a:p>
            <a:pPr algn="just">
              <a:lnSpc>
                <a:spcPct val="150000"/>
              </a:lnSpc>
              <a:defRPr sz="1800"/>
            </a:pPr>
            <a:r>
              <a:rPr lang="en-US" sz="2200" dirty="0"/>
              <a:t>Deploy the model in loan approval process.</a:t>
            </a:r>
          </a:p>
          <a:p>
            <a:pPr algn="just">
              <a:lnSpc>
                <a:spcPct val="150000"/>
              </a:lnSpc>
              <a:defRPr sz="1800"/>
            </a:pPr>
            <a:r>
              <a:rPr lang="en-US" sz="2200" dirty="0"/>
              <a:t>Continuously monitor and update with new data.</a:t>
            </a:r>
          </a:p>
          <a:p>
            <a:pPr algn="just">
              <a:lnSpc>
                <a:spcPct val="150000"/>
              </a:lnSpc>
              <a:defRPr sz="1800"/>
            </a:pPr>
            <a:r>
              <a:rPr lang="en-US" sz="2200" dirty="0"/>
              <a:t>Leverage insights to create better financial products.</a:t>
            </a:r>
          </a:p>
          <a:p>
            <a:pPr algn="just">
              <a:lnSpc>
                <a:spcPct val="150000"/>
              </a:lnSpc>
              <a:defRPr sz="1800"/>
            </a:pPr>
            <a:r>
              <a:rPr lang="en-US" sz="2200" dirty="0"/>
              <a:t>Final model can aid financial institutions in fair loan decisions.</a:t>
            </a:r>
          </a:p>
          <a:p>
            <a:pPr algn="just">
              <a:lnSpc>
                <a:spcPct val="150000"/>
              </a:lnSpc>
              <a:defRPr sz="1800"/>
            </a:pPr>
            <a:endParaRPr lang="en-US" sz="2200" dirty="0"/>
          </a:p>
        </p:txBody>
      </p:sp>
    </p:spTree>
    <p:extLst>
      <p:ext uri="{BB962C8B-B14F-4D97-AF65-F5344CB8AC3E}">
        <p14:creationId xmlns:p14="http://schemas.microsoft.com/office/powerpoint/2010/main" val="2858738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Thank You / Questions</a:t>
            </a:r>
            <a:endParaRPr b="1" dirty="0"/>
          </a:p>
        </p:txBody>
      </p:sp>
      <p:sp>
        <p:nvSpPr>
          <p:cNvPr id="3" name="Content Placeholder 2"/>
          <p:cNvSpPr>
            <a:spLocks noGrp="1"/>
          </p:cNvSpPr>
          <p:nvPr>
            <p:ph idx="1"/>
          </p:nvPr>
        </p:nvSpPr>
        <p:spPr>
          <a:xfrm>
            <a:off x="225082" y="1600200"/>
            <a:ext cx="8651632" cy="4525963"/>
          </a:xfrm>
        </p:spPr>
        <p:txBody>
          <a:bodyPr/>
          <a:lstStyle/>
          <a:p>
            <a:pPr algn="just">
              <a:lnSpc>
                <a:spcPct val="150000"/>
              </a:lnSpc>
            </a:pPr>
            <a:r>
              <a:rPr lang="en-GB" sz="5000" dirty="0"/>
              <a:t>Thank you</a:t>
            </a:r>
          </a:p>
          <a:p>
            <a:pPr algn="just">
              <a:lnSpc>
                <a:spcPct val="150000"/>
              </a:lnSpc>
            </a:pPr>
            <a:r>
              <a:rPr lang="en-US" sz="5000" dirty="0"/>
              <a:t>Feel free to ask any questions.</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Problem Statement</a:t>
            </a:r>
          </a:p>
        </p:txBody>
      </p:sp>
      <p:sp>
        <p:nvSpPr>
          <p:cNvPr id="3" name="Content Placeholder 2"/>
          <p:cNvSpPr>
            <a:spLocks noGrp="1"/>
          </p:cNvSpPr>
          <p:nvPr>
            <p:ph idx="1"/>
          </p:nvPr>
        </p:nvSpPr>
        <p:spPr>
          <a:xfrm>
            <a:off x="126609" y="1417638"/>
            <a:ext cx="8736037" cy="5320787"/>
          </a:xfrm>
        </p:spPr>
        <p:txBody>
          <a:bodyPr>
            <a:noAutofit/>
          </a:bodyPr>
          <a:lstStyle/>
          <a:p>
            <a:pPr algn="just"/>
            <a:r>
              <a:rPr lang="en-US" sz="3600" dirty="0"/>
              <a:t>Many financial institutions face high default rates due to unreliable manual credit assessments. There’s a need for a data-driven, consistent approach to assess credit risk.</a:t>
            </a:r>
          </a:p>
          <a:p>
            <a:pPr algn="just">
              <a:defRPr sz="1800"/>
            </a:pPr>
            <a:r>
              <a:rPr lang="en-US" sz="3600" dirty="0"/>
              <a:t>Banks want to predict if a loan applicant will repay (creditworthy).</a:t>
            </a:r>
          </a:p>
          <a:p>
            <a:pPr algn="just">
              <a:defRPr sz="1800"/>
            </a:pPr>
            <a:r>
              <a:rPr lang="en-US" sz="3600" dirty="0"/>
              <a:t>Wrong decisions lead to financial loss or unfair loan rejection.</a:t>
            </a:r>
          </a:p>
          <a:p>
            <a:pPr marL="0" indent="0">
              <a:buNone/>
            </a:pPr>
            <a:endParaRPr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18979-5A1C-DF30-389F-FEEFE88A3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24998-CA9D-3125-B878-1552D360726F}"/>
              </a:ext>
            </a:extLst>
          </p:cNvPr>
          <p:cNvSpPr>
            <a:spLocks noGrp="1"/>
          </p:cNvSpPr>
          <p:nvPr>
            <p:ph type="title"/>
          </p:nvPr>
        </p:nvSpPr>
        <p:spPr/>
        <p:txBody>
          <a:bodyPr/>
          <a:lstStyle/>
          <a:p>
            <a:r>
              <a:rPr lang="en-US" b="1" dirty="0"/>
              <a:t>Project Objective</a:t>
            </a:r>
            <a:endParaRPr b="1" dirty="0"/>
          </a:p>
        </p:txBody>
      </p:sp>
      <p:sp>
        <p:nvSpPr>
          <p:cNvPr id="3" name="Content Placeholder 2">
            <a:extLst>
              <a:ext uri="{FF2B5EF4-FFF2-40B4-BE49-F238E27FC236}">
                <a16:creationId xmlns:a16="http://schemas.microsoft.com/office/drawing/2014/main" id="{9C71DB7D-4034-C39B-25B8-08817ED033E7}"/>
              </a:ext>
            </a:extLst>
          </p:cNvPr>
          <p:cNvSpPr>
            <a:spLocks noGrp="1"/>
          </p:cNvSpPr>
          <p:nvPr>
            <p:ph idx="1"/>
          </p:nvPr>
        </p:nvSpPr>
        <p:spPr>
          <a:xfrm>
            <a:off x="0" y="1290711"/>
            <a:ext cx="8792308" cy="5292651"/>
          </a:xfrm>
        </p:spPr>
        <p:txBody>
          <a:bodyPr>
            <a:noAutofit/>
          </a:bodyPr>
          <a:lstStyle/>
          <a:p>
            <a:pPr algn="just"/>
            <a:r>
              <a:rPr lang="en-US" sz="3500" dirty="0"/>
              <a:t>This project aims to develop a machine learning model that can accurately predict an individual’s creditworthiness. Analyzing factors such as income, credit history, education, and dependents, we build predictive models that help financial institutions make informed lending decisions.</a:t>
            </a:r>
          </a:p>
          <a:p>
            <a:pPr algn="just"/>
            <a:r>
              <a:rPr lang="en-US" sz="3500" dirty="0"/>
              <a:t>Goal: Use historical data to predict loan approval accurately.</a:t>
            </a:r>
          </a:p>
          <a:p>
            <a:pPr algn="just"/>
            <a:endParaRPr sz="3500" dirty="0"/>
          </a:p>
        </p:txBody>
      </p:sp>
    </p:spTree>
    <p:extLst>
      <p:ext uri="{BB962C8B-B14F-4D97-AF65-F5344CB8AC3E}">
        <p14:creationId xmlns:p14="http://schemas.microsoft.com/office/powerpoint/2010/main" val="164902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Dataset </a:t>
            </a:r>
            <a:r>
              <a:rPr lang="en-US" b="1" dirty="0"/>
              <a:t>Overview</a:t>
            </a:r>
            <a:endParaRPr b="1" dirty="0"/>
          </a:p>
        </p:txBody>
      </p:sp>
      <p:sp>
        <p:nvSpPr>
          <p:cNvPr id="3" name="Content Placeholder 2"/>
          <p:cNvSpPr>
            <a:spLocks noGrp="1"/>
          </p:cNvSpPr>
          <p:nvPr>
            <p:ph idx="1"/>
          </p:nvPr>
        </p:nvSpPr>
        <p:spPr>
          <a:xfrm>
            <a:off x="182880" y="1600200"/>
            <a:ext cx="8778240" cy="4983162"/>
          </a:xfrm>
        </p:spPr>
        <p:txBody>
          <a:bodyPr>
            <a:normAutofit/>
          </a:bodyPr>
          <a:lstStyle/>
          <a:p>
            <a:pPr algn="just"/>
            <a:r>
              <a:rPr lang="en-US" sz="3600" dirty="0"/>
              <a:t>Total records: 5898 customer profiles.</a:t>
            </a:r>
          </a:p>
          <a:p>
            <a:pPr algn="just"/>
            <a:r>
              <a:rPr lang="en-US" sz="3600" dirty="0"/>
              <a:t>F</a:t>
            </a:r>
            <a:r>
              <a:rPr sz="3600" dirty="0"/>
              <a:t>eatures</a:t>
            </a:r>
            <a:r>
              <a:rPr lang="en-US" sz="3600" dirty="0"/>
              <a:t>: </a:t>
            </a:r>
            <a:r>
              <a:rPr sz="3600" dirty="0"/>
              <a:t>Gender, Married, Dependents,</a:t>
            </a:r>
            <a:r>
              <a:rPr lang="en-US" sz="3600" dirty="0"/>
              <a:t> </a:t>
            </a:r>
            <a:r>
              <a:rPr sz="3600" dirty="0"/>
              <a:t>Education, Self</a:t>
            </a:r>
            <a:r>
              <a:rPr lang="en-US" sz="3600" dirty="0"/>
              <a:t> </a:t>
            </a:r>
            <a:r>
              <a:rPr sz="3600" dirty="0"/>
              <a:t>Employed, Applicant</a:t>
            </a:r>
            <a:r>
              <a:rPr lang="en-US" sz="3600" dirty="0"/>
              <a:t> </a:t>
            </a:r>
            <a:r>
              <a:rPr sz="3600" dirty="0"/>
              <a:t>Income, Coapplicant</a:t>
            </a:r>
            <a:r>
              <a:rPr lang="en-US" sz="3600" dirty="0"/>
              <a:t> </a:t>
            </a:r>
            <a:r>
              <a:rPr sz="3600" dirty="0"/>
              <a:t>Income, Loan</a:t>
            </a:r>
            <a:r>
              <a:rPr lang="en-US" sz="3600" dirty="0"/>
              <a:t> </a:t>
            </a:r>
            <a:r>
              <a:rPr sz="3600" dirty="0"/>
              <a:t>Amount, Loan</a:t>
            </a:r>
            <a:r>
              <a:rPr lang="en-US" sz="3600" dirty="0"/>
              <a:t> </a:t>
            </a:r>
            <a:r>
              <a:rPr sz="3600" dirty="0"/>
              <a:t>Amount</a:t>
            </a:r>
            <a:r>
              <a:rPr lang="en-US" sz="3600" dirty="0"/>
              <a:t> </a:t>
            </a:r>
            <a:r>
              <a:rPr sz="3600" dirty="0"/>
              <a:t>Term, Credit</a:t>
            </a:r>
            <a:r>
              <a:rPr lang="en-US" sz="3600" dirty="0"/>
              <a:t> </a:t>
            </a:r>
            <a:r>
              <a:rPr sz="3600" dirty="0"/>
              <a:t>History, Property</a:t>
            </a:r>
            <a:r>
              <a:rPr lang="en-US" sz="3600" dirty="0"/>
              <a:t> </a:t>
            </a:r>
            <a:r>
              <a:rPr sz="3600" dirty="0"/>
              <a:t>Area</a:t>
            </a:r>
            <a:r>
              <a:rPr lang="en-US" sz="3600" dirty="0"/>
              <a:t>.</a:t>
            </a:r>
          </a:p>
          <a:p>
            <a:pPr algn="just"/>
            <a:r>
              <a:rPr lang="en-US" sz="3600" dirty="0"/>
              <a:t>Target: Loan Status</a:t>
            </a:r>
            <a:r>
              <a:rPr sz="3600" dirty="0"/>
              <a:t>.</a:t>
            </a:r>
            <a:endParaRPr lang="en-US" sz="3600" dirty="0"/>
          </a:p>
          <a:p>
            <a:r>
              <a:rPr lang="en-US" sz="3600" dirty="0"/>
              <a:t>Class imbalance: 83% approved, 17% rejected.</a:t>
            </a:r>
          </a:p>
          <a:p>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Methodology</a:t>
            </a:r>
            <a:br>
              <a:rPr lang="en-US" b="1" dirty="0"/>
            </a:br>
            <a:r>
              <a:rPr lang="en-US" b="1" dirty="0"/>
              <a:t>Data Cleaning &amp; Preprocessing</a:t>
            </a:r>
            <a:endParaRPr b="1" dirty="0"/>
          </a:p>
        </p:txBody>
      </p:sp>
      <p:sp>
        <p:nvSpPr>
          <p:cNvPr id="3" name="Content Placeholder 2"/>
          <p:cNvSpPr>
            <a:spLocks noGrp="1"/>
          </p:cNvSpPr>
          <p:nvPr>
            <p:ph idx="1"/>
          </p:nvPr>
        </p:nvSpPr>
        <p:spPr>
          <a:xfrm>
            <a:off x="182880" y="1600200"/>
            <a:ext cx="8778240" cy="5152292"/>
          </a:xfrm>
        </p:spPr>
        <p:txBody>
          <a:bodyPr>
            <a:noAutofit/>
          </a:bodyPr>
          <a:lstStyle/>
          <a:p>
            <a:pPr algn="just"/>
            <a:r>
              <a:rPr lang="en-US" sz="2600" dirty="0"/>
              <a:t>Checked for and handled missing values and duplicates to ensure data integrity.</a:t>
            </a:r>
          </a:p>
          <a:p>
            <a:pPr algn="just"/>
            <a:r>
              <a:rPr lang="en-US" sz="2600" dirty="0"/>
              <a:t>‘</a:t>
            </a:r>
            <a:r>
              <a:rPr sz="2600" dirty="0"/>
              <a:t>Dependents</a:t>
            </a:r>
            <a:r>
              <a:rPr lang="en-US" sz="2600" dirty="0"/>
              <a:t>'</a:t>
            </a:r>
            <a:r>
              <a:rPr sz="2600" dirty="0"/>
              <a:t> column: Values like '3+' were converted to numeric 3 to treat dependents quantitatively. Justification: Ensures consistency in numeric analysis and modeling, preventing errors during training.</a:t>
            </a:r>
            <a:endParaRPr lang="en-US" sz="2600" dirty="0"/>
          </a:p>
          <a:p>
            <a:pPr algn="just"/>
            <a:r>
              <a:rPr sz="2600" dirty="0"/>
              <a:t>Dropped 'Loan</a:t>
            </a:r>
            <a:r>
              <a:rPr lang="en-US" sz="2600" dirty="0"/>
              <a:t>_</a:t>
            </a:r>
            <a:r>
              <a:rPr sz="2600" dirty="0"/>
              <a:t>ID' and 'ID' columns as unique identifiers carry no predictive power.</a:t>
            </a:r>
            <a:endParaRPr lang="en-US" sz="2600" dirty="0"/>
          </a:p>
          <a:p>
            <a:pPr algn="just"/>
            <a:r>
              <a:rPr lang="en-US" sz="2600" dirty="0"/>
              <a:t>Recalculated the ‘Total_Income’ as there was error found in the calculation.</a:t>
            </a:r>
          </a:p>
          <a:p>
            <a:pPr algn="just"/>
            <a:r>
              <a:rPr lang="en-US" sz="2600" dirty="0"/>
              <a:t>Applied one hot encoding to categorical variable: ‘Dependents’ and ‘Property_Area’.</a:t>
            </a:r>
            <a:endParaRPr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0B80F-0D0E-ACB1-83F8-0362C6C7F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CCC7C-E50E-EE83-EA34-6D23F68936BD}"/>
              </a:ext>
            </a:extLst>
          </p:cNvPr>
          <p:cNvSpPr>
            <a:spLocks noGrp="1"/>
          </p:cNvSpPr>
          <p:nvPr>
            <p:ph type="title"/>
          </p:nvPr>
        </p:nvSpPr>
        <p:spPr>
          <a:xfrm>
            <a:off x="457200" y="105508"/>
            <a:ext cx="8229600" cy="1139483"/>
          </a:xfrm>
        </p:spPr>
        <p:txBody>
          <a:bodyPr>
            <a:noAutofit/>
          </a:bodyPr>
          <a:lstStyle/>
          <a:p>
            <a:r>
              <a:rPr lang="en-US" b="1" dirty="0"/>
              <a:t>Exploratory Data Analysis (EDA)</a:t>
            </a:r>
            <a:br>
              <a:rPr lang="en-US" b="1" dirty="0"/>
            </a:br>
            <a:endParaRPr b="1" dirty="0"/>
          </a:p>
        </p:txBody>
      </p:sp>
      <p:sp>
        <p:nvSpPr>
          <p:cNvPr id="3" name="Content Placeholder 2">
            <a:extLst>
              <a:ext uri="{FF2B5EF4-FFF2-40B4-BE49-F238E27FC236}">
                <a16:creationId xmlns:a16="http://schemas.microsoft.com/office/drawing/2014/main" id="{B669CFAC-0171-559B-FA4D-E130B42E0043}"/>
              </a:ext>
            </a:extLst>
          </p:cNvPr>
          <p:cNvSpPr>
            <a:spLocks noGrp="1"/>
          </p:cNvSpPr>
          <p:nvPr>
            <p:ph idx="1"/>
          </p:nvPr>
        </p:nvSpPr>
        <p:spPr>
          <a:xfrm>
            <a:off x="182880" y="1086678"/>
            <a:ext cx="8778240" cy="5665814"/>
          </a:xfrm>
        </p:spPr>
        <p:txBody>
          <a:bodyPr>
            <a:noAutofit/>
          </a:bodyPr>
          <a:lstStyle/>
          <a:p>
            <a:pPr algn="just">
              <a:lnSpc>
                <a:spcPct val="150000"/>
              </a:lnSpc>
              <a:defRPr sz="1800"/>
            </a:pPr>
            <a:r>
              <a:rPr lang="en-US" sz="3100" dirty="0"/>
              <a:t>Married, Males, Salaried applicants, Non-graduates, those who resides in semi-urban areas and have no dependents tend to get approved more.</a:t>
            </a:r>
          </a:p>
          <a:p>
            <a:pPr algn="just">
              <a:lnSpc>
                <a:spcPct val="150000"/>
              </a:lnSpc>
              <a:defRPr sz="1800"/>
            </a:pPr>
            <a:r>
              <a:rPr lang="en-US" sz="3100" dirty="0"/>
              <a:t>Income alone does not differentiate approvals well.</a:t>
            </a:r>
          </a:p>
          <a:p>
            <a:pPr algn="just">
              <a:lnSpc>
                <a:spcPct val="150000"/>
              </a:lnSpc>
              <a:defRPr sz="1800"/>
            </a:pPr>
            <a:r>
              <a:rPr lang="en-US" sz="3100" dirty="0"/>
              <a:t>Credit history is the strongest predictor of loan approval.</a:t>
            </a:r>
          </a:p>
          <a:p>
            <a:pPr marL="0" indent="0">
              <a:buNone/>
            </a:pPr>
            <a:endParaRPr lang="en-US" sz="4400" dirty="0"/>
          </a:p>
        </p:txBody>
      </p:sp>
    </p:spTree>
    <p:extLst>
      <p:ext uri="{BB962C8B-B14F-4D97-AF65-F5344CB8AC3E}">
        <p14:creationId xmlns:p14="http://schemas.microsoft.com/office/powerpoint/2010/main" val="399626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35B4E-C927-38A4-5894-3287152150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B6A8D5-9BE3-0FE2-9F6C-A87360DCA331}"/>
              </a:ext>
            </a:extLst>
          </p:cNvPr>
          <p:cNvSpPr>
            <a:spLocks noGrp="1"/>
          </p:cNvSpPr>
          <p:nvPr>
            <p:ph type="title"/>
          </p:nvPr>
        </p:nvSpPr>
        <p:spPr>
          <a:xfrm>
            <a:off x="457200" y="105508"/>
            <a:ext cx="8229600" cy="1139483"/>
          </a:xfrm>
        </p:spPr>
        <p:txBody>
          <a:bodyPr>
            <a:noAutofit/>
          </a:bodyPr>
          <a:lstStyle/>
          <a:p>
            <a:r>
              <a:rPr lang="en-US" b="1" dirty="0"/>
              <a:t>Categorical Variables</a:t>
            </a:r>
            <a:br>
              <a:rPr lang="en-US" b="1" dirty="0"/>
            </a:br>
            <a:endParaRPr b="1" dirty="0"/>
          </a:p>
        </p:txBody>
      </p:sp>
      <p:pic>
        <p:nvPicPr>
          <p:cNvPr id="7" name="Content Placeholder 6">
            <a:extLst>
              <a:ext uri="{FF2B5EF4-FFF2-40B4-BE49-F238E27FC236}">
                <a16:creationId xmlns:a16="http://schemas.microsoft.com/office/drawing/2014/main" id="{67E15C97-2424-4BDC-3F74-D51F771DA9FE}"/>
              </a:ext>
            </a:extLst>
          </p:cNvPr>
          <p:cNvPicPr>
            <a:picLocks noGrp="1" noChangeAspect="1"/>
          </p:cNvPicPr>
          <p:nvPr>
            <p:ph idx="1"/>
          </p:nvPr>
        </p:nvPicPr>
        <p:blipFill>
          <a:blip r:embed="rId2"/>
          <a:stretch>
            <a:fillRect/>
          </a:stretch>
        </p:blipFill>
        <p:spPr>
          <a:xfrm>
            <a:off x="168813" y="815926"/>
            <a:ext cx="3903602" cy="2954216"/>
          </a:xfrm>
        </p:spPr>
      </p:pic>
      <p:pic>
        <p:nvPicPr>
          <p:cNvPr id="9" name="Picture 8">
            <a:extLst>
              <a:ext uri="{FF2B5EF4-FFF2-40B4-BE49-F238E27FC236}">
                <a16:creationId xmlns:a16="http://schemas.microsoft.com/office/drawing/2014/main" id="{127FCD4F-705C-9DDB-4B28-7D673316223E}"/>
              </a:ext>
            </a:extLst>
          </p:cNvPr>
          <p:cNvPicPr>
            <a:picLocks noChangeAspect="1"/>
          </p:cNvPicPr>
          <p:nvPr/>
        </p:nvPicPr>
        <p:blipFill>
          <a:blip r:embed="rId3"/>
          <a:stretch>
            <a:fillRect/>
          </a:stretch>
        </p:blipFill>
        <p:spPr>
          <a:xfrm>
            <a:off x="4360802" y="815926"/>
            <a:ext cx="4325998" cy="2736164"/>
          </a:xfrm>
          <a:prstGeom prst="rect">
            <a:avLst/>
          </a:prstGeom>
        </p:spPr>
      </p:pic>
      <p:pic>
        <p:nvPicPr>
          <p:cNvPr id="17" name="Picture 16">
            <a:extLst>
              <a:ext uri="{FF2B5EF4-FFF2-40B4-BE49-F238E27FC236}">
                <a16:creationId xmlns:a16="http://schemas.microsoft.com/office/drawing/2014/main" id="{D82787FA-FD8A-EDE0-36DF-8F0FEBA1032E}"/>
              </a:ext>
            </a:extLst>
          </p:cNvPr>
          <p:cNvPicPr>
            <a:picLocks noChangeAspect="1"/>
          </p:cNvPicPr>
          <p:nvPr/>
        </p:nvPicPr>
        <p:blipFill>
          <a:blip r:embed="rId4"/>
          <a:stretch>
            <a:fillRect/>
          </a:stretch>
        </p:blipFill>
        <p:spPr>
          <a:xfrm>
            <a:off x="168813" y="3908074"/>
            <a:ext cx="3727938" cy="2949926"/>
          </a:xfrm>
          <a:prstGeom prst="rect">
            <a:avLst/>
          </a:prstGeom>
        </p:spPr>
      </p:pic>
      <p:pic>
        <p:nvPicPr>
          <p:cNvPr id="19" name="Picture 18">
            <a:extLst>
              <a:ext uri="{FF2B5EF4-FFF2-40B4-BE49-F238E27FC236}">
                <a16:creationId xmlns:a16="http://schemas.microsoft.com/office/drawing/2014/main" id="{DA210024-9B3C-A979-F5CA-9D5FF2260889}"/>
              </a:ext>
            </a:extLst>
          </p:cNvPr>
          <p:cNvPicPr>
            <a:picLocks noChangeAspect="1"/>
          </p:cNvPicPr>
          <p:nvPr/>
        </p:nvPicPr>
        <p:blipFill>
          <a:blip r:embed="rId5"/>
          <a:stretch>
            <a:fillRect/>
          </a:stretch>
        </p:blipFill>
        <p:spPr>
          <a:xfrm>
            <a:off x="4698610" y="3802566"/>
            <a:ext cx="4135902" cy="3055434"/>
          </a:xfrm>
          <a:prstGeom prst="rect">
            <a:avLst/>
          </a:prstGeom>
        </p:spPr>
      </p:pic>
    </p:spTree>
    <p:extLst>
      <p:ext uri="{BB962C8B-B14F-4D97-AF65-F5344CB8AC3E}">
        <p14:creationId xmlns:p14="http://schemas.microsoft.com/office/powerpoint/2010/main" val="383487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2940F-50B8-B315-25C9-AFB4B3AAFD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EB0EB-5483-93EA-DFEA-8932CFE7A85A}"/>
              </a:ext>
            </a:extLst>
          </p:cNvPr>
          <p:cNvSpPr>
            <a:spLocks noGrp="1"/>
          </p:cNvSpPr>
          <p:nvPr>
            <p:ph type="title"/>
          </p:nvPr>
        </p:nvSpPr>
        <p:spPr>
          <a:xfrm>
            <a:off x="457200" y="105508"/>
            <a:ext cx="8229600" cy="1139483"/>
          </a:xfrm>
        </p:spPr>
        <p:txBody>
          <a:bodyPr>
            <a:noAutofit/>
          </a:bodyPr>
          <a:lstStyle/>
          <a:p>
            <a:r>
              <a:rPr lang="en-US" b="1" dirty="0"/>
              <a:t>Numerical Variables</a:t>
            </a:r>
            <a:br>
              <a:rPr lang="en-US" b="1" dirty="0"/>
            </a:br>
            <a:endParaRPr b="1" dirty="0"/>
          </a:p>
        </p:txBody>
      </p:sp>
      <p:pic>
        <p:nvPicPr>
          <p:cNvPr id="6" name="Content Placeholder 5">
            <a:extLst>
              <a:ext uri="{FF2B5EF4-FFF2-40B4-BE49-F238E27FC236}">
                <a16:creationId xmlns:a16="http://schemas.microsoft.com/office/drawing/2014/main" id="{4F0262AF-17AD-8840-7211-93518F1067DA}"/>
              </a:ext>
            </a:extLst>
          </p:cNvPr>
          <p:cNvPicPr>
            <a:picLocks noGrp="1" noChangeAspect="1"/>
          </p:cNvPicPr>
          <p:nvPr>
            <p:ph idx="1"/>
          </p:nvPr>
        </p:nvPicPr>
        <p:blipFill>
          <a:blip r:embed="rId2"/>
          <a:stretch>
            <a:fillRect/>
          </a:stretch>
        </p:blipFill>
        <p:spPr>
          <a:xfrm>
            <a:off x="0" y="590843"/>
            <a:ext cx="4311908" cy="2838157"/>
          </a:xfrm>
        </p:spPr>
      </p:pic>
      <p:pic>
        <p:nvPicPr>
          <p:cNvPr id="10" name="Picture 9">
            <a:extLst>
              <a:ext uri="{FF2B5EF4-FFF2-40B4-BE49-F238E27FC236}">
                <a16:creationId xmlns:a16="http://schemas.microsoft.com/office/drawing/2014/main" id="{88B5A638-DE52-51F3-68E1-07327E0853A9}"/>
              </a:ext>
            </a:extLst>
          </p:cNvPr>
          <p:cNvPicPr>
            <a:picLocks noChangeAspect="1"/>
          </p:cNvPicPr>
          <p:nvPr/>
        </p:nvPicPr>
        <p:blipFill>
          <a:blip r:embed="rId3"/>
          <a:stretch>
            <a:fillRect/>
          </a:stretch>
        </p:blipFill>
        <p:spPr>
          <a:xfrm>
            <a:off x="4572000" y="590843"/>
            <a:ext cx="4572000" cy="2672862"/>
          </a:xfrm>
          <a:prstGeom prst="rect">
            <a:avLst/>
          </a:prstGeom>
        </p:spPr>
      </p:pic>
      <p:pic>
        <p:nvPicPr>
          <p:cNvPr id="12" name="Picture 11">
            <a:extLst>
              <a:ext uri="{FF2B5EF4-FFF2-40B4-BE49-F238E27FC236}">
                <a16:creationId xmlns:a16="http://schemas.microsoft.com/office/drawing/2014/main" id="{E51F6E60-C704-7204-71DE-7CF489BF75DA}"/>
              </a:ext>
            </a:extLst>
          </p:cNvPr>
          <p:cNvPicPr>
            <a:picLocks noChangeAspect="1"/>
          </p:cNvPicPr>
          <p:nvPr/>
        </p:nvPicPr>
        <p:blipFill>
          <a:blip r:embed="rId4"/>
          <a:stretch>
            <a:fillRect/>
          </a:stretch>
        </p:blipFill>
        <p:spPr>
          <a:xfrm>
            <a:off x="-1" y="3594295"/>
            <a:ext cx="4261459" cy="3263705"/>
          </a:xfrm>
          <a:prstGeom prst="rect">
            <a:avLst/>
          </a:prstGeom>
        </p:spPr>
      </p:pic>
      <p:pic>
        <p:nvPicPr>
          <p:cNvPr id="14" name="Picture 13">
            <a:extLst>
              <a:ext uri="{FF2B5EF4-FFF2-40B4-BE49-F238E27FC236}">
                <a16:creationId xmlns:a16="http://schemas.microsoft.com/office/drawing/2014/main" id="{1845E2DA-E35E-E718-35F4-6898FA36C185}"/>
              </a:ext>
            </a:extLst>
          </p:cNvPr>
          <p:cNvPicPr>
            <a:picLocks noChangeAspect="1"/>
          </p:cNvPicPr>
          <p:nvPr/>
        </p:nvPicPr>
        <p:blipFill>
          <a:blip r:embed="rId5"/>
          <a:stretch>
            <a:fillRect/>
          </a:stretch>
        </p:blipFill>
        <p:spPr>
          <a:xfrm>
            <a:off x="4311906" y="3429000"/>
            <a:ext cx="4832093" cy="3428999"/>
          </a:xfrm>
          <a:prstGeom prst="rect">
            <a:avLst/>
          </a:prstGeom>
        </p:spPr>
      </p:pic>
    </p:spTree>
    <p:extLst>
      <p:ext uri="{BB962C8B-B14F-4D97-AF65-F5344CB8AC3E}">
        <p14:creationId xmlns:p14="http://schemas.microsoft.com/office/powerpoint/2010/main" val="3885427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1235</Words>
  <Application>Microsoft Office PowerPoint</Application>
  <PresentationFormat>On-screen Show (4:3)</PresentationFormat>
  <Paragraphs>190</Paragraphs>
  <Slides>25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CREDITWORTHINESS PREDICTION USING MACHINE LEARNING</vt:lpstr>
      <vt:lpstr>Introduction</vt:lpstr>
      <vt:lpstr>Problem Statement</vt:lpstr>
      <vt:lpstr>Project Objective</vt:lpstr>
      <vt:lpstr>Dataset Overview</vt:lpstr>
      <vt:lpstr>Methodology Data Cleaning &amp; Preprocessing</vt:lpstr>
      <vt:lpstr>Exploratory Data Analysis (EDA) </vt:lpstr>
      <vt:lpstr>Categorical Variables </vt:lpstr>
      <vt:lpstr>Numerical Variables </vt:lpstr>
      <vt:lpstr>Credit History vs Loan Status</vt:lpstr>
      <vt:lpstr>Loan Amount Distribution by Education</vt:lpstr>
      <vt:lpstr>Proportion of Graduates by Dependents</vt:lpstr>
      <vt:lpstr>Debt to Income Ratio</vt:lpstr>
      <vt:lpstr>Loan Amount Per Month </vt:lpstr>
      <vt:lpstr>Loan To Term Ratio</vt:lpstr>
      <vt:lpstr>Models Used</vt:lpstr>
      <vt:lpstr>Initial Performance (Before Resampling)</vt:lpstr>
      <vt:lpstr>Performance (After Resampling)</vt:lpstr>
      <vt:lpstr>ROC Curve</vt:lpstr>
      <vt:lpstr>Best Model</vt:lpstr>
      <vt:lpstr>ROC Curve Comparison</vt:lpstr>
      <vt:lpstr>Most Important Features</vt:lpstr>
      <vt:lpstr>Business Implications</vt:lpstr>
      <vt:lpstr>Next Steps</vt:lpstr>
      <vt:lpstr>Thank You / 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Eligibility Prediction</dc:title>
  <dc:subject/>
  <dc:creator/>
  <cp:keywords/>
  <dc:description>generated using python-pptx</dc:description>
  <cp:lastModifiedBy>Victoria Onyemaechi</cp:lastModifiedBy>
  <cp:revision>72</cp:revision>
  <dcterms:created xsi:type="dcterms:W3CDTF">2013-01-27T09:14:16Z</dcterms:created>
  <dcterms:modified xsi:type="dcterms:W3CDTF">2025-06-10T15:32:47Z</dcterms:modified>
  <cp:category/>
</cp:coreProperties>
</file>