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9" r:id="rId1"/>
  </p:sldMasterIdLst>
  <p:notesMasterIdLst>
    <p:notesMasterId r:id="rId61"/>
  </p:notesMasterIdLst>
  <p:sldIdLst>
    <p:sldId id="256" r:id="rId2"/>
    <p:sldId id="265" r:id="rId3"/>
    <p:sldId id="266" r:id="rId4"/>
    <p:sldId id="280" r:id="rId5"/>
    <p:sldId id="264" r:id="rId6"/>
    <p:sldId id="281" r:id="rId7"/>
    <p:sldId id="258" r:id="rId8"/>
    <p:sldId id="259" r:id="rId9"/>
    <p:sldId id="312" r:id="rId10"/>
    <p:sldId id="260" r:id="rId11"/>
    <p:sldId id="313" r:id="rId12"/>
    <p:sldId id="261" r:id="rId13"/>
    <p:sldId id="262" r:id="rId14"/>
    <p:sldId id="263" r:id="rId15"/>
    <p:sldId id="314" r:id="rId16"/>
    <p:sldId id="268" r:id="rId17"/>
    <p:sldId id="269" r:id="rId18"/>
    <p:sldId id="271" r:id="rId19"/>
    <p:sldId id="317" r:id="rId20"/>
    <p:sldId id="315" r:id="rId21"/>
    <p:sldId id="316" r:id="rId22"/>
    <p:sldId id="272" r:id="rId23"/>
    <p:sldId id="273" r:id="rId24"/>
    <p:sldId id="300" r:id="rId25"/>
    <p:sldId id="301" r:id="rId26"/>
    <p:sldId id="302" r:id="rId27"/>
    <p:sldId id="303" r:id="rId28"/>
    <p:sldId id="304" r:id="rId29"/>
    <p:sldId id="276" r:id="rId30"/>
    <p:sldId id="275" r:id="rId31"/>
    <p:sldId id="311" r:id="rId32"/>
    <p:sldId id="277" r:id="rId33"/>
    <p:sldId id="278" r:id="rId34"/>
    <p:sldId id="318" r:id="rId35"/>
    <p:sldId id="279" r:id="rId36"/>
    <p:sldId id="282" r:id="rId37"/>
    <p:sldId id="283" r:id="rId38"/>
    <p:sldId id="285" r:id="rId39"/>
    <p:sldId id="286" r:id="rId40"/>
    <p:sldId id="287" r:id="rId41"/>
    <p:sldId id="270" r:id="rId42"/>
    <p:sldId id="288" r:id="rId43"/>
    <p:sldId id="289" r:id="rId44"/>
    <p:sldId id="291" r:id="rId45"/>
    <p:sldId id="290" r:id="rId46"/>
    <p:sldId id="292" r:id="rId47"/>
    <p:sldId id="293" r:id="rId48"/>
    <p:sldId id="294" r:id="rId49"/>
    <p:sldId id="297" r:id="rId50"/>
    <p:sldId id="295" r:id="rId51"/>
    <p:sldId id="296" r:id="rId52"/>
    <p:sldId id="298" r:id="rId53"/>
    <p:sldId id="299" r:id="rId54"/>
    <p:sldId id="305" r:id="rId55"/>
    <p:sldId id="310" r:id="rId56"/>
    <p:sldId id="306" r:id="rId57"/>
    <p:sldId id="307" r:id="rId58"/>
    <p:sldId id="308" r:id="rId59"/>
    <p:sldId id="309" r:id="rId6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3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0"/>
    <p:restoredTop sz="94674"/>
  </p:normalViewPr>
  <p:slideViewPr>
    <p:cSldViewPr snapToGrid="0">
      <p:cViewPr varScale="1">
        <p:scale>
          <a:sx n="210" d="100"/>
          <a:sy n="210" d="100"/>
        </p:scale>
        <p:origin x="1160" y="184"/>
      </p:cViewPr>
      <p:guideLst>
        <p:guide orient="horz" pos="53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  <a:defRPr sz="4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None/>
              <a:defRPr sz="1600">
                <a:latin typeface="Verdana"/>
                <a:ea typeface="Verdana"/>
                <a:cs typeface="Verdana"/>
                <a:sym typeface="Verda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3961" y="14504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961" y="4824248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41169" y="145043"/>
            <a:ext cx="3795625" cy="493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000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7503" y="9459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7503" y="4799024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10" y="94594"/>
            <a:ext cx="3858687" cy="4962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4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Orange Section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bg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516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8FDD8-271D-3F4F-A6BA-7E299901C4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35200" y="106650"/>
            <a:ext cx="8707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30629" y="727911"/>
            <a:ext cx="8824685" cy="4197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abc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7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Compar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33004" y="66502"/>
            <a:ext cx="4156364" cy="646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-101600" y="627063"/>
            <a:ext cx="4390968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Google Shape;29;p4">
            <a:extLst>
              <a:ext uri="{FF2B5EF4-FFF2-40B4-BE49-F238E27FC236}">
                <a16:creationId xmlns:a16="http://schemas.microsoft.com/office/drawing/2014/main" id="{D34BD757-B64C-5341-9F8C-4C7B02691D88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4296229" y="627063"/>
            <a:ext cx="4689829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24;p4">
            <a:extLst>
              <a:ext uri="{FF2B5EF4-FFF2-40B4-BE49-F238E27FC236}">
                <a16:creationId xmlns:a16="http://schemas.microsoft.com/office/drawing/2014/main" id="{49AEFE09-D6C4-294D-92E1-61561C66FD7B}"/>
              </a:ext>
            </a:extLst>
          </p:cNvPr>
          <p:cNvSpPr/>
          <p:nvPr userDrawn="1"/>
        </p:nvSpPr>
        <p:spPr>
          <a:xfrm>
            <a:off x="4538749" y="66502"/>
            <a:ext cx="4447309" cy="6465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vi-VN" sz="3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1435D-00D5-2E46-A966-68424C76CC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0235" y="114030"/>
            <a:ext cx="3981439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A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C80F61F-A519-434C-87D7-9ED7C5A064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51414" y="115327"/>
            <a:ext cx="4249825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B</a:t>
            </a:r>
          </a:p>
        </p:txBody>
      </p:sp>
    </p:spTree>
    <p:extLst>
      <p:ext uri="{BB962C8B-B14F-4D97-AF65-F5344CB8AC3E}">
        <p14:creationId xmlns:p14="http://schemas.microsoft.com/office/powerpoint/2010/main" val="1609961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7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6B3A-911E-F24D-BB0D-EA968747D6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173" y="191530"/>
            <a:ext cx="8748584" cy="4775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256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07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92DB-C740-4947-A40F-B2CB5B7A4A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2088" y="203200"/>
            <a:ext cx="8729662" cy="4826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01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 sz="2800" b="1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Char char="●"/>
              <a:defRPr sz="13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87" r:id="rId3"/>
    <p:sldLayoutId id="2147483663" r:id="rId4"/>
    <p:sldLayoutId id="2147483682" r:id="rId5"/>
    <p:sldLayoutId id="2147483683" r:id="rId6"/>
    <p:sldLayoutId id="2147483688" r:id="rId7"/>
    <p:sldLayoutId id="2147483684" r:id="rId8"/>
    <p:sldLayoutId id="2147483689" r:id="rId9"/>
    <p:sldLayoutId id="2147483652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hell_script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rbasic.org/golang/go-java-tutorial/" TargetMode="External"/><Relationship Id="rId2" Type="http://schemas.openxmlformats.org/officeDocument/2006/relationships/hyperlink" Target="https://tour.golang.org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tutorialedge.net/golang/" TargetMode="External"/><Relationship Id="rId4" Type="http://schemas.openxmlformats.org/officeDocument/2006/relationships/hyperlink" Target="https://gobyexample.com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12349" y="1322450"/>
            <a:ext cx="8520054" cy="2025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Golang căn bản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75125" y="3172900"/>
            <a:ext cx="7842600" cy="11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cuong@techmaster.vn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2EC5-4EE1-914A-817C-70B1B11A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Trong $GOPATH có gì?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06F8D-27B0-3A46-A3C7-485E8ACA0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VN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cd $GOPATH</a:t>
            </a:r>
          </a:p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VN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tree –L 2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VN" sz="1100">
              <a:latin typeface="RobotoMono Nerd Font" pitchFamily="2" charset="0"/>
              <a:ea typeface="RobotoMono Nerd Font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6B5A0-BB58-4244-B286-9CA088AD7F61}"/>
              </a:ext>
            </a:extLst>
          </p:cNvPr>
          <p:cNvSpPr/>
          <p:nvPr/>
        </p:nvSpPr>
        <p:spPr>
          <a:xfrm>
            <a:off x="2352610" y="649962"/>
            <a:ext cx="4572000" cy="44935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.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├── bin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go-outline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go-outliner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go-symbols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gocode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gocode-gomod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godef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godoctor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goimports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golint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gomodifytags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gopkgs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goplay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gopls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gorename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goreturns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gotests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├── pkg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darwin_amd64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mod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└── sumdb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└── src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    ├── github.com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    ├── golang.org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    └── gopkg.in</a:t>
            </a:r>
            <a:endParaRPr lang="en-VN" sz="11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C60F7CF-A028-234C-9E54-96D423CB2FA5}"/>
              </a:ext>
            </a:extLst>
          </p:cNvPr>
          <p:cNvSpPr/>
          <p:nvPr/>
        </p:nvSpPr>
        <p:spPr>
          <a:xfrm>
            <a:off x="4341886" y="1071846"/>
            <a:ext cx="175613" cy="2543364"/>
          </a:xfrm>
          <a:prstGeom prst="rightBrace">
            <a:avLst>
              <a:gd name="adj1" fmla="val 8333"/>
              <a:gd name="adj2" fmla="val 50475"/>
            </a:avLst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B83E9-E97B-5D49-862B-279D67A8AB0D}"/>
              </a:ext>
            </a:extLst>
          </p:cNvPr>
          <p:cNvSpPr txBox="1"/>
          <p:nvPr/>
        </p:nvSpPr>
        <p:spPr>
          <a:xfrm>
            <a:off x="4499333" y="2192139"/>
            <a:ext cx="232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Các file binary dạng utilties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9443F0A-67BE-414C-9C7B-EB20E1FCFE76}"/>
              </a:ext>
            </a:extLst>
          </p:cNvPr>
          <p:cNvSpPr/>
          <p:nvPr/>
        </p:nvSpPr>
        <p:spPr>
          <a:xfrm>
            <a:off x="4330784" y="4511443"/>
            <a:ext cx="168549" cy="533903"/>
          </a:xfrm>
          <a:prstGeom prst="rightBrace">
            <a:avLst>
              <a:gd name="adj1" fmla="val 8333"/>
              <a:gd name="adj2" fmla="val 50475"/>
            </a:avLst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29B653-ED14-D943-B61C-930072CC107E}"/>
              </a:ext>
            </a:extLst>
          </p:cNvPr>
          <p:cNvSpPr txBox="1"/>
          <p:nvPr/>
        </p:nvSpPr>
        <p:spPr>
          <a:xfrm>
            <a:off x="4488231" y="4609344"/>
            <a:ext cx="3397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Mã nguồn các Golang module bạn tải về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85F296C-4B65-5440-B08C-16AB33767F96}"/>
              </a:ext>
            </a:extLst>
          </p:cNvPr>
          <p:cNvSpPr/>
          <p:nvPr/>
        </p:nvSpPr>
        <p:spPr>
          <a:xfrm>
            <a:off x="4337849" y="3822111"/>
            <a:ext cx="168549" cy="533903"/>
          </a:xfrm>
          <a:prstGeom prst="rightBrace">
            <a:avLst>
              <a:gd name="adj1" fmla="val 8333"/>
              <a:gd name="adj2" fmla="val 50475"/>
            </a:avLst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30D743-6DBA-E946-A74C-CECF8F8CAC53}"/>
              </a:ext>
            </a:extLst>
          </p:cNvPr>
          <p:cNvSpPr txBox="1"/>
          <p:nvPr/>
        </p:nvSpPr>
        <p:spPr>
          <a:xfrm>
            <a:off x="4519518" y="3926068"/>
            <a:ext cx="2076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</a:t>
            </a:r>
            <a:r>
              <a:rPr lang="en-VN"/>
              <a:t>recompiled object files</a:t>
            </a:r>
          </a:p>
        </p:txBody>
      </p:sp>
    </p:spTree>
    <p:extLst>
      <p:ext uri="{BB962C8B-B14F-4D97-AF65-F5344CB8AC3E}">
        <p14:creationId xmlns:p14="http://schemas.microsoft.com/office/powerpoint/2010/main" val="334325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96D884-7E44-554B-8B99-56B28D9A8CDA}"/>
              </a:ext>
            </a:extLst>
          </p:cNvPr>
          <p:cNvSpPr/>
          <p:nvPr/>
        </p:nvSpPr>
        <p:spPr>
          <a:xfrm>
            <a:off x="469308" y="864123"/>
            <a:ext cx="7954071" cy="1138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800" b="1">
                <a:solidFill>
                  <a:srgbClr val="7030A0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export GOPATH</a:t>
            </a:r>
            <a:r>
              <a:rPr lang="en-VN" sz="1800">
                <a:latin typeface="SF Mono" panose="020B0009000002000000" pitchFamily="49" charset="0"/>
                <a:cs typeface="SF Mono" panose="020B0009000002000000" pitchFamily="49" charset="0"/>
              </a:rPr>
              <a:t>=$HOME/golang</a:t>
            </a:r>
          </a:p>
          <a:p>
            <a:pPr>
              <a:lnSpc>
                <a:spcPct val="130000"/>
              </a:lnSpc>
            </a:pPr>
            <a:r>
              <a:rPr lang="en-VN" sz="1800" b="1">
                <a:solidFill>
                  <a:srgbClr val="7030A0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export GOROOT</a:t>
            </a:r>
            <a:r>
              <a:rPr lang="en-VN" sz="1800">
                <a:latin typeface="SF Mono" panose="020B0009000002000000" pitchFamily="49" charset="0"/>
                <a:cs typeface="SF Mono" panose="020B0009000002000000" pitchFamily="49" charset="0"/>
              </a:rPr>
              <a:t>=/usr/local/Cellar/go/1.16.6/libexec</a:t>
            </a:r>
          </a:p>
          <a:p>
            <a:pPr>
              <a:lnSpc>
                <a:spcPct val="130000"/>
              </a:lnSpc>
            </a:pPr>
            <a:r>
              <a:rPr lang="en-VN" sz="1800" b="1">
                <a:solidFill>
                  <a:srgbClr val="7030A0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export PATH</a:t>
            </a:r>
            <a:r>
              <a:rPr lang="en-VN" sz="1800">
                <a:latin typeface="SF Mono" panose="020B0009000002000000" pitchFamily="49" charset="0"/>
                <a:cs typeface="SF Mono" panose="020B0009000002000000" pitchFamily="49" charset="0"/>
              </a:rPr>
              <a:t>=$PATH:$GOPATH/bin:$GOROOT/bin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CBAA61-3BEB-7344-A33C-8B0D98814B11}"/>
              </a:ext>
            </a:extLst>
          </p:cNvPr>
          <p:cNvSpPr/>
          <p:nvPr/>
        </p:nvSpPr>
        <p:spPr>
          <a:xfrm>
            <a:off x="426923" y="2458034"/>
            <a:ext cx="856568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latin typeface="SF Mono" panose="020B0009000002000000" pitchFamily="49" charset="0"/>
                <a:cs typeface="SF Mono" panose="020B0009000002000000" pitchFamily="49" charset="0"/>
              </a:rPr>
              <a:t>.bashrc</a:t>
            </a:r>
            <a:r>
              <a:rPr lang="en-US" b="1">
                <a:latin typeface="SF Mono" panose="020B0009000002000000" pitchFamily="49" charset="0"/>
                <a:cs typeface="SF Mono" panose="020B0009000002000000" pitchFamily="49" charset="0"/>
              </a:rPr>
              <a:t> </a:t>
            </a:r>
            <a:r>
              <a:rPr lang="en-US">
                <a:latin typeface="SF Mono" panose="020B0009000002000000" pitchFamily="49" charset="0"/>
                <a:cs typeface="SF Mono" panose="020B0009000002000000" pitchFamily="49" charset="0"/>
              </a:rPr>
              <a:t>is a Bash </a:t>
            </a:r>
            <a:r>
              <a:rPr lang="en-US" u="sng">
                <a:latin typeface="SF Mono" panose="020B0009000002000000" pitchFamily="49" charset="0"/>
                <a:cs typeface="SF Mono" panose="020B0009000002000000" pitchFamily="49" charset="0"/>
                <a:hlinkClick r:id="rId2"/>
              </a:rPr>
              <a:t>shell script</a:t>
            </a:r>
            <a:r>
              <a:rPr lang="en-US">
                <a:latin typeface="SF Mono" panose="020B0009000002000000" pitchFamily="49" charset="0"/>
                <a:cs typeface="SF Mono" panose="020B0009000002000000" pitchFamily="49" charset="0"/>
              </a:rPr>
              <a:t> that Bash runs whenever it is started interactively. It initializes an interactive shell session. You can put any command in that file that you could type at the command prompt.</a:t>
            </a:r>
          </a:p>
          <a:p>
            <a:endParaRPr lang="en-US" sz="1600">
              <a:solidFill>
                <a:srgbClr val="202124"/>
              </a:solidFill>
              <a:latin typeface="SF Mono" panose="020B0009000002000000" pitchFamily="49" charset="0"/>
              <a:cs typeface="SF Mono" panose="020B0009000002000000" pitchFamily="49" charset="0"/>
            </a:endParaRPr>
          </a:p>
          <a:p>
            <a:r>
              <a:rPr lang="en-US" sz="1600">
                <a:solidFill>
                  <a:srgbClr val="202124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.</a:t>
            </a:r>
            <a:r>
              <a:rPr lang="en-US" sz="1600" b="1">
                <a:solidFill>
                  <a:srgbClr val="202124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zshrc </a:t>
            </a:r>
            <a:r>
              <a:rPr lang="en-US" sz="1600">
                <a:solidFill>
                  <a:srgbClr val="202124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file is a Z-shell resource. It's a script that is run whenever you start </a:t>
            </a:r>
            <a:r>
              <a:rPr lang="en-US" sz="1600" b="1">
                <a:solidFill>
                  <a:srgbClr val="202124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zsh</a:t>
            </a:r>
            <a:r>
              <a:rPr lang="en-US" sz="1600">
                <a:solidFill>
                  <a:srgbClr val="202124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. If you have certain paths to set, or initializations you want performed at the start-up of the shell, they are put in ~/.</a:t>
            </a:r>
            <a:r>
              <a:rPr lang="en-US" sz="1600" b="1">
                <a:solidFill>
                  <a:srgbClr val="202124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zshrc</a:t>
            </a:r>
            <a:endParaRPr lang="en-VN" sz="160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95F991F-37BB-E344-A638-0A52E3E2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sz="1800"/>
              <a:t>Cài đặt $GOPATH và $GOROOT trong file .bashrc hoặc .zshrc</a:t>
            </a:r>
            <a:br>
              <a:rPr lang="en-VN" sz="1800"/>
            </a:br>
            <a:endParaRPr lang="en-VN" sz="1800"/>
          </a:p>
        </p:txBody>
      </p:sp>
    </p:spTree>
    <p:extLst>
      <p:ext uri="{BB962C8B-B14F-4D97-AF65-F5344CB8AC3E}">
        <p14:creationId xmlns:p14="http://schemas.microsoft.com/office/powerpoint/2010/main" val="832390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B0A0-7178-5A40-A750-4AC43342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IDE để lập trình Golang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A4866-19BB-4148-9181-ABC3A3C8E6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/>
              <a:t>JetBrains Goland mất phí</a:t>
            </a:r>
          </a:p>
          <a:p>
            <a:r>
              <a:rPr lang="en-VN"/>
              <a:t>VSCode + Extension đủ dùng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9AAEB-F658-8C4C-9ED0-9A3EDDAB5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93" y="1860870"/>
            <a:ext cx="4735551" cy="882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539E5C-8F98-0347-9658-A1AE5F610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27" y="2982072"/>
            <a:ext cx="3438514" cy="88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72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2C8F-FF55-2F4E-9871-EAA23EB8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Tạo ứng dụng Go đầu tiên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5636C-39D1-DD4F-B750-EE7BA3C6C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/>
              <a:t>go run, go build</a:t>
            </a:r>
          </a:p>
          <a:p>
            <a:r>
              <a:rPr lang="en-VN"/>
              <a:t>Launch file vs Launch package</a:t>
            </a:r>
          </a:p>
          <a:p>
            <a:r>
              <a:rPr lang="en-VN"/>
              <a:t>go mod init</a:t>
            </a:r>
          </a:p>
          <a:p>
            <a:r>
              <a:rPr lang="en-VN"/>
              <a:t>go mod tidy</a:t>
            </a:r>
          </a:p>
        </p:txBody>
      </p:sp>
    </p:spTree>
    <p:extLst>
      <p:ext uri="{BB962C8B-B14F-4D97-AF65-F5344CB8AC3E}">
        <p14:creationId xmlns:p14="http://schemas.microsoft.com/office/powerpoint/2010/main" val="3927365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0F980C-221A-2D4B-8F36-E2D79D347357}"/>
              </a:ext>
            </a:extLst>
          </p:cNvPr>
          <p:cNvSpPr/>
          <p:nvPr/>
        </p:nvSpPr>
        <p:spPr>
          <a:xfrm>
            <a:off x="758942" y="1329546"/>
            <a:ext cx="14029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b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├── app.go</a:t>
            </a:r>
            <a:b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└── say.go</a:t>
            </a:r>
            <a:endParaRPr lang="en-VN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41C520-4828-8C4C-81C4-D831B04B8A0B}"/>
              </a:ext>
            </a:extLst>
          </p:cNvPr>
          <p:cNvSpPr/>
          <p:nvPr/>
        </p:nvSpPr>
        <p:spPr>
          <a:xfrm>
            <a:off x="3382026" y="198263"/>
            <a:ext cx="3713969" cy="2433487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>
                <a:solidFill>
                  <a:srgbClr val="569CD6"/>
                </a:solidFill>
                <a:latin typeface="RobotoMono Nerd Font" pitchFamily="2" charset="0"/>
              </a:rPr>
              <a:t>package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main</a:t>
            </a:r>
          </a:p>
          <a:p>
            <a:pPr>
              <a:lnSpc>
                <a:spcPct val="120000"/>
              </a:lnSpc>
            </a:pPr>
            <a:br>
              <a:rPr lang="en-US" sz="1600">
                <a:solidFill>
                  <a:srgbClr val="D4D4D4"/>
                </a:solidFill>
                <a:latin typeface="RobotoMono Nerd Font" pitchFamily="2" charset="0"/>
              </a:rPr>
            </a:br>
            <a:r>
              <a:rPr lang="en-US" sz="1600">
                <a:solidFill>
                  <a:srgbClr val="569CD6"/>
                </a:solidFill>
                <a:latin typeface="RobotoMono Nerd Font" pitchFamily="2" charset="0"/>
              </a:rPr>
              <a:t>import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"fmt"</a:t>
            </a:r>
            <a:endParaRPr lang="en-US" sz="1600">
              <a:solidFill>
                <a:srgbClr val="D4D4D4"/>
              </a:solidFill>
              <a:latin typeface="RobotoMono Nerd Font" pitchFamily="2" charset="0"/>
            </a:endParaRPr>
          </a:p>
          <a:p>
            <a:pPr>
              <a:lnSpc>
                <a:spcPct val="120000"/>
              </a:lnSpc>
            </a:pPr>
            <a:br>
              <a:rPr lang="en-US" sz="1600">
                <a:solidFill>
                  <a:srgbClr val="D4D4D4"/>
                </a:solidFill>
                <a:latin typeface="RobotoMono Nerd Font" pitchFamily="2" charset="0"/>
              </a:rPr>
            </a:br>
            <a:r>
              <a:rPr lang="en-US" sz="1600">
                <a:solidFill>
                  <a:srgbClr val="569CD6"/>
                </a:solidFill>
                <a:latin typeface="RobotoMono Nerd Font" pitchFamily="2" charset="0"/>
              </a:rPr>
              <a:t>func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</a:t>
            </a:r>
            <a:r>
              <a:rPr lang="en-US" sz="1600">
                <a:solidFill>
                  <a:srgbClr val="DCDCAA"/>
                </a:solidFill>
                <a:latin typeface="RobotoMono Nerd Font" pitchFamily="2" charset="0"/>
              </a:rPr>
              <a:t>main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fmt.</a:t>
            </a:r>
            <a:r>
              <a:rPr lang="en-US" sz="1600">
                <a:solidFill>
                  <a:srgbClr val="DCDCAA"/>
                </a:solidFill>
                <a:latin typeface="RobotoMono Nerd Font" pitchFamily="2" charset="0"/>
              </a:rPr>
              <a:t>Println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(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"hello world"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DCDCAA"/>
                </a:solidFill>
                <a:latin typeface="RobotoMono Nerd Font" pitchFamily="2" charset="0"/>
              </a:rPr>
              <a:t> Say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(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"Hello my friend"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AD95AA-D91E-B940-B7EF-A0E386C0EC44}"/>
              </a:ext>
            </a:extLst>
          </p:cNvPr>
          <p:cNvSpPr/>
          <p:nvPr/>
        </p:nvSpPr>
        <p:spPr>
          <a:xfrm>
            <a:off x="3375765" y="2798666"/>
            <a:ext cx="4572000" cy="2138021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>
                <a:solidFill>
                  <a:srgbClr val="569CD6"/>
                </a:solidFill>
                <a:latin typeface="RobotoMono Nerd Font" pitchFamily="2" charset="0"/>
              </a:rPr>
              <a:t>package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main</a:t>
            </a:r>
          </a:p>
          <a:p>
            <a:pPr>
              <a:lnSpc>
                <a:spcPct val="120000"/>
              </a:lnSpc>
            </a:pPr>
            <a:br>
              <a:rPr lang="en-US" sz="1600">
                <a:solidFill>
                  <a:srgbClr val="D4D4D4"/>
                </a:solidFill>
                <a:latin typeface="RobotoMono Nerd Font" pitchFamily="2" charset="0"/>
              </a:rPr>
            </a:br>
            <a:r>
              <a:rPr lang="en-US" sz="1600">
                <a:solidFill>
                  <a:srgbClr val="569CD6"/>
                </a:solidFill>
                <a:latin typeface="RobotoMono Nerd Font" pitchFamily="2" charset="0"/>
              </a:rPr>
              <a:t>import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"fmt"</a:t>
            </a:r>
            <a:endParaRPr lang="en-US" sz="1600">
              <a:solidFill>
                <a:srgbClr val="D4D4D4"/>
              </a:solidFill>
              <a:latin typeface="RobotoMono Nerd Font" pitchFamily="2" charset="0"/>
            </a:endParaRPr>
          </a:p>
          <a:p>
            <a:pPr>
              <a:lnSpc>
                <a:spcPct val="120000"/>
              </a:lnSpc>
            </a:pPr>
            <a:br>
              <a:rPr lang="en-US" sz="1600">
                <a:solidFill>
                  <a:srgbClr val="D4D4D4"/>
                </a:solidFill>
                <a:latin typeface="RobotoMono Nerd Font" pitchFamily="2" charset="0"/>
              </a:rPr>
            </a:br>
            <a:r>
              <a:rPr lang="en-US" sz="1600">
                <a:solidFill>
                  <a:srgbClr val="569CD6"/>
                </a:solidFill>
                <a:latin typeface="RobotoMono Nerd Font" pitchFamily="2" charset="0"/>
              </a:rPr>
              <a:t>func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</a:t>
            </a:r>
            <a:r>
              <a:rPr lang="en-US" sz="1600">
                <a:solidFill>
                  <a:srgbClr val="DCDCAA"/>
                </a:solidFill>
                <a:latin typeface="RobotoMono Nerd Font" pitchFamily="2" charset="0"/>
              </a:rPr>
              <a:t>Say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(msg </a:t>
            </a:r>
            <a:r>
              <a:rPr lang="en-US" sz="1600">
                <a:solidFill>
                  <a:srgbClr val="4EC9B0"/>
                </a:solidFill>
                <a:latin typeface="RobotoMono Nerd Font" pitchFamily="2" charset="0"/>
              </a:rPr>
              <a:t>string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fmt.</a:t>
            </a:r>
            <a:r>
              <a:rPr lang="en-US" sz="1600">
                <a:solidFill>
                  <a:srgbClr val="DCDCAA"/>
                </a:solidFill>
                <a:latin typeface="RobotoMono Nerd Font" pitchFamily="2" charset="0"/>
              </a:rPr>
              <a:t>Println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(msg)</a:t>
            </a:r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D51B9D-7960-614E-A90B-263F656A9975}"/>
              </a:ext>
            </a:extLst>
          </p:cNvPr>
          <p:cNvCxnSpPr>
            <a:cxnSpLocks/>
          </p:cNvCxnSpPr>
          <p:nvPr/>
        </p:nvCxnSpPr>
        <p:spPr>
          <a:xfrm>
            <a:off x="2180026" y="1725854"/>
            <a:ext cx="11990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15549D-D473-7040-8B80-8D97AD53B1F4}"/>
              </a:ext>
            </a:extLst>
          </p:cNvPr>
          <p:cNvCxnSpPr>
            <a:cxnSpLocks/>
          </p:cNvCxnSpPr>
          <p:nvPr/>
        </p:nvCxnSpPr>
        <p:spPr>
          <a:xfrm>
            <a:off x="2131581" y="2058914"/>
            <a:ext cx="1223238" cy="10900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509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435FBD-272D-E841-89A3-1ED7BC4D55EA}"/>
              </a:ext>
            </a:extLst>
          </p:cNvPr>
          <p:cNvSpPr/>
          <p:nvPr/>
        </p:nvSpPr>
        <p:spPr>
          <a:xfrm>
            <a:off x="636100" y="365004"/>
            <a:ext cx="3548339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VN" sz="1800">
                <a:latin typeface="SF Mono" panose="020B0009000002000000" pitchFamily="49" charset="0"/>
                <a:cs typeface="SF Mono" panose="020B0009000002000000" pitchFamily="49" charset="0"/>
              </a:rPr>
              <a:t>$ </a:t>
            </a:r>
            <a:r>
              <a:rPr lang="en-VN" sz="1800" b="1">
                <a:latin typeface="SF Mono" panose="020B0009000002000000" pitchFamily="49" charset="0"/>
                <a:cs typeface="SF Mono" panose="020B0009000002000000" pitchFamily="49" charset="0"/>
              </a:rPr>
              <a:t>go run </a:t>
            </a:r>
            <a:r>
              <a:rPr lang="en-VN" sz="1800">
                <a:latin typeface="SF Mono" panose="020B0009000002000000" pitchFamily="49" charset="0"/>
                <a:cs typeface="SF Mono" panose="020B0009000002000000" pitchFamily="49" charset="0"/>
              </a:rPr>
              <a:t>app.go say.go</a:t>
            </a:r>
          </a:p>
          <a:p>
            <a:br>
              <a:rPr lang="en-US" sz="1800">
                <a:latin typeface="SF Mono" panose="020B0009000002000000" pitchFamily="49" charset="0"/>
                <a:cs typeface="SF Mono" panose="020B0009000002000000" pitchFamily="49" charset="0"/>
              </a:rPr>
            </a:br>
            <a:r>
              <a:rPr lang="en-US" sz="1800">
                <a:latin typeface="SF Mono" panose="020B0009000002000000" pitchFamily="49" charset="0"/>
                <a:cs typeface="SF Mono" panose="020B0009000002000000" pitchFamily="49" charset="0"/>
              </a:rPr>
              <a:t>hello world</a:t>
            </a:r>
          </a:p>
          <a:p>
            <a:r>
              <a:rPr lang="en-US" sz="1800">
                <a:latin typeface="SF Mono" panose="020B0009000002000000" pitchFamily="49" charset="0"/>
                <a:cs typeface="SF Mono" panose="020B0009000002000000" pitchFamily="49" charset="0"/>
              </a:rPr>
              <a:t>Hello my friend</a:t>
            </a:r>
            <a:endParaRPr lang="en-VN" sz="1800">
              <a:latin typeface="SF Mono" panose="020B0009000002000000" pitchFamily="49" charset="0"/>
              <a:cs typeface="SF Mono" panose="020B0009000002000000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C8D048-398A-5A4D-843F-5B4E905FDEBA}"/>
              </a:ext>
            </a:extLst>
          </p:cNvPr>
          <p:cNvSpPr/>
          <p:nvPr/>
        </p:nvSpPr>
        <p:spPr>
          <a:xfrm>
            <a:off x="618944" y="1982867"/>
            <a:ext cx="360868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VN" sz="1800">
                <a:latin typeface="SF Mono" panose="020B0009000002000000" pitchFamily="49" charset="0"/>
                <a:cs typeface="SF Mono" panose="020B0009000002000000" pitchFamily="49" charset="0"/>
              </a:rPr>
              <a:t>$ </a:t>
            </a:r>
            <a:r>
              <a:rPr lang="en-VN" sz="1800" b="1">
                <a:latin typeface="SF Mono" panose="020B0009000002000000" pitchFamily="49" charset="0"/>
                <a:cs typeface="SF Mono" panose="020B0009000002000000" pitchFamily="49" charset="0"/>
              </a:rPr>
              <a:t>go build </a:t>
            </a:r>
            <a:r>
              <a:rPr lang="en-VN" sz="1800">
                <a:latin typeface="SF Mono" panose="020B0009000002000000" pitchFamily="49" charset="0"/>
                <a:cs typeface="SF Mono" panose="020B0009000002000000" pitchFamily="49" charset="0"/>
              </a:rPr>
              <a:t>app.go say.go</a:t>
            </a:r>
          </a:p>
          <a:p>
            <a:br>
              <a:rPr lang="en-US" sz="1800">
                <a:latin typeface="SF Mono" panose="020B0009000002000000" pitchFamily="49" charset="0"/>
                <a:cs typeface="SF Mono" panose="020B0009000002000000" pitchFamily="49" charset="0"/>
              </a:rPr>
            </a:br>
            <a:r>
              <a:rPr lang="en-US" sz="1800">
                <a:latin typeface="SF Mono" panose="020B0009000002000000" pitchFamily="49" charset="0"/>
                <a:cs typeface="SF Mono" panose="020B0009000002000000" pitchFamily="49" charset="0"/>
              </a:rPr>
              <a:t>$ ./app</a:t>
            </a:r>
          </a:p>
          <a:p>
            <a:r>
              <a:rPr lang="en-US" sz="1800">
                <a:latin typeface="SF Mono" panose="020B0009000002000000" pitchFamily="49" charset="0"/>
                <a:cs typeface="SF Mono" panose="020B0009000002000000" pitchFamily="49" charset="0"/>
              </a:rPr>
              <a:t>hello world</a:t>
            </a:r>
          </a:p>
          <a:p>
            <a:r>
              <a:rPr lang="en-US" sz="1800">
                <a:latin typeface="SF Mono" panose="020B0009000002000000" pitchFamily="49" charset="0"/>
                <a:cs typeface="SF Mono" panose="020B0009000002000000" pitchFamily="49" charset="0"/>
              </a:rPr>
              <a:t>Hello my friend</a:t>
            </a:r>
            <a:endParaRPr lang="en-VN" sz="1800">
              <a:latin typeface="SF Mono" panose="020B0009000002000000" pitchFamily="49" charset="0"/>
              <a:cs typeface="SF Mono" panose="020B0009000002000000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7B20B-2987-0442-BC98-D1E513825E29}"/>
              </a:ext>
            </a:extLst>
          </p:cNvPr>
          <p:cNvSpPr txBox="1"/>
          <p:nvPr/>
        </p:nvSpPr>
        <p:spPr>
          <a:xfrm>
            <a:off x="4444831" y="781175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Chạy trực tiếp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49B48-19EF-E44C-A3E8-DEEADBE46065}"/>
              </a:ext>
            </a:extLst>
          </p:cNvPr>
          <p:cNvSpPr txBox="1"/>
          <p:nvPr/>
        </p:nvSpPr>
        <p:spPr>
          <a:xfrm>
            <a:off x="4318672" y="2580705"/>
            <a:ext cx="1837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Biên dịch ra file chạy</a:t>
            </a:r>
          </a:p>
        </p:txBody>
      </p:sp>
      <p:sp>
        <p:nvSpPr>
          <p:cNvPr id="6" name="Bent-Up Arrow 5">
            <a:extLst>
              <a:ext uri="{FF2B5EF4-FFF2-40B4-BE49-F238E27FC236}">
                <a16:creationId xmlns:a16="http://schemas.microsoft.com/office/drawing/2014/main" id="{CDF2D45E-DED4-C04C-9A3B-43715427FC13}"/>
              </a:ext>
            </a:extLst>
          </p:cNvPr>
          <p:cNvSpPr/>
          <p:nvPr/>
        </p:nvSpPr>
        <p:spPr>
          <a:xfrm flipH="1">
            <a:off x="3403262" y="2391973"/>
            <a:ext cx="1017347" cy="1320128"/>
          </a:xfrm>
          <a:prstGeom prst="bentUpArrow">
            <a:avLst>
              <a:gd name="adj1" fmla="val 14202"/>
              <a:gd name="adj2" fmla="val 16972"/>
              <a:gd name="adj3" fmla="val 213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7FA3FB-8915-EC4B-9737-54AAA8F6B9AB}"/>
              </a:ext>
            </a:extLst>
          </p:cNvPr>
          <p:cNvSpPr txBox="1"/>
          <p:nvPr/>
        </p:nvSpPr>
        <p:spPr>
          <a:xfrm>
            <a:off x="4462999" y="3475931"/>
            <a:ext cx="367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Hỏi: nếu không có say.go thì điều gì xảy ra?</a:t>
            </a:r>
          </a:p>
        </p:txBody>
      </p:sp>
    </p:spTree>
    <p:extLst>
      <p:ext uri="{BB962C8B-B14F-4D97-AF65-F5344CB8AC3E}">
        <p14:creationId xmlns:p14="http://schemas.microsoft.com/office/powerpoint/2010/main" val="468289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DDEA-2D27-CF41-9216-CD66FBE1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Go vs Java</a:t>
            </a:r>
          </a:p>
        </p:txBody>
      </p:sp>
    </p:spTree>
    <p:extLst>
      <p:ext uri="{BB962C8B-B14F-4D97-AF65-F5344CB8AC3E}">
        <p14:creationId xmlns:p14="http://schemas.microsoft.com/office/powerpoint/2010/main" val="2403942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0262-F180-3D43-AD80-8B4B7335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Hello World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5F90A1-6EC8-7545-BEF7-40962C59CE38}"/>
              </a:ext>
            </a:extLst>
          </p:cNvPr>
          <p:cNvSpPr/>
          <p:nvPr/>
        </p:nvSpPr>
        <p:spPr>
          <a:xfrm>
            <a:off x="857723" y="871238"/>
            <a:ext cx="5210569" cy="1664045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public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class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HelloWorld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public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static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void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main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[]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args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System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out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"Hello, World"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);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}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F6AF2D-3CE9-F243-8FCE-06A450F5CBAA}"/>
              </a:ext>
            </a:extLst>
          </p:cNvPr>
          <p:cNvSpPr/>
          <p:nvPr/>
        </p:nvSpPr>
        <p:spPr>
          <a:xfrm>
            <a:off x="865280" y="2974152"/>
            <a:ext cx="5218125" cy="166629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"fmt"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fmt.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 world"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3EFDE-2881-BE45-A031-A83D40280136}"/>
              </a:ext>
            </a:extLst>
          </p:cNvPr>
          <p:cNvSpPr txBox="1"/>
          <p:nvPr/>
        </p:nvSpPr>
        <p:spPr>
          <a:xfrm>
            <a:off x="-60457" y="142072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0531B-BA4A-5F43-9AFC-0552E5D37935}"/>
              </a:ext>
            </a:extLst>
          </p:cNvPr>
          <p:cNvSpPr txBox="1"/>
          <p:nvPr/>
        </p:nvSpPr>
        <p:spPr>
          <a:xfrm>
            <a:off x="0" y="371931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30745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0262-F180-3D43-AD80-8B4B7335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Khai báo biến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3EFDE-2881-BE45-A031-A83D40280136}"/>
              </a:ext>
            </a:extLst>
          </p:cNvPr>
          <p:cNvSpPr txBox="1"/>
          <p:nvPr/>
        </p:nvSpPr>
        <p:spPr>
          <a:xfrm>
            <a:off x="-60457" y="142072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0531B-BA4A-5F43-9AFC-0552E5D37935}"/>
              </a:ext>
            </a:extLst>
          </p:cNvPr>
          <p:cNvSpPr txBox="1"/>
          <p:nvPr/>
        </p:nvSpPr>
        <p:spPr>
          <a:xfrm>
            <a:off x="0" y="371931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GO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2FC847-DF8C-4049-873C-16DC553C36E8}"/>
              </a:ext>
            </a:extLst>
          </p:cNvPr>
          <p:cNvSpPr/>
          <p:nvPr/>
        </p:nvSpPr>
        <p:spPr>
          <a:xfrm>
            <a:off x="857722" y="926198"/>
            <a:ext cx="5369265" cy="1664045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;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b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B5CEA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1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;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B5CEA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1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;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"Hello"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;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final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4FC1FF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hello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"Hello"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;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B5C4A2-D8F3-6E4A-AE13-4162FF6A2A5F}"/>
              </a:ext>
            </a:extLst>
          </p:cNvPr>
          <p:cNvSpPr/>
          <p:nvPr/>
        </p:nvSpPr>
        <p:spPr>
          <a:xfrm>
            <a:off x="857722" y="2896521"/>
            <a:ext cx="5369266" cy="1986378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"Hello" </a:t>
            </a:r>
            <a:r>
              <a:rPr lang="en-VN" sz="1600">
                <a:solidFill>
                  <a:srgbClr val="6A9955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outside method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VN" sz="1600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6A9955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inside methods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"Hello"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"Hello"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925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7820-CE01-4B47-900D-FE835CC92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Phạm vi hiệu lực của biến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2E8BE-8393-F143-BC0A-E6170DC55D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/>
              <a:t>Nhìn thấy ở mọi package: khai báo var tên biến viết Hoa, không nằm trong hàm cụ thể nào.</a:t>
            </a:r>
          </a:p>
          <a:p>
            <a:r>
              <a:rPr lang="en-VN"/>
              <a:t>Nhìn thấy bất kỳ hàm nào trong một package: khai báo var, chữ cái đầu chữ thường, không nằm trong hàm cụ thể nào</a:t>
            </a:r>
          </a:p>
          <a:p>
            <a:r>
              <a:rPr lang="en-VN"/>
              <a:t>Chỉ có hiệu lực bên trong một hàm thuộc một package</a:t>
            </a:r>
          </a:p>
          <a:p>
            <a:r>
              <a:rPr lang="en-VN"/>
              <a:t>Chỉ có hiệu lực trong một khối lệnh (block of code)</a:t>
            </a:r>
          </a:p>
        </p:txBody>
      </p:sp>
    </p:spTree>
    <p:extLst>
      <p:ext uri="{BB962C8B-B14F-4D97-AF65-F5344CB8AC3E}">
        <p14:creationId xmlns:p14="http://schemas.microsoft.com/office/powerpoint/2010/main" val="52595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C29E-199E-054B-8B7C-57474631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Phương pháp học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C3F3A21D-0532-5E4F-BF82-7E4247035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293" y="880481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0A383C-A358-734E-A1EC-D58907D3FDF2}"/>
              </a:ext>
            </a:extLst>
          </p:cNvPr>
          <p:cNvSpPr txBox="1"/>
          <p:nvPr/>
        </p:nvSpPr>
        <p:spPr>
          <a:xfrm>
            <a:off x="1315844" y="1100255"/>
            <a:ext cx="4830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>
                <a:latin typeface="SF Mono" panose="020B0009000002000000" pitchFamily="49" charset="0"/>
                <a:cs typeface="SF Mono" panose="020B0009000002000000" pitchFamily="49" charset="0"/>
              </a:rPr>
              <a:t>Không cần nhớ cú pháp</a:t>
            </a:r>
          </a:p>
        </p:txBody>
      </p:sp>
      <p:pic>
        <p:nvPicPr>
          <p:cNvPr id="10" name="Graphic 9" descr="Pencil">
            <a:extLst>
              <a:ext uri="{FF2B5EF4-FFF2-40B4-BE49-F238E27FC236}">
                <a16:creationId xmlns:a16="http://schemas.microsoft.com/office/drawing/2014/main" id="{A17ECBEE-B6C5-544C-9DFF-D14CE1EE3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897" y="2069944"/>
            <a:ext cx="807070" cy="8070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B7F468-D075-E94D-AE0B-A48615F49608}"/>
              </a:ext>
            </a:extLst>
          </p:cNvPr>
          <p:cNvSpPr txBox="1"/>
          <p:nvPr/>
        </p:nvSpPr>
        <p:spPr>
          <a:xfrm>
            <a:off x="1304692" y="2226528"/>
            <a:ext cx="6599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>
                <a:latin typeface="SF Mono" panose="020B0009000002000000" pitchFamily="49" charset="0"/>
                <a:cs typeface="SF Mono" panose="020B0009000002000000" pitchFamily="49" charset="0"/>
              </a:rPr>
              <a:t>Viết ra kinh nghiệm lập trình</a:t>
            </a:r>
          </a:p>
        </p:txBody>
      </p:sp>
      <p:pic>
        <p:nvPicPr>
          <p:cNvPr id="13" name="Graphic 12" descr="Web design">
            <a:extLst>
              <a:ext uri="{FF2B5EF4-FFF2-40B4-BE49-F238E27FC236}">
                <a16:creationId xmlns:a16="http://schemas.microsoft.com/office/drawing/2014/main" id="{7D9CC226-1758-CB40-BCBA-45A6FF0BC5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293" y="3244541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4CDBD0-0416-1A46-A508-85085940EEE6}"/>
              </a:ext>
            </a:extLst>
          </p:cNvPr>
          <p:cNvSpPr txBox="1"/>
          <p:nvPr/>
        </p:nvSpPr>
        <p:spPr>
          <a:xfrm>
            <a:off x="1323278" y="3412274"/>
            <a:ext cx="5715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>
                <a:latin typeface="SF Mono" panose="020B0009000002000000" pitchFamily="49" charset="0"/>
                <a:cs typeface="SF Mono" panose="020B0009000002000000" pitchFamily="49" charset="0"/>
              </a:rPr>
              <a:t>Thực hành trực tiếp dự án</a:t>
            </a:r>
          </a:p>
        </p:txBody>
      </p:sp>
    </p:spTree>
    <p:extLst>
      <p:ext uri="{BB962C8B-B14F-4D97-AF65-F5344CB8AC3E}">
        <p14:creationId xmlns:p14="http://schemas.microsoft.com/office/powerpoint/2010/main" val="3484745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E603C1-F939-4641-956B-4A5F09950591}"/>
              </a:ext>
            </a:extLst>
          </p:cNvPr>
          <p:cNvSpPr/>
          <p:nvPr/>
        </p:nvSpPr>
        <p:spPr>
          <a:xfrm>
            <a:off x="314894" y="212754"/>
            <a:ext cx="7908652" cy="3364832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500">
                <a:solidFill>
                  <a:srgbClr val="569CD6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func</a:t>
            </a: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</a:t>
            </a:r>
            <a:r>
              <a:rPr lang="en-VN" sz="1500">
                <a:solidFill>
                  <a:srgbClr val="DCDCAA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main</a:t>
            </a: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() {</a:t>
            </a:r>
            <a:endParaRPr lang="en-VN" sz="15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 </a:t>
            </a:r>
            <a:r>
              <a:rPr lang="en-VN" sz="1500">
                <a:solidFill>
                  <a:srgbClr val="569CD6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var</a:t>
            </a: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</a:t>
            </a:r>
            <a:r>
              <a:rPr lang="en-VN" sz="1500">
                <a:solidFill>
                  <a:srgbClr val="9CDCFE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name</a:t>
            </a: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= </a:t>
            </a:r>
            <a:r>
              <a:rPr lang="en-VN" sz="15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"John"</a:t>
            </a:r>
            <a:endParaRPr lang="en-VN" sz="15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 </a:t>
            </a:r>
            <a:r>
              <a:rPr lang="en-VN" sz="1500">
                <a:solidFill>
                  <a:srgbClr val="569CD6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var</a:t>
            </a: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</a:t>
            </a:r>
            <a:r>
              <a:rPr lang="en-VN" sz="1500">
                <a:solidFill>
                  <a:srgbClr val="9CDCFE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lastname</a:t>
            </a: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= </a:t>
            </a:r>
            <a:r>
              <a:rPr lang="en-VN" sz="15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"Smith"</a:t>
            </a:r>
            <a:endParaRPr lang="en-VN" sz="15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 </a:t>
            </a:r>
            <a:r>
              <a:rPr lang="en-VN" sz="1500">
                <a:solidFill>
                  <a:srgbClr val="9CDCFE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age</a:t>
            </a: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:= </a:t>
            </a:r>
            <a:r>
              <a:rPr lang="en-VN" sz="1500">
                <a:solidFill>
                  <a:srgbClr val="B5CEA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30 </a:t>
            </a:r>
            <a:r>
              <a:rPr lang="en-VN" sz="1500">
                <a:solidFill>
                  <a:schemeClr val="accent4">
                    <a:lumMod val="25000"/>
                  </a:schemeClr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//gán tự suy diễn kiểu</a:t>
            </a:r>
            <a:endParaRPr lang="en-VN" sz="1500">
              <a:solidFill>
                <a:schemeClr val="accent4">
                  <a:lumMod val="25000"/>
                </a:schemeClr>
              </a:solidFill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 </a:t>
            </a:r>
            <a:endParaRPr lang="en-VN" sz="15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 fmt.</a:t>
            </a:r>
            <a:r>
              <a:rPr lang="en-VN" sz="1500">
                <a:solidFill>
                  <a:srgbClr val="DCDCAA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Println</a:t>
            </a: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(name + </a:t>
            </a:r>
            <a:r>
              <a:rPr lang="en-VN" sz="15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" "</a:t>
            </a: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+ lastname + </a:t>
            </a:r>
            <a:r>
              <a:rPr lang="en-VN" sz="15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" is "</a:t>
            </a: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+ strconv.</a:t>
            </a:r>
            <a:r>
              <a:rPr lang="en-VN" sz="1500">
                <a:solidFill>
                  <a:srgbClr val="DCDCAA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Itoa</a:t>
            </a: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(age))</a:t>
            </a:r>
            <a:endParaRPr lang="en-VN" sz="15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 </a:t>
            </a:r>
            <a:endParaRPr lang="en-VN" sz="15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 </a:t>
            </a:r>
            <a:r>
              <a:rPr lang="en-VN" sz="1500">
                <a:solidFill>
                  <a:srgbClr val="9CDCFE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s</a:t>
            </a: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:= fmt.</a:t>
            </a:r>
            <a:r>
              <a:rPr lang="en-VN" sz="1500">
                <a:solidFill>
                  <a:srgbClr val="DCDCAA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Sprintf</a:t>
            </a: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(</a:t>
            </a:r>
            <a:r>
              <a:rPr lang="en-VN" sz="15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"</a:t>
            </a:r>
            <a:r>
              <a:rPr lang="en-VN" sz="1500">
                <a:solidFill>
                  <a:srgbClr val="9CDCFE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%s</a:t>
            </a:r>
            <a:r>
              <a:rPr lang="en-VN" sz="15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</a:t>
            </a:r>
            <a:r>
              <a:rPr lang="en-VN" sz="1500">
                <a:solidFill>
                  <a:srgbClr val="9CDCFE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%s</a:t>
            </a:r>
            <a:r>
              <a:rPr lang="en-VN" sz="15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is </a:t>
            </a:r>
            <a:r>
              <a:rPr lang="en-VN" sz="1500">
                <a:solidFill>
                  <a:srgbClr val="9CDCFE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%d</a:t>
            </a:r>
            <a:r>
              <a:rPr lang="en-VN" sz="1500">
                <a:solidFill>
                  <a:srgbClr val="D7BA7D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\n</a:t>
            </a:r>
            <a:r>
              <a:rPr lang="en-VN" sz="15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"</a:t>
            </a: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, name, lastname, age)</a:t>
            </a:r>
            <a:endParaRPr lang="en-VN" sz="15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 fmt.</a:t>
            </a:r>
            <a:r>
              <a:rPr lang="en-VN" sz="1500">
                <a:solidFill>
                  <a:srgbClr val="DCDCAA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Printf</a:t>
            </a: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(s)</a:t>
            </a:r>
            <a:endParaRPr lang="en-VN" sz="15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 fmt.</a:t>
            </a:r>
            <a:r>
              <a:rPr lang="en-VN" sz="1500">
                <a:solidFill>
                  <a:srgbClr val="DCDCAA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Printf</a:t>
            </a: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(</a:t>
            </a:r>
            <a:r>
              <a:rPr lang="en-VN" sz="15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"</a:t>
            </a:r>
            <a:r>
              <a:rPr lang="en-VN" sz="1500">
                <a:solidFill>
                  <a:srgbClr val="9CDCFE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%s</a:t>
            </a:r>
            <a:r>
              <a:rPr lang="en-VN" sz="15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</a:t>
            </a:r>
            <a:r>
              <a:rPr lang="en-VN" sz="1500">
                <a:solidFill>
                  <a:srgbClr val="9CDCFE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%s</a:t>
            </a:r>
            <a:r>
              <a:rPr lang="en-VN" sz="15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is </a:t>
            </a:r>
            <a:r>
              <a:rPr lang="en-VN" sz="1500">
                <a:solidFill>
                  <a:srgbClr val="9CDCFE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%d</a:t>
            </a:r>
            <a:r>
              <a:rPr lang="en-VN" sz="1500">
                <a:solidFill>
                  <a:srgbClr val="D7BA7D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\n</a:t>
            </a:r>
            <a:r>
              <a:rPr lang="en-VN" sz="15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"</a:t>
            </a: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, name, lastname, age)</a:t>
            </a:r>
            <a:endParaRPr lang="en-VN" sz="15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}</a:t>
            </a:r>
            <a:endParaRPr lang="en-VN" sz="15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0FE0E8-DC50-9A4D-B3ED-CB49CD0451C9}"/>
              </a:ext>
            </a:extLst>
          </p:cNvPr>
          <p:cNvSpPr/>
          <p:nvPr/>
        </p:nvSpPr>
        <p:spPr>
          <a:xfrm>
            <a:off x="311864" y="3958551"/>
            <a:ext cx="2013497" cy="846322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>
                <a:solidFill>
                  <a:srgbClr val="75BEFF"/>
                </a:solidFill>
                <a:latin typeface="SF Mono" panose="020B0009000002000000" pitchFamily="49" charset="0"/>
              </a:rPr>
              <a:t>John Smith is 30 </a:t>
            </a:r>
            <a:br>
              <a:rPr lang="en-US">
                <a:solidFill>
                  <a:srgbClr val="75BEFF"/>
                </a:solidFill>
                <a:latin typeface="SF Mono" panose="020B0009000002000000" pitchFamily="49" charset="0"/>
              </a:rPr>
            </a:br>
            <a:r>
              <a:rPr lang="en-US">
                <a:solidFill>
                  <a:srgbClr val="75BEFF"/>
                </a:solidFill>
                <a:latin typeface="SF Mono" panose="020B0009000002000000" pitchFamily="49" charset="0"/>
              </a:rPr>
              <a:t>John Smith is 30 </a:t>
            </a:r>
            <a:br>
              <a:rPr lang="en-US">
                <a:solidFill>
                  <a:srgbClr val="75BEFF"/>
                </a:solidFill>
                <a:latin typeface="SF Mono" panose="020B0009000002000000" pitchFamily="49" charset="0"/>
              </a:rPr>
            </a:br>
            <a:r>
              <a:rPr lang="en-US">
                <a:solidFill>
                  <a:srgbClr val="75BEFF"/>
                </a:solidFill>
                <a:latin typeface="SF Mono" panose="020B0009000002000000" pitchFamily="49" charset="0"/>
              </a:rPr>
              <a:t>John Smith is 30</a:t>
            </a:r>
            <a:endParaRPr lang="en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C6BC9-B6C9-894B-9D52-A3EF53D99D5D}"/>
              </a:ext>
            </a:extLst>
          </p:cNvPr>
          <p:cNvSpPr txBox="1"/>
          <p:nvPr/>
        </p:nvSpPr>
        <p:spPr>
          <a:xfrm>
            <a:off x="2694753" y="3911937"/>
            <a:ext cx="4719562" cy="906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VN">
                <a:latin typeface="SF Mono" panose="020B0009000002000000" pitchFamily="49" charset="0"/>
                <a:cs typeface="SF Mono" panose="020B0009000002000000" pitchFamily="49" charset="0"/>
              </a:rPr>
              <a:t>%s: string</a:t>
            </a:r>
          </a:p>
          <a:p>
            <a:pPr>
              <a:lnSpc>
                <a:spcPct val="130000"/>
              </a:lnSpc>
            </a:pPr>
            <a:r>
              <a:rPr lang="en-VN">
                <a:latin typeface="SF Mono" panose="020B0009000002000000" pitchFamily="49" charset="0"/>
                <a:cs typeface="SF Mono" panose="020B0009000002000000" pitchFamily="49" charset="0"/>
              </a:rPr>
              <a:t>%d: decimal number</a:t>
            </a:r>
          </a:p>
          <a:p>
            <a:pPr>
              <a:lnSpc>
                <a:spcPct val="130000"/>
              </a:lnSpc>
            </a:pPr>
            <a:r>
              <a:rPr lang="en-VN">
                <a:latin typeface="SF Mono" panose="020B0009000002000000" pitchFamily="49" charset="0"/>
                <a:cs typeface="SF Mono" panose="020B0009000002000000" pitchFamily="49" charset="0"/>
              </a:rPr>
              <a:t>strconv.Itoa(age) chuyển từ số sang chuỗi</a:t>
            </a:r>
          </a:p>
        </p:txBody>
      </p:sp>
    </p:spTree>
    <p:extLst>
      <p:ext uri="{BB962C8B-B14F-4D97-AF65-F5344CB8AC3E}">
        <p14:creationId xmlns:p14="http://schemas.microsoft.com/office/powerpoint/2010/main" val="308156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3E60CC-BC85-DD47-9037-B935C0A0136B}"/>
              </a:ext>
            </a:extLst>
          </p:cNvPr>
          <p:cNvSpPr/>
          <p:nvPr/>
        </p:nvSpPr>
        <p:spPr>
          <a:xfrm>
            <a:off x="472338" y="1189146"/>
            <a:ext cx="7121421" cy="2622769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6A9955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//Khai báo biến toàn cục (global variable)</a:t>
            </a:r>
            <a:endParaRPr lang="en-VN" sz="16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company_name</a:t>
            </a: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= </a:t>
            </a:r>
            <a:r>
              <a:rPr lang="en-VN" sz="16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"techmaster"</a:t>
            </a:r>
            <a:endParaRPr lang="en-VN" sz="16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current_year</a:t>
            </a: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</a:t>
            </a:r>
            <a:r>
              <a:rPr lang="en-VN" sz="1600">
                <a:solidFill>
                  <a:srgbClr val="4EC9B0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int</a:t>
            </a:r>
            <a:endParaRPr lang="en-VN" sz="16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 </a:t>
            </a:r>
            <a:endParaRPr lang="en-VN" sz="16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func</a:t>
            </a: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</a:t>
            </a:r>
            <a:r>
              <a:rPr lang="en-VN" sz="1600">
                <a:solidFill>
                  <a:srgbClr val="DCDCAA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main</a:t>
            </a: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() {  </a:t>
            </a:r>
            <a:endParaRPr lang="en-VN" sz="16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 </a:t>
            </a:r>
            <a:r>
              <a:rPr lang="en-VN" sz="1600">
                <a:solidFill>
                  <a:srgbClr val="9CDCFE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current_year</a:t>
            </a: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= </a:t>
            </a:r>
            <a:r>
              <a:rPr lang="en-VN" sz="1600">
                <a:solidFill>
                  <a:srgbClr val="B5CEA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2021</a:t>
            </a:r>
            <a:endParaRPr lang="en-VN" sz="16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 fmt.</a:t>
            </a:r>
            <a:r>
              <a:rPr lang="en-VN" sz="1600">
                <a:solidFill>
                  <a:srgbClr val="DCDCAA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Printf</a:t>
            </a: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(</a:t>
            </a:r>
            <a:r>
              <a:rPr lang="en-VN" sz="16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"</a:t>
            </a:r>
            <a:r>
              <a:rPr lang="en-VN" sz="1600">
                <a:solidFill>
                  <a:srgbClr val="9CDCFE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%s</a:t>
            </a:r>
            <a:r>
              <a:rPr lang="en-VN" sz="16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%d</a:t>
            </a:r>
            <a:r>
              <a:rPr lang="en-VN" sz="1600">
                <a:solidFill>
                  <a:srgbClr val="D7BA7D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\n</a:t>
            </a:r>
            <a:r>
              <a:rPr lang="en-VN" sz="16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"</a:t>
            </a: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, company_name, current_year)</a:t>
            </a:r>
            <a:endParaRPr lang="en-VN" sz="16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}</a:t>
            </a:r>
            <a:endParaRPr lang="en-VN" sz="16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CACD9B-3E5F-CE47-8893-5F51EE55B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Khai báo biến toàn cục</a:t>
            </a:r>
          </a:p>
        </p:txBody>
      </p:sp>
    </p:spTree>
    <p:extLst>
      <p:ext uri="{BB962C8B-B14F-4D97-AF65-F5344CB8AC3E}">
        <p14:creationId xmlns:p14="http://schemas.microsoft.com/office/powerpoint/2010/main" val="3525749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0262-F180-3D43-AD80-8B4B7335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3EFDE-2881-BE45-A031-A83D40280136}"/>
              </a:ext>
            </a:extLst>
          </p:cNvPr>
          <p:cNvSpPr txBox="1"/>
          <p:nvPr/>
        </p:nvSpPr>
        <p:spPr>
          <a:xfrm>
            <a:off x="-60457" y="142072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0531B-BA4A-5F43-9AFC-0552E5D37935}"/>
              </a:ext>
            </a:extLst>
          </p:cNvPr>
          <p:cNvSpPr txBox="1"/>
          <p:nvPr/>
        </p:nvSpPr>
        <p:spPr>
          <a:xfrm>
            <a:off x="0" y="371931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435034-AED7-5947-9ABE-231D18F59A45}"/>
              </a:ext>
            </a:extLst>
          </p:cNvPr>
          <p:cNvSpPr/>
          <p:nvPr/>
        </p:nvSpPr>
        <p:spPr>
          <a:xfrm>
            <a:off x="842607" y="892993"/>
            <a:ext cx="8036897" cy="1664045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>
                <a:solidFill>
                  <a:srgbClr val="4EC9B0"/>
                </a:solidFill>
                <a:latin typeface="RobotoMono Nerd Font" pitchFamily="2" charset="0"/>
              </a:rPr>
              <a:t>var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RobotoMono Nerd Font" pitchFamily="2" charset="0"/>
              </a:rPr>
              <a:t>name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= 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"John"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sz="1600">
                <a:solidFill>
                  <a:srgbClr val="4EC9B0"/>
                </a:solidFill>
                <a:latin typeface="RobotoMono Nerd Font" pitchFamily="2" charset="0"/>
              </a:rPr>
              <a:t>var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RobotoMono Nerd Font" pitchFamily="2" charset="0"/>
              </a:rPr>
              <a:t>lastName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= 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"Smith"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sz="1600">
                <a:solidFill>
                  <a:srgbClr val="4EC9B0"/>
                </a:solidFill>
                <a:latin typeface="RobotoMono Nerd Font" pitchFamily="2" charset="0"/>
              </a:rPr>
              <a:t>var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RobotoMono Nerd Font" pitchFamily="2" charset="0"/>
              </a:rPr>
              <a:t>text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= 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"My name is: 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+ </a:t>
            </a:r>
            <a:r>
              <a:rPr lang="en-US" sz="1600">
                <a:solidFill>
                  <a:srgbClr val="9CDCFE"/>
                </a:solidFill>
                <a:latin typeface="RobotoMono Nerd Font" pitchFamily="2" charset="0"/>
              </a:rPr>
              <a:t>name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+ 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 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+ </a:t>
            </a:r>
            <a:r>
              <a:rPr lang="en-US" sz="1600">
                <a:solidFill>
                  <a:srgbClr val="9CDCFE"/>
                </a:solidFill>
                <a:latin typeface="RobotoMono Nerd Font" pitchFamily="2" charset="0"/>
              </a:rPr>
              <a:t>lastName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sz="1600">
                <a:solidFill>
                  <a:srgbClr val="4EC9B0"/>
                </a:solidFill>
                <a:latin typeface="RobotoMono Nerd Font" pitchFamily="2" charset="0"/>
              </a:rPr>
              <a:t>var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RobotoMono Nerd Font" pitchFamily="2" charset="0"/>
              </a:rPr>
              <a:t>text2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= </a:t>
            </a:r>
            <a:r>
              <a:rPr lang="en-US" sz="1600">
                <a:solidFill>
                  <a:srgbClr val="4EC9B0"/>
                </a:solidFill>
                <a:latin typeface="RobotoMono Nerd Font" pitchFamily="2" charset="0"/>
              </a:rPr>
              <a:t>String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.</a:t>
            </a:r>
            <a:r>
              <a:rPr lang="en-US" sz="1600">
                <a:solidFill>
                  <a:srgbClr val="DCDCAA"/>
                </a:solidFill>
                <a:latin typeface="RobotoMono Nerd Font" pitchFamily="2" charset="0"/>
              </a:rPr>
              <a:t>format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(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"My names is: %s %s"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, </a:t>
            </a:r>
            <a:r>
              <a:rPr lang="en-US" sz="1600">
                <a:solidFill>
                  <a:srgbClr val="9CDCFE"/>
                </a:solidFill>
                <a:latin typeface="RobotoMono Nerd Font" pitchFamily="2" charset="0"/>
              </a:rPr>
              <a:t>name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, </a:t>
            </a:r>
            <a:r>
              <a:rPr lang="en-US" sz="1600">
                <a:solidFill>
                  <a:srgbClr val="9CDCFE"/>
                </a:solidFill>
                <a:latin typeface="RobotoMono Nerd Font" pitchFamily="2" charset="0"/>
              </a:rPr>
              <a:t>lastName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sz="1600">
                <a:solidFill>
                  <a:srgbClr val="4EC9B0"/>
                </a:solidFill>
                <a:latin typeface="RobotoMono Nerd Font" pitchFamily="2" charset="0"/>
              </a:rPr>
              <a:t>var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RobotoMono Nerd Font" pitchFamily="2" charset="0"/>
              </a:rPr>
              <a:t>otherText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= 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"My name is: 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+ </a:t>
            </a:r>
            <a:r>
              <a:rPr lang="en-US" sz="1600">
                <a:solidFill>
                  <a:srgbClr val="9CDCFE"/>
                </a:solidFill>
                <a:latin typeface="RobotoMono Nerd Font" pitchFamily="2" charset="0"/>
              </a:rPr>
              <a:t>name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.</a:t>
            </a:r>
            <a:r>
              <a:rPr lang="en-US" sz="1600">
                <a:solidFill>
                  <a:srgbClr val="DCDCAA"/>
                </a:solidFill>
                <a:latin typeface="RobotoMono Nerd Font" pitchFamily="2" charset="0"/>
              </a:rPr>
              <a:t>substring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(</a:t>
            </a:r>
            <a:r>
              <a:rPr lang="en-US" sz="1600">
                <a:solidFill>
                  <a:srgbClr val="B5CEA8"/>
                </a:solidFill>
                <a:latin typeface="RobotoMono Nerd Font" pitchFamily="2" charset="0"/>
              </a:rPr>
              <a:t>2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439693-ADCC-784E-8AFF-250317B20E1F}"/>
              </a:ext>
            </a:extLst>
          </p:cNvPr>
          <p:cNvSpPr/>
          <p:nvPr/>
        </p:nvSpPr>
        <p:spPr>
          <a:xfrm>
            <a:off x="827493" y="3051096"/>
            <a:ext cx="8044454" cy="166629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"John"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"Smith"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"My name is: 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name +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lastName;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text2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fmt.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Sprintf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"My names is: %s %s"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name, lastName)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otherText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"My name is: 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name[</a:t>
            </a:r>
            <a:r>
              <a:rPr lang="en-VN" sz="1600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:]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567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0262-F180-3D43-AD80-8B4B7335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Multiple lines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3EFDE-2881-BE45-A031-A83D40280136}"/>
              </a:ext>
            </a:extLst>
          </p:cNvPr>
          <p:cNvSpPr txBox="1"/>
          <p:nvPr/>
        </p:nvSpPr>
        <p:spPr>
          <a:xfrm>
            <a:off x="199935" y="156605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0531B-BA4A-5F43-9AFC-0552E5D37935}"/>
              </a:ext>
            </a:extLst>
          </p:cNvPr>
          <p:cNvSpPr txBox="1"/>
          <p:nvPr/>
        </p:nvSpPr>
        <p:spPr>
          <a:xfrm>
            <a:off x="260392" y="386465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GO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225F33-A5FC-A44F-A213-AFC9B680C93B}"/>
              </a:ext>
            </a:extLst>
          </p:cNvPr>
          <p:cNvSpPr/>
          <p:nvPr/>
        </p:nvSpPr>
        <p:spPr>
          <a:xfrm>
            <a:off x="1065215" y="954056"/>
            <a:ext cx="4522879" cy="2306465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"First Line</a:t>
            </a:r>
            <a:r>
              <a:rPr lang="en-VN" sz="1600">
                <a:solidFill>
                  <a:srgbClr val="D7BA7D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"Second Line</a:t>
            </a:r>
            <a:r>
              <a:rPr lang="en-VN" sz="1600">
                <a:solidFill>
                  <a:srgbClr val="D7BA7D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"Third Line"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textjdk15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"""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multiline in JDK15"""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3C43E6-A978-7B4A-B1D4-D5A8B577A14F}"/>
              </a:ext>
            </a:extLst>
          </p:cNvPr>
          <p:cNvSpPr/>
          <p:nvPr/>
        </p:nvSpPr>
        <p:spPr>
          <a:xfrm>
            <a:off x="1057658" y="3720613"/>
            <a:ext cx="4572000" cy="1026115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`First Line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 Line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Third Line`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28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0308B7-E19D-CE44-991B-E8BFA03A5000}"/>
              </a:ext>
            </a:extLst>
          </p:cNvPr>
          <p:cNvSpPr/>
          <p:nvPr/>
        </p:nvSpPr>
        <p:spPr>
          <a:xfrm>
            <a:off x="154918" y="972228"/>
            <a:ext cx="4764705" cy="3586816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minTernary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945141-BB7E-954B-94DF-8FE8F2F107BB}"/>
              </a:ext>
            </a:extLst>
          </p:cNvPr>
          <p:cNvSpPr/>
          <p:nvPr/>
        </p:nvSpPr>
        <p:spPr>
          <a:xfrm>
            <a:off x="5180339" y="974975"/>
            <a:ext cx="3676493" cy="2306465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&lt; y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F7E1D2-C2E8-C74D-8C48-BBDA3349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</a:t>
            </a:r>
            <a:r>
              <a:rPr lang="en-VN"/>
              <a:t>f else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F7480-6210-EF43-B596-20B7BE78F9D6}"/>
              </a:ext>
            </a:extLst>
          </p:cNvPr>
          <p:cNvSpPr txBox="1"/>
          <p:nvPr/>
        </p:nvSpPr>
        <p:spPr>
          <a:xfrm>
            <a:off x="2712972" y="2078182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20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888D34-F333-FA49-8C87-5DEDA2AE4482}"/>
              </a:ext>
            </a:extLst>
          </p:cNvPr>
          <p:cNvSpPr txBox="1"/>
          <p:nvPr/>
        </p:nvSpPr>
        <p:spPr>
          <a:xfrm>
            <a:off x="7573399" y="2041657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200">
                <a:solidFill>
                  <a:schemeClr val="bg1"/>
                </a:solidFill>
              </a:rPr>
              <a:t>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883910-7BD1-844C-BC12-BC2FEC6F5382}"/>
              </a:ext>
            </a:extLst>
          </p:cNvPr>
          <p:cNvSpPr txBox="1"/>
          <p:nvPr/>
        </p:nvSpPr>
        <p:spPr>
          <a:xfrm>
            <a:off x="5169005" y="3627372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/>
              <a:t>Go có không có ternary condition</a:t>
            </a:r>
          </a:p>
        </p:txBody>
      </p:sp>
    </p:spTree>
    <p:extLst>
      <p:ext uri="{BB962C8B-B14F-4D97-AF65-F5344CB8AC3E}">
        <p14:creationId xmlns:p14="http://schemas.microsoft.com/office/powerpoint/2010/main" val="3673901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1C91-5ECA-594A-8383-52B8F084D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Go if with statement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9A643D-5464-384C-8211-F13D6E6545EF}"/>
              </a:ext>
            </a:extLst>
          </p:cNvPr>
          <p:cNvSpPr/>
          <p:nvPr/>
        </p:nvSpPr>
        <p:spPr>
          <a:xfrm>
            <a:off x="816160" y="974289"/>
            <a:ext cx="6975132" cy="337528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func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BMIndex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(weight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float32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height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float32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if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bmi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:= weight / (height * height); bmi &lt; </a:t>
            </a:r>
            <a:r>
              <a:rPr lang="en-VN" sz="1600">
                <a:solidFill>
                  <a:srgbClr val="B5CEA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18.5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return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"Underweight"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}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else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if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bmi &lt; </a:t>
            </a:r>
            <a:r>
              <a:rPr lang="en-VN" sz="1600">
                <a:solidFill>
                  <a:srgbClr val="B5CEA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25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return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"Normal"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}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else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return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"Overweight"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}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2AD943-F144-7B4E-AFF9-BEFB7444B116}"/>
              </a:ext>
            </a:extLst>
          </p:cNvPr>
          <p:cNvCxnSpPr/>
          <p:nvPr/>
        </p:nvCxnSpPr>
        <p:spPr>
          <a:xfrm>
            <a:off x="1511405" y="1723002"/>
            <a:ext cx="40505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E76CA7-8D2F-E640-982E-9A68A87A5F7D}"/>
              </a:ext>
            </a:extLst>
          </p:cNvPr>
          <p:cNvSpPr txBox="1"/>
          <p:nvPr/>
        </p:nvSpPr>
        <p:spPr>
          <a:xfrm>
            <a:off x="5517889" y="2661333"/>
            <a:ext cx="1915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200">
                <a:solidFill>
                  <a:schemeClr val="bg1"/>
                </a:solidFill>
              </a:rPr>
              <a:t>Đặc sản !</a:t>
            </a:r>
          </a:p>
        </p:txBody>
      </p:sp>
    </p:spTree>
    <p:extLst>
      <p:ext uri="{BB962C8B-B14F-4D97-AF65-F5344CB8AC3E}">
        <p14:creationId xmlns:p14="http://schemas.microsoft.com/office/powerpoint/2010/main" val="2394737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E49E1-8D17-0142-B1DB-E1DD598F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Switch in Java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49DD0C-AE26-4643-858B-9BAF2C26007A}"/>
              </a:ext>
            </a:extLst>
          </p:cNvPr>
          <p:cNvSpPr/>
          <p:nvPr/>
        </p:nvSpPr>
        <p:spPr>
          <a:xfrm>
            <a:off x="1726782" y="1080087"/>
            <a:ext cx="6004055" cy="3586816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"French"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"Spanish"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"Buenos dias!"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"French"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"Bonjour!"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default: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"Hello!"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872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05EABF-3A3A-3643-A7D4-674A222FEAAC}"/>
              </a:ext>
            </a:extLst>
          </p:cNvPr>
          <p:cNvSpPr/>
          <p:nvPr/>
        </p:nvSpPr>
        <p:spPr>
          <a:xfrm>
            <a:off x="128469" y="146632"/>
            <a:ext cx="8939961" cy="2307811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switch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(month) {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case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JANUARY, FEBRUARY, MARCH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-&gt;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System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out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"1st Quarter"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);</a:t>
            </a:r>
            <a:b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</a:b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</a:t>
            </a:r>
            <a:r>
              <a:rPr lang="en-VN">
                <a:solidFill>
                  <a:srgbClr val="92D05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//no break needed</a:t>
            </a: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case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APRIL, MAY, JUNE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-&gt;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System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out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"2nd Quarter"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);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case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JULY, AUGUST, SEPTEMBER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-&gt;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System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out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"3rd Quarter"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);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case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OCTOBER, NOVEMBER, DECEMBER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-&gt;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System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out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"4th Quarter"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);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default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-&gt;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System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out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"Unknown Quarter"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);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r>
              <a:rPr lang="en-VN"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70C47-7126-5847-8B67-AB51DC9DBC48}"/>
              </a:ext>
            </a:extLst>
          </p:cNvPr>
          <p:cNvSpPr/>
          <p:nvPr/>
        </p:nvSpPr>
        <p:spPr>
          <a:xfrm>
            <a:off x="128469" y="2648631"/>
            <a:ext cx="8947519" cy="2029658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quarter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(month)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JANUARY, FEBRUARY, MARCH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"First Quarter"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VN">
                <a:solidFill>
                  <a:srgbClr val="92D05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//must return single value</a:t>
            </a:r>
            <a:endParaRPr lang="en-VN">
              <a:solidFill>
                <a:srgbClr val="92D050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APRIL, MAY, JUNE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"Second Quarter"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JULY, AUGUST, SEPTEMBER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"Third Quarter"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OCTOBER, NOVEMBER, DECEMBER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"Forth Quarter"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"Unknown Quarter"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7D9DA-EBB2-9945-A6A5-F7DCF88E06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09938" y="0"/>
            <a:ext cx="1709632" cy="534987"/>
          </a:xfrm>
        </p:spPr>
        <p:txBody>
          <a:bodyPr/>
          <a:lstStyle/>
          <a:p>
            <a:r>
              <a:rPr lang="en-VN">
                <a:solidFill>
                  <a:schemeClr val="bg1"/>
                </a:solidFill>
              </a:rPr>
              <a:t>JDK 14</a:t>
            </a:r>
          </a:p>
        </p:txBody>
      </p:sp>
    </p:spTree>
    <p:extLst>
      <p:ext uri="{BB962C8B-B14F-4D97-AF65-F5344CB8AC3E}">
        <p14:creationId xmlns:p14="http://schemas.microsoft.com/office/powerpoint/2010/main" val="401446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E719-B672-E648-88A4-350805AE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Switch in 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9A3F8-7BDD-C849-8F1E-A85B2AD04440}"/>
              </a:ext>
            </a:extLst>
          </p:cNvPr>
          <p:cNvSpPr/>
          <p:nvPr/>
        </p:nvSpPr>
        <p:spPr>
          <a:xfrm>
            <a:off x="4930959" y="756509"/>
            <a:ext cx="4213041" cy="426655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500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func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Quarter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(month </a:t>
            </a:r>
            <a:r>
              <a:rPr lang="en-VN" sz="15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 </a:t>
            </a:r>
            <a:r>
              <a:rPr lang="en-VN" sz="15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</a:t>
            </a:r>
            <a:endParaRPr lang="en-VN" sz="15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switch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month {</a:t>
            </a:r>
            <a:endParaRPr lang="en-VN" sz="15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case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"Jan"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"Feb"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"Mar"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:</a:t>
            </a:r>
            <a:endParaRPr lang="en-VN" sz="15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return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"First Quarter"</a:t>
            </a:r>
            <a:endParaRPr lang="en-VN" sz="15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case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"Apr"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"May"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"Jun"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:</a:t>
            </a:r>
            <a:endParaRPr lang="en-VN" sz="15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return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"Second Quarter"</a:t>
            </a:r>
            <a:endParaRPr lang="en-VN" sz="15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case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"Jul"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"Aug"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"Sep"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:</a:t>
            </a:r>
            <a:endParaRPr lang="en-VN" sz="15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return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"Third Quarter"</a:t>
            </a:r>
            <a:endParaRPr lang="en-VN" sz="15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case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"Oct"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"Nov"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"Dec"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:</a:t>
            </a:r>
            <a:endParaRPr lang="en-VN" sz="15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return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"Forth Quarter"</a:t>
            </a:r>
            <a:endParaRPr lang="en-VN" sz="15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default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:</a:t>
            </a:r>
            <a:endParaRPr lang="en-VN" sz="15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return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"Unknown Quarter"</a:t>
            </a:r>
            <a:endParaRPr lang="en-VN" sz="15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}</a:t>
            </a:r>
            <a:endParaRPr lang="en-VN" sz="15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 sz="15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EF0D12-EF62-8F4C-867A-1CEFDB283085}"/>
              </a:ext>
            </a:extLst>
          </p:cNvPr>
          <p:cNvSpPr/>
          <p:nvPr/>
        </p:nvSpPr>
        <p:spPr>
          <a:xfrm>
            <a:off x="102020" y="749639"/>
            <a:ext cx="4689134" cy="306834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5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Greeting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hour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time.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Hour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{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hour &lt; </a:t>
            </a:r>
            <a:r>
              <a:rPr lang="en-VN" sz="1500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fmt.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"Good morning!"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hour &lt; </a:t>
            </a:r>
            <a:r>
              <a:rPr lang="en-VN" sz="1500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fmt.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"Good afternoon!"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fmt.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"Good evening!"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586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0262-F180-3D43-AD80-8B4B7335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3EFDE-2881-BE45-A031-A83D40280136}"/>
              </a:ext>
            </a:extLst>
          </p:cNvPr>
          <p:cNvSpPr txBox="1"/>
          <p:nvPr/>
        </p:nvSpPr>
        <p:spPr>
          <a:xfrm>
            <a:off x="0" y="142072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0531B-BA4A-5F43-9AFC-0552E5D37935}"/>
              </a:ext>
            </a:extLst>
          </p:cNvPr>
          <p:cNvSpPr txBox="1"/>
          <p:nvPr/>
        </p:nvSpPr>
        <p:spPr>
          <a:xfrm>
            <a:off x="0" y="377221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FE8B76-108A-FD49-BD73-B0B7B5388D87}"/>
              </a:ext>
            </a:extLst>
          </p:cNvPr>
          <p:cNvSpPr/>
          <p:nvPr/>
        </p:nvSpPr>
        <p:spPr>
          <a:xfrm>
            <a:off x="827493" y="1243593"/>
            <a:ext cx="7311422" cy="703782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cars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[] =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new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[]{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"Toyota"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"Mercedes"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"BMW"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};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System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out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cars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[</a:t>
            </a:r>
            <a:r>
              <a:rPr lang="en-VN" sz="1600">
                <a:solidFill>
                  <a:srgbClr val="B5CEA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0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]); </a:t>
            </a:r>
            <a:r>
              <a:rPr lang="en-VN" sz="1600">
                <a:solidFill>
                  <a:srgbClr val="6A9955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// Toyota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51D3AB-5E3C-7542-ABE8-FC3AE2671F4A}"/>
              </a:ext>
            </a:extLst>
          </p:cNvPr>
          <p:cNvSpPr/>
          <p:nvPr/>
        </p:nvSpPr>
        <p:spPr>
          <a:xfrm>
            <a:off x="797264" y="3648786"/>
            <a:ext cx="7349209" cy="706027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[</a:t>
            </a:r>
            <a:r>
              <a:rPr lang="en-VN" sz="1600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"Toyota"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"Mercedes"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"BMW"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(cars[</a:t>
            </a:r>
            <a:r>
              <a:rPr lang="en-VN" sz="1600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</a:t>
            </a:r>
            <a:r>
              <a:rPr lang="en-VN" sz="1600">
                <a:solidFill>
                  <a:srgbClr val="6A9955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Toyota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12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275D-D8E3-A64D-8CF3-6C4080A3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Kế hoạch đào tạo</a:t>
            </a:r>
          </a:p>
        </p:txBody>
      </p:sp>
      <p:pic>
        <p:nvPicPr>
          <p:cNvPr id="7" name="Graphic 6" descr="Flip calendar">
            <a:extLst>
              <a:ext uri="{FF2B5EF4-FFF2-40B4-BE49-F238E27FC236}">
                <a16:creationId xmlns:a16="http://schemas.microsoft.com/office/drawing/2014/main" id="{188E4D9E-6DD3-AE41-ADBE-7FFECB9E4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765" y="103659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3273CC-02DF-3844-B495-0414A2451FA9}"/>
              </a:ext>
            </a:extLst>
          </p:cNvPr>
          <p:cNvSpPr txBox="1"/>
          <p:nvPr/>
        </p:nvSpPr>
        <p:spPr>
          <a:xfrm>
            <a:off x="1323278" y="1278674"/>
            <a:ext cx="3502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>
                <a:latin typeface="SF Mono" panose="020B0009000002000000" pitchFamily="49" charset="0"/>
                <a:cs typeface="SF Mono" panose="020B0009000002000000" pitchFamily="49" charset="0"/>
              </a:rPr>
              <a:t>5 buổi một tuần</a:t>
            </a:r>
          </a:p>
        </p:txBody>
      </p:sp>
      <p:pic>
        <p:nvPicPr>
          <p:cNvPr id="10" name="Graphic 9" descr="Clock">
            <a:extLst>
              <a:ext uri="{FF2B5EF4-FFF2-40B4-BE49-F238E27FC236}">
                <a16:creationId xmlns:a16="http://schemas.microsoft.com/office/drawing/2014/main" id="{4651AB87-AD92-2447-B476-34C2CEEAE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7463" y="2062512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ACF8F2-A15D-834E-B0FD-1823F054FF3E}"/>
              </a:ext>
            </a:extLst>
          </p:cNvPr>
          <p:cNvSpPr txBox="1"/>
          <p:nvPr/>
        </p:nvSpPr>
        <p:spPr>
          <a:xfrm>
            <a:off x="1349297" y="2248830"/>
            <a:ext cx="4830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>
                <a:latin typeface="SF Mono" panose="020B0009000002000000" pitchFamily="49" charset="0"/>
                <a:cs typeface="SF Mono" panose="020B0009000002000000" pitchFamily="49" charset="0"/>
              </a:rPr>
              <a:t>9-10:00 sáng mỗi ngày</a:t>
            </a:r>
          </a:p>
        </p:txBody>
      </p:sp>
      <p:pic>
        <p:nvPicPr>
          <p:cNvPr id="13" name="Graphic 12" descr="Upward trend">
            <a:extLst>
              <a:ext uri="{FF2B5EF4-FFF2-40B4-BE49-F238E27FC236}">
                <a16:creationId xmlns:a16="http://schemas.microsoft.com/office/drawing/2014/main" id="{20BD137E-6896-AF47-A61B-EAEA12A279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897" y="325940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478326-695A-A248-852A-33D3313C844C}"/>
              </a:ext>
            </a:extLst>
          </p:cNvPr>
          <p:cNvSpPr txBox="1"/>
          <p:nvPr/>
        </p:nvSpPr>
        <p:spPr>
          <a:xfrm>
            <a:off x="1323278" y="3427143"/>
            <a:ext cx="5936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>
                <a:latin typeface="SF Mono" panose="020B0009000002000000" pitchFamily="49" charset="0"/>
                <a:cs typeface="SF Mono" panose="020B0009000002000000" pitchFamily="49" charset="0"/>
              </a:rPr>
              <a:t>7 buổi Golang + 7 buổi Vue</a:t>
            </a:r>
          </a:p>
        </p:txBody>
      </p:sp>
    </p:spTree>
    <p:extLst>
      <p:ext uri="{BB962C8B-B14F-4D97-AF65-F5344CB8AC3E}">
        <p14:creationId xmlns:p14="http://schemas.microsoft.com/office/powerpoint/2010/main" val="3123204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0262-F180-3D43-AD80-8B4B7335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For loop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3EFDE-2881-BE45-A031-A83D40280136}"/>
              </a:ext>
            </a:extLst>
          </p:cNvPr>
          <p:cNvSpPr txBox="1"/>
          <p:nvPr/>
        </p:nvSpPr>
        <p:spPr>
          <a:xfrm>
            <a:off x="0" y="142072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0531B-BA4A-5F43-9AFC-0552E5D37935}"/>
              </a:ext>
            </a:extLst>
          </p:cNvPr>
          <p:cNvSpPr txBox="1"/>
          <p:nvPr/>
        </p:nvSpPr>
        <p:spPr>
          <a:xfrm>
            <a:off x="0" y="383267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946A69-809F-EF4C-A73F-F0C77B829B5E}"/>
              </a:ext>
            </a:extLst>
          </p:cNvPr>
          <p:cNvSpPr/>
          <p:nvPr/>
        </p:nvSpPr>
        <p:spPr>
          <a:xfrm>
            <a:off x="955964" y="1194815"/>
            <a:ext cx="4572000" cy="956159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for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(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: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cars)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System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out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);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59DF64-B2B5-1641-A00E-5D9E6375E5B0}"/>
              </a:ext>
            </a:extLst>
          </p:cNvPr>
          <p:cNvSpPr/>
          <p:nvPr/>
        </p:nvSpPr>
        <p:spPr>
          <a:xfrm>
            <a:off x="918179" y="3597949"/>
            <a:ext cx="4658905" cy="956159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for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_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:=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range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cars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fmt.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(car)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95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A99B-BC3F-3640-838D-3821BB580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Golang reverse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768C7-D7FD-8C44-9E9D-713EFE288805}"/>
              </a:ext>
            </a:extLst>
          </p:cNvPr>
          <p:cNvSpPr/>
          <p:nvPr/>
        </p:nvSpPr>
        <p:spPr>
          <a:xfrm>
            <a:off x="315311" y="866132"/>
            <a:ext cx="5754414" cy="1346202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[]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"Toyota"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"Mercedes"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"BMW"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cars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defer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fmt.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(index, car)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478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0262-F180-3D43-AD80-8B4B7335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 dimensions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3EFDE-2881-BE45-A031-A83D40280136}"/>
              </a:ext>
            </a:extLst>
          </p:cNvPr>
          <p:cNvSpPr txBox="1"/>
          <p:nvPr/>
        </p:nvSpPr>
        <p:spPr>
          <a:xfrm>
            <a:off x="0" y="142072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0531B-BA4A-5F43-9AFC-0552E5D37935}"/>
              </a:ext>
            </a:extLst>
          </p:cNvPr>
          <p:cNvSpPr txBox="1"/>
          <p:nvPr/>
        </p:nvSpPr>
        <p:spPr>
          <a:xfrm>
            <a:off x="52899" y="379488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GO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91B401-E20E-0640-8D18-3C77F5A0E54A}"/>
              </a:ext>
            </a:extLst>
          </p:cNvPr>
          <p:cNvSpPr/>
          <p:nvPr/>
        </p:nvSpPr>
        <p:spPr>
          <a:xfrm>
            <a:off x="827495" y="1253210"/>
            <a:ext cx="7198066" cy="1026115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langs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[][] =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[][]{{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"C#"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"Python"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"Java"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"Scala"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"Perl"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"C++"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"Go"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"HTML"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}};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4E3425-64D4-3F4F-8EF2-68898B9EEA25}"/>
              </a:ext>
            </a:extLst>
          </p:cNvPr>
          <p:cNvSpPr/>
          <p:nvPr/>
        </p:nvSpPr>
        <p:spPr>
          <a:xfrm>
            <a:off x="842608" y="3522975"/>
            <a:ext cx="7235852" cy="102387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 lvl="1">
              <a:lnSpc>
                <a:spcPct val="130000"/>
              </a:lnSpc>
            </a:pPr>
            <a:r>
              <a:rPr lang="en-US" sz="1600">
                <a:solidFill>
                  <a:srgbClr val="9CDCFE"/>
                </a:solidFill>
                <a:latin typeface="RobotoMono Nerd Font" pitchFamily="2" charset="0"/>
              </a:rPr>
              <a:t>langs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:= [</a:t>
            </a:r>
            <a:r>
              <a:rPr lang="en-US" sz="1600">
                <a:solidFill>
                  <a:srgbClr val="B5CEA8"/>
                </a:solidFill>
                <a:latin typeface="RobotoMono Nerd Font" pitchFamily="2" charset="0"/>
              </a:rPr>
              <a:t>3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][</a:t>
            </a:r>
            <a:r>
              <a:rPr lang="en-US" sz="1600">
                <a:solidFill>
                  <a:srgbClr val="B5CEA8"/>
                </a:solidFill>
                <a:latin typeface="RobotoMono Nerd Font" pitchFamily="2" charset="0"/>
              </a:rPr>
              <a:t>3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]</a:t>
            </a:r>
            <a:r>
              <a:rPr lang="en-US" sz="1600">
                <a:solidFill>
                  <a:srgbClr val="4EC9B0"/>
                </a:solidFill>
                <a:latin typeface="RobotoMono Nerd Font" pitchFamily="2" charset="0"/>
              </a:rPr>
              <a:t>string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{{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"C#"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, 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"C"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, 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"Python"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},</a:t>
            </a:r>
          </a:p>
          <a:p>
            <a:pPr lvl="1">
              <a:lnSpc>
                <a:spcPct val="130000"/>
              </a:lnSpc>
            </a:pP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{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"Java"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, 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"Scala"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, 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"Perl"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},</a:t>
            </a:r>
          </a:p>
          <a:p>
            <a:pPr lvl="1">
              <a:lnSpc>
                <a:spcPct val="130000"/>
              </a:lnSpc>
            </a:pP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{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"C++"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, 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"Go"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, 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"HTML"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011858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0262-F180-3D43-AD80-8B4B7335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Nested loop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3EFDE-2881-BE45-A031-A83D40280136}"/>
              </a:ext>
            </a:extLst>
          </p:cNvPr>
          <p:cNvSpPr txBox="1"/>
          <p:nvPr/>
        </p:nvSpPr>
        <p:spPr>
          <a:xfrm>
            <a:off x="0" y="142072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0531B-BA4A-5F43-9AFC-0552E5D37935}"/>
              </a:ext>
            </a:extLst>
          </p:cNvPr>
          <p:cNvSpPr txBox="1"/>
          <p:nvPr/>
        </p:nvSpPr>
        <p:spPr>
          <a:xfrm>
            <a:off x="52899" y="379488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B9CB5C-E1C9-9347-B045-F0CD86F571B4}"/>
              </a:ext>
            </a:extLst>
          </p:cNvPr>
          <p:cNvSpPr/>
          <p:nvPr/>
        </p:nvSpPr>
        <p:spPr>
          <a:xfrm>
            <a:off x="918178" y="825896"/>
            <a:ext cx="5709332" cy="1842556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for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(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[]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arr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: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langs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for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(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lang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: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arr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System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out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lang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+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 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);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}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System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out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();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B54EF9-E1CD-D143-B482-F40EEBC58155}"/>
              </a:ext>
            </a:extLst>
          </p:cNvPr>
          <p:cNvSpPr/>
          <p:nvPr/>
        </p:nvSpPr>
        <p:spPr>
          <a:xfrm>
            <a:off x="910620" y="3213914"/>
            <a:ext cx="5739561" cy="184480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langs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fmt.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(lang,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fmt.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649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8FC7-6530-2842-AC64-4BAF4B25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Mảng 2 chiều trong Golang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0768F5-3300-2840-AFF7-BD5E303F9D04}"/>
              </a:ext>
            </a:extLst>
          </p:cNvPr>
          <p:cNvSpPr/>
          <p:nvPr/>
        </p:nvSpPr>
        <p:spPr>
          <a:xfrm>
            <a:off x="384531" y="1152454"/>
            <a:ext cx="6900391" cy="2942857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9CDCFE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langs</a:t>
            </a: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:= [][]</a:t>
            </a:r>
            <a:r>
              <a:rPr lang="en-VN" sz="1600">
                <a:solidFill>
                  <a:srgbClr val="4EC9B0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{{</a:t>
            </a:r>
            <a:r>
              <a:rPr lang="en-VN" sz="16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"C#"</a:t>
            </a: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"C"</a:t>
            </a: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"Python"</a:t>
            </a: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},</a:t>
            </a:r>
            <a:endParaRPr lang="en-VN" sz="16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   {</a:t>
            </a:r>
            <a:r>
              <a:rPr lang="en-VN" sz="16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"Java"</a:t>
            </a: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"Scala"</a:t>
            </a: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"Perl"</a:t>
            </a: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},</a:t>
            </a:r>
            <a:endParaRPr lang="en-VN" sz="16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   {</a:t>
            </a:r>
            <a:r>
              <a:rPr lang="en-VN" sz="16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"C++"</a:t>
            </a: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"Go"</a:t>
            </a: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"RUST"</a:t>
            </a: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"Crystal"</a:t>
            </a: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"OCAML"</a:t>
            </a: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}}</a:t>
            </a:r>
            <a:endParaRPr lang="en-VN" sz="16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 </a:t>
            </a:r>
            <a:r>
              <a:rPr lang="en-VN" sz="1600">
                <a:solidFill>
                  <a:srgbClr val="C586C0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for</a:t>
            </a: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_</a:t>
            </a: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, </a:t>
            </a:r>
            <a:r>
              <a:rPr lang="en-VN" sz="1600">
                <a:solidFill>
                  <a:srgbClr val="9CDCFE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v</a:t>
            </a: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:= </a:t>
            </a:r>
            <a:r>
              <a:rPr lang="en-VN" sz="1600">
                <a:solidFill>
                  <a:srgbClr val="C586C0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range</a:t>
            </a: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langs {</a:t>
            </a:r>
            <a:endParaRPr lang="en-VN" sz="16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   </a:t>
            </a:r>
            <a:r>
              <a:rPr lang="en-VN" sz="1600">
                <a:solidFill>
                  <a:srgbClr val="C586C0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for</a:t>
            </a: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_</a:t>
            </a: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, </a:t>
            </a:r>
            <a:r>
              <a:rPr lang="en-VN" sz="1600">
                <a:solidFill>
                  <a:srgbClr val="9CDCFE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lang</a:t>
            </a: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:= </a:t>
            </a:r>
            <a:r>
              <a:rPr lang="en-VN" sz="1600">
                <a:solidFill>
                  <a:srgbClr val="C586C0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range</a:t>
            </a: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v {</a:t>
            </a:r>
            <a:endParaRPr lang="en-VN" sz="16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     fmt.</a:t>
            </a:r>
            <a:r>
              <a:rPr lang="en-VN" sz="1600">
                <a:solidFill>
                  <a:srgbClr val="DCDCAA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Print</a:t>
            </a: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(lang, </a:t>
            </a:r>
            <a:r>
              <a:rPr lang="en-VN" sz="1600">
                <a:solidFill>
                  <a:srgbClr val="CE9178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" "</a:t>
            </a: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)</a:t>
            </a:r>
            <a:endParaRPr lang="en-VN" sz="16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   }</a:t>
            </a:r>
            <a:endParaRPr lang="en-VN" sz="16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   fmt.</a:t>
            </a:r>
            <a:r>
              <a:rPr lang="en-VN" sz="1600">
                <a:solidFill>
                  <a:srgbClr val="DCDCAA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()</a:t>
            </a:r>
            <a:endParaRPr lang="en-VN" sz="16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SF Mono" panose="020B0009000002000000" pitchFamily="49" charset="0"/>
                <a:ea typeface="Times New Roman" panose="02020603050405020304" pitchFamily="18" charset="0"/>
                <a:cs typeface="SF Mono" panose="020B0009000002000000" pitchFamily="49" charset="0"/>
              </a:rPr>
              <a:t>  }</a:t>
            </a:r>
            <a:endParaRPr lang="en-VN" sz="1600">
              <a:latin typeface="SF Mono" panose="020B0009000002000000" pitchFamily="49" charset="0"/>
              <a:ea typeface="Yu Mincho" panose="02020400000000000000" pitchFamily="18" charset="-128"/>
              <a:cs typeface="SF Mono" panose="020B0009000002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399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615B-49E7-E143-A5E2-8E287F24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List vs Slice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429929-13D2-5945-A940-0A9864F3376E}"/>
              </a:ext>
            </a:extLst>
          </p:cNvPr>
          <p:cNvSpPr/>
          <p:nvPr/>
        </p:nvSpPr>
        <p:spPr>
          <a:xfrm>
            <a:off x="933290" y="1175580"/>
            <a:ext cx="7968884" cy="1456168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VN" sz="15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VN" sz="15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VN" sz="15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letters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&lt;&gt;(</a:t>
            </a:r>
            <a:r>
              <a:rPr lang="en-VN" sz="15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br>
              <a:rPr lang="en-VN" sz="15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VN" sz="15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letters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br>
              <a:rPr lang="en-VN" sz="15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VN" sz="15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5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letters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CC3808-F55E-EC41-86CA-BB9E079EF3A8}"/>
              </a:ext>
            </a:extLst>
          </p:cNvPr>
          <p:cNvSpPr txBox="1"/>
          <p:nvPr/>
        </p:nvSpPr>
        <p:spPr>
          <a:xfrm>
            <a:off x="52899" y="153407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JAVA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7A180C-8780-4B46-81EF-CEC182162565}"/>
              </a:ext>
            </a:extLst>
          </p:cNvPr>
          <p:cNvSpPr/>
          <p:nvPr/>
        </p:nvSpPr>
        <p:spPr>
          <a:xfrm>
            <a:off x="903065" y="3397345"/>
            <a:ext cx="4572000" cy="1367169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letters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[]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letters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(letters,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(letters)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41256-294F-CD43-8CE2-B945DF9DF601}"/>
              </a:ext>
            </a:extLst>
          </p:cNvPr>
          <p:cNvSpPr txBox="1"/>
          <p:nvPr/>
        </p:nvSpPr>
        <p:spPr>
          <a:xfrm>
            <a:off x="151141" y="394602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123648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615B-49E7-E143-A5E2-8E287F24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List vs Slice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CC3808-F55E-EC41-86CA-BB9E079EF3A8}"/>
              </a:ext>
            </a:extLst>
          </p:cNvPr>
          <p:cNvSpPr txBox="1"/>
          <p:nvPr/>
        </p:nvSpPr>
        <p:spPr>
          <a:xfrm>
            <a:off x="0" y="153407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41256-294F-CD43-8CE2-B945DF9DF601}"/>
              </a:ext>
            </a:extLst>
          </p:cNvPr>
          <p:cNvSpPr txBox="1"/>
          <p:nvPr/>
        </p:nvSpPr>
        <p:spPr>
          <a:xfrm>
            <a:off x="120913" y="381755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GO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97A3A6-DF02-C145-B6BF-AFFDDA2B1FC7}"/>
              </a:ext>
            </a:extLst>
          </p:cNvPr>
          <p:cNvSpPr/>
          <p:nvPr/>
        </p:nvSpPr>
        <p:spPr>
          <a:xfrm>
            <a:off x="816160" y="1281379"/>
            <a:ext cx="8101130" cy="967765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5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VN" sz="15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VN" sz="15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letters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&lt;&gt;(</a:t>
            </a:r>
            <a:r>
              <a:rPr lang="en-VN" sz="15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letters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5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5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5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letters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5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5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C6481B-94CC-BC43-B896-FA4DEA4454C2}"/>
              </a:ext>
            </a:extLst>
          </p:cNvPr>
          <p:cNvSpPr/>
          <p:nvPr/>
        </p:nvSpPr>
        <p:spPr>
          <a:xfrm>
            <a:off x="835050" y="3399405"/>
            <a:ext cx="5104771" cy="1346202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letters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[]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letters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fmt.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(letter)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227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615B-49E7-E143-A5E2-8E287F24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CC3808-F55E-EC41-86CA-BB9E079EF3A8}"/>
              </a:ext>
            </a:extLst>
          </p:cNvPr>
          <p:cNvSpPr txBox="1"/>
          <p:nvPr/>
        </p:nvSpPr>
        <p:spPr>
          <a:xfrm>
            <a:off x="0" y="153407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41256-294F-CD43-8CE2-B945DF9DF601}"/>
              </a:ext>
            </a:extLst>
          </p:cNvPr>
          <p:cNvSpPr txBox="1"/>
          <p:nvPr/>
        </p:nvSpPr>
        <p:spPr>
          <a:xfrm>
            <a:off x="120913" y="381755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37175B-7952-2D4A-AF75-899FF029903B}"/>
              </a:ext>
            </a:extLst>
          </p:cNvPr>
          <p:cNvSpPr/>
          <p:nvPr/>
        </p:nvSpPr>
        <p:spPr>
          <a:xfrm>
            <a:off x="925734" y="819712"/>
            <a:ext cx="5339039" cy="2029658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mapA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&lt;&gt;();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mapA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"MSFT"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"Microsoft"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mapA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"APPL"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"Apple"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mapA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"APPLE"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mapA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containsKey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"MSFT"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mapA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"MSFT"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501BA0-BCCE-3747-9162-047064AB6C31}"/>
              </a:ext>
            </a:extLst>
          </p:cNvPr>
          <p:cNvSpPr/>
          <p:nvPr/>
        </p:nvSpPr>
        <p:spPr>
          <a:xfrm>
            <a:off x="933291" y="3073766"/>
            <a:ext cx="5323925" cy="1747658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mapA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:=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map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[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]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{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"MSFT"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: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"Microsoft"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mapA[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"APPL"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] =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"Apple"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delete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(mapA,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"APPL"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if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value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ok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:= mapA[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"MSFT"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]; ok {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fmt.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(value)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030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615B-49E7-E143-A5E2-8E287F24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Loop through 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CC3808-F55E-EC41-86CA-BB9E079EF3A8}"/>
              </a:ext>
            </a:extLst>
          </p:cNvPr>
          <p:cNvSpPr txBox="1"/>
          <p:nvPr/>
        </p:nvSpPr>
        <p:spPr>
          <a:xfrm>
            <a:off x="0" y="153407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41256-294F-CD43-8CE2-B945DF9DF601}"/>
              </a:ext>
            </a:extLst>
          </p:cNvPr>
          <p:cNvSpPr txBox="1"/>
          <p:nvPr/>
        </p:nvSpPr>
        <p:spPr>
          <a:xfrm>
            <a:off x="120913" y="381755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GO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05B686-C8FC-FD45-8114-7EBF959F2401}"/>
              </a:ext>
            </a:extLst>
          </p:cNvPr>
          <p:cNvSpPr/>
          <p:nvPr/>
        </p:nvSpPr>
        <p:spPr>
          <a:xfrm>
            <a:off x="918177" y="1082835"/>
            <a:ext cx="7583475" cy="1189428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mapA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&lt;&gt;();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mapA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"MSFT"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"Microsoft"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mapA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"APPL"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"Apple"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mapA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6A5580-F544-994B-B904-AB5CEA6C5E2F}"/>
              </a:ext>
            </a:extLst>
          </p:cNvPr>
          <p:cNvSpPr/>
          <p:nvPr/>
        </p:nvSpPr>
        <p:spPr>
          <a:xfrm>
            <a:off x="887949" y="3450245"/>
            <a:ext cx="7613704" cy="1189428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mapA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"MSFT"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"Microsoft"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"APPL"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"Apple"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mapA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fmt.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 +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value)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0509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615B-49E7-E143-A5E2-8E287F24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</a:t>
            </a:r>
            <a:r>
              <a:rPr lang="en-VN"/>
              <a:t>rivate vs Public function in Java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FC5E36-502F-534A-B960-87F8B2DA6FFB}"/>
              </a:ext>
            </a:extLst>
          </p:cNvPr>
          <p:cNvSpPr/>
          <p:nvPr/>
        </p:nvSpPr>
        <p:spPr>
          <a:xfrm>
            <a:off x="0" y="824524"/>
            <a:ext cx="5441057" cy="3708195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public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class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Util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private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void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doInternally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() {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System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out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"this is private method"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);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}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 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public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int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add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int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...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 {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int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result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= </a:t>
            </a:r>
            <a:r>
              <a:rPr lang="en-VN">
                <a:solidFill>
                  <a:srgbClr val="B5CEA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0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;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for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(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int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x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: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 {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 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result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=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result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+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x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;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}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return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result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;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}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F31FF-52E4-1E46-A2AC-2E6037FD7034}"/>
              </a:ext>
            </a:extLst>
          </p:cNvPr>
          <p:cNvCxnSpPr>
            <a:cxnSpLocks/>
          </p:cNvCxnSpPr>
          <p:nvPr/>
        </p:nvCxnSpPr>
        <p:spPr>
          <a:xfrm>
            <a:off x="294723" y="1428278"/>
            <a:ext cx="7632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00CFB2-F741-E34D-A478-485356D3E3EB}"/>
              </a:ext>
            </a:extLst>
          </p:cNvPr>
          <p:cNvCxnSpPr>
            <a:cxnSpLocks/>
          </p:cNvCxnSpPr>
          <p:nvPr/>
        </p:nvCxnSpPr>
        <p:spPr>
          <a:xfrm>
            <a:off x="303539" y="2517749"/>
            <a:ext cx="6033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9411BD5-F442-9F4B-9796-93E5A510FA29}"/>
              </a:ext>
            </a:extLst>
          </p:cNvPr>
          <p:cNvSpPr/>
          <p:nvPr/>
        </p:nvSpPr>
        <p:spPr>
          <a:xfrm>
            <a:off x="3514017" y="3325091"/>
            <a:ext cx="5554412" cy="1749582"/>
          </a:xfrm>
          <a:prstGeom prst="rect">
            <a:avLst/>
          </a:prstGeom>
          <a:solidFill>
            <a:schemeClr val="tx2">
              <a:lumMod val="10000"/>
            </a:schemeClr>
          </a:solidFill>
          <a:ln w="285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F6D315-2C97-7E49-9682-577E092A0E74}"/>
              </a:ext>
            </a:extLst>
          </p:cNvPr>
          <p:cNvSpPr txBox="1"/>
          <p:nvPr/>
        </p:nvSpPr>
        <p:spPr>
          <a:xfrm>
            <a:off x="5705554" y="1035312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RobotoMono Nerd Font" pitchFamily="2" charset="0"/>
                <a:ea typeface="RobotoMono Nerd Font" pitchFamily="2" charset="0"/>
              </a:rPr>
              <a:t>Access modifier keywords:</a:t>
            </a:r>
            <a:br>
              <a:rPr lang="en-US">
                <a:latin typeface="RobotoMono Nerd Font" pitchFamily="2" charset="0"/>
                <a:ea typeface="RobotoMono Nerd Font" pitchFamily="2" charset="0"/>
              </a:rPr>
            </a:br>
            <a:r>
              <a:rPr lang="en-US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private</a:t>
            </a:r>
            <a:r>
              <a:rPr lang="en-US" b="1"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public</a:t>
            </a:r>
            <a:r>
              <a:rPr lang="en-US" b="1"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protected</a:t>
            </a:r>
            <a:endParaRPr lang="en-VN" b="1">
              <a:solidFill>
                <a:srgbClr val="7030A0"/>
              </a:solidFill>
              <a:latin typeface="RobotoMono Nerd Font" pitchFamily="2" charset="0"/>
              <a:ea typeface="RobotoMono Nerd 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83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80A6-80BD-EF44-8C99-770F7C1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Học xong sẽ làm gì?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D90DD-AB8F-E948-9EFB-A9BC8BEAED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/>
              <a:t>Web site đặt vé xem phim qua mạng kiểu như CGV.vn</a:t>
            </a:r>
          </a:p>
          <a:p>
            <a:r>
              <a:rPr lang="en-VN"/>
              <a:t>Web site cho phép tạo ra CV online</a:t>
            </a:r>
          </a:p>
          <a:p>
            <a:r>
              <a:rPr lang="en-VN"/>
              <a:t>Web site mua bán, cho thuê bất động sản</a:t>
            </a:r>
          </a:p>
          <a:p>
            <a:r>
              <a:rPr lang="en-VN"/>
              <a:t>Web site tuyển và nhận làm việc part time</a:t>
            </a:r>
          </a:p>
        </p:txBody>
      </p:sp>
    </p:spTree>
    <p:extLst>
      <p:ext uri="{BB962C8B-B14F-4D97-AF65-F5344CB8AC3E}">
        <p14:creationId xmlns:p14="http://schemas.microsoft.com/office/powerpoint/2010/main" val="24025254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E249-55C8-CA4A-A5B6-B29CFCCE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Private and Public Function in 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461BD2-0419-4E4B-A010-C3B50ED6B3F5}"/>
              </a:ext>
            </a:extLst>
          </p:cNvPr>
          <p:cNvSpPr/>
          <p:nvPr/>
        </p:nvSpPr>
        <p:spPr>
          <a:xfrm>
            <a:off x="207818" y="893223"/>
            <a:ext cx="5195455" cy="3266728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doInternally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fmt.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"this is private func"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 ...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VN" sz="1600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result + x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result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CEDDE7-2678-A244-A32B-D7EB8BDD6D12}"/>
              </a:ext>
            </a:extLst>
          </p:cNvPr>
          <p:cNvSpPr/>
          <p:nvPr/>
        </p:nvSpPr>
        <p:spPr>
          <a:xfrm>
            <a:off x="4417080" y="3449328"/>
            <a:ext cx="4537994" cy="1023870"/>
          </a:xfrm>
          <a:prstGeom prst="rect">
            <a:avLst/>
          </a:prstGeom>
          <a:solidFill>
            <a:schemeClr val="tx2">
              <a:lumMod val="10000"/>
            </a:schemeClr>
          </a:solidFill>
          <a:ln w="285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>
                <a:solidFill>
                  <a:srgbClr val="569CD6"/>
                </a:solidFill>
                <a:latin typeface="RobotoMono Nerd Font" pitchFamily="2" charset="0"/>
              </a:rPr>
              <a:t>func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</a:t>
            </a:r>
            <a:r>
              <a:rPr lang="en-US" sz="1600">
                <a:solidFill>
                  <a:srgbClr val="DCDCAA"/>
                </a:solidFill>
                <a:latin typeface="RobotoMono Nerd Font" pitchFamily="2" charset="0"/>
              </a:rPr>
              <a:t>main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() {</a:t>
            </a:r>
          </a:p>
          <a:p>
            <a:pPr>
              <a:lnSpc>
                <a:spcPct val="130000"/>
              </a:lnSpc>
            </a:pP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 fmt.</a:t>
            </a:r>
            <a:r>
              <a:rPr lang="en-US" sz="1600">
                <a:solidFill>
                  <a:srgbClr val="DCDCAA"/>
                </a:solidFill>
                <a:latin typeface="RobotoMono Nerd Font" pitchFamily="2" charset="0"/>
              </a:rPr>
              <a:t>Println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(</a:t>
            </a:r>
            <a:r>
              <a:rPr lang="en-US" sz="1600">
                <a:solidFill>
                  <a:srgbClr val="DCDCAA"/>
                </a:solidFill>
                <a:latin typeface="RobotoMono Nerd Font" pitchFamily="2" charset="0"/>
              </a:rPr>
              <a:t>Add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(</a:t>
            </a:r>
            <a:r>
              <a:rPr lang="en-US" sz="1600">
                <a:solidFill>
                  <a:srgbClr val="B5CEA8"/>
                </a:solidFill>
                <a:latin typeface="RobotoMono Nerd Font" pitchFamily="2" charset="0"/>
              </a:rPr>
              <a:t>1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, </a:t>
            </a:r>
            <a:r>
              <a:rPr lang="en-US" sz="1600">
                <a:solidFill>
                  <a:srgbClr val="B5CEA8"/>
                </a:solidFill>
                <a:latin typeface="RobotoMono Nerd Font" pitchFamily="2" charset="0"/>
              </a:rPr>
              <a:t>2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, </a:t>
            </a:r>
            <a:r>
              <a:rPr lang="en-US" sz="1600">
                <a:solidFill>
                  <a:srgbClr val="B5CEA8"/>
                </a:solidFill>
                <a:latin typeface="RobotoMono Nerd Font" pitchFamily="2" charset="0"/>
              </a:rPr>
              <a:t>3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, </a:t>
            </a:r>
            <a:r>
              <a:rPr lang="en-US" sz="1600">
                <a:solidFill>
                  <a:srgbClr val="B5CEA8"/>
                </a:solidFill>
                <a:latin typeface="RobotoMono Nerd Font" pitchFamily="2" charset="0"/>
              </a:rPr>
              <a:t>4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, </a:t>
            </a:r>
            <a:r>
              <a:rPr lang="en-US" sz="1600">
                <a:solidFill>
                  <a:srgbClr val="B5CEA8"/>
                </a:solidFill>
                <a:latin typeface="RobotoMono Nerd Font" pitchFamily="2" charset="0"/>
              </a:rPr>
              <a:t>5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))</a:t>
            </a:r>
          </a:p>
          <a:p>
            <a:pPr>
              <a:lnSpc>
                <a:spcPct val="130000"/>
              </a:lnSpc>
            </a:pP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E8D4E-1480-2C4C-B348-4919D16527A7}"/>
              </a:ext>
            </a:extLst>
          </p:cNvPr>
          <p:cNvSpPr txBox="1"/>
          <p:nvPr/>
        </p:nvSpPr>
        <p:spPr>
          <a:xfrm>
            <a:off x="5408911" y="1216681"/>
            <a:ext cx="3567002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65100" indent="-1651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N" sz="1800"/>
              <a:t>Ký tự đầu </a:t>
            </a:r>
            <a:r>
              <a:rPr lang="en-VN" sz="1800" b="1"/>
              <a:t>chữ </a:t>
            </a:r>
            <a:r>
              <a:rPr lang="en-VN" sz="1800" b="1">
                <a:solidFill>
                  <a:srgbClr val="FF0000"/>
                </a:solidFill>
              </a:rPr>
              <a:t>t</a:t>
            </a:r>
            <a:r>
              <a:rPr lang="en-VN" sz="1800" b="1"/>
              <a:t>hường </a:t>
            </a:r>
            <a:r>
              <a:rPr lang="en-VN" sz="1800" b="1">
                <a:solidFill>
                  <a:srgbClr val="7030A0"/>
                </a:solidFill>
              </a:rPr>
              <a:t>private</a:t>
            </a:r>
          </a:p>
          <a:p>
            <a:pPr marL="165100" indent="-1651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N" sz="1800"/>
              <a:t>Ký tự đầu </a:t>
            </a:r>
            <a:r>
              <a:rPr lang="en-VN" sz="1800" b="1"/>
              <a:t>chữ </a:t>
            </a:r>
            <a:r>
              <a:rPr lang="en-VN" sz="1800" b="1">
                <a:solidFill>
                  <a:srgbClr val="FF0000"/>
                </a:solidFill>
              </a:rPr>
              <a:t>H</a:t>
            </a:r>
            <a:r>
              <a:rPr lang="en-VN" sz="1800" b="1"/>
              <a:t>oa </a:t>
            </a:r>
            <a:r>
              <a:rPr lang="en-VN" sz="1800" b="1">
                <a:solidFill>
                  <a:srgbClr val="7030A0"/>
                </a:solidFill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7547850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271C87-CDCF-F242-91A4-D7DCCF49E108}"/>
              </a:ext>
            </a:extLst>
          </p:cNvPr>
          <p:cNvSpPr/>
          <p:nvPr/>
        </p:nvSpPr>
        <p:spPr>
          <a:xfrm>
            <a:off x="105796" y="69324"/>
            <a:ext cx="7625038" cy="4986622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getFullName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 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@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getFullName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is 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years old"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9DA71-89BC-434C-B502-5FC0733033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72822" y="-241825"/>
            <a:ext cx="2274887" cy="1216025"/>
          </a:xfrm>
        </p:spPr>
        <p:txBody>
          <a:bodyPr/>
          <a:lstStyle/>
          <a:p>
            <a:r>
              <a:rPr lang="en-VN">
                <a:solidFill>
                  <a:schemeClr val="bg1"/>
                </a:solidFill>
              </a:rPr>
              <a:t>                                       Java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B87399-BA86-3E44-9F4E-92A5B32D1B89}"/>
              </a:ext>
            </a:extLst>
          </p:cNvPr>
          <p:cNvSpPr/>
          <p:nvPr/>
        </p:nvSpPr>
        <p:spPr>
          <a:xfrm>
            <a:off x="4281054" y="2192342"/>
            <a:ext cx="4862946" cy="629275"/>
          </a:xfrm>
          <a:prstGeom prst="rect">
            <a:avLst/>
          </a:prstGeom>
          <a:solidFill>
            <a:schemeClr val="tx2">
              <a:lumMod val="10000"/>
            </a:schemeClr>
          </a:solidFill>
          <a:ln w="285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"Tom"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"Sawyer"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3406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37572F-9683-1246-8C5F-C2652DD4064F}"/>
              </a:ext>
            </a:extLst>
          </p:cNvPr>
          <p:cNvSpPr/>
          <p:nvPr/>
        </p:nvSpPr>
        <p:spPr>
          <a:xfrm>
            <a:off x="128469" y="83934"/>
            <a:ext cx="7277416" cy="3708195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type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Person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struct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FirstName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LastName 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Age      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int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 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func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(p *Person)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FullName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()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return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p.FirstName +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 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+ p.LastName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 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func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(p Person)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()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return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fmt.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Sprintf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"%v is %v years old"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p.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FullName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(), p.Age)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75449C-0B7B-E84E-A2CB-14A487A74D96}"/>
              </a:ext>
            </a:extLst>
          </p:cNvPr>
          <p:cNvSpPr/>
          <p:nvPr/>
        </p:nvSpPr>
        <p:spPr>
          <a:xfrm>
            <a:off x="124690" y="4053432"/>
            <a:ext cx="7303865" cy="627351"/>
          </a:xfrm>
          <a:prstGeom prst="rect">
            <a:avLst/>
          </a:prstGeom>
          <a:solidFill>
            <a:schemeClr val="tx2">
              <a:lumMod val="10000"/>
            </a:schemeClr>
          </a:solidFill>
          <a:ln w="285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tom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:= Person{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"Tom"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"Sawyer"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B5CEA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15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fmt.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(tom)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3B0EC8-BB71-1244-B0AC-0281A7310B95}"/>
              </a:ext>
            </a:extLst>
          </p:cNvPr>
          <p:cNvSpPr txBox="1"/>
          <p:nvPr/>
        </p:nvSpPr>
        <p:spPr>
          <a:xfrm>
            <a:off x="5932264" y="249382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000" b="1">
                <a:solidFill>
                  <a:schemeClr val="bg1"/>
                </a:solidFill>
              </a:rPr>
              <a:t>Go Struct</a:t>
            </a:r>
          </a:p>
        </p:txBody>
      </p:sp>
    </p:spTree>
    <p:extLst>
      <p:ext uri="{BB962C8B-B14F-4D97-AF65-F5344CB8AC3E}">
        <p14:creationId xmlns:p14="http://schemas.microsoft.com/office/powerpoint/2010/main" val="16361507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3DEE0E-6813-3E4D-8134-01C53236F016}"/>
              </a:ext>
            </a:extLst>
          </p:cNvPr>
          <p:cNvSpPr/>
          <p:nvPr/>
        </p:nvSpPr>
        <p:spPr>
          <a:xfrm>
            <a:off x="253159" y="709795"/>
            <a:ext cx="8618788" cy="326448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func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NewPerson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(firstName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lastName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age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 *Person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if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age &lt; </a:t>
            </a:r>
            <a:r>
              <a:rPr lang="en-VN" sz="1600">
                <a:solidFill>
                  <a:srgbClr val="B5CEA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0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return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nil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}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:= 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new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(Person)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p.FirstName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= firstName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p.LastName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= lastName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p.Age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= age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return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p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116DA-45D1-774F-ADE4-673FBD99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Golang không thực sự có constructor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B120AE-2FE2-8E41-AF40-F43BED2B5F4E}"/>
              </a:ext>
            </a:extLst>
          </p:cNvPr>
          <p:cNvSpPr/>
          <p:nvPr/>
        </p:nvSpPr>
        <p:spPr>
          <a:xfrm>
            <a:off x="253159" y="4127745"/>
            <a:ext cx="8641459" cy="706027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NewPerson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"Tom"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"Sawyer"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-</a:t>
            </a:r>
            <a:r>
              <a:rPr lang="en-VN" sz="1600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(tom)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629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CEABA-1D4E-6C4C-88F0-20617FAA87AE}"/>
              </a:ext>
            </a:extLst>
          </p:cNvPr>
          <p:cNvSpPr/>
          <p:nvPr/>
        </p:nvSpPr>
        <p:spPr>
          <a:xfrm>
            <a:off x="98242" y="0"/>
            <a:ext cx="6468813" cy="4236416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BuildPerson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*Person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(Person)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 *Person)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WithFirstName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(firstName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*Person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p.FirstName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firstName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 *Person)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WithLastName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(lastName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*Person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p.LastName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lastName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 *Person)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WithAge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(age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*Person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p.Age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age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2F567C-3A78-D64F-82BF-D350347459CD}"/>
              </a:ext>
            </a:extLst>
          </p:cNvPr>
          <p:cNvSpPr/>
          <p:nvPr/>
        </p:nvSpPr>
        <p:spPr>
          <a:xfrm>
            <a:off x="90685" y="4414704"/>
            <a:ext cx="8796377" cy="627351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>
                <a:solidFill>
                  <a:srgbClr val="9CDCFE"/>
                </a:solidFill>
                <a:latin typeface="RobotoMono Nerd Font" pitchFamily="2" charset="0"/>
              </a:rPr>
              <a:t>bob</a:t>
            </a:r>
            <a:r>
              <a:rPr lang="en-US">
                <a:solidFill>
                  <a:srgbClr val="D4D4D4"/>
                </a:solidFill>
                <a:latin typeface="RobotoMono Nerd Font" pitchFamily="2" charset="0"/>
              </a:rPr>
              <a:t> := </a:t>
            </a:r>
            <a:r>
              <a:rPr lang="en-US">
                <a:solidFill>
                  <a:srgbClr val="DCDCAA"/>
                </a:solidFill>
                <a:latin typeface="RobotoMono Nerd Font" pitchFamily="2" charset="0"/>
              </a:rPr>
              <a:t>BuildPerson</a:t>
            </a:r>
            <a:r>
              <a:rPr lang="en-US">
                <a:solidFill>
                  <a:srgbClr val="D4D4D4"/>
                </a:solidFill>
                <a:latin typeface="RobotoMono Nerd Font" pitchFamily="2" charset="0"/>
              </a:rPr>
              <a:t>().</a:t>
            </a:r>
            <a:r>
              <a:rPr lang="en-US">
                <a:solidFill>
                  <a:srgbClr val="DCDCAA"/>
                </a:solidFill>
                <a:latin typeface="RobotoMono Nerd Font" pitchFamily="2" charset="0"/>
              </a:rPr>
              <a:t>WithFirstName</a:t>
            </a:r>
            <a:r>
              <a:rPr lang="en-US">
                <a:solidFill>
                  <a:srgbClr val="D4D4D4"/>
                </a:solidFill>
                <a:latin typeface="RobotoMono Nerd Font" pitchFamily="2" charset="0"/>
              </a:rPr>
              <a:t>(</a:t>
            </a:r>
            <a:r>
              <a:rPr lang="en-US">
                <a:solidFill>
                  <a:srgbClr val="CE9178"/>
                </a:solidFill>
                <a:latin typeface="RobotoMono Nerd Font" pitchFamily="2" charset="0"/>
              </a:rPr>
              <a:t>"Bob"</a:t>
            </a:r>
            <a:r>
              <a:rPr lang="en-US">
                <a:solidFill>
                  <a:srgbClr val="D4D4D4"/>
                </a:solidFill>
                <a:latin typeface="RobotoMono Nerd Font" pitchFamily="2" charset="0"/>
              </a:rPr>
              <a:t>).</a:t>
            </a:r>
            <a:r>
              <a:rPr lang="en-US">
                <a:solidFill>
                  <a:srgbClr val="DCDCAA"/>
                </a:solidFill>
                <a:latin typeface="RobotoMono Nerd Font" pitchFamily="2" charset="0"/>
              </a:rPr>
              <a:t>WithLastName</a:t>
            </a:r>
            <a:r>
              <a:rPr lang="en-US">
                <a:solidFill>
                  <a:srgbClr val="D4D4D4"/>
                </a:solidFill>
                <a:latin typeface="RobotoMono Nerd Font" pitchFamily="2" charset="0"/>
              </a:rPr>
              <a:t>(</a:t>
            </a:r>
            <a:r>
              <a:rPr lang="en-US">
                <a:solidFill>
                  <a:srgbClr val="CE9178"/>
                </a:solidFill>
                <a:latin typeface="RobotoMono Nerd Font" pitchFamily="2" charset="0"/>
              </a:rPr>
              <a:t>"Aladin"</a:t>
            </a:r>
            <a:r>
              <a:rPr lang="en-US">
                <a:solidFill>
                  <a:srgbClr val="D4D4D4"/>
                </a:solidFill>
                <a:latin typeface="RobotoMono Nerd Font" pitchFamily="2" charset="0"/>
              </a:rPr>
              <a:t>).</a:t>
            </a:r>
            <a:r>
              <a:rPr lang="en-US">
                <a:solidFill>
                  <a:srgbClr val="DCDCAA"/>
                </a:solidFill>
                <a:latin typeface="RobotoMono Nerd Font" pitchFamily="2" charset="0"/>
              </a:rPr>
              <a:t>WithAge</a:t>
            </a:r>
            <a:r>
              <a:rPr lang="en-US">
                <a:solidFill>
                  <a:srgbClr val="D4D4D4"/>
                </a:solidFill>
                <a:latin typeface="RobotoMono Nerd Font" pitchFamily="2" charset="0"/>
              </a:rPr>
              <a:t>(</a:t>
            </a:r>
            <a:r>
              <a:rPr lang="en-US">
                <a:solidFill>
                  <a:srgbClr val="B5CEA8"/>
                </a:solidFill>
                <a:latin typeface="RobotoMono Nerd Font" pitchFamily="2" charset="0"/>
              </a:rPr>
              <a:t>37</a:t>
            </a:r>
            <a:r>
              <a:rPr lang="en-US">
                <a:solidFill>
                  <a:srgbClr val="D4D4D4"/>
                </a:solidFill>
                <a:latin typeface="RobotoMono Nerd Font" pitchFamily="2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>
                <a:solidFill>
                  <a:srgbClr val="D4D4D4"/>
                </a:solidFill>
                <a:latin typeface="RobotoMono Nerd Font" pitchFamily="2" charset="0"/>
              </a:rPr>
              <a:t>fmt.</a:t>
            </a:r>
            <a:r>
              <a:rPr lang="en-US">
                <a:solidFill>
                  <a:srgbClr val="DCDCAA"/>
                </a:solidFill>
                <a:latin typeface="RobotoMono Nerd Font" pitchFamily="2" charset="0"/>
              </a:rPr>
              <a:t>Println</a:t>
            </a:r>
            <a:r>
              <a:rPr lang="en-US">
                <a:solidFill>
                  <a:srgbClr val="D4D4D4"/>
                </a:solidFill>
                <a:latin typeface="RobotoMono Nerd Font" pitchFamily="2" charset="0"/>
              </a:rPr>
              <a:t>(bob)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6B17E-7DED-3B40-9274-E03CA4E6975A}"/>
              </a:ext>
            </a:extLst>
          </p:cNvPr>
          <p:cNvSpPr txBox="1"/>
          <p:nvPr/>
        </p:nvSpPr>
        <p:spPr>
          <a:xfrm>
            <a:off x="6718795" y="1836357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000"/>
              <a:t>Golang cũng viết </a:t>
            </a:r>
            <a:br>
              <a:rPr lang="en-VN" sz="2000"/>
            </a:br>
            <a:r>
              <a:rPr lang="en-VN" sz="2000"/>
              <a:t>được Fluent API</a:t>
            </a:r>
          </a:p>
        </p:txBody>
      </p:sp>
    </p:spTree>
    <p:extLst>
      <p:ext uri="{BB962C8B-B14F-4D97-AF65-F5344CB8AC3E}">
        <p14:creationId xmlns:p14="http://schemas.microsoft.com/office/powerpoint/2010/main" val="27080572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5C0FCF-82BC-B64D-9467-0BEC7C828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17917"/>
            <a:ext cx="4289368" cy="4294657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VN"/>
              <a:t>Khai báo và khởi tạo biến trong và ngoài function</a:t>
            </a:r>
            <a:br>
              <a:rPr lang="en-VN"/>
            </a:br>
            <a:endParaRPr lang="en-V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VN"/>
              <a:t>Phạm vi: package, global, local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V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VN"/>
              <a:t>Khai báo có thể tách khởi tạo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V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VN"/>
              <a:t>Có thể bổ xung kiểu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48F44-AC5D-164A-84FD-3C9DED73826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360403" y="695246"/>
            <a:ext cx="4625655" cy="4317328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VN"/>
              <a:t>Chỉ dùng để khai báo và khởi tạo biến trong function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V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VN"/>
              <a:t>Phạm vi: local trong function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V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VN"/>
              <a:t>Khai báo luôn đi cùng khởi tạo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V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VN"/>
              <a:t>Không được bổ xung kiểu. Kiểu xác định khi trong lệnh gán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08AAD-09A6-614A-90E0-F327ED8BC0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VN" sz="2000">
                <a:solidFill>
                  <a:schemeClr val="bg1"/>
                </a:solidFill>
                <a:latin typeface="RobotoMono Nerd Font" pitchFamily="2" charset="0"/>
                <a:ea typeface="RobotoMono Nerd Font" pitchFamily="2" charset="0"/>
              </a:rPr>
              <a:t>var</a:t>
            </a:r>
            <a:r>
              <a:rPr lang="en-VN" sz="2000">
                <a:latin typeface="RobotoMono Nerd Font" pitchFamily="2" charset="0"/>
                <a:ea typeface="RobotoMono Nerd Font" pitchFamily="2" charset="0"/>
              </a:rPr>
              <a:t> x *Person = Person{}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887D0-1572-AD47-996D-6569457E8F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>
                <a:latin typeface="RobotoMono Nerd Font" pitchFamily="2" charset="0"/>
                <a:ea typeface="RobotoMono Nerd Font" pitchFamily="2" charset="0"/>
              </a:rPr>
              <a:t>x</a:t>
            </a:r>
            <a:r>
              <a:rPr lang="en-VN" sz="2000">
                <a:latin typeface="RobotoMono Nerd Font" pitchFamily="2" charset="0"/>
                <a:ea typeface="RobotoMono Nerd Font" pitchFamily="2" charset="0"/>
              </a:rPr>
              <a:t> </a:t>
            </a:r>
            <a:r>
              <a:rPr lang="en-VN" sz="2000">
                <a:solidFill>
                  <a:schemeClr val="bg1"/>
                </a:solidFill>
                <a:latin typeface="RobotoMono Nerd Font" pitchFamily="2" charset="0"/>
                <a:ea typeface="RobotoMono Nerd Font" pitchFamily="2" charset="0"/>
              </a:rPr>
              <a:t>:=</a:t>
            </a:r>
            <a:r>
              <a:rPr lang="en-VN" sz="2000">
                <a:latin typeface="RobotoMono Nerd Font" pitchFamily="2" charset="0"/>
                <a:ea typeface="RobotoMono Nerd Font" pitchFamily="2" charset="0"/>
              </a:rPr>
              <a:t> Person{}</a:t>
            </a:r>
          </a:p>
        </p:txBody>
      </p:sp>
    </p:spTree>
    <p:extLst>
      <p:ext uri="{BB962C8B-B14F-4D97-AF65-F5344CB8AC3E}">
        <p14:creationId xmlns:p14="http://schemas.microsoft.com/office/powerpoint/2010/main" val="31952051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0891-3584-0443-85B9-1D9ACAE9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Pointer receiver hay Value receiver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F5CD68-C952-FE45-A82F-9EE20712BA7D}"/>
              </a:ext>
            </a:extLst>
          </p:cNvPr>
          <p:cNvSpPr/>
          <p:nvPr/>
        </p:nvSpPr>
        <p:spPr>
          <a:xfrm>
            <a:off x="158697" y="1108940"/>
            <a:ext cx="8841720" cy="2770182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VN" sz="18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 *Person) </a:t>
            </a:r>
            <a:r>
              <a:rPr lang="en-VN" sz="18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VN" sz="18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  </a:t>
            </a:r>
            <a:r>
              <a:rPr lang="en-VN" sz="1800">
                <a:solidFill>
                  <a:srgbClr val="92D05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//Pointer receiver</a:t>
            </a:r>
            <a:endParaRPr lang="en-VN" sz="1800">
              <a:solidFill>
                <a:srgbClr val="92D050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8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p.FirstName + </a:t>
            </a:r>
            <a:r>
              <a:rPr lang="en-VN" sz="18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p.LastName</a:t>
            </a:r>
            <a:endParaRPr lang="en-VN" sz="18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8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 sz="18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VN" sz="18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 Person) </a:t>
            </a:r>
            <a:r>
              <a:rPr lang="en-VN" sz="18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VN" sz="18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     </a:t>
            </a:r>
            <a:r>
              <a:rPr lang="en-VN" sz="1800">
                <a:solidFill>
                  <a:srgbClr val="92D050"/>
                </a:solidFill>
                <a:latin typeface="RobotoMono Nerd Font" pitchFamily="2" charset="0"/>
                <a:cs typeface="Times New Roman" panose="02020603050405020304" pitchFamily="18" charset="0"/>
              </a:rPr>
              <a:t>//Value receiver</a:t>
            </a:r>
          </a:p>
          <a:p>
            <a:pPr>
              <a:lnSpc>
                <a:spcPct val="140000"/>
              </a:lnSpc>
            </a:pP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8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fmt.</a:t>
            </a:r>
            <a:r>
              <a:rPr lang="en-VN" sz="18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Sprintf</a:t>
            </a: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8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"%v is %v years old"</a:t>
            </a: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p.</a:t>
            </a:r>
            <a:r>
              <a:rPr lang="en-VN" sz="18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p.Age)</a:t>
            </a:r>
            <a:endParaRPr lang="en-VN" sz="18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8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672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05E470-F616-6045-A3A6-14C78AAFD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8014" y="757989"/>
            <a:ext cx="4357381" cy="438551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Tránh không phải copy đối tượng mỗi khi gọi hàm</a:t>
            </a:r>
            <a:br>
              <a:rPr lang="en-VN"/>
            </a:br>
            <a:endParaRPr lang="en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Phù hợp khi cần thay đổi thuộc tính bên trong đối tượng</a:t>
            </a:r>
            <a:br>
              <a:rPr lang="en-VN"/>
            </a:br>
            <a:endParaRPr lang="en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Tối ưu khi kích thước đối tượng lớn</a:t>
            </a:r>
            <a:br>
              <a:rPr lang="en-VN"/>
            </a:br>
            <a:endParaRPr lang="en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Không thread safe (go routine safe) vì nó có thể thay đổi đối tượng (mutable)</a:t>
            </a:r>
          </a:p>
          <a:p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7E5A1-E383-654F-AC68-1D3FC1566C1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360403" y="757989"/>
            <a:ext cx="4625655" cy="438551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Copy đối tượng khi truyền</a:t>
            </a:r>
          </a:p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VN"/>
            </a:br>
            <a:endParaRPr lang="en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Không thay đổi thuộc tính bên trong đối tượng (immutable)</a:t>
            </a:r>
            <a:br>
              <a:rPr lang="en-VN"/>
            </a:br>
            <a:endParaRPr lang="en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Kém hiệu quả khi kích thước đối tượng lớn</a:t>
            </a:r>
            <a:br>
              <a:rPr lang="en-VN"/>
            </a:br>
            <a:endParaRPr lang="en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Go routing safe vì immutable</a:t>
            </a:r>
          </a:p>
          <a:p>
            <a:endParaRPr lang="en-VN"/>
          </a:p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D4A0-98D8-254D-97C8-CB14FE745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VN"/>
              <a:t>Pointer Receiver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B02197-EE83-7343-B3AB-1A944759D7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VN"/>
              <a:t>Value Receiver</a:t>
            </a:r>
          </a:p>
        </p:txBody>
      </p:sp>
    </p:spTree>
    <p:extLst>
      <p:ext uri="{BB962C8B-B14F-4D97-AF65-F5344CB8AC3E}">
        <p14:creationId xmlns:p14="http://schemas.microsoft.com/office/powerpoint/2010/main" val="3543956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1D8CB7-FCEC-D84B-BA8B-2F006E2BF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0456" y="627063"/>
            <a:ext cx="4349824" cy="438551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Sử dụng throw, try catch exception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Cơ chế Stack Unwinding</a:t>
            </a:r>
            <a:br>
              <a:rPr lang="en-VN"/>
            </a:br>
            <a:endParaRPr lang="en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Check Exception yêu cầu khai báo throws trong method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Non Check Exception không yêu cầu khai báo throws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Có thể tạo Custom Exception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VN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VN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93D88-AF7F-9641-A7AA-BE05ED754EE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345289" y="627063"/>
            <a:ext cx="4640769" cy="438551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Không có exception, chỉ trả về error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Lỗi ở hàm nào, hàm đó phải xử lý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Có 3 cách tạo error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VN"/>
              <a:t>String Error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VN"/>
              <a:t>Format String Error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VN"/>
              <a:t>Custom Error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E95AD-C71F-EB42-B8F9-507BF21DB1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VN"/>
              <a:t>Java Exception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FEB58-E45E-6F44-9FD5-6902908DFB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VN"/>
              <a:t>Go Error</a:t>
            </a:r>
          </a:p>
        </p:txBody>
      </p:sp>
    </p:spTree>
    <p:extLst>
      <p:ext uri="{BB962C8B-B14F-4D97-AF65-F5344CB8AC3E}">
        <p14:creationId xmlns:p14="http://schemas.microsoft.com/office/powerpoint/2010/main" val="20459260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2A84C0-95B3-5B43-8F3C-456BC27018E1}"/>
              </a:ext>
            </a:extLst>
          </p:cNvPr>
          <p:cNvSpPr/>
          <p:nvPr/>
        </p:nvSpPr>
        <p:spPr>
          <a:xfrm>
            <a:off x="75570" y="142452"/>
            <a:ext cx="8970189" cy="492891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"errors"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"fmt"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"math"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float64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float64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 &lt; </a:t>
            </a:r>
            <a:r>
              <a:rPr lang="en-VN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errors.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"math: square root of negative number"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math.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(f),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VN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 !=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fmt.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(err)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fmt.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(result)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6B7F1-63A1-2548-920B-400C288D97C3}"/>
              </a:ext>
            </a:extLst>
          </p:cNvPr>
          <p:cNvSpPr txBox="1"/>
          <p:nvPr/>
        </p:nvSpPr>
        <p:spPr>
          <a:xfrm>
            <a:off x="2395576" y="566776"/>
            <a:ext cx="6484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>
                <a:solidFill>
                  <a:schemeClr val="bg1"/>
                </a:solidFill>
              </a:rPr>
              <a:t>Golang không throw exception mà return error</a:t>
            </a:r>
          </a:p>
        </p:txBody>
      </p:sp>
    </p:spTree>
    <p:extLst>
      <p:ext uri="{BB962C8B-B14F-4D97-AF65-F5344CB8AC3E}">
        <p14:creationId xmlns:p14="http://schemas.microsoft.com/office/powerpoint/2010/main" val="26320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A1D6-4C59-8F4C-A1C4-086AC385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Các tài liệu tự học Golang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B2392-8307-2244-8711-72AEBF510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629" y="801045"/>
            <a:ext cx="8824685" cy="4124055"/>
          </a:xfrm>
        </p:spPr>
        <p:txBody>
          <a:bodyPr/>
          <a:lstStyle/>
          <a:p>
            <a:r>
              <a:rPr lang="en-US">
                <a:hlinkClick r:id="rId2"/>
              </a:rPr>
              <a:t>https://tour.golang.org/</a:t>
            </a:r>
            <a:endParaRPr lang="en-US"/>
          </a:p>
          <a:p>
            <a:r>
              <a:rPr lang="en-US">
                <a:hlinkClick r:id="rId3"/>
              </a:rPr>
              <a:t>https://yourbasic.org/golang/go-java-tutorial/</a:t>
            </a:r>
            <a:endParaRPr lang="en-US"/>
          </a:p>
          <a:p>
            <a:r>
              <a:rPr lang="en-US">
                <a:hlinkClick r:id="rId4"/>
              </a:rPr>
              <a:t>https://gobyexample.com/</a:t>
            </a:r>
            <a:endParaRPr lang="en-US"/>
          </a:p>
          <a:p>
            <a:r>
              <a:rPr lang="en-US">
                <a:hlinkClick r:id="rId5"/>
              </a:rPr>
              <a:t>https://tutorialedge.net/golang/</a:t>
            </a:r>
            <a:endParaRPr lang="en-VN"/>
          </a:p>
          <a:p>
            <a:r>
              <a:rPr lang="en-VN"/>
              <a:t>Các khoá học trên Udemy cực nhiều tha hồ tìm.</a:t>
            </a:r>
          </a:p>
        </p:txBody>
      </p:sp>
    </p:spTree>
    <p:extLst>
      <p:ext uri="{BB962C8B-B14F-4D97-AF65-F5344CB8AC3E}">
        <p14:creationId xmlns:p14="http://schemas.microsoft.com/office/powerpoint/2010/main" val="12145018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512F77-39FC-ED4E-B508-B06DD781A740}"/>
              </a:ext>
            </a:extLst>
          </p:cNvPr>
          <p:cNvSpPr/>
          <p:nvPr/>
        </p:nvSpPr>
        <p:spPr>
          <a:xfrm>
            <a:off x="392964" y="831274"/>
            <a:ext cx="8456310" cy="3586816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readAFile 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6A9955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Try with resource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4FC1FF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bufferReader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thisLine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((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thisLine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4FC1FF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bufferReader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!= </a:t>
            </a: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thisLine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98E671-89DF-3A4B-8A19-40739A03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Java đọc file, in ra từng dòng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0C69CE-3D35-3942-8B54-ABE4DD6A6F5D}"/>
              </a:ext>
            </a:extLst>
          </p:cNvPr>
          <p:cNvSpPr txBox="1"/>
          <p:nvPr/>
        </p:nvSpPr>
        <p:spPr>
          <a:xfrm>
            <a:off x="302281" y="4617342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Sử dụng kỹ thuật try close resource</a:t>
            </a:r>
          </a:p>
        </p:txBody>
      </p:sp>
    </p:spTree>
    <p:extLst>
      <p:ext uri="{BB962C8B-B14F-4D97-AF65-F5344CB8AC3E}">
        <p14:creationId xmlns:p14="http://schemas.microsoft.com/office/powerpoint/2010/main" val="14114128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73F1FEF-C368-8A4E-8430-8D0C1AF56DDF}"/>
              </a:ext>
            </a:extLst>
          </p:cNvPr>
          <p:cNvSpPr/>
          <p:nvPr/>
        </p:nvSpPr>
        <p:spPr>
          <a:xfrm>
            <a:off x="1284696" y="861502"/>
            <a:ext cx="6461256" cy="4224746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file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err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:= os.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Open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"sample.txt"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 </a:t>
            </a:r>
            <a:r>
              <a:rPr lang="en-VN" sz="1600">
                <a:solidFill>
                  <a:srgbClr val="92D05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//trả về lỗi err</a:t>
            </a:r>
            <a:b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</a:b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if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err != </a:t>
            </a: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nil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log.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Fatalf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"failed to open"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b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</a:b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defer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file.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Close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()  </a:t>
            </a:r>
            <a:r>
              <a:rPr lang="en-VN" sz="1600">
                <a:solidFill>
                  <a:srgbClr val="92D05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//kỹ thuật defer</a:t>
            </a:r>
          </a:p>
          <a:p>
            <a:pPr>
              <a:lnSpc>
                <a:spcPct val="130000"/>
              </a:lnSpc>
            </a:pPr>
            <a:endParaRPr lang="en-VN" sz="1600">
              <a:solidFill>
                <a:srgbClr val="9CDCFE"/>
              </a:solidFill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scanner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:= bufio.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NewScanner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(file)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VN" sz="1600">
              <a:solidFill>
                <a:srgbClr val="C586C0"/>
              </a:solidFill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for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scanner.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Scan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()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fmt.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(scanner.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Text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())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r>
              <a:rPr lang="en-VN" sz="1600"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7AC4C0-043B-954F-B8A3-1232B718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Golang đọc file, in ra từng dòng</a:t>
            </a:r>
          </a:p>
        </p:txBody>
      </p:sp>
    </p:spTree>
    <p:extLst>
      <p:ext uri="{BB962C8B-B14F-4D97-AF65-F5344CB8AC3E}">
        <p14:creationId xmlns:p14="http://schemas.microsoft.com/office/powerpoint/2010/main" val="7312937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7596-85FE-4B4F-B3F0-A83090A9D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3 cách tạo Error trong Golang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819448-499C-B046-BFAD-4649EFDC425C}"/>
              </a:ext>
            </a:extLst>
          </p:cNvPr>
          <p:cNvSpPr/>
          <p:nvPr/>
        </p:nvSpPr>
        <p:spPr>
          <a:xfrm>
            <a:off x="149617" y="1174989"/>
            <a:ext cx="8813014" cy="1749582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en-VN">
              <a:solidFill>
                <a:srgbClr val="D4D4D4"/>
              </a:solidFill>
              <a:latin typeface="RobotoMono Nerd Fon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errors.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"math: square root of negative number"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VN">
                <a:solidFill>
                  <a:srgbClr val="92D05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//plain string error</a:t>
            </a:r>
            <a:br>
              <a:rPr lang="en-VN">
                <a:solidFill>
                  <a:srgbClr val="92D05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VN">
              <a:solidFill>
                <a:srgbClr val="92D050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VN">
              <a:solidFill>
                <a:srgbClr val="D4D4D4"/>
              </a:solidFill>
              <a:latin typeface="RobotoMono Nerd Fon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VN">
              <a:solidFill>
                <a:srgbClr val="D4D4D4"/>
              </a:solidFill>
              <a:latin typeface="RobotoMono Nerd Fon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Errorf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"math: square root of negative number %g"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f) </a:t>
            </a:r>
            <a:r>
              <a:rPr lang="en-VN">
                <a:solidFill>
                  <a:srgbClr val="92D05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//formatted error string</a:t>
            </a:r>
            <a:endParaRPr lang="en-VN">
              <a:solidFill>
                <a:srgbClr val="92D050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7D256F-09E7-5B40-90D7-843A1E7A1CA4}"/>
              </a:ext>
            </a:extLst>
          </p:cNvPr>
          <p:cNvSpPr/>
          <p:nvPr/>
        </p:nvSpPr>
        <p:spPr>
          <a:xfrm>
            <a:off x="302282" y="1216680"/>
            <a:ext cx="317395" cy="317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F95D1F-B96C-D84E-92D0-71E3937A0C4A}"/>
              </a:ext>
            </a:extLst>
          </p:cNvPr>
          <p:cNvSpPr/>
          <p:nvPr/>
        </p:nvSpPr>
        <p:spPr>
          <a:xfrm>
            <a:off x="295984" y="2268365"/>
            <a:ext cx="317395" cy="317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890561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379F-66C2-6246-B5D8-B8EBA3BC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   Custom Error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FA3B89-07CF-C045-A5E0-7E2FFE309624}"/>
              </a:ext>
            </a:extLst>
          </p:cNvPr>
          <p:cNvSpPr/>
          <p:nvPr/>
        </p:nvSpPr>
        <p:spPr>
          <a:xfrm>
            <a:off x="3215517" y="794292"/>
            <a:ext cx="2656292" cy="77393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B95FFC-2C8A-A747-B2C6-FD8D16FEE744}"/>
              </a:ext>
            </a:extLst>
          </p:cNvPr>
          <p:cNvSpPr/>
          <p:nvPr/>
        </p:nvSpPr>
        <p:spPr>
          <a:xfrm>
            <a:off x="102021" y="2232876"/>
            <a:ext cx="4326396" cy="2401298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SyntaxError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Line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Col 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(e *SyntaxError)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fmt.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Sprintf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"%d:%d: error"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e.Line, e.Col)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4C6659-7FEE-AB4C-B9F2-1CA57EAE391A}"/>
              </a:ext>
            </a:extLst>
          </p:cNvPr>
          <p:cNvSpPr/>
          <p:nvPr/>
        </p:nvSpPr>
        <p:spPr>
          <a:xfrm>
            <a:off x="4572000" y="2227379"/>
            <a:ext cx="4503987" cy="238996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InternalError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Path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(e *InternalError)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fmt.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Sprintf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”error at %v"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  e.Path)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295A1B-A77D-D54E-9FFB-536916EFEB26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65219" y="1579420"/>
            <a:ext cx="2110298" cy="6534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8864A8-927D-8C4F-AF06-C61838D9A98B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4543663" y="1568222"/>
            <a:ext cx="2280331" cy="659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44CE884-B3CD-1B46-BAED-E21889E86794}"/>
              </a:ext>
            </a:extLst>
          </p:cNvPr>
          <p:cNvSpPr/>
          <p:nvPr/>
        </p:nvSpPr>
        <p:spPr>
          <a:xfrm>
            <a:off x="205300" y="250639"/>
            <a:ext cx="317395" cy="317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016435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BD1A-36C9-F644-A044-65B8ED5E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Cần bổ xung thêm</a:t>
            </a:r>
          </a:p>
        </p:txBody>
      </p:sp>
    </p:spTree>
    <p:extLst>
      <p:ext uri="{BB962C8B-B14F-4D97-AF65-F5344CB8AC3E}">
        <p14:creationId xmlns:p14="http://schemas.microsoft.com/office/powerpoint/2010/main" val="36036768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CDED-72BA-9343-AC20-502CF8C6A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Con trỏ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604D7-7724-F443-8B15-D28229AC08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292700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9BD5-42CF-594B-87DC-3023059D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Kiểu Date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2B667-0EC1-6448-8890-081D6924D7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237208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0511-D66A-E14B-8372-B4511E4F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Kiểu Enumeration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FB764-1940-F64E-BF9F-EAEDB71A14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719756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357CB-20DF-494E-AA41-210A60BA9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066AA-BB5D-F14F-8C3F-8381A28A40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140455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89FA-4810-FE47-800D-D656E905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Generics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8D999-07E1-F24D-A69B-31CEC5B73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863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58420-7F39-BC46-AADD-FF8C3502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Nhập môn Golang</a:t>
            </a:r>
          </a:p>
        </p:txBody>
      </p:sp>
    </p:spTree>
    <p:extLst>
      <p:ext uri="{BB962C8B-B14F-4D97-AF65-F5344CB8AC3E}">
        <p14:creationId xmlns:p14="http://schemas.microsoft.com/office/powerpoint/2010/main" val="291472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56D9-C8F5-3B4B-9E47-7A222DD41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Cài đặt Golang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B2C1E-3C1A-9849-8E2C-1F5DD36F9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629" y="690342"/>
            <a:ext cx="8824685" cy="4234758"/>
          </a:xfrm>
        </p:spPr>
        <p:txBody>
          <a:bodyPr/>
          <a:lstStyle/>
          <a:p>
            <a:r>
              <a:rPr lang="en-VN"/>
              <a:t>Mac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>
                <a:solidFill>
                  <a:schemeClr val="bg2"/>
                </a:solidFill>
                <a:latin typeface="+mn-lt"/>
                <a:ea typeface="RobotoMono Nerd Font" pitchFamily="2" charset="0"/>
              </a:rPr>
              <a:t>Cài đặt </a:t>
            </a:r>
            <a:r>
              <a:rPr lang="en-US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b</a:t>
            </a:r>
            <a:r>
              <a:rPr lang="en-VN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rew install go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VN">
                <a:solidFill>
                  <a:schemeClr val="bg2"/>
                </a:solidFill>
                <a:latin typeface="+mn-lt"/>
                <a:ea typeface="RobotoMono Nerd Font" pitchFamily="2" charset="0"/>
              </a:rPr>
              <a:t>Gõ bỏ   </a:t>
            </a:r>
            <a:r>
              <a:rPr lang="en-US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b</a:t>
            </a:r>
            <a:r>
              <a:rPr lang="en-VN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rew uninstall go</a:t>
            </a:r>
          </a:p>
          <a:p>
            <a:r>
              <a:rPr lang="en-VN"/>
              <a:t>Ubuntu</a:t>
            </a:r>
          </a:p>
          <a:p>
            <a:pPr lvl="1"/>
            <a:r>
              <a:rPr lang="en-US">
                <a:solidFill>
                  <a:srgbClr val="0070C0"/>
                </a:solidFill>
                <a:latin typeface="+mn-lt"/>
                <a:ea typeface="RobotoMono Nerd Font" pitchFamily="2" charset="0"/>
              </a:rPr>
              <a:t>https://www.cyberciti.biz/faq/how-to-install-gol-ang-on-ubuntu-linux/</a:t>
            </a:r>
            <a:endParaRPr lang="en-VN">
              <a:solidFill>
                <a:srgbClr val="0070C0"/>
              </a:solidFill>
              <a:latin typeface="+mn-lt"/>
              <a:ea typeface="RobotoMono Nerd Font" pitchFamily="2" charset="0"/>
            </a:endParaRPr>
          </a:p>
          <a:p>
            <a:r>
              <a:rPr lang="en-VN"/>
              <a:t>Windows</a:t>
            </a:r>
          </a:p>
          <a:p>
            <a:pPr lvl="1"/>
            <a:r>
              <a:rPr lang="en-VN"/>
              <a:t>Tải về, cài đặt</a:t>
            </a:r>
          </a:p>
          <a:p>
            <a:pPr lvl="1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89096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6F16-2468-BB41-8531-59B0BDE7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Kiểm tra môi trường và $GOROOT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8C1D1-CCFD-1646-AA95-0DF273A10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629" y="726675"/>
            <a:ext cx="8824685" cy="4198425"/>
          </a:xfrm>
        </p:spPr>
        <p:txBody>
          <a:bodyPr/>
          <a:lstStyle/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VN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go version</a:t>
            </a:r>
          </a:p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go version go1.16.6 darwin/amd64</a:t>
            </a:r>
          </a:p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>
              <a:solidFill>
                <a:srgbClr val="7030A0"/>
              </a:solidFill>
              <a:latin typeface="RobotoMono Nerd Font" pitchFamily="2" charset="0"/>
              <a:ea typeface="RobotoMono Nerd Font" pitchFamily="2" charset="0"/>
            </a:endParaRPr>
          </a:p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echo $GOROOT</a:t>
            </a:r>
            <a:br>
              <a:rPr lang="en-US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</a:br>
            <a:r>
              <a:rPr lang="en-US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/usr/local/Cellar/go/1.16.6/libexec</a:t>
            </a:r>
          </a:p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>
              <a:solidFill>
                <a:srgbClr val="7030A0"/>
              </a:solidFill>
              <a:latin typeface="RobotoMono Nerd Font" pitchFamily="2" charset="0"/>
              <a:ea typeface="RobotoMono Nerd Font" pitchFamily="2" charset="0"/>
            </a:endParaRPr>
          </a:p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GOROOT is a variable that defines where your Go SDK is located</a:t>
            </a:r>
          </a:p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GOPATH is a variable that defines the root of your workspace.</a:t>
            </a:r>
          </a:p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>
              <a:solidFill>
                <a:srgbClr val="7030A0"/>
              </a:solidFill>
              <a:latin typeface="RobotoMono Nerd Font" pitchFamily="2" charset="0"/>
              <a:ea typeface="RobotoMono Nerd Font" pitchFamily="2" charset="0"/>
            </a:endParaRPr>
          </a:p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2"/>
                </a:solidFill>
                <a:latin typeface="RobotoMono Nerd Font" pitchFamily="2" charset="0"/>
                <a:ea typeface="RobotoMono Nerd Font" pitchFamily="2" charset="0"/>
              </a:rPr>
              <a:t>Khi nâng cấp phiên bản golang, cần chỉnh lại $GOROOT</a:t>
            </a:r>
          </a:p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>
              <a:solidFill>
                <a:srgbClr val="7030A0"/>
              </a:solidFill>
              <a:latin typeface="RobotoMono Nerd Font" pitchFamily="2" charset="0"/>
              <a:ea typeface="RobotoMono Nerd Font" pitchFamily="2" charset="0"/>
            </a:endParaRPr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EF5E0501-3DFC-DC43-A8C5-4E0A1B0AC69D}"/>
              </a:ext>
            </a:extLst>
          </p:cNvPr>
          <p:cNvSpPr/>
          <p:nvPr/>
        </p:nvSpPr>
        <p:spPr>
          <a:xfrm>
            <a:off x="4965616" y="890176"/>
            <a:ext cx="4008826" cy="841733"/>
          </a:xfrm>
          <a:prstGeom prst="leftArrow">
            <a:avLst>
              <a:gd name="adj1" fmla="val 66092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bg2"/>
                </a:solidFill>
              </a:rPr>
              <a:t>Kiểm tra phiên bản Go cài trên máy</a:t>
            </a:r>
          </a:p>
        </p:txBody>
      </p:sp>
    </p:spTree>
    <p:extLst>
      <p:ext uri="{BB962C8B-B14F-4D97-AF65-F5344CB8AC3E}">
        <p14:creationId xmlns:p14="http://schemas.microsoft.com/office/powerpoint/2010/main" val="329189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5180-B303-C542-9A33-6EB8DA08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$GOPATH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8CF96F-1107-9243-A1E8-380A22C4984F}"/>
              </a:ext>
            </a:extLst>
          </p:cNvPr>
          <p:cNvSpPr txBox="1">
            <a:spLocks/>
          </p:cNvSpPr>
          <p:nvPr/>
        </p:nvSpPr>
        <p:spPr>
          <a:xfrm>
            <a:off x="76129" y="945075"/>
            <a:ext cx="8824685" cy="419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spcBef>
                <a:spcPts val="0"/>
              </a:spcBef>
              <a:spcAft>
                <a:spcPts val="0"/>
              </a:spcAft>
              <a:buFont typeface="Verdana"/>
              <a:buNone/>
            </a:pPr>
            <a:r>
              <a:rPr lang="en-US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echo $GOPATH</a:t>
            </a:r>
            <a:br>
              <a:rPr lang="en-US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</a:br>
            <a:r>
              <a:rPr lang="en-US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/Users/techmaster/golang</a:t>
            </a:r>
          </a:p>
          <a:p>
            <a:pPr marL="114300" indent="0">
              <a:spcBef>
                <a:spcPts val="0"/>
              </a:spcBef>
              <a:spcAft>
                <a:spcPts val="0"/>
              </a:spcAft>
              <a:buFont typeface="Verdana"/>
              <a:buNone/>
            </a:pPr>
            <a:endParaRPr lang="en-US" b="1">
              <a:solidFill>
                <a:srgbClr val="7030A0"/>
              </a:solidFill>
              <a:latin typeface="RobotoMono Nerd Font" pitchFamily="2" charset="0"/>
              <a:ea typeface="RobotoMono Nerd Font" pitchFamily="2" charset="0"/>
            </a:endParaRPr>
          </a:p>
          <a:p>
            <a:pPr marL="114300" indent="0">
              <a:spcBef>
                <a:spcPts val="0"/>
              </a:spcBef>
              <a:spcAft>
                <a:spcPts val="0"/>
              </a:spcAft>
              <a:buFont typeface="Verdana"/>
              <a:buNone/>
            </a:pPr>
            <a:r>
              <a:rPr lang="en-US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cd $GOPATH</a:t>
            </a:r>
          </a:p>
          <a:p>
            <a:pPr marL="114300" indent="0">
              <a:spcBef>
                <a:spcPts val="0"/>
              </a:spcBef>
              <a:spcAft>
                <a:spcPts val="0"/>
              </a:spcAft>
              <a:buFont typeface="Verdana"/>
              <a:buNone/>
            </a:pPr>
            <a:endParaRPr lang="en-US" b="1">
              <a:solidFill>
                <a:srgbClr val="7030A0"/>
              </a:solidFill>
              <a:latin typeface="RobotoMono Nerd Font" pitchFamily="2" charset="0"/>
              <a:ea typeface="RobotoMono Nerd Font" pitchFamily="2" charset="0"/>
            </a:endParaRPr>
          </a:p>
          <a:p>
            <a:pPr marL="114300" indent="0">
              <a:spcBef>
                <a:spcPts val="0"/>
              </a:spcBef>
              <a:spcAft>
                <a:spcPts val="0"/>
              </a:spcAft>
              <a:buFont typeface="Verdana"/>
              <a:buNone/>
            </a:pPr>
            <a:r>
              <a:rPr lang="en-US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ls</a:t>
            </a:r>
          </a:p>
          <a:p>
            <a:pPr marL="114300" indent="0">
              <a:spcBef>
                <a:spcPts val="0"/>
              </a:spcBef>
              <a:spcAft>
                <a:spcPts val="0"/>
              </a:spcAft>
              <a:buFont typeface="Verdana"/>
              <a:buNone/>
            </a:pPr>
            <a:r>
              <a:rPr lang="en-US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bin pkg src</a:t>
            </a:r>
            <a:endParaRPr lang="en-VN" b="1">
              <a:solidFill>
                <a:srgbClr val="7030A0"/>
              </a:solidFill>
              <a:latin typeface="RobotoMono Nerd Font" pitchFamily="2" charset="0"/>
              <a:ea typeface="RobotoMono Nerd Font" pitchFamily="2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35134417-C684-F54A-966B-649D77101617}"/>
              </a:ext>
            </a:extLst>
          </p:cNvPr>
          <p:cNvSpPr/>
          <p:nvPr/>
        </p:nvSpPr>
        <p:spPr>
          <a:xfrm>
            <a:off x="2555476" y="1811640"/>
            <a:ext cx="4003779" cy="841733"/>
          </a:xfrm>
          <a:prstGeom prst="leftArrow">
            <a:avLst>
              <a:gd name="adj1" fmla="val 66092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bg2"/>
                </a:solidFill>
              </a:rPr>
              <a:t>$GOPATH đường dẫn đến các package, binary của go</a:t>
            </a:r>
          </a:p>
        </p:txBody>
      </p:sp>
    </p:spTree>
    <p:extLst>
      <p:ext uri="{BB962C8B-B14F-4D97-AF65-F5344CB8AC3E}">
        <p14:creationId xmlns:p14="http://schemas.microsoft.com/office/powerpoint/2010/main" val="423161427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master" id="{1923EB98-9606-B44D-A68A-36334CEC6D99}" vid="{F7F63856-23F9-044A-A089-532876F8037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Streamline</Template>
  <TotalTime>887</TotalTime>
  <Words>3870</Words>
  <Application>Microsoft Macintosh PowerPoint</Application>
  <PresentationFormat>On-screen Show (16:9)</PresentationFormat>
  <Paragraphs>632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Lato</vt:lpstr>
      <vt:lpstr>Raleway</vt:lpstr>
      <vt:lpstr>Arial</vt:lpstr>
      <vt:lpstr>Calibri</vt:lpstr>
      <vt:lpstr>Consolas</vt:lpstr>
      <vt:lpstr>RobotoMono Nerd Font</vt:lpstr>
      <vt:lpstr>SF Mono</vt:lpstr>
      <vt:lpstr>Verdana</vt:lpstr>
      <vt:lpstr>Streamline</vt:lpstr>
      <vt:lpstr>Golang căn bản</vt:lpstr>
      <vt:lpstr>Phương pháp học</vt:lpstr>
      <vt:lpstr>Kế hoạch đào tạo</vt:lpstr>
      <vt:lpstr>Học xong sẽ làm gì?</vt:lpstr>
      <vt:lpstr>Các tài liệu tự học Golang</vt:lpstr>
      <vt:lpstr>Nhập môn Golang</vt:lpstr>
      <vt:lpstr>Cài đặt Golang</vt:lpstr>
      <vt:lpstr>Kiểm tra môi trường và $GOROOT</vt:lpstr>
      <vt:lpstr>$GOPATH</vt:lpstr>
      <vt:lpstr>Trong $GOPATH có gì?</vt:lpstr>
      <vt:lpstr>Cài đặt $GOPATH và $GOROOT trong file .bashrc hoặc .zshrc </vt:lpstr>
      <vt:lpstr>IDE để lập trình Golang</vt:lpstr>
      <vt:lpstr>Tạo ứng dụng Go đầu tiên</vt:lpstr>
      <vt:lpstr>PowerPoint Presentation</vt:lpstr>
      <vt:lpstr>PowerPoint Presentation</vt:lpstr>
      <vt:lpstr>Go vs Java</vt:lpstr>
      <vt:lpstr>Hello World</vt:lpstr>
      <vt:lpstr>Khai báo biến</vt:lpstr>
      <vt:lpstr>Phạm vi hiệu lực của biến</vt:lpstr>
      <vt:lpstr>PowerPoint Presentation</vt:lpstr>
      <vt:lpstr>Khai báo biến toàn cục</vt:lpstr>
      <vt:lpstr>String</vt:lpstr>
      <vt:lpstr>Multiple lines String</vt:lpstr>
      <vt:lpstr>If else</vt:lpstr>
      <vt:lpstr>Go if with statement</vt:lpstr>
      <vt:lpstr>Switch in Java</vt:lpstr>
      <vt:lpstr>JDK 14</vt:lpstr>
      <vt:lpstr>Switch in Go</vt:lpstr>
      <vt:lpstr>Array</vt:lpstr>
      <vt:lpstr>For loop array</vt:lpstr>
      <vt:lpstr>Golang reverse loop</vt:lpstr>
      <vt:lpstr>2 dimensions array</vt:lpstr>
      <vt:lpstr>Nested loop</vt:lpstr>
      <vt:lpstr>Mảng 2 chiều trong Golang</vt:lpstr>
      <vt:lpstr>List vs Slice</vt:lpstr>
      <vt:lpstr>List vs Slice</vt:lpstr>
      <vt:lpstr>Map</vt:lpstr>
      <vt:lpstr>Loop through Map</vt:lpstr>
      <vt:lpstr>Private vs Public function in Java</vt:lpstr>
      <vt:lpstr>Private and Public Function in Go</vt:lpstr>
      <vt:lpstr>                                       Java Class</vt:lpstr>
      <vt:lpstr>PowerPoint Presentation</vt:lpstr>
      <vt:lpstr>Golang không thực sự có constructor</vt:lpstr>
      <vt:lpstr>PowerPoint Presentation</vt:lpstr>
      <vt:lpstr>PowerPoint Presentation</vt:lpstr>
      <vt:lpstr>Pointer receiver hay Value receiver ?</vt:lpstr>
      <vt:lpstr>PowerPoint Presentation</vt:lpstr>
      <vt:lpstr>PowerPoint Presentation</vt:lpstr>
      <vt:lpstr>PowerPoint Presentation</vt:lpstr>
      <vt:lpstr>Java đọc file, in ra từng dòng</vt:lpstr>
      <vt:lpstr>Golang đọc file, in ra từng dòng</vt:lpstr>
      <vt:lpstr>3 cách tạo Error trong Golang</vt:lpstr>
      <vt:lpstr>   Custom Error</vt:lpstr>
      <vt:lpstr>Cần bổ xung thêm</vt:lpstr>
      <vt:lpstr>Con trỏ</vt:lpstr>
      <vt:lpstr>Kiểu Date Time</vt:lpstr>
      <vt:lpstr>Kiểu Enumeration</vt:lpstr>
      <vt:lpstr>Interface</vt:lpstr>
      <vt:lpstr>Generics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 by Examples</dc:title>
  <dc:creator>Microsoft Office User</dc:creator>
  <cp:lastModifiedBy>Microsoft Office User</cp:lastModifiedBy>
  <cp:revision>136</cp:revision>
  <cp:lastPrinted>2019-08-12T07:52:59Z</cp:lastPrinted>
  <dcterms:created xsi:type="dcterms:W3CDTF">2021-05-27T09:14:51Z</dcterms:created>
  <dcterms:modified xsi:type="dcterms:W3CDTF">2021-07-26T04:32:19Z</dcterms:modified>
</cp:coreProperties>
</file>