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4"/>
  </p:notesMasterIdLst>
  <p:sldIdLst>
    <p:sldId id="256" r:id="rId2"/>
    <p:sldId id="258" r:id="rId3"/>
    <p:sldId id="297" r:id="rId4"/>
    <p:sldId id="260" r:id="rId5"/>
    <p:sldId id="261" r:id="rId6"/>
    <p:sldId id="259" r:id="rId7"/>
    <p:sldId id="302" r:id="rId8"/>
    <p:sldId id="298" r:id="rId9"/>
    <p:sldId id="301" r:id="rId10"/>
    <p:sldId id="299" r:id="rId11"/>
    <p:sldId id="300" r:id="rId12"/>
    <p:sldId id="303" r:id="rId13"/>
  </p:sldIdLst>
  <p:sldSz cx="9144000" cy="5143500" type="screen16x9"/>
  <p:notesSz cx="6858000" cy="9144000"/>
  <p:embeddedFontLst>
    <p:embeddedFont>
      <p:font typeface="Anaheim" panose="020B0604020202020204" charset="0"/>
      <p:regular r:id="rId15"/>
    </p:embeddedFont>
    <p:embeddedFont>
      <p:font typeface="DM Sans" pitchFamily="2" charset="0"/>
      <p:regular r:id="rId16"/>
      <p:bold r:id="rId17"/>
      <p:italic r:id="rId18"/>
      <p:boldItalic r:id="rId19"/>
    </p:embeddedFont>
    <p:embeddedFont>
      <p:font typeface="DM Sans 14pt" pitchFamily="2" charset="0"/>
      <p:regular r:id="rId20"/>
      <p:bold r:id="rId21"/>
      <p:italic r:id="rId22"/>
      <p:boldItalic r:id="rId23"/>
    </p:embeddedFont>
    <p:embeddedFont>
      <p:font typeface="Heebo" pitchFamily="2" charset="-79"/>
      <p:regular r:id="rId24"/>
      <p:bold r:id="rId25"/>
    </p:embeddedFont>
    <p:embeddedFont>
      <p:font typeface="Nunito Light" pitchFamily="2" charset="0"/>
      <p:regular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0F7FF7-0EB4-45EF-B719-56FD413A654A}">
  <a:tblStyle styleId="{630F7FF7-0EB4-45EF-B719-56FD413A65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B02B805-8FA0-4E97-8470-CE88504DBA7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76" y="1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439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6939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751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1901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431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633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3635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10" name="Google Shape;10;p2"/>
          <p:cNvGrpSpPr/>
          <p:nvPr/>
        </p:nvGrpSpPr>
        <p:grpSpPr>
          <a:xfrm>
            <a:off x="-538768" y="-736350"/>
            <a:ext cx="3259529" cy="6987829"/>
            <a:chOff x="-538768" y="-736350"/>
            <a:chExt cx="3259529" cy="6987829"/>
          </a:xfrm>
        </p:grpSpPr>
        <p:pic>
          <p:nvPicPr>
            <p:cNvPr id="11" name="Google Shape;11;p2"/>
            <p:cNvPicPr preferRelativeResize="0"/>
            <p:nvPr/>
          </p:nvPicPr>
          <p:blipFill>
            <a:blip r:embed="rId3">
              <a:alphaModFix/>
            </a:blip>
            <a:stretch>
              <a:fillRect/>
            </a:stretch>
          </p:blipFill>
          <p:spPr>
            <a:xfrm>
              <a:off x="-538768" y="4181546"/>
              <a:ext cx="2503982" cy="2069934"/>
            </a:xfrm>
            <a:prstGeom prst="rect">
              <a:avLst/>
            </a:prstGeom>
            <a:noFill/>
            <a:ln>
              <a:noFill/>
            </a:ln>
          </p:spPr>
        </p:pic>
        <p:pic>
          <p:nvPicPr>
            <p:cNvPr id="12" name="Google Shape;12;p2"/>
            <p:cNvPicPr preferRelativeResize="0"/>
            <p:nvPr/>
          </p:nvPicPr>
          <p:blipFill>
            <a:blip r:embed="rId4">
              <a:alphaModFix/>
            </a:blip>
            <a:stretch>
              <a:fillRect/>
            </a:stretch>
          </p:blipFill>
          <p:spPr>
            <a:xfrm flipH="1">
              <a:off x="-192841" y="-736350"/>
              <a:ext cx="2913603" cy="1546426"/>
            </a:xfrm>
            <a:prstGeom prst="rect">
              <a:avLst/>
            </a:prstGeom>
            <a:noFill/>
            <a:ln>
              <a:noFill/>
            </a:ln>
          </p:spPr>
        </p:pic>
      </p:grpSp>
      <p:sp>
        <p:nvSpPr>
          <p:cNvPr id="13" name="Google Shape;13;p2"/>
          <p:cNvSpPr txBox="1">
            <a:spLocks noGrp="1"/>
          </p:cNvSpPr>
          <p:nvPr>
            <p:ph type="ctrTitle"/>
          </p:nvPr>
        </p:nvSpPr>
        <p:spPr>
          <a:xfrm>
            <a:off x="911150" y="768100"/>
            <a:ext cx="5065500" cy="22671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911150" y="3453800"/>
            <a:ext cx="3032400" cy="741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0" y="0"/>
            <a:ext cx="9144003" cy="5143501"/>
          </a:xfrm>
          <a:prstGeom prst="rect">
            <a:avLst/>
          </a:prstGeom>
          <a:noFill/>
          <a:ln>
            <a:noFill/>
          </a:ln>
        </p:spPr>
      </p:pic>
      <p:sp>
        <p:nvSpPr>
          <p:cNvPr id="17" name="Google Shape;17;p3"/>
          <p:cNvSpPr txBox="1">
            <a:spLocks noGrp="1"/>
          </p:cNvSpPr>
          <p:nvPr>
            <p:ph type="title"/>
          </p:nvPr>
        </p:nvSpPr>
        <p:spPr>
          <a:xfrm>
            <a:off x="1291500" y="1892400"/>
            <a:ext cx="5211600" cy="1511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1291500" y="825750"/>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txBox="1">
            <a:spLocks noGrp="1"/>
          </p:cNvSpPr>
          <p:nvPr>
            <p:ph type="subTitle" idx="1"/>
          </p:nvPr>
        </p:nvSpPr>
        <p:spPr>
          <a:xfrm>
            <a:off x="1291500" y="3554550"/>
            <a:ext cx="5211600" cy="653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 name="Google Shape;20;p3"/>
          <p:cNvGrpSpPr/>
          <p:nvPr/>
        </p:nvGrpSpPr>
        <p:grpSpPr>
          <a:xfrm>
            <a:off x="-1332458" y="-736350"/>
            <a:ext cx="10591194" cy="6449115"/>
            <a:chOff x="-1332458" y="-736350"/>
            <a:chExt cx="10591194" cy="6449115"/>
          </a:xfrm>
        </p:grpSpPr>
        <p:pic>
          <p:nvPicPr>
            <p:cNvPr id="21" name="Google Shape;21;p3"/>
            <p:cNvPicPr preferRelativeResize="0"/>
            <p:nvPr/>
          </p:nvPicPr>
          <p:blipFill>
            <a:blip r:embed="rId3">
              <a:alphaModFix/>
            </a:blip>
            <a:stretch>
              <a:fillRect/>
            </a:stretch>
          </p:blipFill>
          <p:spPr>
            <a:xfrm flipH="1">
              <a:off x="6345134" y="-736350"/>
              <a:ext cx="2913603" cy="1546426"/>
            </a:xfrm>
            <a:prstGeom prst="rect">
              <a:avLst/>
            </a:prstGeom>
            <a:noFill/>
            <a:ln>
              <a:noFill/>
            </a:ln>
          </p:spPr>
        </p:pic>
        <p:grpSp>
          <p:nvGrpSpPr>
            <p:cNvPr id="22" name="Google Shape;22;p3"/>
            <p:cNvGrpSpPr/>
            <p:nvPr/>
          </p:nvGrpSpPr>
          <p:grpSpPr>
            <a:xfrm>
              <a:off x="-1332458" y="-373612"/>
              <a:ext cx="3158162" cy="6086377"/>
              <a:chOff x="-1332458" y="-373612"/>
              <a:chExt cx="3158162" cy="6086377"/>
            </a:xfrm>
          </p:grpSpPr>
          <p:pic>
            <p:nvPicPr>
              <p:cNvPr id="23" name="Google Shape;23;p3"/>
              <p:cNvPicPr preferRelativeResize="0"/>
              <p:nvPr/>
            </p:nvPicPr>
            <p:blipFill>
              <a:blip r:embed="rId4">
                <a:alphaModFix/>
              </a:blip>
              <a:stretch>
                <a:fillRect/>
              </a:stretch>
            </p:blipFill>
            <p:spPr>
              <a:xfrm rot="3188606">
                <a:off x="-1005367" y="3055243"/>
                <a:ext cx="2503979" cy="2069937"/>
              </a:xfrm>
              <a:prstGeom prst="rect">
                <a:avLst/>
              </a:prstGeom>
              <a:noFill/>
              <a:ln>
                <a:noFill/>
              </a:ln>
            </p:spPr>
          </p:pic>
          <p:pic>
            <p:nvPicPr>
              <p:cNvPr id="24" name="Google Shape;24;p3"/>
              <p:cNvPicPr preferRelativeResize="0"/>
              <p:nvPr/>
            </p:nvPicPr>
            <p:blipFill>
              <a:blip r:embed="rId5">
                <a:alphaModFix/>
              </a:blip>
              <a:stretch>
                <a:fillRect/>
              </a:stretch>
            </p:blipFill>
            <p:spPr>
              <a:xfrm>
                <a:off x="-381300" y="-373612"/>
                <a:ext cx="1573251" cy="1546426"/>
              </a:xfrm>
              <a:prstGeom prst="rect">
                <a:avLst/>
              </a:prstGeom>
              <a:noFill/>
              <a:ln>
                <a:noFill/>
              </a:ln>
            </p:spPr>
          </p:pic>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pic>
        <p:nvPicPr>
          <p:cNvPr id="50" name="Google Shape;50;p7"/>
          <p:cNvPicPr preferRelativeResize="0"/>
          <p:nvPr/>
        </p:nvPicPr>
        <p:blipFill>
          <a:blip r:embed="rId2">
            <a:alphaModFix/>
          </a:blip>
          <a:stretch>
            <a:fillRect/>
          </a:stretch>
        </p:blipFill>
        <p:spPr>
          <a:xfrm>
            <a:off x="0" y="0"/>
            <a:ext cx="9144003" cy="5143501"/>
          </a:xfrm>
          <a:prstGeom prst="rect">
            <a:avLst/>
          </a:prstGeom>
          <a:noFill/>
          <a:ln>
            <a:noFill/>
          </a:ln>
        </p:spPr>
      </p:pic>
      <p:sp>
        <p:nvSpPr>
          <p:cNvPr id="51" name="Google Shape;51;p7"/>
          <p:cNvSpPr txBox="1">
            <a:spLocks noGrp="1"/>
          </p:cNvSpPr>
          <p:nvPr>
            <p:ph type="title"/>
          </p:nvPr>
        </p:nvSpPr>
        <p:spPr>
          <a:xfrm>
            <a:off x="720000" y="445025"/>
            <a:ext cx="4160700" cy="70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7"/>
          <p:cNvSpPr txBox="1">
            <a:spLocks noGrp="1"/>
          </p:cNvSpPr>
          <p:nvPr>
            <p:ph type="subTitle" idx="1"/>
          </p:nvPr>
        </p:nvSpPr>
        <p:spPr>
          <a:xfrm>
            <a:off x="720000" y="1112225"/>
            <a:ext cx="4160700" cy="3304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DM Sans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3" name="Google Shape;53;p7"/>
          <p:cNvSpPr>
            <a:spLocks noGrp="1"/>
          </p:cNvSpPr>
          <p:nvPr>
            <p:ph type="pic" idx="2"/>
          </p:nvPr>
        </p:nvSpPr>
        <p:spPr>
          <a:xfrm>
            <a:off x="5177275" y="817025"/>
            <a:ext cx="3253500" cy="3786900"/>
          </a:xfrm>
          <a:prstGeom prst="roundRect">
            <a:avLst>
              <a:gd name="adj" fmla="val 16667"/>
            </a:avLst>
          </a:prstGeom>
          <a:noFill/>
          <a:ln w="28575" cap="flat" cmpd="sng">
            <a:solidFill>
              <a:schemeClr val="dk2"/>
            </a:solidFill>
            <a:prstDash val="solid"/>
            <a:round/>
            <a:headEnd type="none" w="sm" len="sm"/>
            <a:tailEnd type="none" w="sm" len="sm"/>
          </a:ln>
        </p:spPr>
      </p:sp>
      <p:grpSp>
        <p:nvGrpSpPr>
          <p:cNvPr id="54" name="Google Shape;54;p7"/>
          <p:cNvGrpSpPr/>
          <p:nvPr/>
        </p:nvGrpSpPr>
        <p:grpSpPr>
          <a:xfrm>
            <a:off x="-658350" y="-259458"/>
            <a:ext cx="10529257" cy="5808822"/>
            <a:chOff x="-658350" y="-259458"/>
            <a:chExt cx="10529257" cy="5808822"/>
          </a:xfrm>
        </p:grpSpPr>
        <p:pic>
          <p:nvPicPr>
            <p:cNvPr id="55" name="Google Shape;55;p7"/>
            <p:cNvPicPr preferRelativeResize="0"/>
            <p:nvPr/>
          </p:nvPicPr>
          <p:blipFill>
            <a:blip r:embed="rId3">
              <a:alphaModFix/>
            </a:blip>
            <a:stretch>
              <a:fillRect/>
            </a:stretch>
          </p:blipFill>
          <p:spPr>
            <a:xfrm>
              <a:off x="7366930" y="-259458"/>
              <a:ext cx="2503977" cy="2069938"/>
            </a:xfrm>
            <a:prstGeom prst="rect">
              <a:avLst/>
            </a:prstGeom>
            <a:noFill/>
            <a:ln>
              <a:noFill/>
            </a:ln>
          </p:spPr>
        </p:pic>
        <p:pic>
          <p:nvPicPr>
            <p:cNvPr id="56" name="Google Shape;56;p7"/>
            <p:cNvPicPr preferRelativeResize="0"/>
            <p:nvPr/>
          </p:nvPicPr>
          <p:blipFill>
            <a:blip r:embed="rId4">
              <a:alphaModFix/>
            </a:blip>
            <a:stretch>
              <a:fillRect/>
            </a:stretch>
          </p:blipFill>
          <p:spPr>
            <a:xfrm>
              <a:off x="-658350" y="4002938"/>
              <a:ext cx="1573251" cy="1546426"/>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pic>
        <p:nvPicPr>
          <p:cNvPr id="61" name="Google Shape;61;p9"/>
          <p:cNvPicPr preferRelativeResize="0"/>
          <p:nvPr/>
        </p:nvPicPr>
        <p:blipFill>
          <a:blip r:embed="rId2">
            <a:alphaModFix/>
          </a:blip>
          <a:stretch>
            <a:fillRect/>
          </a:stretch>
        </p:blipFill>
        <p:spPr>
          <a:xfrm>
            <a:off x="0" y="0"/>
            <a:ext cx="9144003" cy="5143501"/>
          </a:xfrm>
          <a:prstGeom prst="rect">
            <a:avLst/>
          </a:prstGeom>
          <a:noFill/>
          <a:ln>
            <a:noFill/>
          </a:ln>
        </p:spPr>
      </p:pic>
      <p:sp>
        <p:nvSpPr>
          <p:cNvPr id="62" name="Google Shape;62;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3" name="Google Shape;63;p9"/>
          <p:cNvSpPr txBox="1">
            <a:spLocks noGrp="1"/>
          </p:cNvSpPr>
          <p:nvPr>
            <p:ph type="subTitle" idx="1"/>
          </p:nvPr>
        </p:nvSpPr>
        <p:spPr>
          <a:xfrm>
            <a:off x="4731476" y="1247825"/>
            <a:ext cx="3699300" cy="313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 name="Google Shape;64;p9"/>
          <p:cNvSpPr txBox="1">
            <a:spLocks noGrp="1"/>
          </p:cNvSpPr>
          <p:nvPr>
            <p:ph type="subTitle" idx="2"/>
          </p:nvPr>
        </p:nvSpPr>
        <p:spPr>
          <a:xfrm>
            <a:off x="870175" y="1247825"/>
            <a:ext cx="3699300" cy="313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5" name="Google Shape;65;p9"/>
          <p:cNvGrpSpPr/>
          <p:nvPr/>
        </p:nvGrpSpPr>
        <p:grpSpPr>
          <a:xfrm>
            <a:off x="-757562" y="1549150"/>
            <a:ext cx="10205678" cy="4604901"/>
            <a:chOff x="-757562" y="1549150"/>
            <a:chExt cx="10205678" cy="4604901"/>
          </a:xfrm>
        </p:grpSpPr>
        <p:pic>
          <p:nvPicPr>
            <p:cNvPr id="66" name="Google Shape;66;p9"/>
            <p:cNvPicPr preferRelativeResize="0"/>
            <p:nvPr/>
          </p:nvPicPr>
          <p:blipFill>
            <a:blip r:embed="rId3">
              <a:alphaModFix/>
            </a:blip>
            <a:stretch>
              <a:fillRect/>
            </a:stretch>
          </p:blipFill>
          <p:spPr>
            <a:xfrm>
              <a:off x="6896032" y="3953726"/>
              <a:ext cx="2552083" cy="2200325"/>
            </a:xfrm>
            <a:prstGeom prst="rect">
              <a:avLst/>
            </a:prstGeom>
            <a:noFill/>
            <a:ln>
              <a:noFill/>
            </a:ln>
          </p:spPr>
        </p:pic>
        <p:pic>
          <p:nvPicPr>
            <p:cNvPr id="67" name="Google Shape;67;p9"/>
            <p:cNvPicPr preferRelativeResize="0"/>
            <p:nvPr/>
          </p:nvPicPr>
          <p:blipFill>
            <a:blip r:embed="rId4">
              <a:alphaModFix/>
            </a:blip>
            <a:stretch>
              <a:fillRect/>
            </a:stretch>
          </p:blipFill>
          <p:spPr>
            <a:xfrm rot="5400000">
              <a:off x="-770975" y="1562563"/>
              <a:ext cx="1573251" cy="1546426"/>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98"/>
        <p:cNvGrpSpPr/>
        <p:nvPr/>
      </p:nvGrpSpPr>
      <p:grpSpPr>
        <a:xfrm>
          <a:off x="0" y="0"/>
          <a:ext cx="0" cy="0"/>
          <a:chOff x="0" y="0"/>
          <a:chExt cx="0" cy="0"/>
        </a:xfrm>
      </p:grpSpPr>
      <p:pic>
        <p:nvPicPr>
          <p:cNvPr id="99" name="Google Shape;99;p15"/>
          <p:cNvPicPr preferRelativeResize="0"/>
          <p:nvPr/>
        </p:nvPicPr>
        <p:blipFill>
          <a:blip r:embed="rId2">
            <a:alphaModFix/>
          </a:blip>
          <a:stretch>
            <a:fillRect/>
          </a:stretch>
        </p:blipFill>
        <p:spPr>
          <a:xfrm>
            <a:off x="0" y="0"/>
            <a:ext cx="9144003" cy="5143501"/>
          </a:xfrm>
          <a:prstGeom prst="rect">
            <a:avLst/>
          </a:prstGeom>
          <a:noFill/>
          <a:ln>
            <a:noFill/>
          </a:ln>
        </p:spPr>
      </p:pic>
      <p:sp>
        <p:nvSpPr>
          <p:cNvPr id="100" name="Google Shape;100;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 name="Google Shape;101;p15"/>
          <p:cNvSpPr txBox="1">
            <a:spLocks noGrp="1"/>
          </p:cNvSpPr>
          <p:nvPr>
            <p:ph type="subTitle" idx="1"/>
          </p:nvPr>
        </p:nvSpPr>
        <p:spPr>
          <a:xfrm>
            <a:off x="1317925" y="1477536"/>
            <a:ext cx="67845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5"/>
          <p:cNvSpPr txBox="1">
            <a:spLocks noGrp="1"/>
          </p:cNvSpPr>
          <p:nvPr>
            <p:ph type="subTitle" idx="2"/>
          </p:nvPr>
        </p:nvSpPr>
        <p:spPr>
          <a:xfrm>
            <a:off x="1317925" y="2374824"/>
            <a:ext cx="67845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5"/>
          <p:cNvSpPr txBox="1">
            <a:spLocks noGrp="1"/>
          </p:cNvSpPr>
          <p:nvPr>
            <p:ph type="subTitle" idx="3"/>
          </p:nvPr>
        </p:nvSpPr>
        <p:spPr>
          <a:xfrm>
            <a:off x="1325302" y="3268523"/>
            <a:ext cx="67845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5"/>
          <p:cNvSpPr txBox="1">
            <a:spLocks noGrp="1"/>
          </p:cNvSpPr>
          <p:nvPr>
            <p:ph type="subTitle" idx="4"/>
          </p:nvPr>
        </p:nvSpPr>
        <p:spPr>
          <a:xfrm>
            <a:off x="1325302" y="4162225"/>
            <a:ext cx="67845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5"/>
          <p:cNvSpPr txBox="1">
            <a:spLocks noGrp="1"/>
          </p:cNvSpPr>
          <p:nvPr>
            <p:ph type="title" idx="5" hasCustomPrompt="1"/>
          </p:nvPr>
        </p:nvSpPr>
        <p:spPr>
          <a:xfrm>
            <a:off x="713225" y="1082775"/>
            <a:ext cx="6000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5"/>
          <p:cNvSpPr txBox="1">
            <a:spLocks noGrp="1"/>
          </p:cNvSpPr>
          <p:nvPr>
            <p:ph type="title" idx="6" hasCustomPrompt="1"/>
          </p:nvPr>
        </p:nvSpPr>
        <p:spPr>
          <a:xfrm>
            <a:off x="717926" y="2870155"/>
            <a:ext cx="6000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5"/>
          <p:cNvSpPr txBox="1">
            <a:spLocks noGrp="1"/>
          </p:cNvSpPr>
          <p:nvPr>
            <p:ph type="title" idx="7" hasCustomPrompt="1"/>
          </p:nvPr>
        </p:nvSpPr>
        <p:spPr>
          <a:xfrm>
            <a:off x="713235" y="1976464"/>
            <a:ext cx="6000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5"/>
          <p:cNvSpPr txBox="1">
            <a:spLocks noGrp="1"/>
          </p:cNvSpPr>
          <p:nvPr>
            <p:ph type="title" idx="8" hasCustomPrompt="1"/>
          </p:nvPr>
        </p:nvSpPr>
        <p:spPr>
          <a:xfrm>
            <a:off x="717932" y="3763850"/>
            <a:ext cx="6000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5"/>
          <p:cNvSpPr txBox="1">
            <a:spLocks noGrp="1"/>
          </p:cNvSpPr>
          <p:nvPr>
            <p:ph type="subTitle" idx="9"/>
          </p:nvPr>
        </p:nvSpPr>
        <p:spPr>
          <a:xfrm>
            <a:off x="1317925" y="1109725"/>
            <a:ext cx="67845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1600" b="1">
                <a:solidFill>
                  <a:schemeClr val="dk1"/>
                </a:solidFill>
                <a:latin typeface="Heebo"/>
                <a:ea typeface="Heebo"/>
                <a:cs typeface="Heebo"/>
                <a:sym typeface="Heebo"/>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0" name="Google Shape;110;p15"/>
          <p:cNvSpPr txBox="1">
            <a:spLocks noGrp="1"/>
          </p:cNvSpPr>
          <p:nvPr>
            <p:ph type="subTitle" idx="13"/>
          </p:nvPr>
        </p:nvSpPr>
        <p:spPr>
          <a:xfrm>
            <a:off x="1317925" y="2003424"/>
            <a:ext cx="67845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1600" b="1">
                <a:solidFill>
                  <a:schemeClr val="dk1"/>
                </a:solidFill>
                <a:latin typeface="Heebo"/>
                <a:ea typeface="Heebo"/>
                <a:cs typeface="Heebo"/>
                <a:sym typeface="Heebo"/>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1" name="Google Shape;111;p15"/>
          <p:cNvSpPr txBox="1">
            <a:spLocks noGrp="1"/>
          </p:cNvSpPr>
          <p:nvPr>
            <p:ph type="subTitle" idx="14"/>
          </p:nvPr>
        </p:nvSpPr>
        <p:spPr>
          <a:xfrm>
            <a:off x="1325302" y="2897123"/>
            <a:ext cx="67845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1600" b="1">
                <a:solidFill>
                  <a:schemeClr val="dk1"/>
                </a:solidFill>
                <a:latin typeface="Heebo"/>
                <a:ea typeface="Heebo"/>
                <a:cs typeface="Heebo"/>
                <a:sym typeface="Heebo"/>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2" name="Google Shape;112;p15"/>
          <p:cNvSpPr txBox="1">
            <a:spLocks noGrp="1"/>
          </p:cNvSpPr>
          <p:nvPr>
            <p:ph type="subTitle" idx="15"/>
          </p:nvPr>
        </p:nvSpPr>
        <p:spPr>
          <a:xfrm>
            <a:off x="1325302" y="3790822"/>
            <a:ext cx="67845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1600" b="1">
                <a:solidFill>
                  <a:schemeClr val="dk1"/>
                </a:solidFill>
                <a:latin typeface="Heebo"/>
                <a:ea typeface="Heebo"/>
                <a:cs typeface="Heebo"/>
                <a:sym typeface="Heebo"/>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13" name="Google Shape;113;p15"/>
          <p:cNvGrpSpPr/>
          <p:nvPr/>
        </p:nvGrpSpPr>
        <p:grpSpPr>
          <a:xfrm>
            <a:off x="-1392501" y="-464787"/>
            <a:ext cx="10926377" cy="5968717"/>
            <a:chOff x="-1392501" y="-464787"/>
            <a:chExt cx="10926377" cy="5968717"/>
          </a:xfrm>
        </p:grpSpPr>
        <p:pic>
          <p:nvPicPr>
            <p:cNvPr id="114" name="Google Shape;114;p15"/>
            <p:cNvPicPr preferRelativeResize="0"/>
            <p:nvPr/>
          </p:nvPicPr>
          <p:blipFill>
            <a:blip r:embed="rId3">
              <a:alphaModFix/>
            </a:blip>
            <a:stretch>
              <a:fillRect/>
            </a:stretch>
          </p:blipFill>
          <p:spPr>
            <a:xfrm rot="4121178">
              <a:off x="-1225245" y="2926418"/>
              <a:ext cx="2503979" cy="2069936"/>
            </a:xfrm>
            <a:prstGeom prst="rect">
              <a:avLst/>
            </a:prstGeom>
            <a:noFill/>
            <a:ln>
              <a:noFill/>
            </a:ln>
          </p:spPr>
        </p:pic>
        <p:pic>
          <p:nvPicPr>
            <p:cNvPr id="115" name="Google Shape;115;p15"/>
            <p:cNvPicPr preferRelativeResize="0"/>
            <p:nvPr/>
          </p:nvPicPr>
          <p:blipFill>
            <a:blip r:embed="rId4">
              <a:alphaModFix/>
            </a:blip>
            <a:stretch>
              <a:fillRect/>
            </a:stretch>
          </p:blipFill>
          <p:spPr>
            <a:xfrm>
              <a:off x="7960625" y="-464787"/>
              <a:ext cx="1573251" cy="1546426"/>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2"/>
        <p:cNvGrpSpPr/>
        <p:nvPr/>
      </p:nvGrpSpPr>
      <p:grpSpPr>
        <a:xfrm>
          <a:off x="0" y="0"/>
          <a:ext cx="0" cy="0"/>
          <a:chOff x="0" y="0"/>
          <a:chExt cx="0" cy="0"/>
        </a:xfrm>
      </p:grpSpPr>
      <p:pic>
        <p:nvPicPr>
          <p:cNvPr id="153" name="Google Shape;153;p20"/>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154" name="Google Shape;154;p20"/>
          <p:cNvGrpSpPr/>
          <p:nvPr/>
        </p:nvGrpSpPr>
        <p:grpSpPr>
          <a:xfrm rot="10800000" flipH="1">
            <a:off x="-217275" y="-410725"/>
            <a:ext cx="9761876" cy="5842824"/>
            <a:chOff x="-217275" y="-410725"/>
            <a:chExt cx="9761876" cy="5842824"/>
          </a:xfrm>
        </p:grpSpPr>
        <p:pic>
          <p:nvPicPr>
            <p:cNvPr id="155" name="Google Shape;155;p20"/>
            <p:cNvPicPr preferRelativeResize="0"/>
            <p:nvPr/>
          </p:nvPicPr>
          <p:blipFill>
            <a:blip r:embed="rId3">
              <a:alphaModFix/>
            </a:blip>
            <a:stretch>
              <a:fillRect/>
            </a:stretch>
          </p:blipFill>
          <p:spPr>
            <a:xfrm>
              <a:off x="7971350" y="-410725"/>
              <a:ext cx="1573251" cy="1546426"/>
            </a:xfrm>
            <a:prstGeom prst="rect">
              <a:avLst/>
            </a:prstGeom>
            <a:noFill/>
            <a:ln>
              <a:noFill/>
            </a:ln>
          </p:spPr>
        </p:pic>
        <p:pic>
          <p:nvPicPr>
            <p:cNvPr id="156" name="Google Shape;156;p20"/>
            <p:cNvPicPr preferRelativeResize="0"/>
            <p:nvPr/>
          </p:nvPicPr>
          <p:blipFill>
            <a:blip r:embed="rId3">
              <a:alphaModFix/>
            </a:blip>
            <a:stretch>
              <a:fillRect/>
            </a:stretch>
          </p:blipFill>
          <p:spPr>
            <a:xfrm>
              <a:off x="-217275" y="4183475"/>
              <a:ext cx="1270299" cy="1248624"/>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7"/>
        <p:cNvGrpSpPr/>
        <p:nvPr/>
      </p:nvGrpSpPr>
      <p:grpSpPr>
        <a:xfrm>
          <a:off x="0" y="0"/>
          <a:ext cx="0" cy="0"/>
          <a:chOff x="0" y="0"/>
          <a:chExt cx="0" cy="0"/>
        </a:xfrm>
      </p:grpSpPr>
      <p:pic>
        <p:nvPicPr>
          <p:cNvPr id="158" name="Google Shape;158;p21"/>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159" name="Google Shape;159;p21"/>
          <p:cNvGrpSpPr/>
          <p:nvPr/>
        </p:nvGrpSpPr>
        <p:grpSpPr>
          <a:xfrm flipH="1">
            <a:off x="7456942" y="-373612"/>
            <a:ext cx="3158162" cy="6086377"/>
            <a:chOff x="-1332458" y="-373612"/>
            <a:chExt cx="3158162" cy="6086377"/>
          </a:xfrm>
        </p:grpSpPr>
        <p:pic>
          <p:nvPicPr>
            <p:cNvPr id="160" name="Google Shape;160;p21"/>
            <p:cNvPicPr preferRelativeResize="0"/>
            <p:nvPr/>
          </p:nvPicPr>
          <p:blipFill>
            <a:blip r:embed="rId3">
              <a:alphaModFix/>
            </a:blip>
            <a:stretch>
              <a:fillRect/>
            </a:stretch>
          </p:blipFill>
          <p:spPr>
            <a:xfrm rot="3188606">
              <a:off x="-1005367" y="3055243"/>
              <a:ext cx="2503979" cy="2069937"/>
            </a:xfrm>
            <a:prstGeom prst="rect">
              <a:avLst/>
            </a:prstGeom>
            <a:noFill/>
            <a:ln>
              <a:noFill/>
            </a:ln>
          </p:spPr>
        </p:pic>
        <p:pic>
          <p:nvPicPr>
            <p:cNvPr id="161" name="Google Shape;161;p21"/>
            <p:cNvPicPr preferRelativeResize="0"/>
            <p:nvPr/>
          </p:nvPicPr>
          <p:blipFill>
            <a:blip r:embed="rId4">
              <a:alphaModFix/>
            </a:blip>
            <a:stretch>
              <a:fillRect/>
            </a:stretch>
          </p:blipFill>
          <p:spPr>
            <a:xfrm>
              <a:off x="-381300" y="-373612"/>
              <a:ext cx="1573251" cy="1546426"/>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Heebo"/>
              <a:buNone/>
              <a:defRPr sz="2800" b="1">
                <a:solidFill>
                  <a:schemeClr val="dk1"/>
                </a:solidFill>
                <a:latin typeface="Heebo"/>
                <a:ea typeface="Heebo"/>
                <a:cs typeface="Heebo"/>
                <a:sym typeface="Heebo"/>
              </a:defRPr>
            </a:lvl1pPr>
            <a:lvl2pPr lvl="1" rtl="0">
              <a:spcBef>
                <a:spcPts val="0"/>
              </a:spcBef>
              <a:spcAft>
                <a:spcPts val="0"/>
              </a:spcAft>
              <a:buClr>
                <a:schemeClr val="dk1"/>
              </a:buClr>
              <a:buSzPts val="3000"/>
              <a:buFont typeface="Heebo"/>
              <a:buNone/>
              <a:defRPr sz="3000" b="1">
                <a:solidFill>
                  <a:schemeClr val="dk1"/>
                </a:solidFill>
                <a:latin typeface="Heebo"/>
                <a:ea typeface="Heebo"/>
                <a:cs typeface="Heebo"/>
                <a:sym typeface="Heebo"/>
              </a:defRPr>
            </a:lvl2pPr>
            <a:lvl3pPr lvl="2" rtl="0">
              <a:spcBef>
                <a:spcPts val="0"/>
              </a:spcBef>
              <a:spcAft>
                <a:spcPts val="0"/>
              </a:spcAft>
              <a:buClr>
                <a:schemeClr val="dk1"/>
              </a:buClr>
              <a:buSzPts val="3000"/>
              <a:buFont typeface="Heebo"/>
              <a:buNone/>
              <a:defRPr sz="3000" b="1">
                <a:solidFill>
                  <a:schemeClr val="dk1"/>
                </a:solidFill>
                <a:latin typeface="Heebo"/>
                <a:ea typeface="Heebo"/>
                <a:cs typeface="Heebo"/>
                <a:sym typeface="Heebo"/>
              </a:defRPr>
            </a:lvl3pPr>
            <a:lvl4pPr lvl="3" rtl="0">
              <a:spcBef>
                <a:spcPts val="0"/>
              </a:spcBef>
              <a:spcAft>
                <a:spcPts val="0"/>
              </a:spcAft>
              <a:buClr>
                <a:schemeClr val="dk1"/>
              </a:buClr>
              <a:buSzPts val="3000"/>
              <a:buFont typeface="Heebo"/>
              <a:buNone/>
              <a:defRPr sz="3000" b="1">
                <a:solidFill>
                  <a:schemeClr val="dk1"/>
                </a:solidFill>
                <a:latin typeface="Heebo"/>
                <a:ea typeface="Heebo"/>
                <a:cs typeface="Heebo"/>
                <a:sym typeface="Heebo"/>
              </a:defRPr>
            </a:lvl4pPr>
            <a:lvl5pPr lvl="4" rtl="0">
              <a:spcBef>
                <a:spcPts val="0"/>
              </a:spcBef>
              <a:spcAft>
                <a:spcPts val="0"/>
              </a:spcAft>
              <a:buClr>
                <a:schemeClr val="dk1"/>
              </a:buClr>
              <a:buSzPts val="3000"/>
              <a:buFont typeface="Heebo"/>
              <a:buNone/>
              <a:defRPr sz="3000" b="1">
                <a:solidFill>
                  <a:schemeClr val="dk1"/>
                </a:solidFill>
                <a:latin typeface="Heebo"/>
                <a:ea typeface="Heebo"/>
                <a:cs typeface="Heebo"/>
                <a:sym typeface="Heebo"/>
              </a:defRPr>
            </a:lvl5pPr>
            <a:lvl6pPr lvl="5" rtl="0">
              <a:spcBef>
                <a:spcPts val="0"/>
              </a:spcBef>
              <a:spcAft>
                <a:spcPts val="0"/>
              </a:spcAft>
              <a:buClr>
                <a:schemeClr val="dk1"/>
              </a:buClr>
              <a:buSzPts val="3000"/>
              <a:buFont typeface="Heebo"/>
              <a:buNone/>
              <a:defRPr sz="3000" b="1">
                <a:solidFill>
                  <a:schemeClr val="dk1"/>
                </a:solidFill>
                <a:latin typeface="Heebo"/>
                <a:ea typeface="Heebo"/>
                <a:cs typeface="Heebo"/>
                <a:sym typeface="Heebo"/>
              </a:defRPr>
            </a:lvl6pPr>
            <a:lvl7pPr lvl="6" rtl="0">
              <a:spcBef>
                <a:spcPts val="0"/>
              </a:spcBef>
              <a:spcAft>
                <a:spcPts val="0"/>
              </a:spcAft>
              <a:buClr>
                <a:schemeClr val="dk1"/>
              </a:buClr>
              <a:buSzPts val="3000"/>
              <a:buFont typeface="Heebo"/>
              <a:buNone/>
              <a:defRPr sz="3000" b="1">
                <a:solidFill>
                  <a:schemeClr val="dk1"/>
                </a:solidFill>
                <a:latin typeface="Heebo"/>
                <a:ea typeface="Heebo"/>
                <a:cs typeface="Heebo"/>
                <a:sym typeface="Heebo"/>
              </a:defRPr>
            </a:lvl7pPr>
            <a:lvl8pPr lvl="7" rtl="0">
              <a:spcBef>
                <a:spcPts val="0"/>
              </a:spcBef>
              <a:spcAft>
                <a:spcPts val="0"/>
              </a:spcAft>
              <a:buClr>
                <a:schemeClr val="dk1"/>
              </a:buClr>
              <a:buSzPts val="3000"/>
              <a:buFont typeface="Heebo"/>
              <a:buNone/>
              <a:defRPr sz="3000" b="1">
                <a:solidFill>
                  <a:schemeClr val="dk1"/>
                </a:solidFill>
                <a:latin typeface="Heebo"/>
                <a:ea typeface="Heebo"/>
                <a:cs typeface="Heebo"/>
                <a:sym typeface="Heebo"/>
              </a:defRPr>
            </a:lvl8pPr>
            <a:lvl9pPr lvl="8" rtl="0">
              <a:spcBef>
                <a:spcPts val="0"/>
              </a:spcBef>
              <a:spcAft>
                <a:spcPts val="0"/>
              </a:spcAft>
              <a:buClr>
                <a:schemeClr val="dk1"/>
              </a:buClr>
              <a:buSzPts val="3000"/>
              <a:buFont typeface="Heebo"/>
              <a:buNone/>
              <a:defRPr sz="3000" b="1">
                <a:solidFill>
                  <a:schemeClr val="dk1"/>
                </a:solidFill>
                <a:latin typeface="Heebo"/>
                <a:ea typeface="Heebo"/>
                <a:cs typeface="Heebo"/>
                <a:sym typeface="Heeb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61" r:id="rId6"/>
    <p:sldLayoutId id="2147483666" r:id="rId7"/>
    <p:sldLayoutId id="214748366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hyperlink" Target="https://public.tableau.com/app/profile/victor.vico/viz/MovieMetricsRevenuecount/ROI-Genre-movies?publish=yes"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public.tableau.com/app/profile/victor.vico/viz/MovieMetricsAVGvsTotalbygenre/Profitability?publish=yes"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s://public.tableau.com/app/profile/victor.vico/viz/MovieMetricsDashboard_17113693206590/Dashboard2?publish=yes" TargetMode="External"/><Relationship Id="rId5" Type="http://schemas.openxmlformats.org/officeDocument/2006/relationships/hyperlink" Target="https://public.tableau.com/app/profile/victor.vico/viz/MovieMetricsRevenuecount/ROI-Genre-movies?publish=yes" TargetMode="External"/><Relationship Id="rId4" Type="http://schemas.openxmlformats.org/officeDocument/2006/relationships/hyperlink" Target="https://public.tableau.com/app/profile/victor.vico/viz/MovieMetricsratingvsRevenue/RatingvsRevenue?publish=y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app/profile/victor.vico/viz/MovieMetricsAVGvsTotalbygenre/Profitability?publish=yes"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public.tableau.com/app/profile/victor.vico/viz/MovieMetricsratingvsRevenue/RatingvsRevenue?publish=ye"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25"/>
          <p:cNvSpPr txBox="1">
            <a:spLocks noGrp="1"/>
          </p:cNvSpPr>
          <p:nvPr>
            <p:ph type="subTitle" idx="1"/>
          </p:nvPr>
        </p:nvSpPr>
        <p:spPr>
          <a:xfrm>
            <a:off x="911150" y="3453800"/>
            <a:ext cx="3032400" cy="7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Autor: </a:t>
            </a:r>
            <a:r>
              <a:rPr lang="es-ES" dirty="0" err="1"/>
              <a:t>Victor</a:t>
            </a:r>
            <a:r>
              <a:rPr lang="es-ES" dirty="0"/>
              <a:t> Huidobro Vico</a:t>
            </a:r>
          </a:p>
          <a:p>
            <a:pPr marL="0" lvl="0" indent="0" algn="l" rtl="0">
              <a:spcBef>
                <a:spcPts val="0"/>
              </a:spcBef>
              <a:spcAft>
                <a:spcPts val="0"/>
              </a:spcAft>
              <a:buNone/>
            </a:pPr>
            <a:r>
              <a:rPr lang="es-ES" dirty="0"/>
              <a:t>Date: 2024/03/25</a:t>
            </a:r>
            <a:endParaRPr dirty="0"/>
          </a:p>
        </p:txBody>
      </p:sp>
      <p:cxnSp>
        <p:nvCxnSpPr>
          <p:cNvPr id="174" name="Google Shape;174;p25"/>
          <p:cNvCxnSpPr>
            <a:cxnSpLocks/>
          </p:cNvCxnSpPr>
          <p:nvPr/>
        </p:nvCxnSpPr>
        <p:spPr>
          <a:xfrm>
            <a:off x="984310" y="3239200"/>
            <a:ext cx="5746740" cy="0"/>
          </a:xfrm>
          <a:prstGeom prst="straightConnector1">
            <a:avLst/>
          </a:prstGeom>
          <a:noFill/>
          <a:ln w="28575" cap="flat" cmpd="sng">
            <a:solidFill>
              <a:schemeClr val="dk2"/>
            </a:solidFill>
            <a:prstDash val="solid"/>
            <a:round/>
            <a:headEnd type="none" w="med" len="med"/>
            <a:tailEnd type="none" w="med" len="med"/>
          </a:ln>
        </p:spPr>
      </p:cxnSp>
      <p:grpSp>
        <p:nvGrpSpPr>
          <p:cNvPr id="175" name="Google Shape;175;p25"/>
          <p:cNvGrpSpPr/>
          <p:nvPr/>
        </p:nvGrpSpPr>
        <p:grpSpPr>
          <a:xfrm>
            <a:off x="5752990" y="-762924"/>
            <a:ext cx="3904916" cy="6836500"/>
            <a:chOff x="5752990" y="-762924"/>
            <a:chExt cx="3904916" cy="6836500"/>
          </a:xfrm>
        </p:grpSpPr>
        <p:pic>
          <p:nvPicPr>
            <p:cNvPr id="176" name="Google Shape;176;p25"/>
            <p:cNvPicPr preferRelativeResize="0"/>
            <p:nvPr/>
          </p:nvPicPr>
          <p:blipFill>
            <a:blip r:embed="rId3">
              <a:alphaModFix/>
            </a:blip>
            <a:stretch>
              <a:fillRect/>
            </a:stretch>
          </p:blipFill>
          <p:spPr>
            <a:xfrm>
              <a:off x="5752990" y="-762924"/>
              <a:ext cx="3904916" cy="2200323"/>
            </a:xfrm>
            <a:prstGeom prst="rect">
              <a:avLst/>
            </a:prstGeom>
            <a:noFill/>
            <a:ln>
              <a:noFill/>
            </a:ln>
          </p:spPr>
        </p:pic>
        <p:pic>
          <p:nvPicPr>
            <p:cNvPr id="177" name="Google Shape;177;p25"/>
            <p:cNvPicPr preferRelativeResize="0"/>
            <p:nvPr/>
          </p:nvPicPr>
          <p:blipFill>
            <a:blip r:embed="rId4">
              <a:alphaModFix/>
            </a:blip>
            <a:stretch>
              <a:fillRect/>
            </a:stretch>
          </p:blipFill>
          <p:spPr>
            <a:xfrm>
              <a:off x="6731050" y="766050"/>
              <a:ext cx="2356402" cy="2943625"/>
            </a:xfrm>
            <a:prstGeom prst="rect">
              <a:avLst/>
            </a:prstGeom>
            <a:noFill/>
            <a:ln>
              <a:noFill/>
            </a:ln>
          </p:spPr>
        </p:pic>
        <p:pic>
          <p:nvPicPr>
            <p:cNvPr id="178" name="Google Shape;178;p25"/>
            <p:cNvPicPr preferRelativeResize="0"/>
            <p:nvPr/>
          </p:nvPicPr>
          <p:blipFill>
            <a:blip r:embed="rId5">
              <a:alphaModFix/>
            </a:blip>
            <a:stretch>
              <a:fillRect/>
            </a:stretch>
          </p:blipFill>
          <p:spPr>
            <a:xfrm>
              <a:off x="6005682" y="3873251"/>
              <a:ext cx="2552083" cy="2200325"/>
            </a:xfrm>
            <a:prstGeom prst="rect">
              <a:avLst/>
            </a:prstGeom>
            <a:noFill/>
            <a:ln>
              <a:noFill/>
            </a:ln>
          </p:spPr>
        </p:pic>
        <p:pic>
          <p:nvPicPr>
            <p:cNvPr id="179" name="Google Shape;179;p25"/>
            <p:cNvPicPr preferRelativeResize="0"/>
            <p:nvPr/>
          </p:nvPicPr>
          <p:blipFill>
            <a:blip r:embed="rId6">
              <a:alphaModFix/>
            </a:blip>
            <a:stretch>
              <a:fillRect/>
            </a:stretch>
          </p:blipFill>
          <p:spPr>
            <a:xfrm>
              <a:off x="7937850" y="2817638"/>
              <a:ext cx="1573251" cy="1546426"/>
            </a:xfrm>
            <a:prstGeom prst="rect">
              <a:avLst/>
            </a:prstGeom>
            <a:noFill/>
            <a:ln>
              <a:noFill/>
            </a:ln>
          </p:spPr>
        </p:pic>
      </p:grpSp>
      <p:sp>
        <p:nvSpPr>
          <p:cNvPr id="3" name="Title 2">
            <a:extLst>
              <a:ext uri="{FF2B5EF4-FFF2-40B4-BE49-F238E27FC236}">
                <a16:creationId xmlns:a16="http://schemas.microsoft.com/office/drawing/2014/main" id="{71792765-E31A-4517-EA5A-D69427A1FE64}"/>
              </a:ext>
            </a:extLst>
          </p:cNvPr>
          <p:cNvSpPr>
            <a:spLocks noGrp="1"/>
          </p:cNvSpPr>
          <p:nvPr>
            <p:ph type="ctrTitle"/>
          </p:nvPr>
        </p:nvSpPr>
        <p:spPr>
          <a:xfrm>
            <a:off x="911149" y="768100"/>
            <a:ext cx="6527875" cy="2267100"/>
          </a:xfrm>
        </p:spPr>
        <p:txBody>
          <a:bodyPr/>
          <a:lstStyle/>
          <a:p>
            <a:r>
              <a:rPr lang="en-US" sz="4400" b="0" i="0" dirty="0">
                <a:solidFill>
                  <a:srgbClr val="ECECEC"/>
                </a:solidFill>
                <a:effectLst/>
                <a:latin typeface="DM Sans 14pt" pitchFamily="2" charset="0"/>
              </a:rPr>
              <a:t>Movie Genre </a:t>
            </a:r>
            <a:r>
              <a:rPr lang="en-US" sz="4400" b="0" i="0" dirty="0" err="1">
                <a:solidFill>
                  <a:srgbClr val="ECECEC"/>
                </a:solidFill>
                <a:effectLst/>
                <a:latin typeface="DM Sans 14pt" pitchFamily="2" charset="0"/>
              </a:rPr>
              <a:t>Finantial</a:t>
            </a:r>
            <a:r>
              <a:rPr lang="en-US" sz="4400" b="0" i="0" dirty="0">
                <a:solidFill>
                  <a:srgbClr val="ECECEC"/>
                </a:solidFill>
                <a:effectLst/>
                <a:latin typeface="DM Sans 14pt" pitchFamily="2" charset="0"/>
              </a:rPr>
              <a:t> Analysis: Budgets and Revenues in Focus</a:t>
            </a:r>
            <a:endParaRPr lang="en-US" sz="4400" dirty="0">
              <a:latin typeface="DM Sans 14pt"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720000" y="187844"/>
            <a:ext cx="7771470" cy="572700"/>
          </a:xfrm>
          <a:prstGeom prst="rect">
            <a:avLst/>
          </a:prstGeom>
        </p:spPr>
        <p:txBody>
          <a:bodyPr spcFirstLastPara="1" wrap="square" lIns="91425" tIns="91425" rIns="91425" bIns="91425" anchor="t" anchorCtr="0">
            <a:noAutofit/>
          </a:bodyPr>
          <a:lstStyle/>
          <a:p>
            <a:r>
              <a:rPr lang="en" sz="2000" dirty="0"/>
              <a:t>1.3 </a:t>
            </a:r>
            <a:r>
              <a:rPr lang="es-ES" sz="2000" b="1" dirty="0" err="1">
                <a:solidFill>
                  <a:schemeClr val="tx1"/>
                </a:solidFill>
              </a:rPr>
              <a:t>Having</a:t>
            </a:r>
            <a:r>
              <a:rPr lang="es-ES" sz="2000" b="1" dirty="0">
                <a:solidFill>
                  <a:schemeClr val="tx1"/>
                </a:solidFill>
              </a:rPr>
              <a:t> a </a:t>
            </a:r>
            <a:r>
              <a:rPr lang="es-ES" sz="2000" b="1" dirty="0" err="1">
                <a:solidFill>
                  <a:schemeClr val="tx1"/>
                </a:solidFill>
              </a:rPr>
              <a:t>high</a:t>
            </a:r>
            <a:r>
              <a:rPr lang="es-ES" sz="2000" b="1" dirty="0">
                <a:solidFill>
                  <a:schemeClr val="tx1"/>
                </a:solidFill>
              </a:rPr>
              <a:t> Budget, </a:t>
            </a:r>
            <a:r>
              <a:rPr lang="es-ES" sz="2000" b="1" dirty="0" err="1">
                <a:solidFill>
                  <a:schemeClr val="tx1"/>
                </a:solidFill>
              </a:rPr>
              <a:t>which</a:t>
            </a:r>
            <a:r>
              <a:rPr lang="es-ES" sz="2000" b="1" dirty="0">
                <a:solidFill>
                  <a:schemeClr val="tx1"/>
                </a:solidFill>
              </a:rPr>
              <a:t> </a:t>
            </a:r>
            <a:r>
              <a:rPr lang="es-ES" sz="2000" b="1" dirty="0" err="1">
                <a:solidFill>
                  <a:schemeClr val="tx1"/>
                </a:solidFill>
              </a:rPr>
              <a:t>genre</a:t>
            </a:r>
            <a:r>
              <a:rPr lang="es-ES" sz="2000" b="1" dirty="0">
                <a:solidFill>
                  <a:schemeClr val="tx1"/>
                </a:solidFill>
              </a:rPr>
              <a:t> </a:t>
            </a:r>
            <a:r>
              <a:rPr lang="es-ES" sz="2000" b="1" dirty="0" err="1">
                <a:solidFill>
                  <a:schemeClr val="tx1"/>
                </a:solidFill>
              </a:rPr>
              <a:t>of</a:t>
            </a:r>
            <a:r>
              <a:rPr lang="es-ES" sz="2000" b="1" dirty="0">
                <a:solidFill>
                  <a:schemeClr val="tx1"/>
                </a:solidFill>
              </a:rPr>
              <a:t> </a:t>
            </a:r>
            <a:r>
              <a:rPr lang="es-ES" sz="2000" b="1" dirty="0" err="1">
                <a:solidFill>
                  <a:schemeClr val="tx1"/>
                </a:solidFill>
              </a:rPr>
              <a:t>movie</a:t>
            </a:r>
            <a:r>
              <a:rPr lang="es-ES" sz="2000" b="1" dirty="0">
                <a:solidFill>
                  <a:schemeClr val="tx1"/>
                </a:solidFill>
              </a:rPr>
              <a:t> </a:t>
            </a:r>
            <a:r>
              <a:rPr lang="es-ES" sz="2000" b="1" dirty="0" err="1">
                <a:solidFill>
                  <a:schemeClr val="tx1"/>
                </a:solidFill>
              </a:rPr>
              <a:t>would</a:t>
            </a:r>
            <a:r>
              <a:rPr lang="es-ES" sz="2000" b="1" dirty="0">
                <a:solidFill>
                  <a:schemeClr val="tx1"/>
                </a:solidFill>
              </a:rPr>
              <a:t> </a:t>
            </a:r>
            <a:r>
              <a:rPr lang="es-ES" sz="2000" b="1" dirty="0" err="1">
                <a:solidFill>
                  <a:schemeClr val="tx1"/>
                </a:solidFill>
              </a:rPr>
              <a:t>you</a:t>
            </a:r>
            <a:r>
              <a:rPr lang="es-ES" sz="2000" b="1" dirty="0">
                <a:solidFill>
                  <a:schemeClr val="tx1"/>
                </a:solidFill>
              </a:rPr>
              <a:t> </a:t>
            </a:r>
            <a:r>
              <a:rPr lang="es-ES" sz="2000" b="1" dirty="0" err="1">
                <a:solidFill>
                  <a:schemeClr val="tx1"/>
                </a:solidFill>
              </a:rPr>
              <a:t>recommend</a:t>
            </a:r>
            <a:r>
              <a:rPr lang="es-ES" sz="2000" b="1" dirty="0">
                <a:solidFill>
                  <a:schemeClr val="tx1"/>
                </a:solidFill>
              </a:rPr>
              <a:t> </a:t>
            </a:r>
            <a:r>
              <a:rPr lang="es-ES" sz="2000" b="1" dirty="0" err="1">
                <a:solidFill>
                  <a:schemeClr val="tx1"/>
                </a:solidFill>
              </a:rPr>
              <a:t>to</a:t>
            </a:r>
            <a:r>
              <a:rPr lang="es-ES" sz="2000" b="1" dirty="0">
                <a:solidFill>
                  <a:schemeClr val="tx1"/>
                </a:solidFill>
              </a:rPr>
              <a:t> film?</a:t>
            </a:r>
            <a:br>
              <a:rPr lang="es-ES" sz="2400" b="1" dirty="0">
                <a:solidFill>
                  <a:schemeClr val="tx1"/>
                </a:solidFill>
              </a:rPr>
            </a:br>
            <a:br>
              <a:rPr lang="es-ES" sz="2400" b="1" dirty="0">
                <a:solidFill>
                  <a:schemeClr val="tx1"/>
                </a:solidFill>
              </a:rPr>
            </a:br>
            <a:endParaRPr dirty="0"/>
          </a:p>
        </p:txBody>
      </p:sp>
      <p:sp>
        <p:nvSpPr>
          <p:cNvPr id="3" name="Subtitle 2">
            <a:extLst>
              <a:ext uri="{FF2B5EF4-FFF2-40B4-BE49-F238E27FC236}">
                <a16:creationId xmlns:a16="http://schemas.microsoft.com/office/drawing/2014/main" id="{1B807294-79BB-36C5-EB30-37CEA8D3113B}"/>
              </a:ext>
            </a:extLst>
          </p:cNvPr>
          <p:cNvSpPr>
            <a:spLocks noGrp="1"/>
          </p:cNvSpPr>
          <p:nvPr>
            <p:ph type="subTitle" idx="2"/>
          </p:nvPr>
        </p:nvSpPr>
        <p:spPr>
          <a:xfrm>
            <a:off x="795338" y="1157563"/>
            <a:ext cx="7696132" cy="3400154"/>
          </a:xfrm>
          <a:solidFill>
            <a:schemeClr val="accent3"/>
          </a:solidFill>
          <a:effectLst>
            <a:softEdge rad="63500"/>
          </a:effectLst>
        </p:spPr>
        <p:txBody>
          <a:bodyPr/>
          <a:lstStyle/>
          <a:p>
            <a:pPr marL="139700" indent="0"/>
            <a:r>
              <a:rPr lang="en-US" sz="1200" dirty="0">
                <a:solidFill>
                  <a:srgbClr val="ECECEC"/>
                </a:solidFill>
                <a:latin typeface="Söhne"/>
              </a:rPr>
              <a:t>T</a:t>
            </a:r>
            <a:r>
              <a:rPr lang="en-US" sz="1200" b="0" i="0" dirty="0">
                <a:solidFill>
                  <a:srgbClr val="ECECEC"/>
                </a:solidFill>
                <a:effectLst/>
                <a:latin typeface="Söhne"/>
              </a:rPr>
              <a:t>his </a:t>
            </a:r>
            <a:r>
              <a:rPr lang="en-US" sz="1200" b="1" i="1" dirty="0">
                <a:solidFill>
                  <a:srgbClr val="00B0F0"/>
                </a:solidFill>
                <a:effectLst/>
                <a:latin typeface="Söhne"/>
                <a:hlinkClick r:id="rId3">
                  <a:extLst>
                    <a:ext uri="{A12FA001-AC4F-418D-AE19-62706E023703}">
                      <ahyp:hlinkClr xmlns:ahyp="http://schemas.microsoft.com/office/drawing/2018/hyperlinkcolor" val="tx"/>
                    </a:ext>
                  </a:extLst>
                </a:hlinkClick>
              </a:rPr>
              <a:t>dual-axis bar</a:t>
            </a:r>
            <a:r>
              <a:rPr lang="en-US" sz="1200" b="1" i="1" dirty="0">
                <a:solidFill>
                  <a:srgbClr val="00B0F0"/>
                </a:solidFill>
                <a:latin typeface="Söhne"/>
              </a:rPr>
              <a:t> </a:t>
            </a:r>
            <a:r>
              <a:rPr lang="en-US" sz="1200" b="0" i="0" dirty="0">
                <a:solidFill>
                  <a:srgbClr val="ECECEC"/>
                </a:solidFill>
                <a:effectLst/>
                <a:latin typeface="Söhne"/>
              </a:rPr>
              <a:t>combines two sets of data</a:t>
            </a:r>
            <a:r>
              <a:rPr lang="en-US" sz="1200" b="1" i="0" dirty="0">
                <a:solidFill>
                  <a:srgbClr val="ECECEC"/>
                </a:solidFill>
                <a:effectLst/>
                <a:latin typeface="Söhne"/>
              </a:rPr>
              <a:t>: average revenue </a:t>
            </a:r>
            <a:r>
              <a:rPr lang="en-US" sz="1200" b="0" i="0" dirty="0">
                <a:solidFill>
                  <a:srgbClr val="ECECEC"/>
                </a:solidFill>
                <a:effectLst/>
                <a:latin typeface="Söhne"/>
              </a:rPr>
              <a:t>and </a:t>
            </a:r>
            <a:r>
              <a:rPr lang="en-US" sz="1200" b="1" i="0" dirty="0">
                <a:solidFill>
                  <a:srgbClr val="ECECEC"/>
                </a:solidFill>
                <a:effectLst/>
                <a:latin typeface="Söhne"/>
              </a:rPr>
              <a:t>movie count </a:t>
            </a:r>
            <a:r>
              <a:rPr lang="en-US" sz="1200" b="0" i="0" dirty="0">
                <a:solidFill>
                  <a:srgbClr val="ECECEC"/>
                </a:solidFill>
                <a:effectLst/>
                <a:latin typeface="Söhne"/>
              </a:rPr>
              <a:t>for each genre. The bar represents average revenue, while the squares or dots appear to represent movie count. Let's expose the </a:t>
            </a:r>
            <a:r>
              <a:rPr lang="en-US" sz="1200" b="1" i="0" dirty="0">
                <a:solidFill>
                  <a:srgbClr val="ECECEC"/>
                </a:solidFill>
                <a:effectLst/>
                <a:latin typeface="Söhne"/>
              </a:rPr>
              <a:t>key points</a:t>
            </a:r>
            <a:r>
              <a:rPr lang="en-US" sz="1200" b="0" i="0" dirty="0">
                <a:solidFill>
                  <a:srgbClr val="ECECEC"/>
                </a:solidFill>
                <a:effectLst/>
                <a:latin typeface="Söhne"/>
              </a:rPr>
              <a:t>.</a:t>
            </a:r>
          </a:p>
          <a:p>
            <a:pPr marL="139700" indent="0" algn="l"/>
            <a:endParaRPr lang="en-US" sz="100" dirty="0">
              <a:solidFill>
                <a:srgbClr val="ECECEC"/>
              </a:solidFill>
              <a:latin typeface="Söhne"/>
            </a:endParaRPr>
          </a:p>
          <a:p>
            <a:pPr marL="139700" indent="0" algn="l"/>
            <a:r>
              <a:rPr lang="en-US" sz="600" b="0" i="0" dirty="0">
                <a:solidFill>
                  <a:srgbClr val="ECECEC"/>
                </a:solidFill>
                <a:effectLst/>
                <a:latin typeface="Söhne"/>
              </a:rPr>
              <a:t> </a:t>
            </a:r>
            <a:endParaRPr lang="en-US" sz="1200" b="0" i="0" dirty="0">
              <a:solidFill>
                <a:srgbClr val="ECECEC"/>
              </a:solidFill>
              <a:effectLst/>
              <a:latin typeface="Söhne"/>
            </a:endParaRPr>
          </a:p>
          <a:p>
            <a:pPr algn="l">
              <a:buFont typeface="Arial" panose="020B0604020202020204" pitchFamily="34" charset="0"/>
              <a:buChar char="•"/>
            </a:pPr>
            <a:r>
              <a:rPr lang="en-US" sz="1200" b="0" i="0" dirty="0">
                <a:solidFill>
                  <a:srgbClr val="ECECEC"/>
                </a:solidFill>
                <a:effectLst/>
                <a:latin typeface="Söhne"/>
              </a:rPr>
              <a:t>Genre Prevalence: The </a:t>
            </a:r>
            <a:r>
              <a:rPr lang="en-US" sz="1200" b="1" i="0" dirty="0">
                <a:solidFill>
                  <a:srgbClr val="ECECEC"/>
                </a:solidFill>
                <a:effectLst/>
                <a:latin typeface="Söhne"/>
              </a:rPr>
              <a:t>drama</a:t>
            </a:r>
            <a:r>
              <a:rPr lang="en-US" sz="1200" b="0" i="0" dirty="0">
                <a:solidFill>
                  <a:srgbClr val="ECECEC"/>
                </a:solidFill>
                <a:effectLst/>
                <a:latin typeface="Söhne"/>
              </a:rPr>
              <a:t> genre leads in the number of movies produced, suggesting a high demand or ease of production in this genre.</a:t>
            </a:r>
          </a:p>
          <a:p>
            <a:pPr marL="139700" indent="0" algn="l"/>
            <a:endParaRPr lang="en-US" sz="400" b="0" i="0" dirty="0">
              <a:solidFill>
                <a:srgbClr val="ECECEC"/>
              </a:solidFill>
              <a:effectLst/>
              <a:latin typeface="Söhne"/>
            </a:endParaRPr>
          </a:p>
          <a:p>
            <a:pPr algn="l">
              <a:buFont typeface="Arial" panose="020B0604020202020204" pitchFamily="34" charset="0"/>
              <a:buChar char="•"/>
            </a:pPr>
            <a:r>
              <a:rPr lang="en-US" sz="1200" b="0" i="0" dirty="0">
                <a:solidFill>
                  <a:srgbClr val="ECECEC"/>
                </a:solidFill>
                <a:effectLst/>
                <a:latin typeface="Söhne"/>
              </a:rPr>
              <a:t>Average Revenue vs. Quantity: Genres like </a:t>
            </a:r>
            <a:r>
              <a:rPr lang="en-US" sz="1200" b="1" i="0" dirty="0">
                <a:solidFill>
                  <a:srgbClr val="ECECEC"/>
                </a:solidFill>
                <a:effectLst/>
                <a:latin typeface="Söhne"/>
              </a:rPr>
              <a:t>action</a:t>
            </a:r>
            <a:r>
              <a:rPr lang="en-US" sz="1200" b="0" i="0" dirty="0">
                <a:solidFill>
                  <a:srgbClr val="ECECEC"/>
                </a:solidFill>
                <a:effectLst/>
                <a:latin typeface="Söhne"/>
              </a:rPr>
              <a:t> and </a:t>
            </a:r>
            <a:r>
              <a:rPr lang="en-US" sz="1200" b="1" i="0" dirty="0">
                <a:solidFill>
                  <a:srgbClr val="ECECEC"/>
                </a:solidFill>
                <a:effectLst/>
                <a:latin typeface="Söhne"/>
              </a:rPr>
              <a:t>adventure</a:t>
            </a:r>
            <a:r>
              <a:rPr lang="en-US" sz="1200" b="0" i="0" dirty="0">
                <a:solidFill>
                  <a:srgbClr val="ECECEC"/>
                </a:solidFill>
                <a:effectLst/>
                <a:latin typeface="Söhne"/>
              </a:rPr>
              <a:t>, despite not having the highest number of movies, exhibit significantly high average revenues, which could indicate a high average profitability per movie in these genres.</a:t>
            </a:r>
          </a:p>
          <a:p>
            <a:pPr marL="139700" indent="0" algn="l"/>
            <a:endParaRPr lang="en-US" sz="1200" b="0" i="0" dirty="0">
              <a:solidFill>
                <a:srgbClr val="ECECEC"/>
              </a:solidFill>
              <a:effectLst/>
              <a:latin typeface="Söhne"/>
            </a:endParaRPr>
          </a:p>
          <a:p>
            <a:pPr algn="l">
              <a:buFont typeface="Arial" panose="020B0604020202020204" pitchFamily="34" charset="0"/>
              <a:buChar char="•"/>
            </a:pPr>
            <a:r>
              <a:rPr lang="en-US" sz="1200" b="0" i="0" dirty="0">
                <a:solidFill>
                  <a:srgbClr val="ECECEC"/>
                </a:solidFill>
                <a:effectLst/>
                <a:latin typeface="Söhne"/>
              </a:rPr>
              <a:t>Quantity-Revenue Relationship: Some genres with fewer movies, such as </a:t>
            </a:r>
            <a:r>
              <a:rPr lang="en-US" sz="1200" b="1" i="0" dirty="0">
                <a:solidFill>
                  <a:srgbClr val="ECECEC"/>
                </a:solidFill>
                <a:effectLst/>
                <a:latin typeface="Söhne"/>
              </a:rPr>
              <a:t>horror</a:t>
            </a:r>
            <a:r>
              <a:rPr lang="en-US" sz="1200" b="0" i="0" dirty="0">
                <a:solidFill>
                  <a:srgbClr val="ECECEC"/>
                </a:solidFill>
                <a:effectLst/>
                <a:latin typeface="Söhne"/>
              </a:rPr>
              <a:t>, show relatively high average revenues, suggesting greater efficiency in terms of return on investment.</a:t>
            </a:r>
          </a:p>
          <a:p>
            <a:pPr marL="139700" indent="0" algn="l"/>
            <a:endParaRPr lang="en-US" sz="1200" b="0" i="0" dirty="0">
              <a:solidFill>
                <a:srgbClr val="ECECEC"/>
              </a:solidFill>
              <a:effectLst/>
              <a:latin typeface="Söhne"/>
            </a:endParaRPr>
          </a:p>
          <a:p>
            <a:pPr algn="l">
              <a:buFont typeface="Arial" panose="020B0604020202020204" pitchFamily="34" charset="0"/>
              <a:buChar char="•"/>
            </a:pPr>
            <a:r>
              <a:rPr lang="en-US" sz="1200" b="0" i="0" dirty="0">
                <a:solidFill>
                  <a:srgbClr val="ECECEC"/>
                </a:solidFill>
                <a:effectLst/>
                <a:latin typeface="Söhne"/>
              </a:rPr>
              <a:t>Genres with High Revenue Potential: </a:t>
            </a:r>
            <a:r>
              <a:rPr lang="en-US" sz="1200" b="1" i="0" dirty="0">
                <a:solidFill>
                  <a:srgbClr val="ECECEC"/>
                </a:solidFill>
                <a:effectLst/>
                <a:latin typeface="Söhne"/>
              </a:rPr>
              <a:t>Animation</a:t>
            </a:r>
            <a:r>
              <a:rPr lang="en-US" sz="1200" b="0" i="0" dirty="0">
                <a:solidFill>
                  <a:srgbClr val="ECECEC"/>
                </a:solidFill>
                <a:effectLst/>
                <a:latin typeface="Söhne"/>
              </a:rPr>
              <a:t> and </a:t>
            </a:r>
            <a:r>
              <a:rPr lang="en-US" sz="1200" b="1" i="0" dirty="0">
                <a:solidFill>
                  <a:srgbClr val="ECECEC"/>
                </a:solidFill>
                <a:effectLst/>
                <a:latin typeface="Söhne"/>
              </a:rPr>
              <a:t>family</a:t>
            </a:r>
            <a:r>
              <a:rPr lang="en-US" sz="1200" b="0" i="0" dirty="0">
                <a:solidFill>
                  <a:srgbClr val="ECECEC"/>
                </a:solidFill>
                <a:effectLst/>
                <a:latin typeface="Söhne"/>
              </a:rPr>
              <a:t> stand out for having high average revenue despite not being the genres with the most movies produced, indicating a potentially profitable market niche.</a:t>
            </a:r>
          </a:p>
        </p:txBody>
      </p:sp>
    </p:spTree>
    <p:extLst>
      <p:ext uri="{BB962C8B-B14F-4D97-AF65-F5344CB8AC3E}">
        <p14:creationId xmlns:p14="http://schemas.microsoft.com/office/powerpoint/2010/main" val="2541632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720000" y="187844"/>
            <a:ext cx="7771470" cy="572700"/>
          </a:xfrm>
          <a:prstGeom prst="rect">
            <a:avLst/>
          </a:prstGeom>
        </p:spPr>
        <p:txBody>
          <a:bodyPr spcFirstLastPara="1" wrap="square" lIns="91425" tIns="91425" rIns="91425" bIns="91425" anchor="t" anchorCtr="0">
            <a:noAutofit/>
          </a:bodyPr>
          <a:lstStyle/>
          <a:p>
            <a:r>
              <a:rPr lang="en" sz="2000" dirty="0"/>
              <a:t>1.3 </a:t>
            </a:r>
            <a:r>
              <a:rPr lang="es-ES" sz="2000" b="1" dirty="0" err="1">
                <a:solidFill>
                  <a:schemeClr val="tx1"/>
                </a:solidFill>
              </a:rPr>
              <a:t>Having</a:t>
            </a:r>
            <a:r>
              <a:rPr lang="es-ES" sz="2000" b="1" dirty="0">
                <a:solidFill>
                  <a:schemeClr val="tx1"/>
                </a:solidFill>
              </a:rPr>
              <a:t> a </a:t>
            </a:r>
            <a:r>
              <a:rPr lang="es-ES" sz="2000" b="1" dirty="0" err="1">
                <a:solidFill>
                  <a:schemeClr val="tx1"/>
                </a:solidFill>
              </a:rPr>
              <a:t>high</a:t>
            </a:r>
            <a:r>
              <a:rPr lang="es-ES" sz="2000" b="1" dirty="0">
                <a:solidFill>
                  <a:schemeClr val="tx1"/>
                </a:solidFill>
              </a:rPr>
              <a:t> Budget, </a:t>
            </a:r>
            <a:r>
              <a:rPr lang="es-ES" sz="2000" b="1" dirty="0" err="1">
                <a:solidFill>
                  <a:schemeClr val="tx1"/>
                </a:solidFill>
              </a:rPr>
              <a:t>which</a:t>
            </a:r>
            <a:r>
              <a:rPr lang="es-ES" sz="2000" b="1" dirty="0">
                <a:solidFill>
                  <a:schemeClr val="tx1"/>
                </a:solidFill>
              </a:rPr>
              <a:t> </a:t>
            </a:r>
            <a:r>
              <a:rPr lang="es-ES" sz="2000" b="1" dirty="0" err="1">
                <a:solidFill>
                  <a:schemeClr val="tx1"/>
                </a:solidFill>
              </a:rPr>
              <a:t>genre</a:t>
            </a:r>
            <a:r>
              <a:rPr lang="es-ES" sz="2000" b="1" dirty="0">
                <a:solidFill>
                  <a:schemeClr val="tx1"/>
                </a:solidFill>
              </a:rPr>
              <a:t> </a:t>
            </a:r>
            <a:r>
              <a:rPr lang="es-ES" sz="2000" b="1" dirty="0" err="1">
                <a:solidFill>
                  <a:schemeClr val="tx1"/>
                </a:solidFill>
              </a:rPr>
              <a:t>of</a:t>
            </a:r>
            <a:r>
              <a:rPr lang="es-ES" sz="2000" b="1" dirty="0">
                <a:solidFill>
                  <a:schemeClr val="tx1"/>
                </a:solidFill>
              </a:rPr>
              <a:t> </a:t>
            </a:r>
            <a:r>
              <a:rPr lang="es-ES" sz="2000" b="1" dirty="0" err="1">
                <a:solidFill>
                  <a:schemeClr val="tx1"/>
                </a:solidFill>
              </a:rPr>
              <a:t>movie</a:t>
            </a:r>
            <a:r>
              <a:rPr lang="es-ES" sz="2000" b="1" dirty="0">
                <a:solidFill>
                  <a:schemeClr val="tx1"/>
                </a:solidFill>
              </a:rPr>
              <a:t> </a:t>
            </a:r>
            <a:r>
              <a:rPr lang="es-ES" sz="2000" b="1" dirty="0" err="1">
                <a:solidFill>
                  <a:schemeClr val="tx1"/>
                </a:solidFill>
              </a:rPr>
              <a:t>would</a:t>
            </a:r>
            <a:r>
              <a:rPr lang="es-ES" sz="2000" b="1" dirty="0">
                <a:solidFill>
                  <a:schemeClr val="tx1"/>
                </a:solidFill>
              </a:rPr>
              <a:t> </a:t>
            </a:r>
            <a:r>
              <a:rPr lang="es-ES" sz="2000" b="1" dirty="0" err="1">
                <a:solidFill>
                  <a:schemeClr val="tx1"/>
                </a:solidFill>
              </a:rPr>
              <a:t>you</a:t>
            </a:r>
            <a:r>
              <a:rPr lang="es-ES" sz="2000" b="1" dirty="0">
                <a:solidFill>
                  <a:schemeClr val="tx1"/>
                </a:solidFill>
              </a:rPr>
              <a:t> </a:t>
            </a:r>
            <a:r>
              <a:rPr lang="es-ES" sz="2000" b="1" dirty="0" err="1">
                <a:solidFill>
                  <a:schemeClr val="tx1"/>
                </a:solidFill>
              </a:rPr>
              <a:t>recommend</a:t>
            </a:r>
            <a:r>
              <a:rPr lang="es-ES" sz="2000" b="1" dirty="0">
                <a:solidFill>
                  <a:schemeClr val="tx1"/>
                </a:solidFill>
              </a:rPr>
              <a:t> </a:t>
            </a:r>
            <a:r>
              <a:rPr lang="es-ES" sz="2000" b="1" dirty="0" err="1">
                <a:solidFill>
                  <a:schemeClr val="tx1"/>
                </a:solidFill>
              </a:rPr>
              <a:t>to</a:t>
            </a:r>
            <a:r>
              <a:rPr lang="es-ES" sz="2000" b="1" dirty="0">
                <a:solidFill>
                  <a:schemeClr val="tx1"/>
                </a:solidFill>
              </a:rPr>
              <a:t> film?</a:t>
            </a:r>
            <a:br>
              <a:rPr lang="es-ES" sz="2400" b="1" dirty="0">
                <a:solidFill>
                  <a:schemeClr val="tx1"/>
                </a:solidFill>
              </a:rPr>
            </a:br>
            <a:br>
              <a:rPr lang="es-ES" sz="2400" b="1" dirty="0">
                <a:solidFill>
                  <a:schemeClr val="tx1"/>
                </a:solidFill>
              </a:rPr>
            </a:br>
            <a:endParaRPr dirty="0"/>
          </a:p>
        </p:txBody>
      </p:sp>
      <p:sp>
        <p:nvSpPr>
          <p:cNvPr id="3" name="Subtitle 2">
            <a:extLst>
              <a:ext uri="{FF2B5EF4-FFF2-40B4-BE49-F238E27FC236}">
                <a16:creationId xmlns:a16="http://schemas.microsoft.com/office/drawing/2014/main" id="{1B807294-79BB-36C5-EB30-37CEA8D3113B}"/>
              </a:ext>
            </a:extLst>
          </p:cNvPr>
          <p:cNvSpPr>
            <a:spLocks noGrp="1"/>
          </p:cNvSpPr>
          <p:nvPr>
            <p:ph type="subTitle" idx="2"/>
          </p:nvPr>
        </p:nvSpPr>
        <p:spPr>
          <a:xfrm>
            <a:off x="795338" y="1128984"/>
            <a:ext cx="7696132" cy="3671621"/>
          </a:xfrm>
          <a:solidFill>
            <a:schemeClr val="accent3"/>
          </a:solidFill>
          <a:effectLst>
            <a:softEdge rad="63500"/>
          </a:effectLst>
        </p:spPr>
        <p:txBody>
          <a:bodyPr/>
          <a:lstStyle/>
          <a:p>
            <a:pPr marL="139700" indent="0"/>
            <a:r>
              <a:rPr lang="en-US" sz="1800" b="1" i="0" u="sng" dirty="0">
                <a:solidFill>
                  <a:srgbClr val="ECECEC"/>
                </a:solidFill>
                <a:effectLst/>
                <a:latin typeface="Söhne"/>
              </a:rPr>
              <a:t>Conclusions</a:t>
            </a:r>
            <a:endParaRPr lang="es-ES" sz="1600" b="1" i="0" u="sng" dirty="0">
              <a:solidFill>
                <a:srgbClr val="ECECEC"/>
              </a:solidFill>
              <a:effectLst/>
              <a:latin typeface="Söhne"/>
            </a:endParaRPr>
          </a:p>
          <a:p>
            <a:pPr marL="139700" indent="0"/>
            <a:endParaRPr lang="es-ES" sz="1200" dirty="0">
              <a:solidFill>
                <a:srgbClr val="ECECEC"/>
              </a:solidFill>
              <a:latin typeface="Söhne"/>
            </a:endParaRPr>
          </a:p>
          <a:p>
            <a:pPr marL="139700" indent="0"/>
            <a:r>
              <a:rPr lang="en-US" sz="1200" b="0" i="0" dirty="0">
                <a:solidFill>
                  <a:srgbClr val="ECECEC"/>
                </a:solidFill>
                <a:effectLst/>
                <a:latin typeface="Söhne"/>
              </a:rPr>
              <a:t>If you have a high budget available for film production, the genre you choose should align with both market trends and potential returns. Although </a:t>
            </a:r>
            <a:r>
              <a:rPr lang="en-US" sz="1200" b="1" i="0" dirty="0">
                <a:solidFill>
                  <a:srgbClr val="ECECEC"/>
                </a:solidFill>
                <a:effectLst/>
                <a:latin typeface="Söhne"/>
              </a:rPr>
              <a:t>Action</a:t>
            </a:r>
            <a:r>
              <a:rPr lang="en-US" sz="1200" b="0" i="0" dirty="0">
                <a:solidFill>
                  <a:srgbClr val="ECECEC"/>
                </a:solidFill>
                <a:effectLst/>
                <a:latin typeface="Söhne"/>
              </a:rPr>
              <a:t> and </a:t>
            </a:r>
            <a:r>
              <a:rPr lang="en-US" sz="1200" b="1" i="0" dirty="0">
                <a:solidFill>
                  <a:srgbClr val="ECECEC"/>
                </a:solidFill>
                <a:effectLst/>
                <a:latin typeface="Söhne"/>
              </a:rPr>
              <a:t>Adventure</a:t>
            </a:r>
            <a:r>
              <a:rPr lang="en-US" sz="1200" b="0" i="0" dirty="0">
                <a:solidFill>
                  <a:srgbClr val="ECECEC"/>
                </a:solidFill>
                <a:effectLst/>
                <a:latin typeface="Söhne"/>
              </a:rPr>
              <a:t> genres are traditionally associated with high budgets due to their scale and spectacle, they are also shown to generate high revenues, making them a safer bet for significant investment. However, the </a:t>
            </a:r>
            <a:r>
              <a:rPr lang="en-US" sz="1200" b="1" i="0" dirty="0">
                <a:solidFill>
                  <a:srgbClr val="ECECEC"/>
                </a:solidFill>
                <a:effectLst/>
                <a:latin typeface="Söhne"/>
              </a:rPr>
              <a:t>Horror</a:t>
            </a:r>
            <a:r>
              <a:rPr lang="en-US" sz="1200" b="0" i="0" dirty="0">
                <a:solidFill>
                  <a:srgbClr val="ECECEC"/>
                </a:solidFill>
                <a:effectLst/>
                <a:latin typeface="Söhne"/>
              </a:rPr>
              <a:t> genre, despite its typically lower production costs, stands out with an exceptionally high ROI. This suggests that for investors willing to venture outside of traditional blockbuster genres, Horror offers a chance for substantial profitability relative to investment.</a:t>
            </a:r>
          </a:p>
          <a:p>
            <a:pPr marL="139700" indent="0"/>
            <a:r>
              <a:rPr lang="en-US" sz="1000" dirty="0">
                <a:solidFill>
                  <a:srgbClr val="ECECEC"/>
                </a:solidFill>
                <a:latin typeface="Söhne"/>
              </a:rPr>
              <a:t> </a:t>
            </a:r>
            <a:endParaRPr lang="en-US" sz="1200" b="0" i="0" dirty="0">
              <a:solidFill>
                <a:srgbClr val="ECECEC"/>
              </a:solidFill>
              <a:effectLst/>
              <a:latin typeface="Söhne"/>
            </a:endParaRPr>
          </a:p>
          <a:p>
            <a:pPr marL="139700" indent="0"/>
            <a:r>
              <a:rPr lang="en-US" sz="1200" dirty="0">
                <a:solidFill>
                  <a:srgbClr val="ECECEC"/>
                </a:solidFill>
                <a:latin typeface="Söhne"/>
              </a:rPr>
              <a:t>G</a:t>
            </a:r>
            <a:r>
              <a:rPr lang="en-US" sz="1200" b="0" i="0" dirty="0">
                <a:solidFill>
                  <a:srgbClr val="ECECEC"/>
                </a:solidFill>
                <a:effectLst/>
                <a:latin typeface="Söhne"/>
              </a:rPr>
              <a:t>iven these factors, a recommendation would be to consider the </a:t>
            </a:r>
            <a:r>
              <a:rPr lang="en-US" sz="1200" b="1" i="0" u="sng" dirty="0">
                <a:solidFill>
                  <a:srgbClr val="ECECEC"/>
                </a:solidFill>
                <a:effectLst/>
                <a:latin typeface="Söhne"/>
              </a:rPr>
              <a:t>Adventure</a:t>
            </a:r>
            <a:r>
              <a:rPr lang="en-US" sz="1200" b="0" i="0" dirty="0">
                <a:solidFill>
                  <a:srgbClr val="ECECEC"/>
                </a:solidFill>
                <a:effectLst/>
                <a:latin typeface="Söhne"/>
              </a:rPr>
              <a:t> genre, which balances high revenue potential with a solid ROI, while still making a significant impact on the market. It's also essential to note that while the Drama genre may lead in the number of movies produced, it does not necessarily translate into the most profitable choice for high-budget films. Thus, while the final decision would also need to take into consider the specific goals and risk appetite of the investors or producers, genres like Adventure and Animation &amp; Family seem to offer a favorable balance between budget, revenue, and ROI.</a:t>
            </a:r>
            <a:endParaRPr lang="en-US" sz="1050" b="0" i="0" dirty="0">
              <a:solidFill>
                <a:srgbClr val="ECECEC"/>
              </a:solidFill>
              <a:effectLst/>
              <a:latin typeface="Söhne"/>
            </a:endParaRPr>
          </a:p>
        </p:txBody>
      </p:sp>
    </p:spTree>
    <p:extLst>
      <p:ext uri="{BB962C8B-B14F-4D97-AF65-F5344CB8AC3E}">
        <p14:creationId xmlns:p14="http://schemas.microsoft.com/office/powerpoint/2010/main" val="4055669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3425100" y="230707"/>
            <a:ext cx="1799363" cy="572700"/>
          </a:xfrm>
          <a:prstGeom prst="rect">
            <a:avLst/>
          </a:prstGeom>
        </p:spPr>
        <p:txBody>
          <a:bodyPr spcFirstLastPara="1" wrap="square" lIns="91425" tIns="91425" rIns="91425" bIns="91425" anchor="t" anchorCtr="0">
            <a:noAutofit/>
          </a:bodyPr>
          <a:lstStyle/>
          <a:p>
            <a:r>
              <a:rPr lang="es-ES" sz="2000" dirty="0"/>
              <a:t>DASHBOARD</a:t>
            </a:r>
            <a:br>
              <a:rPr lang="es-ES" sz="2400" b="1" dirty="0">
                <a:solidFill>
                  <a:schemeClr val="tx1"/>
                </a:solidFill>
              </a:rPr>
            </a:br>
            <a:br>
              <a:rPr lang="es-ES" sz="2400" b="1" dirty="0">
                <a:solidFill>
                  <a:schemeClr val="tx1"/>
                </a:solidFill>
              </a:rPr>
            </a:br>
            <a:endParaRPr dirty="0"/>
          </a:p>
        </p:txBody>
      </p:sp>
      <p:sp>
        <p:nvSpPr>
          <p:cNvPr id="3" name="Subtitle 2">
            <a:extLst>
              <a:ext uri="{FF2B5EF4-FFF2-40B4-BE49-F238E27FC236}">
                <a16:creationId xmlns:a16="http://schemas.microsoft.com/office/drawing/2014/main" id="{1B807294-79BB-36C5-EB30-37CEA8D3113B}"/>
              </a:ext>
            </a:extLst>
          </p:cNvPr>
          <p:cNvSpPr>
            <a:spLocks noGrp="1"/>
          </p:cNvSpPr>
          <p:nvPr>
            <p:ph type="subTitle" idx="2"/>
          </p:nvPr>
        </p:nvSpPr>
        <p:spPr>
          <a:xfrm>
            <a:off x="795338" y="1128984"/>
            <a:ext cx="7696132" cy="3085829"/>
          </a:xfrm>
          <a:solidFill>
            <a:schemeClr val="accent3"/>
          </a:solidFill>
          <a:effectLst>
            <a:softEdge rad="63500"/>
          </a:effectLst>
        </p:spPr>
        <p:txBody>
          <a:bodyPr/>
          <a:lstStyle/>
          <a:p>
            <a:pPr marL="139700" indent="0" algn="ctr"/>
            <a:r>
              <a:rPr lang="es-ES" sz="1800" b="1" i="0" dirty="0">
                <a:solidFill>
                  <a:srgbClr val="ECECEC"/>
                </a:solidFill>
                <a:effectLst/>
                <a:latin typeface="Söhne"/>
              </a:rPr>
              <a:t>So </a:t>
            </a:r>
            <a:r>
              <a:rPr lang="es-ES" sz="1800" b="1" i="0" dirty="0" err="1">
                <a:solidFill>
                  <a:srgbClr val="ECECEC"/>
                </a:solidFill>
                <a:effectLst/>
                <a:latin typeface="Söhne"/>
              </a:rPr>
              <a:t>you</a:t>
            </a:r>
            <a:r>
              <a:rPr lang="es-ES" sz="1800" b="1" i="0" dirty="0">
                <a:solidFill>
                  <a:srgbClr val="ECECEC"/>
                </a:solidFill>
                <a:effectLst/>
                <a:latin typeface="Söhne"/>
              </a:rPr>
              <a:t> can </a:t>
            </a:r>
            <a:r>
              <a:rPr lang="es-ES" sz="1800" b="1" i="0" dirty="0" err="1">
                <a:solidFill>
                  <a:srgbClr val="ECECEC"/>
                </a:solidFill>
                <a:effectLst/>
                <a:latin typeface="Söhne"/>
              </a:rPr>
              <a:t>check</a:t>
            </a:r>
            <a:r>
              <a:rPr lang="es-ES" sz="1800" b="1" i="0" dirty="0">
                <a:solidFill>
                  <a:srgbClr val="ECECEC"/>
                </a:solidFill>
                <a:effectLst/>
                <a:latin typeface="Söhne"/>
              </a:rPr>
              <a:t> </a:t>
            </a:r>
            <a:r>
              <a:rPr lang="es-ES" sz="1800" b="1" i="0" dirty="0" err="1">
                <a:solidFill>
                  <a:srgbClr val="ECECEC"/>
                </a:solidFill>
                <a:effectLst/>
                <a:latin typeface="Söhne"/>
              </a:rPr>
              <a:t>the</a:t>
            </a:r>
            <a:r>
              <a:rPr lang="es-ES" sz="1800" b="1" i="0" dirty="0">
                <a:solidFill>
                  <a:srgbClr val="ECECEC"/>
                </a:solidFill>
                <a:effectLst/>
                <a:latin typeface="Söhne"/>
              </a:rPr>
              <a:t> </a:t>
            </a:r>
            <a:r>
              <a:rPr lang="es-ES" sz="1800" b="1" i="0" dirty="0" err="1">
                <a:solidFill>
                  <a:srgbClr val="ECECEC"/>
                </a:solidFill>
                <a:effectLst/>
                <a:latin typeface="Söhne"/>
              </a:rPr>
              <a:t>dashboard</a:t>
            </a:r>
            <a:r>
              <a:rPr lang="es-ES" sz="1800" b="1" i="0" dirty="0">
                <a:solidFill>
                  <a:srgbClr val="ECECEC"/>
                </a:solidFill>
                <a:effectLst/>
                <a:latin typeface="Söhne"/>
              </a:rPr>
              <a:t> I </a:t>
            </a:r>
            <a:r>
              <a:rPr lang="es-ES" sz="1800" b="1" i="0" dirty="0" err="1">
                <a:solidFill>
                  <a:srgbClr val="ECECEC"/>
                </a:solidFill>
                <a:effectLst/>
                <a:latin typeface="Söhne"/>
              </a:rPr>
              <a:t>made</a:t>
            </a:r>
            <a:r>
              <a:rPr lang="es-ES" sz="1800" b="1" i="0" dirty="0">
                <a:solidFill>
                  <a:srgbClr val="ECECEC"/>
                </a:solidFill>
                <a:effectLst/>
                <a:latin typeface="Söhne"/>
              </a:rPr>
              <a:t> </a:t>
            </a:r>
            <a:r>
              <a:rPr lang="es-ES" sz="1800" b="1" i="0" dirty="0" err="1">
                <a:solidFill>
                  <a:srgbClr val="ECECEC"/>
                </a:solidFill>
                <a:effectLst/>
                <a:latin typeface="Söhne"/>
              </a:rPr>
              <a:t>with</a:t>
            </a:r>
            <a:r>
              <a:rPr lang="es-ES" sz="1800" b="1" i="0" dirty="0">
                <a:solidFill>
                  <a:srgbClr val="ECECEC"/>
                </a:solidFill>
                <a:effectLst/>
                <a:latin typeface="Söhne"/>
              </a:rPr>
              <a:t> </a:t>
            </a:r>
            <a:r>
              <a:rPr lang="es-ES" sz="1800" b="1" i="0" dirty="0" err="1">
                <a:solidFill>
                  <a:srgbClr val="ECECEC"/>
                </a:solidFill>
                <a:effectLst/>
                <a:latin typeface="Söhne"/>
              </a:rPr>
              <a:t>all</a:t>
            </a:r>
            <a:r>
              <a:rPr lang="es-ES" sz="1800" b="1" i="0" dirty="0">
                <a:solidFill>
                  <a:srgbClr val="ECECEC"/>
                </a:solidFill>
                <a:effectLst/>
                <a:latin typeface="Söhne"/>
              </a:rPr>
              <a:t> </a:t>
            </a:r>
            <a:r>
              <a:rPr lang="es-ES" sz="1800" b="1" i="0" dirty="0" err="1">
                <a:solidFill>
                  <a:srgbClr val="ECECEC"/>
                </a:solidFill>
                <a:effectLst/>
                <a:latin typeface="Söhne"/>
              </a:rPr>
              <a:t>the</a:t>
            </a:r>
            <a:r>
              <a:rPr lang="es-ES" sz="1800" b="1" i="0" dirty="0">
                <a:solidFill>
                  <a:srgbClr val="ECECEC"/>
                </a:solidFill>
                <a:effectLst/>
                <a:latin typeface="Söhne"/>
              </a:rPr>
              <a:t> charts and </a:t>
            </a:r>
            <a:r>
              <a:rPr lang="es-ES" sz="1800" b="1" i="0" dirty="0" err="1">
                <a:solidFill>
                  <a:srgbClr val="ECECEC"/>
                </a:solidFill>
                <a:effectLst/>
                <a:latin typeface="Söhne"/>
              </a:rPr>
              <a:t>graphs</a:t>
            </a:r>
            <a:r>
              <a:rPr lang="es-ES" sz="1800" b="1" i="0" dirty="0">
                <a:solidFill>
                  <a:srgbClr val="ECECEC"/>
                </a:solidFill>
                <a:effectLst/>
                <a:latin typeface="Söhne"/>
              </a:rPr>
              <a:t> </a:t>
            </a:r>
            <a:r>
              <a:rPr lang="es-ES" sz="1800" b="1" i="0" dirty="0" err="1">
                <a:solidFill>
                  <a:srgbClr val="ECECEC"/>
                </a:solidFill>
                <a:effectLst/>
                <a:latin typeface="Söhne"/>
              </a:rPr>
              <a:t>here</a:t>
            </a:r>
            <a:r>
              <a:rPr lang="es-ES" sz="1800" b="1" i="0" dirty="0">
                <a:solidFill>
                  <a:srgbClr val="ECECEC"/>
                </a:solidFill>
                <a:effectLst/>
                <a:latin typeface="Söhne"/>
              </a:rPr>
              <a:t> </a:t>
            </a:r>
            <a:r>
              <a:rPr lang="es-ES" sz="1800" b="1" i="0" dirty="0" err="1">
                <a:solidFill>
                  <a:srgbClr val="ECECEC"/>
                </a:solidFill>
                <a:effectLst/>
                <a:latin typeface="Söhne"/>
              </a:rPr>
              <a:t>is</a:t>
            </a:r>
            <a:r>
              <a:rPr lang="es-ES" sz="1800" b="1" i="0" dirty="0">
                <a:solidFill>
                  <a:srgbClr val="ECECEC"/>
                </a:solidFill>
                <a:effectLst/>
                <a:latin typeface="Söhne"/>
              </a:rPr>
              <a:t> a link </a:t>
            </a:r>
            <a:r>
              <a:rPr lang="es-ES" sz="1800" b="1" i="0" dirty="0" err="1">
                <a:solidFill>
                  <a:srgbClr val="ECECEC"/>
                </a:solidFill>
                <a:effectLst/>
                <a:latin typeface="Söhne"/>
              </a:rPr>
              <a:t>to</a:t>
            </a:r>
            <a:r>
              <a:rPr lang="es-ES" sz="1800" b="1" i="0" dirty="0">
                <a:solidFill>
                  <a:srgbClr val="ECECEC"/>
                </a:solidFill>
                <a:effectLst/>
                <a:latin typeface="Söhne"/>
              </a:rPr>
              <a:t> </a:t>
            </a:r>
            <a:r>
              <a:rPr lang="es-ES" sz="1800" b="1" i="0" dirty="0" err="1">
                <a:solidFill>
                  <a:srgbClr val="ECECEC"/>
                </a:solidFill>
                <a:effectLst/>
                <a:latin typeface="Söhne"/>
              </a:rPr>
              <a:t>it</a:t>
            </a:r>
            <a:r>
              <a:rPr lang="es-ES" sz="1800" b="1" dirty="0">
                <a:solidFill>
                  <a:srgbClr val="ECECEC"/>
                </a:solidFill>
                <a:latin typeface="Söhne"/>
              </a:rPr>
              <a:t>, </a:t>
            </a:r>
            <a:r>
              <a:rPr lang="es-ES" sz="1800" b="1" dirty="0" err="1">
                <a:solidFill>
                  <a:srgbClr val="ECECEC"/>
                </a:solidFill>
                <a:latin typeface="Söhne"/>
              </a:rPr>
              <a:t>enojy</a:t>
            </a:r>
            <a:r>
              <a:rPr lang="es-ES" sz="1800" b="1" dirty="0">
                <a:solidFill>
                  <a:srgbClr val="ECECEC"/>
                </a:solidFill>
                <a:latin typeface="Söhne"/>
              </a:rPr>
              <a:t> </a:t>
            </a:r>
            <a:r>
              <a:rPr lang="es-ES" sz="1800" b="1" dirty="0" err="1">
                <a:solidFill>
                  <a:srgbClr val="ECECEC"/>
                </a:solidFill>
                <a:latin typeface="Söhne"/>
              </a:rPr>
              <a:t>it!</a:t>
            </a:r>
            <a:endParaRPr lang="es-ES" sz="1800" b="1" dirty="0">
              <a:solidFill>
                <a:srgbClr val="ECECEC"/>
              </a:solidFill>
              <a:latin typeface="Söhne"/>
            </a:endParaRPr>
          </a:p>
          <a:p>
            <a:pPr marL="139700" indent="0"/>
            <a:endParaRPr lang="es-ES" sz="1800" b="1" u="sng" dirty="0">
              <a:solidFill>
                <a:srgbClr val="ECECEC"/>
              </a:solidFill>
              <a:latin typeface="Söhne"/>
            </a:endParaRPr>
          </a:p>
          <a:p>
            <a:pPr marL="139700" indent="0"/>
            <a:r>
              <a:rPr lang="es-ES" sz="1800" b="1" dirty="0">
                <a:solidFill>
                  <a:srgbClr val="ECECEC"/>
                </a:solidFill>
                <a:latin typeface="Söhne"/>
              </a:rPr>
              <a:t>			</a:t>
            </a:r>
            <a:r>
              <a:rPr lang="es-ES" sz="1800" b="1" dirty="0" err="1">
                <a:solidFill>
                  <a:srgbClr val="ECECEC"/>
                </a:solidFill>
                <a:latin typeface="Söhne"/>
              </a:rPr>
              <a:t>Tableau</a:t>
            </a:r>
            <a:r>
              <a:rPr lang="es-ES" sz="1800" b="1" dirty="0">
                <a:solidFill>
                  <a:srgbClr val="ECECEC"/>
                </a:solidFill>
                <a:latin typeface="Söhne"/>
              </a:rPr>
              <a:t> </a:t>
            </a:r>
            <a:r>
              <a:rPr lang="es-ES" sz="1800" b="1" dirty="0" err="1">
                <a:solidFill>
                  <a:srgbClr val="ECECEC"/>
                </a:solidFill>
                <a:latin typeface="Söhne"/>
              </a:rPr>
              <a:t>Viz</a:t>
            </a:r>
            <a:r>
              <a:rPr lang="es-ES" sz="1800" b="1" dirty="0">
                <a:solidFill>
                  <a:srgbClr val="ECECEC"/>
                </a:solidFill>
                <a:latin typeface="Söhne"/>
              </a:rPr>
              <a:t> 1 </a:t>
            </a:r>
            <a:r>
              <a:rPr lang="es-ES" sz="1800" b="1" dirty="0">
                <a:solidFill>
                  <a:srgbClr val="00B0F0"/>
                </a:solidFill>
                <a:latin typeface="Söhne"/>
                <a:hlinkClick r:id="rId3">
                  <a:extLst>
                    <a:ext uri="{A12FA001-AC4F-418D-AE19-62706E023703}">
                      <ahyp:hlinkClr xmlns:ahyp="http://schemas.microsoft.com/office/drawing/2018/hyperlinkcolor" val="tx"/>
                    </a:ext>
                  </a:extLst>
                </a:hlinkClick>
              </a:rPr>
              <a:t>#link</a:t>
            </a:r>
            <a:endParaRPr lang="es-ES" sz="1800" b="1" dirty="0">
              <a:solidFill>
                <a:srgbClr val="00B0F0"/>
              </a:solidFill>
              <a:latin typeface="Söhne"/>
            </a:endParaRPr>
          </a:p>
          <a:p>
            <a:pPr marL="139700" indent="0"/>
            <a:r>
              <a:rPr lang="es-ES" sz="1800" b="1" dirty="0">
                <a:solidFill>
                  <a:srgbClr val="ECECEC"/>
                </a:solidFill>
                <a:latin typeface="Söhne"/>
              </a:rPr>
              <a:t>			</a:t>
            </a:r>
            <a:r>
              <a:rPr lang="es-ES" sz="1800" b="1" dirty="0" err="1">
                <a:solidFill>
                  <a:srgbClr val="ECECEC"/>
                </a:solidFill>
                <a:latin typeface="Söhne"/>
              </a:rPr>
              <a:t>Tableau</a:t>
            </a:r>
            <a:r>
              <a:rPr lang="es-ES" sz="1800" b="1" dirty="0">
                <a:solidFill>
                  <a:srgbClr val="ECECEC"/>
                </a:solidFill>
                <a:latin typeface="Söhne"/>
              </a:rPr>
              <a:t> </a:t>
            </a:r>
            <a:r>
              <a:rPr lang="es-ES" sz="1800" b="1" dirty="0" err="1">
                <a:solidFill>
                  <a:srgbClr val="ECECEC"/>
                </a:solidFill>
                <a:latin typeface="Söhne"/>
              </a:rPr>
              <a:t>Viz</a:t>
            </a:r>
            <a:r>
              <a:rPr lang="es-ES" sz="1800" b="1" dirty="0">
                <a:solidFill>
                  <a:srgbClr val="ECECEC"/>
                </a:solidFill>
                <a:latin typeface="Söhne"/>
              </a:rPr>
              <a:t> 2 </a:t>
            </a:r>
            <a:r>
              <a:rPr lang="es-ES" sz="1800" b="1" dirty="0">
                <a:solidFill>
                  <a:srgbClr val="00B0F0"/>
                </a:solidFill>
                <a:latin typeface="Söhne"/>
                <a:hlinkClick r:id="rId4">
                  <a:extLst>
                    <a:ext uri="{A12FA001-AC4F-418D-AE19-62706E023703}">
                      <ahyp:hlinkClr xmlns:ahyp="http://schemas.microsoft.com/office/drawing/2018/hyperlinkcolor" val="tx"/>
                    </a:ext>
                  </a:extLst>
                </a:hlinkClick>
              </a:rPr>
              <a:t>#link</a:t>
            </a:r>
            <a:endParaRPr lang="es-ES" sz="1800" b="1" dirty="0">
              <a:solidFill>
                <a:srgbClr val="00B0F0"/>
              </a:solidFill>
              <a:latin typeface="Söhne"/>
            </a:endParaRPr>
          </a:p>
          <a:p>
            <a:pPr marL="139700" indent="0"/>
            <a:r>
              <a:rPr lang="es-ES" sz="1800" b="1" dirty="0">
                <a:solidFill>
                  <a:srgbClr val="ECECEC"/>
                </a:solidFill>
                <a:latin typeface="Söhne"/>
              </a:rPr>
              <a:t>			</a:t>
            </a:r>
            <a:r>
              <a:rPr lang="es-ES" sz="1800" b="1" dirty="0" err="1">
                <a:solidFill>
                  <a:srgbClr val="ECECEC"/>
                </a:solidFill>
                <a:latin typeface="Söhne"/>
              </a:rPr>
              <a:t>Tableau</a:t>
            </a:r>
            <a:r>
              <a:rPr lang="es-ES" sz="1800" b="1" dirty="0">
                <a:solidFill>
                  <a:srgbClr val="ECECEC"/>
                </a:solidFill>
                <a:latin typeface="Söhne"/>
              </a:rPr>
              <a:t> </a:t>
            </a:r>
            <a:r>
              <a:rPr lang="es-ES" sz="1800" b="1" dirty="0" err="1">
                <a:solidFill>
                  <a:srgbClr val="ECECEC"/>
                </a:solidFill>
                <a:latin typeface="Söhne"/>
              </a:rPr>
              <a:t>Viz</a:t>
            </a:r>
            <a:r>
              <a:rPr lang="es-ES" sz="1800" b="1" dirty="0">
                <a:solidFill>
                  <a:srgbClr val="ECECEC"/>
                </a:solidFill>
                <a:latin typeface="Söhne"/>
              </a:rPr>
              <a:t> 3 </a:t>
            </a:r>
            <a:r>
              <a:rPr lang="es-ES" sz="1800" b="1" dirty="0">
                <a:solidFill>
                  <a:srgbClr val="00B0F0"/>
                </a:solidFill>
                <a:latin typeface="Söhne"/>
                <a:hlinkClick r:id="rId5">
                  <a:extLst>
                    <a:ext uri="{A12FA001-AC4F-418D-AE19-62706E023703}">
                      <ahyp:hlinkClr xmlns:ahyp="http://schemas.microsoft.com/office/drawing/2018/hyperlinkcolor" val="tx"/>
                    </a:ext>
                  </a:extLst>
                </a:hlinkClick>
              </a:rPr>
              <a:t>#link</a:t>
            </a:r>
            <a:endParaRPr lang="es-ES" sz="1800" b="1" dirty="0">
              <a:solidFill>
                <a:srgbClr val="00B0F0"/>
              </a:solidFill>
              <a:latin typeface="Söhne"/>
            </a:endParaRPr>
          </a:p>
          <a:p>
            <a:pPr marL="139700" indent="0"/>
            <a:endParaRPr lang="es-ES" sz="1800" b="1" dirty="0">
              <a:solidFill>
                <a:srgbClr val="ECECEC"/>
              </a:solidFill>
              <a:latin typeface="Söhne"/>
            </a:endParaRPr>
          </a:p>
          <a:p>
            <a:pPr marL="139700" indent="0"/>
            <a:r>
              <a:rPr lang="es-ES" sz="1800" b="1" dirty="0">
                <a:solidFill>
                  <a:srgbClr val="ECECEC"/>
                </a:solidFill>
                <a:latin typeface="Söhne"/>
              </a:rPr>
              <a:t>		           </a:t>
            </a:r>
            <a:r>
              <a:rPr lang="es-ES" sz="1800" b="1" dirty="0" err="1">
                <a:solidFill>
                  <a:srgbClr val="ECECEC"/>
                </a:solidFill>
                <a:latin typeface="Söhne"/>
              </a:rPr>
              <a:t>Tableau</a:t>
            </a:r>
            <a:r>
              <a:rPr lang="es-ES" sz="1800" b="1" dirty="0">
                <a:solidFill>
                  <a:srgbClr val="ECECEC"/>
                </a:solidFill>
                <a:latin typeface="Söhne"/>
              </a:rPr>
              <a:t> </a:t>
            </a:r>
            <a:r>
              <a:rPr lang="es-ES" sz="1800" b="1" dirty="0" err="1">
                <a:solidFill>
                  <a:srgbClr val="ECECEC"/>
                </a:solidFill>
                <a:latin typeface="Söhne"/>
              </a:rPr>
              <a:t>Dashboard</a:t>
            </a:r>
            <a:r>
              <a:rPr lang="es-ES" sz="1800" b="1" dirty="0">
                <a:solidFill>
                  <a:srgbClr val="ECECEC"/>
                </a:solidFill>
                <a:latin typeface="Söhne"/>
              </a:rPr>
              <a:t> </a:t>
            </a:r>
            <a:r>
              <a:rPr lang="es-ES" sz="1800" b="1" dirty="0">
                <a:solidFill>
                  <a:srgbClr val="00B0F0"/>
                </a:solidFill>
                <a:latin typeface="Söhne"/>
                <a:hlinkClick r:id="rId6">
                  <a:extLst>
                    <a:ext uri="{A12FA001-AC4F-418D-AE19-62706E023703}">
                      <ahyp:hlinkClr xmlns:ahyp="http://schemas.microsoft.com/office/drawing/2018/hyperlinkcolor" val="tx"/>
                    </a:ext>
                  </a:extLst>
                </a:hlinkClick>
              </a:rPr>
              <a:t>#link</a:t>
            </a:r>
            <a:endParaRPr lang="es-ES" sz="1800" b="1" dirty="0">
              <a:solidFill>
                <a:srgbClr val="00B0F0"/>
              </a:solidFill>
              <a:latin typeface="Söhne"/>
            </a:endParaRPr>
          </a:p>
        </p:txBody>
      </p:sp>
    </p:spTree>
    <p:extLst>
      <p:ext uri="{BB962C8B-B14F-4D97-AF65-F5344CB8AC3E}">
        <p14:creationId xmlns:p14="http://schemas.microsoft.com/office/powerpoint/2010/main" val="1689831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7"/>
          <p:cNvSpPr txBox="1">
            <a:spLocks noGrp="1"/>
          </p:cNvSpPr>
          <p:nvPr>
            <p:ph type="subTitle" idx="13"/>
          </p:nvPr>
        </p:nvSpPr>
        <p:spPr>
          <a:xfrm>
            <a:off x="1389363" y="2351090"/>
            <a:ext cx="6784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ETL</a:t>
            </a:r>
            <a:endParaRPr dirty="0"/>
          </a:p>
        </p:txBody>
      </p:sp>
      <p:sp>
        <p:nvSpPr>
          <p:cNvPr id="194" name="Google Shape;194;p27"/>
          <p:cNvSpPr txBox="1">
            <a:spLocks noGrp="1"/>
          </p:cNvSpPr>
          <p:nvPr>
            <p:ph type="subTitle" idx="9"/>
          </p:nvPr>
        </p:nvSpPr>
        <p:spPr>
          <a:xfrm>
            <a:off x="1384600" y="1585984"/>
            <a:ext cx="6784500" cy="32827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Target: Questions to solve</a:t>
            </a:r>
            <a:endParaRPr dirty="0"/>
          </a:p>
        </p:txBody>
      </p:sp>
      <p:sp>
        <p:nvSpPr>
          <p:cNvPr id="195" name="Google Shape;195;p27"/>
          <p:cNvSpPr txBox="1">
            <a:spLocks noGrp="1"/>
          </p:cNvSpPr>
          <p:nvPr>
            <p:ph type="subTitle" idx="15"/>
          </p:nvPr>
        </p:nvSpPr>
        <p:spPr>
          <a:xfrm>
            <a:off x="1391977" y="4152773"/>
            <a:ext cx="6784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Visualizations &amp; finds.</a:t>
            </a:r>
            <a:endParaRPr dirty="0"/>
          </a:p>
        </p:txBody>
      </p:sp>
      <p:sp>
        <p:nvSpPr>
          <p:cNvPr id="196" name="Google Shape;196;p27"/>
          <p:cNvSpPr txBox="1">
            <a:spLocks noGrp="1"/>
          </p:cNvSpPr>
          <p:nvPr>
            <p:ph type="title" idx="5"/>
          </p:nvPr>
        </p:nvSpPr>
        <p:spPr>
          <a:xfrm>
            <a:off x="784663" y="1576598"/>
            <a:ext cx="600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97" name="Google Shape;197;p27"/>
          <p:cNvSpPr txBox="1">
            <a:spLocks noGrp="1"/>
          </p:cNvSpPr>
          <p:nvPr>
            <p:ph type="title"/>
          </p:nvPr>
        </p:nvSpPr>
        <p:spPr>
          <a:xfrm>
            <a:off x="700949" y="23324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98" name="Google Shape;198;p27"/>
          <p:cNvSpPr txBox="1">
            <a:spLocks noGrp="1"/>
          </p:cNvSpPr>
          <p:nvPr>
            <p:ph type="subTitle" idx="3"/>
          </p:nvPr>
        </p:nvSpPr>
        <p:spPr>
          <a:xfrm>
            <a:off x="1396740" y="3501885"/>
            <a:ext cx="67845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Navigating </a:t>
            </a:r>
            <a:r>
              <a:rPr lang="en-US" dirty="0" err="1"/>
              <a:t>throught</a:t>
            </a:r>
            <a:r>
              <a:rPr lang="en-US" dirty="0"/>
              <a:t> the data to find insights and tendences.</a:t>
            </a:r>
          </a:p>
        </p:txBody>
      </p:sp>
      <p:sp>
        <p:nvSpPr>
          <p:cNvPr id="199" name="Google Shape;199;p27"/>
          <p:cNvSpPr txBox="1">
            <a:spLocks noGrp="1"/>
          </p:cNvSpPr>
          <p:nvPr>
            <p:ph type="subTitle" idx="1"/>
          </p:nvPr>
        </p:nvSpPr>
        <p:spPr>
          <a:xfrm>
            <a:off x="1389363" y="1753765"/>
            <a:ext cx="67845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insights to solve the questions.</a:t>
            </a:r>
            <a:endParaRPr dirty="0"/>
          </a:p>
        </p:txBody>
      </p:sp>
      <p:sp>
        <p:nvSpPr>
          <p:cNvPr id="200" name="Google Shape;200;p27"/>
          <p:cNvSpPr txBox="1">
            <a:spLocks noGrp="1"/>
          </p:cNvSpPr>
          <p:nvPr>
            <p:ph type="subTitle" idx="2"/>
          </p:nvPr>
        </p:nvSpPr>
        <p:spPr>
          <a:xfrm>
            <a:off x="1389363" y="2608186"/>
            <a:ext cx="67845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Explaining the process for obtaining, transforming and loading the data.</a:t>
            </a:r>
          </a:p>
        </p:txBody>
      </p:sp>
      <p:sp>
        <p:nvSpPr>
          <p:cNvPr id="201" name="Google Shape;201;p27"/>
          <p:cNvSpPr txBox="1">
            <a:spLocks noGrp="1"/>
          </p:cNvSpPr>
          <p:nvPr>
            <p:ph type="subTitle" idx="4"/>
          </p:nvPr>
        </p:nvSpPr>
        <p:spPr>
          <a:xfrm>
            <a:off x="1396740" y="4395587"/>
            <a:ext cx="67845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Synthesizing threads for a comprehensive understanding of our shared past</a:t>
            </a:r>
            <a:endParaRPr dirty="0"/>
          </a:p>
        </p:txBody>
      </p:sp>
      <p:sp>
        <p:nvSpPr>
          <p:cNvPr id="202" name="Google Shape;202;p27"/>
          <p:cNvSpPr txBox="1">
            <a:spLocks noGrp="1"/>
          </p:cNvSpPr>
          <p:nvPr>
            <p:ph type="title" idx="6"/>
          </p:nvPr>
        </p:nvSpPr>
        <p:spPr>
          <a:xfrm>
            <a:off x="789364" y="3363978"/>
            <a:ext cx="600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03" name="Google Shape;203;p27"/>
          <p:cNvSpPr txBox="1">
            <a:spLocks noGrp="1"/>
          </p:cNvSpPr>
          <p:nvPr>
            <p:ph type="title" idx="7"/>
          </p:nvPr>
        </p:nvSpPr>
        <p:spPr>
          <a:xfrm>
            <a:off x="784673" y="2470287"/>
            <a:ext cx="600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04" name="Google Shape;204;p27"/>
          <p:cNvSpPr txBox="1">
            <a:spLocks noGrp="1"/>
          </p:cNvSpPr>
          <p:nvPr>
            <p:ph type="title" idx="8"/>
          </p:nvPr>
        </p:nvSpPr>
        <p:spPr>
          <a:xfrm>
            <a:off x="789370" y="4257673"/>
            <a:ext cx="600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05" name="Google Shape;205;p27"/>
          <p:cNvSpPr txBox="1">
            <a:spLocks noGrp="1"/>
          </p:cNvSpPr>
          <p:nvPr>
            <p:ph type="subTitle" idx="14"/>
          </p:nvPr>
        </p:nvSpPr>
        <p:spPr>
          <a:xfrm>
            <a:off x="1384663" y="3241638"/>
            <a:ext cx="6784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Exploring the data</a:t>
            </a:r>
          </a:p>
        </p:txBody>
      </p:sp>
      <p:pic>
        <p:nvPicPr>
          <p:cNvPr id="206" name="Google Shape;206;p27"/>
          <p:cNvPicPr preferRelativeResize="0"/>
          <p:nvPr/>
        </p:nvPicPr>
        <p:blipFill>
          <a:blip r:embed="rId3">
            <a:alphaModFix/>
          </a:blip>
          <a:stretch>
            <a:fillRect/>
          </a:stretch>
        </p:blipFill>
        <p:spPr>
          <a:xfrm>
            <a:off x="7706905" y="2104974"/>
            <a:ext cx="1809300" cy="3248275"/>
          </a:xfrm>
          <a:prstGeom prst="rect">
            <a:avLst/>
          </a:prstGeom>
          <a:noFill/>
          <a:ln>
            <a:noFill/>
          </a:ln>
        </p:spPr>
      </p:pic>
      <p:sp>
        <p:nvSpPr>
          <p:cNvPr id="2" name="Google Shape;196;p27">
            <a:extLst>
              <a:ext uri="{FF2B5EF4-FFF2-40B4-BE49-F238E27FC236}">
                <a16:creationId xmlns:a16="http://schemas.microsoft.com/office/drawing/2014/main" id="{3B47F83E-0FEC-4D7B-0291-4DFBA7C56774}"/>
              </a:ext>
            </a:extLst>
          </p:cNvPr>
          <p:cNvSpPr txBox="1">
            <a:spLocks/>
          </p:cNvSpPr>
          <p:nvPr/>
        </p:nvSpPr>
        <p:spPr>
          <a:xfrm>
            <a:off x="839607" y="920437"/>
            <a:ext cx="6000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Heebo"/>
              <a:buNone/>
              <a:defRPr sz="2000" b="1" i="0" u="none" strike="noStrike" cap="none">
                <a:solidFill>
                  <a:schemeClr val="dk2"/>
                </a:solidFill>
                <a:latin typeface="Heebo"/>
                <a:ea typeface="Heebo"/>
                <a:cs typeface="Heebo"/>
                <a:sym typeface="Heebo"/>
              </a:defRPr>
            </a:lvl1pPr>
            <a:lvl2pPr marR="0" lvl="1" algn="l" rtl="0">
              <a:lnSpc>
                <a:spcPct val="100000"/>
              </a:lnSpc>
              <a:spcBef>
                <a:spcPts val="0"/>
              </a:spcBef>
              <a:spcAft>
                <a:spcPts val="0"/>
              </a:spcAft>
              <a:buClr>
                <a:schemeClr val="dk1"/>
              </a:buClr>
              <a:buSzPts val="3000"/>
              <a:buFont typeface="Heebo"/>
              <a:buNone/>
              <a:defRPr sz="3000" b="1" i="0" u="none" strike="noStrike" cap="none">
                <a:solidFill>
                  <a:schemeClr val="dk1"/>
                </a:solidFill>
                <a:latin typeface="Heebo"/>
                <a:ea typeface="Heebo"/>
                <a:cs typeface="Heebo"/>
                <a:sym typeface="Heebo"/>
              </a:defRPr>
            </a:lvl2pPr>
            <a:lvl3pPr marR="0" lvl="2" algn="l" rtl="0">
              <a:lnSpc>
                <a:spcPct val="100000"/>
              </a:lnSpc>
              <a:spcBef>
                <a:spcPts val="0"/>
              </a:spcBef>
              <a:spcAft>
                <a:spcPts val="0"/>
              </a:spcAft>
              <a:buClr>
                <a:schemeClr val="dk1"/>
              </a:buClr>
              <a:buSzPts val="3000"/>
              <a:buFont typeface="Heebo"/>
              <a:buNone/>
              <a:defRPr sz="3000" b="1" i="0" u="none" strike="noStrike" cap="none">
                <a:solidFill>
                  <a:schemeClr val="dk1"/>
                </a:solidFill>
                <a:latin typeface="Heebo"/>
                <a:ea typeface="Heebo"/>
                <a:cs typeface="Heebo"/>
                <a:sym typeface="Heebo"/>
              </a:defRPr>
            </a:lvl3pPr>
            <a:lvl4pPr marR="0" lvl="3" algn="l" rtl="0">
              <a:lnSpc>
                <a:spcPct val="100000"/>
              </a:lnSpc>
              <a:spcBef>
                <a:spcPts val="0"/>
              </a:spcBef>
              <a:spcAft>
                <a:spcPts val="0"/>
              </a:spcAft>
              <a:buClr>
                <a:schemeClr val="dk1"/>
              </a:buClr>
              <a:buSzPts val="3000"/>
              <a:buFont typeface="Heebo"/>
              <a:buNone/>
              <a:defRPr sz="3000" b="1" i="0" u="none" strike="noStrike" cap="none">
                <a:solidFill>
                  <a:schemeClr val="dk1"/>
                </a:solidFill>
                <a:latin typeface="Heebo"/>
                <a:ea typeface="Heebo"/>
                <a:cs typeface="Heebo"/>
                <a:sym typeface="Heebo"/>
              </a:defRPr>
            </a:lvl4pPr>
            <a:lvl5pPr marR="0" lvl="4" algn="l" rtl="0">
              <a:lnSpc>
                <a:spcPct val="100000"/>
              </a:lnSpc>
              <a:spcBef>
                <a:spcPts val="0"/>
              </a:spcBef>
              <a:spcAft>
                <a:spcPts val="0"/>
              </a:spcAft>
              <a:buClr>
                <a:schemeClr val="dk1"/>
              </a:buClr>
              <a:buSzPts val="3000"/>
              <a:buFont typeface="Heebo"/>
              <a:buNone/>
              <a:defRPr sz="3000" b="1" i="0" u="none" strike="noStrike" cap="none">
                <a:solidFill>
                  <a:schemeClr val="dk1"/>
                </a:solidFill>
                <a:latin typeface="Heebo"/>
                <a:ea typeface="Heebo"/>
                <a:cs typeface="Heebo"/>
                <a:sym typeface="Heebo"/>
              </a:defRPr>
            </a:lvl5pPr>
            <a:lvl6pPr marR="0" lvl="5" algn="l" rtl="0">
              <a:lnSpc>
                <a:spcPct val="100000"/>
              </a:lnSpc>
              <a:spcBef>
                <a:spcPts val="0"/>
              </a:spcBef>
              <a:spcAft>
                <a:spcPts val="0"/>
              </a:spcAft>
              <a:buClr>
                <a:schemeClr val="dk1"/>
              </a:buClr>
              <a:buSzPts val="3000"/>
              <a:buFont typeface="Heebo"/>
              <a:buNone/>
              <a:defRPr sz="3000" b="1" i="0" u="none" strike="noStrike" cap="none">
                <a:solidFill>
                  <a:schemeClr val="dk1"/>
                </a:solidFill>
                <a:latin typeface="Heebo"/>
                <a:ea typeface="Heebo"/>
                <a:cs typeface="Heebo"/>
                <a:sym typeface="Heebo"/>
              </a:defRPr>
            </a:lvl6pPr>
            <a:lvl7pPr marR="0" lvl="6" algn="l" rtl="0">
              <a:lnSpc>
                <a:spcPct val="100000"/>
              </a:lnSpc>
              <a:spcBef>
                <a:spcPts val="0"/>
              </a:spcBef>
              <a:spcAft>
                <a:spcPts val="0"/>
              </a:spcAft>
              <a:buClr>
                <a:schemeClr val="dk1"/>
              </a:buClr>
              <a:buSzPts val="3000"/>
              <a:buFont typeface="Heebo"/>
              <a:buNone/>
              <a:defRPr sz="3000" b="1" i="0" u="none" strike="noStrike" cap="none">
                <a:solidFill>
                  <a:schemeClr val="dk1"/>
                </a:solidFill>
                <a:latin typeface="Heebo"/>
                <a:ea typeface="Heebo"/>
                <a:cs typeface="Heebo"/>
                <a:sym typeface="Heebo"/>
              </a:defRPr>
            </a:lvl7pPr>
            <a:lvl8pPr marR="0" lvl="7" algn="l" rtl="0">
              <a:lnSpc>
                <a:spcPct val="100000"/>
              </a:lnSpc>
              <a:spcBef>
                <a:spcPts val="0"/>
              </a:spcBef>
              <a:spcAft>
                <a:spcPts val="0"/>
              </a:spcAft>
              <a:buClr>
                <a:schemeClr val="dk1"/>
              </a:buClr>
              <a:buSzPts val="3000"/>
              <a:buFont typeface="Heebo"/>
              <a:buNone/>
              <a:defRPr sz="3000" b="1" i="0" u="none" strike="noStrike" cap="none">
                <a:solidFill>
                  <a:schemeClr val="dk1"/>
                </a:solidFill>
                <a:latin typeface="Heebo"/>
                <a:ea typeface="Heebo"/>
                <a:cs typeface="Heebo"/>
                <a:sym typeface="Heebo"/>
              </a:defRPr>
            </a:lvl8pPr>
            <a:lvl9pPr marR="0" lvl="8" algn="l" rtl="0">
              <a:lnSpc>
                <a:spcPct val="100000"/>
              </a:lnSpc>
              <a:spcBef>
                <a:spcPts val="0"/>
              </a:spcBef>
              <a:spcAft>
                <a:spcPts val="0"/>
              </a:spcAft>
              <a:buClr>
                <a:schemeClr val="dk1"/>
              </a:buClr>
              <a:buSzPts val="3000"/>
              <a:buFont typeface="Heebo"/>
              <a:buNone/>
              <a:defRPr sz="3000" b="1" i="0" u="none" strike="noStrike" cap="none">
                <a:solidFill>
                  <a:schemeClr val="dk1"/>
                </a:solidFill>
                <a:latin typeface="Heebo"/>
                <a:ea typeface="Heebo"/>
                <a:cs typeface="Heebo"/>
                <a:sym typeface="Heebo"/>
              </a:defRPr>
            </a:lvl9pPr>
          </a:lstStyle>
          <a:p>
            <a:r>
              <a:rPr lang="en" dirty="0"/>
              <a:t>0</a:t>
            </a:r>
          </a:p>
        </p:txBody>
      </p:sp>
      <p:sp>
        <p:nvSpPr>
          <p:cNvPr id="3" name="Google Shape;194;p27">
            <a:extLst>
              <a:ext uri="{FF2B5EF4-FFF2-40B4-BE49-F238E27FC236}">
                <a16:creationId xmlns:a16="http://schemas.microsoft.com/office/drawing/2014/main" id="{B03CE827-6290-A342-B7A0-B00CD38ACDEB}"/>
              </a:ext>
            </a:extLst>
          </p:cNvPr>
          <p:cNvSpPr txBox="1">
            <a:spLocks/>
          </p:cNvSpPr>
          <p:nvPr/>
        </p:nvSpPr>
        <p:spPr>
          <a:xfrm>
            <a:off x="1384600" y="1034274"/>
            <a:ext cx="6784500" cy="32827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DM Sans"/>
              <a:buNone/>
              <a:defRPr sz="1600" b="1" i="0" u="none" strike="noStrike" cap="none">
                <a:solidFill>
                  <a:schemeClr val="dk1"/>
                </a:solidFill>
                <a:latin typeface="Heebo"/>
                <a:ea typeface="Heebo"/>
                <a:cs typeface="Heebo"/>
                <a:sym typeface="Heebo"/>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dirty="0"/>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213" name="Google Shape;213;p28"/>
          <p:cNvSpPr txBox="1">
            <a:spLocks noGrp="1"/>
          </p:cNvSpPr>
          <p:nvPr>
            <p:ph type="subTitle" idx="2"/>
          </p:nvPr>
        </p:nvSpPr>
        <p:spPr>
          <a:xfrm>
            <a:off x="870175" y="1247825"/>
            <a:ext cx="7135588" cy="2905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0" i="0" dirty="0">
                <a:solidFill>
                  <a:srgbClr val="ECECEC"/>
                </a:solidFill>
                <a:effectLst/>
                <a:latin typeface="Söhne"/>
              </a:rPr>
              <a:t>   Welcome to my presentation on </a:t>
            </a:r>
            <a:r>
              <a:rPr lang="en-US" sz="1600" b="1" i="1" dirty="0">
                <a:solidFill>
                  <a:srgbClr val="ECECEC"/>
                </a:solidFill>
                <a:effectLst/>
                <a:latin typeface="Söhne"/>
              </a:rPr>
              <a:t>Cinematic </a:t>
            </a:r>
            <a:r>
              <a:rPr lang="en-US" sz="1600" b="1" i="1" dirty="0">
                <a:solidFill>
                  <a:srgbClr val="ECECEC"/>
                </a:solidFill>
                <a:latin typeface="Söhne"/>
              </a:rPr>
              <a:t>Financial A</a:t>
            </a:r>
            <a:r>
              <a:rPr lang="en-US" sz="1600" b="1" i="1" dirty="0">
                <a:solidFill>
                  <a:srgbClr val="ECECEC"/>
                </a:solidFill>
                <a:effectLst/>
                <a:latin typeface="Söhne"/>
              </a:rPr>
              <a:t>nalytics</a:t>
            </a:r>
            <a:r>
              <a:rPr lang="en-US" sz="1600" b="0" i="0" dirty="0">
                <a:solidFill>
                  <a:srgbClr val="ECECEC"/>
                </a:solidFill>
                <a:effectLst/>
                <a:latin typeface="Söhne"/>
              </a:rPr>
              <a:t>, where the allure of the silver screen meets the precision of data science. Today, we dive into the dynamic world of film, exploring how various genres perform financially and uncovering the factors that contribute to a movie's success. </a:t>
            </a:r>
          </a:p>
          <a:p>
            <a:pPr marL="0" lvl="0" indent="0" algn="l" rtl="0">
              <a:spcBef>
                <a:spcPts val="0"/>
              </a:spcBef>
              <a:spcAft>
                <a:spcPts val="0"/>
              </a:spcAft>
              <a:buNone/>
            </a:pPr>
            <a:r>
              <a:rPr lang="en-US" sz="700" b="0" i="0" dirty="0">
                <a:solidFill>
                  <a:srgbClr val="ECECEC"/>
                </a:solidFill>
                <a:effectLst/>
                <a:latin typeface="Söhne"/>
              </a:rPr>
              <a:t> </a:t>
            </a:r>
            <a:endParaRPr lang="en-US" b="0" i="0" dirty="0">
              <a:solidFill>
                <a:srgbClr val="ECECEC"/>
              </a:solidFill>
              <a:effectLst/>
              <a:latin typeface="Söhne"/>
            </a:endParaRPr>
          </a:p>
          <a:p>
            <a:pPr marL="0" lvl="0" indent="0" algn="l" rtl="0">
              <a:spcBef>
                <a:spcPts val="0"/>
              </a:spcBef>
              <a:spcAft>
                <a:spcPts val="0"/>
              </a:spcAft>
              <a:buNone/>
            </a:pPr>
            <a:r>
              <a:rPr lang="en-US" sz="1600" b="0" i="0" dirty="0">
                <a:solidFill>
                  <a:srgbClr val="ECECEC"/>
                </a:solidFill>
                <a:effectLst/>
                <a:latin typeface="Söhne"/>
              </a:rPr>
              <a:t>   We'll unravel the relationship between critical acclaim and box office revenue, and showcase which genres captivate audiences to become box office hits. The analysis leverages cutting-edge data visualization tools to bring you insights that combine industry trends with granular detail. </a:t>
            </a:r>
          </a:p>
          <a:p>
            <a:pPr marL="0" lvl="0" indent="0" algn="l" rtl="0">
              <a:spcBef>
                <a:spcPts val="0"/>
              </a:spcBef>
              <a:spcAft>
                <a:spcPts val="0"/>
              </a:spcAft>
              <a:buNone/>
            </a:pPr>
            <a:endParaRPr lang="en-US" sz="900" dirty="0">
              <a:solidFill>
                <a:srgbClr val="ECECEC"/>
              </a:solidFill>
              <a:latin typeface="Söhne"/>
            </a:endParaRPr>
          </a:p>
          <a:p>
            <a:pPr marL="0" lvl="0" indent="0" algn="l" rtl="0">
              <a:spcBef>
                <a:spcPts val="0"/>
              </a:spcBef>
              <a:spcAft>
                <a:spcPts val="0"/>
              </a:spcAft>
              <a:buNone/>
            </a:pPr>
            <a:r>
              <a:rPr lang="en-US" sz="1600" b="0" i="1" dirty="0">
                <a:solidFill>
                  <a:srgbClr val="ECECEC"/>
                </a:solidFill>
                <a:effectLst/>
                <a:latin typeface="Söhne"/>
              </a:rPr>
              <a:t>Let's illuminate the patterns and narratives hidden within the numbers, revealing the true story behind movie profitability.</a:t>
            </a:r>
            <a:endParaRPr sz="1600" i="1" dirty="0"/>
          </a:p>
        </p:txBody>
      </p:sp>
    </p:spTree>
    <p:extLst>
      <p:ext uri="{BB962C8B-B14F-4D97-AF65-F5344CB8AC3E}">
        <p14:creationId xmlns:p14="http://schemas.microsoft.com/office/powerpoint/2010/main" val="3216888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1916020" y="210788"/>
            <a:ext cx="6107630" cy="151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sz="4000" dirty="0" err="1"/>
              <a:t>Questions</a:t>
            </a:r>
            <a:r>
              <a:rPr lang="es-ES" sz="4000" dirty="0"/>
              <a:t> </a:t>
            </a:r>
            <a:r>
              <a:rPr lang="es-ES" sz="4000" dirty="0" err="1"/>
              <a:t>to</a:t>
            </a:r>
            <a:r>
              <a:rPr lang="es-ES" sz="4000" dirty="0"/>
              <a:t> </a:t>
            </a:r>
            <a:r>
              <a:rPr lang="es-ES" sz="4000" dirty="0" err="1"/>
              <a:t>solve</a:t>
            </a:r>
            <a:endParaRPr sz="4000" dirty="0"/>
          </a:p>
        </p:txBody>
      </p:sp>
      <p:sp>
        <p:nvSpPr>
          <p:cNvPr id="219" name="Google Shape;219;p29"/>
          <p:cNvSpPr txBox="1">
            <a:spLocks noGrp="1"/>
          </p:cNvSpPr>
          <p:nvPr>
            <p:ph type="title" idx="2"/>
          </p:nvPr>
        </p:nvSpPr>
        <p:spPr>
          <a:xfrm>
            <a:off x="1260301" y="50588"/>
            <a:ext cx="2483023"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effectLst>
                  <a:outerShdw blurRad="38100" dist="38100" dir="2700000" algn="tl">
                    <a:srgbClr val="000000">
                      <a:alpha val="43137"/>
                    </a:srgbClr>
                  </a:outerShdw>
                </a:effectLst>
              </a:rPr>
              <a:t>Target</a:t>
            </a:r>
            <a:endParaRPr dirty="0">
              <a:effectLst>
                <a:outerShdw blurRad="38100" dist="38100" dir="2700000" algn="tl">
                  <a:srgbClr val="000000">
                    <a:alpha val="43137"/>
                  </a:srgbClr>
                </a:outerShdw>
              </a:effectLst>
            </a:endParaRPr>
          </a:p>
        </p:txBody>
      </p:sp>
      <p:grpSp>
        <p:nvGrpSpPr>
          <p:cNvPr id="221" name="Google Shape;221;p29"/>
          <p:cNvGrpSpPr/>
          <p:nvPr/>
        </p:nvGrpSpPr>
        <p:grpSpPr>
          <a:xfrm>
            <a:off x="6924125" y="58100"/>
            <a:ext cx="2672776" cy="5442228"/>
            <a:chOff x="6924125" y="58100"/>
            <a:chExt cx="2672776" cy="5442228"/>
          </a:xfrm>
        </p:grpSpPr>
        <p:pic>
          <p:nvPicPr>
            <p:cNvPr id="222" name="Google Shape;222;p29"/>
            <p:cNvPicPr preferRelativeResize="0"/>
            <p:nvPr/>
          </p:nvPicPr>
          <p:blipFill>
            <a:blip r:embed="rId3">
              <a:alphaModFix/>
            </a:blip>
            <a:stretch>
              <a:fillRect/>
            </a:stretch>
          </p:blipFill>
          <p:spPr>
            <a:xfrm>
              <a:off x="6924125" y="58100"/>
              <a:ext cx="2356402" cy="2943625"/>
            </a:xfrm>
            <a:prstGeom prst="rect">
              <a:avLst/>
            </a:prstGeom>
            <a:noFill/>
            <a:ln>
              <a:noFill/>
            </a:ln>
          </p:spPr>
        </p:pic>
        <p:pic>
          <p:nvPicPr>
            <p:cNvPr id="223" name="Google Shape;223;p29"/>
            <p:cNvPicPr preferRelativeResize="0"/>
            <p:nvPr/>
          </p:nvPicPr>
          <p:blipFill>
            <a:blip r:embed="rId4">
              <a:alphaModFix/>
            </a:blip>
            <a:stretch>
              <a:fillRect/>
            </a:stretch>
          </p:blipFill>
          <p:spPr>
            <a:xfrm>
              <a:off x="8023650" y="1874875"/>
              <a:ext cx="1573251" cy="1546426"/>
            </a:xfrm>
            <a:prstGeom prst="rect">
              <a:avLst/>
            </a:prstGeom>
            <a:noFill/>
            <a:ln>
              <a:noFill/>
            </a:ln>
          </p:spPr>
        </p:pic>
        <p:pic>
          <p:nvPicPr>
            <p:cNvPr id="224" name="Google Shape;224;p29"/>
            <p:cNvPicPr preferRelativeResize="0"/>
            <p:nvPr/>
          </p:nvPicPr>
          <p:blipFill>
            <a:blip r:embed="rId5">
              <a:alphaModFix/>
            </a:blip>
            <a:stretch>
              <a:fillRect/>
            </a:stretch>
          </p:blipFill>
          <p:spPr>
            <a:xfrm rot="-541385">
              <a:off x="7188451" y="2520299"/>
              <a:ext cx="1880200" cy="2850226"/>
            </a:xfrm>
            <a:prstGeom prst="rect">
              <a:avLst/>
            </a:prstGeom>
            <a:noFill/>
            <a:ln>
              <a:noFill/>
            </a:ln>
          </p:spPr>
        </p:pic>
      </p:grpSp>
      <p:sp>
        <p:nvSpPr>
          <p:cNvPr id="2" name="TextBox 1">
            <a:extLst>
              <a:ext uri="{FF2B5EF4-FFF2-40B4-BE49-F238E27FC236}">
                <a16:creationId xmlns:a16="http://schemas.microsoft.com/office/drawing/2014/main" id="{D99EEE91-0C30-B0BD-217A-58C0367D4637}"/>
              </a:ext>
            </a:extLst>
          </p:cNvPr>
          <p:cNvSpPr txBox="1"/>
          <p:nvPr/>
        </p:nvSpPr>
        <p:spPr>
          <a:xfrm>
            <a:off x="1260301" y="2219701"/>
            <a:ext cx="5834063" cy="2031325"/>
          </a:xfrm>
          <a:prstGeom prst="rect">
            <a:avLst/>
          </a:prstGeom>
          <a:solidFill>
            <a:schemeClr val="accent3"/>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r>
              <a:rPr lang="es-ES" sz="1600" b="1" dirty="0">
                <a:solidFill>
                  <a:schemeClr val="tx1"/>
                </a:solidFill>
              </a:rPr>
              <a:t>· </a:t>
            </a:r>
            <a:r>
              <a:rPr lang="es-ES" sz="1600" b="1" dirty="0" err="1">
                <a:solidFill>
                  <a:schemeClr val="tx1"/>
                </a:solidFill>
              </a:rPr>
              <a:t>Which</a:t>
            </a:r>
            <a:r>
              <a:rPr lang="es-ES" sz="1600" b="1" dirty="0">
                <a:solidFill>
                  <a:schemeClr val="tx1"/>
                </a:solidFill>
              </a:rPr>
              <a:t> </a:t>
            </a:r>
            <a:r>
              <a:rPr lang="es-ES" sz="1600" b="1" dirty="0" err="1">
                <a:solidFill>
                  <a:schemeClr val="tx1"/>
                </a:solidFill>
              </a:rPr>
              <a:t>genre</a:t>
            </a:r>
            <a:r>
              <a:rPr lang="es-ES" sz="1600" b="1" dirty="0">
                <a:solidFill>
                  <a:schemeClr val="tx1"/>
                </a:solidFill>
              </a:rPr>
              <a:t> </a:t>
            </a:r>
            <a:r>
              <a:rPr lang="es-ES" sz="1600" b="1" dirty="0" err="1">
                <a:solidFill>
                  <a:schemeClr val="tx1"/>
                </a:solidFill>
              </a:rPr>
              <a:t>of</a:t>
            </a:r>
            <a:r>
              <a:rPr lang="es-ES" sz="1600" b="1" dirty="0">
                <a:solidFill>
                  <a:schemeClr val="tx1"/>
                </a:solidFill>
              </a:rPr>
              <a:t> </a:t>
            </a:r>
            <a:r>
              <a:rPr lang="es-ES" sz="1600" b="1" dirty="0" err="1">
                <a:solidFill>
                  <a:schemeClr val="tx1"/>
                </a:solidFill>
              </a:rPr>
              <a:t>movies</a:t>
            </a:r>
            <a:r>
              <a:rPr lang="es-ES" sz="1600" b="1" dirty="0">
                <a:solidFill>
                  <a:schemeClr val="tx1"/>
                </a:solidFill>
              </a:rPr>
              <a:t> </a:t>
            </a:r>
            <a:r>
              <a:rPr lang="es-ES" sz="1600" b="1" dirty="0" err="1">
                <a:solidFill>
                  <a:schemeClr val="tx1"/>
                </a:solidFill>
              </a:rPr>
              <a:t>generates</a:t>
            </a:r>
            <a:r>
              <a:rPr lang="es-ES" sz="1600" b="1" dirty="0">
                <a:solidFill>
                  <a:schemeClr val="tx1"/>
                </a:solidFill>
              </a:rPr>
              <a:t> </a:t>
            </a:r>
            <a:r>
              <a:rPr lang="es-ES" sz="1600" b="1" dirty="0" err="1">
                <a:solidFill>
                  <a:schemeClr val="tx1"/>
                </a:solidFill>
              </a:rPr>
              <a:t>the</a:t>
            </a:r>
            <a:r>
              <a:rPr lang="es-ES" sz="1600" b="1" dirty="0">
                <a:solidFill>
                  <a:schemeClr val="tx1"/>
                </a:solidFill>
              </a:rPr>
              <a:t> </a:t>
            </a:r>
            <a:r>
              <a:rPr lang="es-ES" sz="1600" b="1" dirty="0" err="1">
                <a:solidFill>
                  <a:schemeClr val="tx1"/>
                </a:solidFill>
              </a:rPr>
              <a:t>most</a:t>
            </a:r>
            <a:r>
              <a:rPr lang="es-ES" sz="1600" b="1" dirty="0">
                <a:solidFill>
                  <a:schemeClr val="tx1"/>
                </a:solidFill>
              </a:rPr>
              <a:t> </a:t>
            </a:r>
            <a:r>
              <a:rPr lang="es-ES" sz="1600" b="1" dirty="0" err="1">
                <a:solidFill>
                  <a:schemeClr val="tx1"/>
                </a:solidFill>
              </a:rPr>
              <a:t>revenue</a:t>
            </a:r>
            <a:r>
              <a:rPr lang="es-ES" sz="1600" b="1" dirty="0">
                <a:solidFill>
                  <a:schemeClr val="tx1"/>
                </a:solidFill>
              </a:rPr>
              <a:t>?</a:t>
            </a:r>
          </a:p>
          <a:p>
            <a:endParaRPr lang="es-ES" sz="1600" b="1" dirty="0">
              <a:solidFill>
                <a:schemeClr val="tx1"/>
              </a:solidFill>
            </a:endParaRPr>
          </a:p>
          <a:p>
            <a:r>
              <a:rPr lang="es-ES" sz="1600" b="1" dirty="0">
                <a:solidFill>
                  <a:schemeClr val="tx1"/>
                </a:solidFill>
              </a:rPr>
              <a:t>· </a:t>
            </a:r>
            <a:r>
              <a:rPr lang="es-ES" sz="1600" b="1" dirty="0" err="1">
                <a:solidFill>
                  <a:schemeClr val="tx1"/>
                </a:solidFill>
              </a:rPr>
              <a:t>Is</a:t>
            </a:r>
            <a:r>
              <a:rPr lang="es-ES" sz="1600" b="1" dirty="0">
                <a:solidFill>
                  <a:schemeClr val="tx1"/>
                </a:solidFill>
              </a:rPr>
              <a:t> </a:t>
            </a:r>
            <a:r>
              <a:rPr lang="es-ES" sz="1600" b="1" dirty="0" err="1">
                <a:solidFill>
                  <a:schemeClr val="tx1"/>
                </a:solidFill>
              </a:rPr>
              <a:t>there</a:t>
            </a:r>
            <a:r>
              <a:rPr lang="es-ES" sz="1600" b="1" dirty="0">
                <a:solidFill>
                  <a:schemeClr val="tx1"/>
                </a:solidFill>
              </a:rPr>
              <a:t> a </a:t>
            </a:r>
            <a:r>
              <a:rPr lang="es-ES" sz="1600" b="1" dirty="0" err="1">
                <a:solidFill>
                  <a:schemeClr val="tx1"/>
                </a:solidFill>
              </a:rPr>
              <a:t>correlation</a:t>
            </a:r>
            <a:r>
              <a:rPr lang="es-ES" sz="1600" b="1" dirty="0">
                <a:solidFill>
                  <a:schemeClr val="tx1"/>
                </a:solidFill>
              </a:rPr>
              <a:t> </a:t>
            </a:r>
            <a:r>
              <a:rPr lang="es-ES" sz="1600" b="1" dirty="0" err="1">
                <a:solidFill>
                  <a:schemeClr val="tx1"/>
                </a:solidFill>
              </a:rPr>
              <a:t>between</a:t>
            </a:r>
            <a:r>
              <a:rPr lang="es-ES" sz="1600" b="1" dirty="0">
                <a:solidFill>
                  <a:schemeClr val="tx1"/>
                </a:solidFill>
              </a:rPr>
              <a:t> </a:t>
            </a:r>
            <a:r>
              <a:rPr lang="es-ES" sz="1600" b="1" dirty="0" err="1">
                <a:solidFill>
                  <a:schemeClr val="tx1"/>
                </a:solidFill>
              </a:rPr>
              <a:t>the</a:t>
            </a:r>
            <a:r>
              <a:rPr lang="es-ES" sz="1600" b="1" dirty="0">
                <a:solidFill>
                  <a:schemeClr val="tx1"/>
                </a:solidFill>
              </a:rPr>
              <a:t> rating </a:t>
            </a:r>
            <a:r>
              <a:rPr lang="es-ES" sz="1600" b="1" dirty="0" err="1">
                <a:solidFill>
                  <a:schemeClr val="tx1"/>
                </a:solidFill>
              </a:rPr>
              <a:t>of</a:t>
            </a:r>
            <a:r>
              <a:rPr lang="es-ES" sz="1600" b="1" dirty="0">
                <a:solidFill>
                  <a:schemeClr val="tx1"/>
                </a:solidFill>
              </a:rPr>
              <a:t> a </a:t>
            </a:r>
            <a:r>
              <a:rPr lang="es-ES" sz="1600" b="1" dirty="0" err="1">
                <a:solidFill>
                  <a:schemeClr val="tx1"/>
                </a:solidFill>
              </a:rPr>
              <a:t>movie</a:t>
            </a:r>
            <a:r>
              <a:rPr lang="es-ES" sz="1600" b="1" dirty="0">
                <a:solidFill>
                  <a:schemeClr val="tx1"/>
                </a:solidFill>
              </a:rPr>
              <a:t> and </a:t>
            </a:r>
            <a:r>
              <a:rPr lang="es-ES" sz="1600" b="1" dirty="0" err="1">
                <a:solidFill>
                  <a:schemeClr val="tx1"/>
                </a:solidFill>
              </a:rPr>
              <a:t>the</a:t>
            </a:r>
            <a:r>
              <a:rPr lang="es-ES" sz="1600" b="1" dirty="0">
                <a:solidFill>
                  <a:schemeClr val="tx1"/>
                </a:solidFill>
              </a:rPr>
              <a:t> </a:t>
            </a:r>
            <a:r>
              <a:rPr lang="es-ES" sz="1600" b="1" dirty="0" err="1">
                <a:solidFill>
                  <a:schemeClr val="tx1"/>
                </a:solidFill>
              </a:rPr>
              <a:t>revenue</a:t>
            </a:r>
            <a:r>
              <a:rPr lang="es-ES" sz="1600" b="1" dirty="0">
                <a:solidFill>
                  <a:schemeClr val="tx1"/>
                </a:solidFill>
              </a:rPr>
              <a:t>?</a:t>
            </a:r>
          </a:p>
          <a:p>
            <a:endParaRPr lang="es-ES" sz="1600" b="1" dirty="0">
              <a:solidFill>
                <a:schemeClr val="tx1"/>
              </a:solidFill>
            </a:endParaRPr>
          </a:p>
          <a:p>
            <a:r>
              <a:rPr lang="es-ES" sz="1600" b="1" dirty="0">
                <a:solidFill>
                  <a:schemeClr val="tx1"/>
                </a:solidFill>
              </a:rPr>
              <a:t>· </a:t>
            </a:r>
            <a:r>
              <a:rPr lang="es-ES" sz="1600" b="1" dirty="0" err="1">
                <a:solidFill>
                  <a:schemeClr val="tx1"/>
                </a:solidFill>
              </a:rPr>
              <a:t>Having</a:t>
            </a:r>
            <a:r>
              <a:rPr lang="es-ES" sz="1600" b="1" dirty="0">
                <a:solidFill>
                  <a:schemeClr val="tx1"/>
                </a:solidFill>
              </a:rPr>
              <a:t> a </a:t>
            </a:r>
            <a:r>
              <a:rPr lang="es-ES" sz="1600" b="1" dirty="0" err="1">
                <a:solidFill>
                  <a:schemeClr val="tx1"/>
                </a:solidFill>
              </a:rPr>
              <a:t>high</a:t>
            </a:r>
            <a:r>
              <a:rPr lang="es-ES" sz="1600" b="1" dirty="0">
                <a:solidFill>
                  <a:schemeClr val="tx1"/>
                </a:solidFill>
              </a:rPr>
              <a:t> Budget, </a:t>
            </a:r>
            <a:r>
              <a:rPr lang="es-ES" sz="1600" b="1" dirty="0" err="1">
                <a:solidFill>
                  <a:schemeClr val="tx1"/>
                </a:solidFill>
              </a:rPr>
              <a:t>which</a:t>
            </a:r>
            <a:r>
              <a:rPr lang="es-ES" sz="1600" b="1" dirty="0">
                <a:solidFill>
                  <a:schemeClr val="tx1"/>
                </a:solidFill>
              </a:rPr>
              <a:t> </a:t>
            </a:r>
            <a:r>
              <a:rPr lang="es-ES" sz="1600" b="1" dirty="0" err="1">
                <a:solidFill>
                  <a:schemeClr val="tx1"/>
                </a:solidFill>
              </a:rPr>
              <a:t>genre</a:t>
            </a:r>
            <a:r>
              <a:rPr lang="es-ES" sz="1600" b="1" dirty="0">
                <a:solidFill>
                  <a:schemeClr val="tx1"/>
                </a:solidFill>
              </a:rPr>
              <a:t> </a:t>
            </a:r>
            <a:r>
              <a:rPr lang="es-ES" sz="1600" b="1" dirty="0" err="1">
                <a:solidFill>
                  <a:schemeClr val="tx1"/>
                </a:solidFill>
              </a:rPr>
              <a:t>of</a:t>
            </a:r>
            <a:r>
              <a:rPr lang="es-ES" sz="1600" b="1" dirty="0">
                <a:solidFill>
                  <a:schemeClr val="tx1"/>
                </a:solidFill>
              </a:rPr>
              <a:t> </a:t>
            </a:r>
            <a:r>
              <a:rPr lang="es-ES" sz="1600" b="1" dirty="0" err="1">
                <a:solidFill>
                  <a:schemeClr val="tx1"/>
                </a:solidFill>
              </a:rPr>
              <a:t>movie</a:t>
            </a:r>
            <a:r>
              <a:rPr lang="es-ES" sz="1600" b="1" dirty="0">
                <a:solidFill>
                  <a:schemeClr val="tx1"/>
                </a:solidFill>
              </a:rPr>
              <a:t> </a:t>
            </a:r>
            <a:r>
              <a:rPr lang="es-ES" sz="1600" b="1" dirty="0" err="1">
                <a:solidFill>
                  <a:schemeClr val="tx1"/>
                </a:solidFill>
              </a:rPr>
              <a:t>would</a:t>
            </a:r>
            <a:r>
              <a:rPr lang="es-ES" sz="1600" b="1" dirty="0">
                <a:solidFill>
                  <a:schemeClr val="tx1"/>
                </a:solidFill>
              </a:rPr>
              <a:t> </a:t>
            </a:r>
            <a:r>
              <a:rPr lang="es-ES" sz="1600" b="1" dirty="0" err="1">
                <a:solidFill>
                  <a:schemeClr val="tx1"/>
                </a:solidFill>
              </a:rPr>
              <a:t>you</a:t>
            </a:r>
            <a:r>
              <a:rPr lang="es-ES" sz="1600" b="1" dirty="0">
                <a:solidFill>
                  <a:schemeClr val="tx1"/>
                </a:solidFill>
              </a:rPr>
              <a:t> </a:t>
            </a:r>
            <a:r>
              <a:rPr lang="es-ES" sz="1600" b="1" dirty="0" err="1">
                <a:solidFill>
                  <a:schemeClr val="tx1"/>
                </a:solidFill>
              </a:rPr>
              <a:t>recommend</a:t>
            </a:r>
            <a:r>
              <a:rPr lang="es-ES" sz="1600" b="1" dirty="0">
                <a:solidFill>
                  <a:schemeClr val="tx1"/>
                </a:solidFill>
              </a:rPr>
              <a:t> </a:t>
            </a:r>
            <a:r>
              <a:rPr lang="es-ES" sz="1600" b="1" dirty="0" err="1">
                <a:solidFill>
                  <a:schemeClr val="tx1"/>
                </a:solidFill>
              </a:rPr>
              <a:t>to</a:t>
            </a:r>
            <a:r>
              <a:rPr lang="es-ES" sz="1600" b="1" dirty="0">
                <a:solidFill>
                  <a:schemeClr val="tx1"/>
                </a:solidFill>
              </a:rPr>
              <a:t> film?</a:t>
            </a:r>
            <a:endParaRPr lang="es-ES" dirty="0">
              <a:solidFill>
                <a:schemeClr val="tx1"/>
              </a:solidFill>
            </a:endParaRPr>
          </a:p>
          <a:p>
            <a:endParaRPr 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1468352" y="66637"/>
            <a:ext cx="6292994" cy="5547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Extracting, Transforming and Loading</a:t>
            </a:r>
            <a:endParaRPr dirty="0"/>
          </a:p>
        </p:txBody>
      </p:sp>
      <p:sp>
        <p:nvSpPr>
          <p:cNvPr id="230" name="Google Shape;230;p30"/>
          <p:cNvSpPr txBox="1">
            <a:spLocks noGrp="1"/>
          </p:cNvSpPr>
          <p:nvPr>
            <p:ph type="subTitle" idx="1"/>
          </p:nvPr>
        </p:nvSpPr>
        <p:spPr>
          <a:xfrm>
            <a:off x="303056" y="609602"/>
            <a:ext cx="4240351" cy="4333876"/>
          </a:xfrm>
          <a:prstGeom prst="rect">
            <a:avLst/>
          </a:prstGeom>
          <a:solidFill>
            <a:schemeClr val="accent3"/>
          </a:solidFill>
          <a:effectLst>
            <a:softEdge rad="63500"/>
          </a:effectLst>
        </p:spPr>
        <p:txBody>
          <a:bodyPr spcFirstLastPara="1" wrap="square" lIns="91425" tIns="91425" rIns="91425" bIns="91425" anchor="t" anchorCtr="0">
            <a:noAutofit/>
          </a:bodyPr>
          <a:lstStyle/>
          <a:p>
            <a:pPr marL="0" lvl="0" indent="0" algn="l" rtl="0">
              <a:spcBef>
                <a:spcPts val="0"/>
              </a:spcBef>
              <a:spcAft>
                <a:spcPts val="0"/>
              </a:spcAft>
              <a:buNone/>
            </a:pPr>
            <a:r>
              <a:rPr lang="es-ES" sz="1200" b="1" u="sng" dirty="0"/>
              <a:t>Excel</a:t>
            </a:r>
          </a:p>
          <a:p>
            <a:pPr marL="0" lvl="0" indent="0" algn="l" rtl="0">
              <a:spcBef>
                <a:spcPts val="0"/>
              </a:spcBef>
              <a:spcAft>
                <a:spcPts val="0"/>
              </a:spcAft>
              <a:buNone/>
            </a:pPr>
            <a:r>
              <a:rPr lang="es-ES" sz="1200" dirty="0"/>
              <a:t>· </a:t>
            </a:r>
            <a:r>
              <a:rPr lang="es-ES" sz="1200" dirty="0" err="1"/>
              <a:t>Found</a:t>
            </a:r>
            <a:r>
              <a:rPr lang="es-ES" sz="1200" dirty="0"/>
              <a:t> </a:t>
            </a:r>
            <a:r>
              <a:rPr lang="es-ES" sz="1200" dirty="0" err="1"/>
              <a:t>the</a:t>
            </a:r>
            <a:r>
              <a:rPr lang="es-ES" sz="1200" dirty="0"/>
              <a:t> </a:t>
            </a:r>
            <a:r>
              <a:rPr lang="es-ES" sz="1200" dirty="0" err="1"/>
              <a:t>information</a:t>
            </a:r>
            <a:r>
              <a:rPr lang="es-ES" sz="1200" dirty="0"/>
              <a:t> </a:t>
            </a:r>
            <a:r>
              <a:rPr lang="es-ES" sz="1200" dirty="0" err="1"/>
              <a:t>about</a:t>
            </a:r>
            <a:r>
              <a:rPr lang="es-ES" sz="1200" dirty="0"/>
              <a:t> </a:t>
            </a:r>
            <a:r>
              <a:rPr lang="es-ES" sz="1200" dirty="0" err="1"/>
              <a:t>movies</a:t>
            </a:r>
            <a:r>
              <a:rPr lang="es-ES" sz="1200" dirty="0"/>
              <a:t> </a:t>
            </a:r>
            <a:r>
              <a:rPr lang="es-ES" sz="1200" dirty="0" err="1"/>
              <a:t>on</a:t>
            </a:r>
            <a:r>
              <a:rPr lang="es-ES" sz="1200" dirty="0"/>
              <a:t> .</a:t>
            </a:r>
            <a:r>
              <a:rPr lang="es-ES" sz="1200" dirty="0" err="1"/>
              <a:t>csv</a:t>
            </a:r>
            <a:r>
              <a:rPr lang="es-ES" sz="1200" dirty="0"/>
              <a:t> </a:t>
            </a:r>
            <a:r>
              <a:rPr lang="es-ES" sz="1200" dirty="0" err="1"/>
              <a:t>format</a:t>
            </a:r>
            <a:r>
              <a:rPr lang="es-ES" sz="1200" dirty="0"/>
              <a:t> </a:t>
            </a:r>
            <a:r>
              <a:rPr lang="es-ES" sz="1200" dirty="0" err="1"/>
              <a:t>which</a:t>
            </a:r>
            <a:r>
              <a:rPr lang="es-ES" sz="1200" dirty="0"/>
              <a:t> I </a:t>
            </a:r>
            <a:r>
              <a:rPr lang="es-ES" sz="1200" dirty="0" err="1"/>
              <a:t>loaded</a:t>
            </a:r>
            <a:r>
              <a:rPr lang="es-ES" sz="1200" dirty="0"/>
              <a:t> </a:t>
            </a:r>
            <a:r>
              <a:rPr lang="es-ES" sz="1200" dirty="0" err="1"/>
              <a:t>to</a:t>
            </a:r>
            <a:r>
              <a:rPr lang="es-ES" sz="1200" dirty="0"/>
              <a:t> Excel.</a:t>
            </a:r>
          </a:p>
          <a:p>
            <a:pPr marL="0" lvl="0" indent="0" algn="l" rtl="0">
              <a:spcBef>
                <a:spcPts val="0"/>
              </a:spcBef>
              <a:spcAft>
                <a:spcPts val="0"/>
              </a:spcAft>
              <a:buNone/>
            </a:pPr>
            <a:r>
              <a:rPr lang="es-ES" sz="800" dirty="0"/>
              <a:t> </a:t>
            </a:r>
            <a:endParaRPr lang="es-ES" sz="1200" dirty="0"/>
          </a:p>
          <a:p>
            <a:pPr marL="0" lvl="0" indent="0" algn="l" rtl="0">
              <a:spcBef>
                <a:spcPts val="0"/>
              </a:spcBef>
              <a:spcAft>
                <a:spcPts val="0"/>
              </a:spcAft>
              <a:buNone/>
            </a:pPr>
            <a:r>
              <a:rPr lang="es-ES" sz="1200" dirty="0"/>
              <a:t>· </a:t>
            </a:r>
            <a:r>
              <a:rPr lang="es-ES" sz="1200" dirty="0" err="1"/>
              <a:t>Some</a:t>
            </a:r>
            <a:r>
              <a:rPr lang="es-ES" sz="1200" dirty="0"/>
              <a:t> </a:t>
            </a:r>
            <a:r>
              <a:rPr lang="es-ES" sz="1200" dirty="0" err="1"/>
              <a:t>information</a:t>
            </a:r>
            <a:r>
              <a:rPr lang="es-ES" sz="1200" dirty="0"/>
              <a:t> </a:t>
            </a:r>
            <a:r>
              <a:rPr lang="es-ES" sz="1200" dirty="0" err="1"/>
              <a:t>was</a:t>
            </a:r>
            <a:r>
              <a:rPr lang="es-ES" sz="1200" dirty="0"/>
              <a:t> in JSON </a:t>
            </a:r>
            <a:r>
              <a:rPr lang="es-ES" sz="1200" dirty="0" err="1"/>
              <a:t>format</a:t>
            </a:r>
            <a:r>
              <a:rPr lang="es-ES" sz="1200" dirty="0"/>
              <a:t> </a:t>
            </a:r>
            <a:r>
              <a:rPr lang="es-ES" sz="1200" dirty="0" err="1"/>
              <a:t>inside</a:t>
            </a:r>
            <a:r>
              <a:rPr lang="es-ES" sz="1200" dirty="0"/>
              <a:t> </a:t>
            </a:r>
            <a:r>
              <a:rPr lang="es-ES" sz="1200" dirty="0" err="1"/>
              <a:t>cells</a:t>
            </a:r>
            <a:r>
              <a:rPr lang="es-ES" sz="1200" dirty="0"/>
              <a:t> &amp; </a:t>
            </a:r>
            <a:r>
              <a:rPr lang="es-ES" sz="1200" dirty="0" err="1"/>
              <a:t>columns</a:t>
            </a:r>
            <a:r>
              <a:rPr lang="es-ES" sz="1200" dirty="0"/>
              <a:t> so I </a:t>
            </a:r>
            <a:r>
              <a:rPr lang="es-ES" sz="1200" dirty="0" err="1"/>
              <a:t>had</a:t>
            </a:r>
            <a:r>
              <a:rPr lang="es-ES" sz="1200" dirty="0"/>
              <a:t> </a:t>
            </a:r>
            <a:r>
              <a:rPr lang="es-ES" sz="1200" dirty="0" err="1"/>
              <a:t>to</a:t>
            </a:r>
            <a:r>
              <a:rPr lang="es-ES" sz="1200" dirty="0"/>
              <a:t> Split </a:t>
            </a:r>
            <a:r>
              <a:rPr lang="es-ES" sz="1200" dirty="0" err="1"/>
              <a:t>the</a:t>
            </a:r>
            <a:r>
              <a:rPr lang="es-ES" sz="1200" dirty="0"/>
              <a:t> </a:t>
            </a:r>
            <a:r>
              <a:rPr lang="es-ES" sz="1200" dirty="0" err="1"/>
              <a:t>information</a:t>
            </a:r>
            <a:r>
              <a:rPr lang="es-ES" sz="1200" dirty="0"/>
              <a:t> in </a:t>
            </a:r>
            <a:r>
              <a:rPr lang="es-ES" sz="1200" dirty="0" err="1"/>
              <a:t>several</a:t>
            </a:r>
            <a:r>
              <a:rPr lang="es-ES" sz="1200" dirty="0"/>
              <a:t> </a:t>
            </a:r>
            <a:r>
              <a:rPr lang="es-ES" sz="1200" dirty="0" err="1"/>
              <a:t>columns</a:t>
            </a:r>
            <a:r>
              <a:rPr lang="es-ES" sz="1200" dirty="0"/>
              <a:t> </a:t>
            </a:r>
            <a:r>
              <a:rPr lang="es-ES" sz="1200" dirty="0" err="1"/>
              <a:t>regarding</a:t>
            </a:r>
            <a:r>
              <a:rPr lang="es-ES" sz="1200" dirty="0"/>
              <a:t> </a:t>
            </a:r>
            <a:r>
              <a:rPr lang="es-ES" sz="1200" dirty="0" err="1"/>
              <a:t>genres</a:t>
            </a:r>
            <a:r>
              <a:rPr lang="es-ES" sz="1200" dirty="0"/>
              <a:t>, </a:t>
            </a:r>
            <a:r>
              <a:rPr lang="es-ES" sz="1200" dirty="0" err="1"/>
              <a:t>spoken</a:t>
            </a:r>
            <a:r>
              <a:rPr lang="es-ES" sz="1200" dirty="0"/>
              <a:t> </a:t>
            </a:r>
            <a:r>
              <a:rPr lang="es-ES" sz="1200" dirty="0" err="1"/>
              <a:t>languajes</a:t>
            </a:r>
            <a:r>
              <a:rPr lang="es-ES" sz="1200" dirty="0"/>
              <a:t> and </a:t>
            </a:r>
            <a:r>
              <a:rPr lang="es-ES" sz="1200" dirty="0" err="1"/>
              <a:t>others</a:t>
            </a:r>
            <a:r>
              <a:rPr lang="es-ES" sz="1200" dirty="0"/>
              <a:t> </a:t>
            </a:r>
            <a:r>
              <a:rPr lang="es-ES" sz="1200" dirty="0" err="1"/>
              <a:t>to</a:t>
            </a:r>
            <a:r>
              <a:rPr lang="es-ES" sz="1200" dirty="0"/>
              <a:t> </a:t>
            </a:r>
            <a:r>
              <a:rPr lang="es-ES" sz="1200" dirty="0" err="1"/>
              <a:t>have</a:t>
            </a:r>
            <a:r>
              <a:rPr lang="es-ES" sz="1200" dirty="0"/>
              <a:t> a </a:t>
            </a:r>
            <a:r>
              <a:rPr lang="es-ES" sz="1200" dirty="0" err="1"/>
              <a:t>clear</a:t>
            </a:r>
            <a:r>
              <a:rPr lang="es-ES" sz="1200" dirty="0"/>
              <a:t> </a:t>
            </a:r>
            <a:r>
              <a:rPr lang="es-ES" sz="1200" dirty="0" err="1"/>
              <a:t>view</a:t>
            </a:r>
            <a:r>
              <a:rPr lang="es-ES" sz="1200" dirty="0"/>
              <a:t> </a:t>
            </a:r>
            <a:r>
              <a:rPr lang="es-ES" sz="1200" dirty="0" err="1"/>
              <a:t>of</a:t>
            </a:r>
            <a:r>
              <a:rPr lang="es-ES" sz="1200" dirty="0"/>
              <a:t> </a:t>
            </a:r>
            <a:r>
              <a:rPr lang="es-ES" sz="1200" dirty="0" err="1"/>
              <a:t>the</a:t>
            </a:r>
            <a:r>
              <a:rPr lang="es-ES" sz="1200" dirty="0"/>
              <a:t> global data.</a:t>
            </a:r>
          </a:p>
          <a:p>
            <a:pPr marL="0" lvl="0" indent="0" algn="l" rtl="0">
              <a:spcBef>
                <a:spcPts val="0"/>
              </a:spcBef>
              <a:spcAft>
                <a:spcPts val="0"/>
              </a:spcAft>
              <a:buNone/>
            </a:pPr>
            <a:r>
              <a:rPr lang="es-ES" sz="800" dirty="0"/>
              <a:t> </a:t>
            </a:r>
            <a:endParaRPr lang="es-ES" sz="1200" dirty="0"/>
          </a:p>
          <a:p>
            <a:pPr marL="0" lvl="0" indent="0" algn="l" rtl="0">
              <a:spcBef>
                <a:spcPts val="0"/>
              </a:spcBef>
              <a:spcAft>
                <a:spcPts val="0"/>
              </a:spcAft>
              <a:buNone/>
            </a:pPr>
            <a:r>
              <a:rPr lang="es-ES" sz="1200" dirty="0"/>
              <a:t>· </a:t>
            </a:r>
            <a:r>
              <a:rPr lang="es-ES" sz="1200" dirty="0" err="1"/>
              <a:t>Checked</a:t>
            </a:r>
            <a:r>
              <a:rPr lang="es-ES" sz="1200" dirty="0"/>
              <a:t> </a:t>
            </a:r>
            <a:r>
              <a:rPr lang="es-ES" sz="1200" dirty="0" err="1"/>
              <a:t>for</a:t>
            </a:r>
            <a:r>
              <a:rPr lang="es-ES" sz="1200" dirty="0"/>
              <a:t> </a:t>
            </a:r>
            <a:r>
              <a:rPr lang="es-ES" sz="1200" dirty="0" err="1"/>
              <a:t>missing</a:t>
            </a:r>
            <a:r>
              <a:rPr lang="es-ES" sz="1200" dirty="0"/>
              <a:t> data (</a:t>
            </a:r>
            <a:r>
              <a:rPr lang="es-ES" sz="1200" dirty="0" err="1"/>
              <a:t>various</a:t>
            </a:r>
            <a:r>
              <a:rPr lang="es-ES" sz="1200" dirty="0"/>
              <a:t> </a:t>
            </a:r>
            <a:r>
              <a:rPr lang="es-ES" sz="1200" dirty="0" err="1"/>
              <a:t>missing</a:t>
            </a:r>
            <a:r>
              <a:rPr lang="es-ES" sz="1200" dirty="0"/>
              <a:t> Budget and </a:t>
            </a:r>
            <a:r>
              <a:rPr lang="es-ES" sz="1200" dirty="0" err="1"/>
              <a:t>Revenue</a:t>
            </a:r>
            <a:r>
              <a:rPr lang="es-ES" sz="1200" dirty="0"/>
              <a:t> </a:t>
            </a:r>
            <a:r>
              <a:rPr lang="es-ES" sz="1200" dirty="0" err="1"/>
              <a:t>ammounts</a:t>
            </a:r>
            <a:r>
              <a:rPr lang="es-ES" sz="1200" dirty="0"/>
              <a:t>) and </a:t>
            </a:r>
            <a:r>
              <a:rPr lang="es-ES" sz="1200" dirty="0" err="1"/>
              <a:t>duplicated</a:t>
            </a:r>
            <a:r>
              <a:rPr lang="es-ES" sz="1200" dirty="0"/>
              <a:t> </a:t>
            </a:r>
            <a:r>
              <a:rPr lang="es-ES" sz="1200" dirty="0" err="1"/>
              <a:t>values</a:t>
            </a:r>
            <a:r>
              <a:rPr lang="es-ES" sz="1200" dirty="0"/>
              <a:t> (</a:t>
            </a:r>
            <a:r>
              <a:rPr lang="es-ES" sz="1200" dirty="0" err="1"/>
              <a:t>none</a:t>
            </a:r>
            <a:r>
              <a:rPr lang="es-ES" sz="1200" dirty="0"/>
              <a:t>).</a:t>
            </a:r>
          </a:p>
          <a:p>
            <a:pPr marL="0" lvl="0" indent="0" algn="l" rtl="0">
              <a:spcBef>
                <a:spcPts val="0"/>
              </a:spcBef>
              <a:spcAft>
                <a:spcPts val="0"/>
              </a:spcAft>
              <a:buNone/>
            </a:pPr>
            <a:r>
              <a:rPr lang="es-ES" sz="800" dirty="0"/>
              <a:t> </a:t>
            </a:r>
            <a:endParaRPr lang="es-ES" sz="1200" dirty="0"/>
          </a:p>
          <a:p>
            <a:pPr marL="0" lvl="0" indent="0" algn="l" rtl="0">
              <a:spcBef>
                <a:spcPts val="0"/>
              </a:spcBef>
              <a:spcAft>
                <a:spcPts val="0"/>
              </a:spcAft>
              <a:buNone/>
            </a:pPr>
            <a:r>
              <a:rPr lang="es-ES" sz="1200" dirty="0"/>
              <a:t>· </a:t>
            </a:r>
            <a:r>
              <a:rPr lang="es-ES" sz="1200" dirty="0" err="1"/>
              <a:t>Checked</a:t>
            </a:r>
            <a:r>
              <a:rPr lang="es-ES" sz="1200" dirty="0"/>
              <a:t> </a:t>
            </a:r>
            <a:r>
              <a:rPr lang="es-ES" sz="1200" dirty="0" err="1"/>
              <a:t>for</a:t>
            </a:r>
            <a:r>
              <a:rPr lang="es-ES" sz="1200" dirty="0"/>
              <a:t> </a:t>
            </a:r>
            <a:r>
              <a:rPr lang="en-US" sz="1200" dirty="0"/>
              <a:t>inconsistent</a:t>
            </a:r>
            <a:r>
              <a:rPr lang="es-ES" sz="1200" dirty="0"/>
              <a:t> data </a:t>
            </a:r>
            <a:r>
              <a:rPr lang="es-ES" sz="1200" dirty="0" err="1"/>
              <a:t>values</a:t>
            </a:r>
            <a:r>
              <a:rPr lang="es-ES" sz="1200" dirty="0"/>
              <a:t> </a:t>
            </a:r>
            <a:r>
              <a:rPr lang="es-ES" sz="1200" dirty="0" err="1"/>
              <a:t>like</a:t>
            </a:r>
            <a:r>
              <a:rPr lang="es-ES" sz="1200" dirty="0"/>
              <a:t> </a:t>
            </a:r>
            <a:r>
              <a:rPr lang="es-ES" sz="1200" dirty="0" err="1"/>
              <a:t>very</a:t>
            </a:r>
            <a:r>
              <a:rPr lang="es-ES" sz="1200" dirty="0"/>
              <a:t> </a:t>
            </a:r>
            <a:r>
              <a:rPr lang="es-ES" sz="1200" dirty="0" err="1"/>
              <a:t>low</a:t>
            </a:r>
            <a:r>
              <a:rPr lang="es-ES" sz="1200" dirty="0"/>
              <a:t> Budget </a:t>
            </a:r>
            <a:r>
              <a:rPr lang="es-ES" sz="1200" dirty="0" err="1"/>
              <a:t>or</a:t>
            </a:r>
            <a:r>
              <a:rPr lang="es-ES" sz="1200" dirty="0"/>
              <a:t> </a:t>
            </a:r>
            <a:r>
              <a:rPr lang="es-ES" sz="1200" dirty="0" err="1"/>
              <a:t>Revenue</a:t>
            </a:r>
            <a:r>
              <a:rPr lang="es-ES" sz="1200" dirty="0"/>
              <a:t> </a:t>
            </a:r>
            <a:r>
              <a:rPr lang="es-ES" sz="1200" dirty="0" err="1"/>
              <a:t>which</a:t>
            </a:r>
            <a:r>
              <a:rPr lang="es-ES" sz="1200" dirty="0"/>
              <a:t> I </a:t>
            </a:r>
            <a:r>
              <a:rPr lang="es-ES" sz="1200" dirty="0" err="1"/>
              <a:t>check</a:t>
            </a:r>
            <a:r>
              <a:rPr lang="es-ES" sz="1200" dirty="0"/>
              <a:t> </a:t>
            </a:r>
            <a:r>
              <a:rPr lang="es-ES" sz="1200" dirty="0" err="1"/>
              <a:t>through</a:t>
            </a:r>
            <a:r>
              <a:rPr lang="es-ES" sz="1200" dirty="0"/>
              <a:t> Google </a:t>
            </a:r>
            <a:r>
              <a:rPr lang="es-ES" sz="1200" dirty="0" err="1"/>
              <a:t>to</a:t>
            </a:r>
            <a:r>
              <a:rPr lang="es-ES" sz="1200" dirty="0"/>
              <a:t> </a:t>
            </a:r>
            <a:r>
              <a:rPr lang="es-ES" sz="1200" dirty="0" err="1"/>
              <a:t>verify</a:t>
            </a:r>
            <a:r>
              <a:rPr lang="es-ES" sz="1200" dirty="0"/>
              <a:t>.</a:t>
            </a:r>
          </a:p>
          <a:p>
            <a:pPr marL="0" lvl="0" indent="0" algn="l" rtl="0">
              <a:spcBef>
                <a:spcPts val="0"/>
              </a:spcBef>
              <a:spcAft>
                <a:spcPts val="0"/>
              </a:spcAft>
              <a:buNone/>
            </a:pPr>
            <a:r>
              <a:rPr lang="es-ES" sz="800" dirty="0"/>
              <a:t> </a:t>
            </a:r>
            <a:endParaRPr lang="es-ES" sz="1200" dirty="0"/>
          </a:p>
          <a:p>
            <a:pPr marL="0" lvl="0" indent="0" algn="l" rtl="0">
              <a:spcBef>
                <a:spcPts val="0"/>
              </a:spcBef>
              <a:spcAft>
                <a:spcPts val="0"/>
              </a:spcAft>
              <a:buNone/>
            </a:pPr>
            <a:r>
              <a:rPr lang="es-ES" sz="1200" dirty="0"/>
              <a:t>· </a:t>
            </a:r>
            <a:r>
              <a:rPr lang="es-ES" sz="1200" dirty="0" err="1"/>
              <a:t>Put</a:t>
            </a:r>
            <a:r>
              <a:rPr lang="es-ES" sz="1200" dirty="0"/>
              <a:t> in a </a:t>
            </a:r>
            <a:r>
              <a:rPr lang="es-ES" sz="1200" dirty="0" err="1"/>
              <a:t>proper</a:t>
            </a:r>
            <a:r>
              <a:rPr lang="es-ES" sz="1200" dirty="0"/>
              <a:t> and comprehensive </a:t>
            </a:r>
            <a:r>
              <a:rPr lang="es-ES" sz="1200" dirty="0" err="1"/>
              <a:t>order</a:t>
            </a:r>
            <a:r>
              <a:rPr lang="es-ES" sz="1200" dirty="0"/>
              <a:t> </a:t>
            </a:r>
            <a:r>
              <a:rPr lang="es-ES" sz="1200" dirty="0" err="1"/>
              <a:t>all</a:t>
            </a:r>
            <a:r>
              <a:rPr lang="es-ES" sz="1200" dirty="0"/>
              <a:t> </a:t>
            </a:r>
            <a:r>
              <a:rPr lang="es-ES" sz="1200" dirty="0" err="1"/>
              <a:t>the</a:t>
            </a:r>
            <a:r>
              <a:rPr lang="es-ES" sz="1200" dirty="0"/>
              <a:t> </a:t>
            </a:r>
            <a:r>
              <a:rPr lang="es-ES" sz="1200" dirty="0" err="1"/>
              <a:t>columns</a:t>
            </a:r>
            <a:r>
              <a:rPr lang="es-ES" sz="1200" dirty="0"/>
              <a:t> and </a:t>
            </a:r>
            <a:r>
              <a:rPr lang="es-ES" sz="1200" dirty="0" err="1"/>
              <a:t>made</a:t>
            </a:r>
            <a:r>
              <a:rPr lang="es-ES" sz="1200" dirty="0"/>
              <a:t> </a:t>
            </a:r>
            <a:r>
              <a:rPr lang="es-ES" sz="1200" dirty="0" err="1"/>
              <a:t>agroupations</a:t>
            </a:r>
            <a:r>
              <a:rPr lang="es-ES" sz="1200" dirty="0"/>
              <a:t> </a:t>
            </a:r>
            <a:r>
              <a:rPr lang="es-ES" sz="1200" dirty="0" err="1"/>
              <a:t>to</a:t>
            </a:r>
            <a:r>
              <a:rPr lang="es-ES" sz="1200" dirty="0"/>
              <a:t> </a:t>
            </a:r>
            <a:r>
              <a:rPr lang="es-ES" sz="1200" dirty="0" err="1"/>
              <a:t>have</a:t>
            </a:r>
            <a:r>
              <a:rPr lang="es-ES" sz="1200" dirty="0"/>
              <a:t> a more </a:t>
            </a:r>
            <a:r>
              <a:rPr lang="es-ES" sz="1200" dirty="0" err="1"/>
              <a:t>clear</a:t>
            </a:r>
            <a:r>
              <a:rPr lang="es-ES" sz="1200" dirty="0"/>
              <a:t> visión </a:t>
            </a:r>
            <a:r>
              <a:rPr lang="es-ES" sz="1200" dirty="0" err="1"/>
              <a:t>of</a:t>
            </a:r>
            <a:r>
              <a:rPr lang="es-ES" sz="1200" dirty="0"/>
              <a:t> </a:t>
            </a:r>
            <a:r>
              <a:rPr lang="es-ES" sz="1200" dirty="0" err="1"/>
              <a:t>the</a:t>
            </a:r>
            <a:r>
              <a:rPr lang="es-ES" sz="1200" dirty="0"/>
              <a:t> </a:t>
            </a:r>
            <a:r>
              <a:rPr lang="es-ES" sz="1200" dirty="0" err="1"/>
              <a:t>columns</a:t>
            </a:r>
            <a:r>
              <a:rPr lang="es-ES" sz="1200" dirty="0"/>
              <a:t> I </a:t>
            </a:r>
            <a:r>
              <a:rPr lang="es-ES" sz="1200" dirty="0" err="1"/>
              <a:t>would</a:t>
            </a:r>
            <a:r>
              <a:rPr lang="es-ES" sz="1200" dirty="0"/>
              <a:t> </a:t>
            </a:r>
            <a:r>
              <a:rPr lang="es-ES" sz="1200" dirty="0" err="1"/>
              <a:t>mainly</a:t>
            </a:r>
            <a:r>
              <a:rPr lang="es-ES" sz="1200" dirty="0"/>
              <a:t> </a:t>
            </a:r>
            <a:r>
              <a:rPr lang="es-ES" sz="1200" dirty="0" err="1"/>
              <a:t>work</a:t>
            </a:r>
            <a:r>
              <a:rPr lang="es-ES" sz="1200" dirty="0"/>
              <a:t> </a:t>
            </a:r>
            <a:r>
              <a:rPr lang="es-ES" sz="1200" dirty="0" err="1"/>
              <a:t>with</a:t>
            </a:r>
            <a:r>
              <a:rPr lang="es-ES" sz="1200" dirty="0"/>
              <a:t>.</a:t>
            </a:r>
          </a:p>
          <a:p>
            <a:pPr marL="0" lvl="0" indent="0" algn="l" rtl="0">
              <a:spcBef>
                <a:spcPts val="0"/>
              </a:spcBef>
              <a:spcAft>
                <a:spcPts val="0"/>
              </a:spcAft>
              <a:buNone/>
            </a:pPr>
            <a:r>
              <a:rPr lang="es-ES" sz="800" dirty="0"/>
              <a:t> </a:t>
            </a:r>
            <a:endParaRPr lang="es-ES" sz="1200" dirty="0"/>
          </a:p>
          <a:p>
            <a:pPr marL="0" lvl="0" indent="0" algn="l" rtl="0">
              <a:spcBef>
                <a:spcPts val="0"/>
              </a:spcBef>
              <a:spcAft>
                <a:spcPts val="0"/>
              </a:spcAft>
              <a:buNone/>
            </a:pPr>
            <a:r>
              <a:rPr lang="es-ES" sz="1200" dirty="0"/>
              <a:t>· </a:t>
            </a:r>
            <a:r>
              <a:rPr lang="es-ES" sz="1200" dirty="0" err="1"/>
              <a:t>Added</a:t>
            </a:r>
            <a:r>
              <a:rPr lang="es-ES" sz="1200" dirty="0"/>
              <a:t> </a:t>
            </a:r>
            <a:r>
              <a:rPr lang="es-ES" sz="1200" dirty="0" err="1"/>
              <a:t>aditional</a:t>
            </a:r>
            <a:r>
              <a:rPr lang="es-ES" sz="1200" dirty="0"/>
              <a:t> </a:t>
            </a:r>
            <a:r>
              <a:rPr lang="es-ES" sz="1200" dirty="0" err="1"/>
              <a:t>columns</a:t>
            </a:r>
            <a:r>
              <a:rPr lang="es-ES" sz="1200" dirty="0"/>
              <a:t> </a:t>
            </a:r>
            <a:r>
              <a:rPr lang="es-ES" sz="1200" dirty="0" err="1"/>
              <a:t>with</a:t>
            </a:r>
            <a:r>
              <a:rPr lang="es-ES" sz="1200" dirty="0"/>
              <a:t> </a:t>
            </a:r>
            <a:r>
              <a:rPr lang="es-ES" sz="1200" dirty="0" err="1"/>
              <a:t>calculations</a:t>
            </a:r>
            <a:r>
              <a:rPr lang="es-ES" sz="1200" dirty="0"/>
              <a:t> </a:t>
            </a:r>
            <a:r>
              <a:rPr lang="es-ES" sz="1200" dirty="0" err="1"/>
              <a:t>such</a:t>
            </a:r>
            <a:r>
              <a:rPr lang="es-ES" sz="1200" dirty="0"/>
              <a:t> as ROI.</a:t>
            </a:r>
          </a:p>
          <a:p>
            <a:pPr marL="0" lvl="0" indent="0" algn="l" rtl="0">
              <a:spcBef>
                <a:spcPts val="0"/>
              </a:spcBef>
              <a:spcAft>
                <a:spcPts val="0"/>
              </a:spcAft>
              <a:buNone/>
            </a:pPr>
            <a:endParaRPr dirty="0"/>
          </a:p>
        </p:txBody>
      </p:sp>
      <p:pic>
        <p:nvPicPr>
          <p:cNvPr id="231" name="Google Shape;231;p30"/>
          <p:cNvPicPr preferRelativeResize="0">
            <a:picLocks noGrp="1"/>
          </p:cNvPicPr>
          <p:nvPr>
            <p:ph type="pic" idx="2"/>
          </p:nvPr>
        </p:nvPicPr>
        <p:blipFill rotWithShape="1">
          <a:blip r:embed="rId3">
            <a:alphaModFix amt="55000"/>
          </a:blip>
          <a:srcRect l="21351" r="21345"/>
          <a:stretch/>
        </p:blipFill>
        <p:spPr>
          <a:xfrm>
            <a:off x="7505286" y="1933574"/>
            <a:ext cx="1499749" cy="1619621"/>
          </a:xfrm>
          <a:prstGeom prst="roundRect">
            <a:avLst>
              <a:gd name="adj" fmla="val 18705"/>
            </a:avLst>
          </a:prstGeom>
        </p:spPr>
      </p:pic>
      <p:pic>
        <p:nvPicPr>
          <p:cNvPr id="232" name="Google Shape;232;p30"/>
          <p:cNvPicPr preferRelativeResize="0"/>
          <p:nvPr/>
        </p:nvPicPr>
        <p:blipFill>
          <a:blip r:embed="rId4">
            <a:alphaModFix/>
          </a:blip>
          <a:stretch>
            <a:fillRect/>
          </a:stretch>
        </p:blipFill>
        <p:spPr>
          <a:xfrm>
            <a:off x="7566297" y="3756587"/>
            <a:ext cx="1499749" cy="1320276"/>
          </a:xfrm>
          <a:prstGeom prst="rect">
            <a:avLst/>
          </a:prstGeom>
          <a:noFill/>
          <a:ln>
            <a:noFill/>
          </a:ln>
        </p:spPr>
      </p:pic>
      <p:sp>
        <p:nvSpPr>
          <p:cNvPr id="2" name="Google Shape;230;p30">
            <a:extLst>
              <a:ext uri="{FF2B5EF4-FFF2-40B4-BE49-F238E27FC236}">
                <a16:creationId xmlns:a16="http://schemas.microsoft.com/office/drawing/2014/main" id="{7BA96CCA-3B52-B602-C43A-B3450B431FCF}"/>
              </a:ext>
            </a:extLst>
          </p:cNvPr>
          <p:cNvSpPr txBox="1">
            <a:spLocks/>
          </p:cNvSpPr>
          <p:nvPr/>
        </p:nvSpPr>
        <p:spPr>
          <a:xfrm>
            <a:off x="4670273" y="609602"/>
            <a:ext cx="4240351" cy="4333876"/>
          </a:xfrm>
          <a:prstGeom prst="rect">
            <a:avLst/>
          </a:prstGeom>
          <a:solidFill>
            <a:schemeClr val="accent3"/>
          </a:solidFill>
          <a:ln>
            <a:noFill/>
          </a:ln>
          <a:effectLst>
            <a:softEdge rad="63500"/>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DM Sans Light"/>
              <a:buChar char="●"/>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9pPr>
          </a:lstStyle>
          <a:p>
            <a:pPr marL="0" indent="0">
              <a:buFont typeface="DM Sans Light"/>
              <a:buNone/>
            </a:pPr>
            <a:r>
              <a:rPr lang="en-US" sz="1200" b="1" u="sng" dirty="0"/>
              <a:t>R / Python</a:t>
            </a:r>
          </a:p>
          <a:p>
            <a:pPr marL="0" indent="0">
              <a:buFont typeface="DM Sans Light"/>
              <a:buNone/>
            </a:pPr>
            <a:r>
              <a:rPr lang="en-US" sz="900" b="1" u="sng" dirty="0"/>
              <a:t> </a:t>
            </a:r>
            <a:endParaRPr lang="en-US" sz="1200" b="1" u="sng" dirty="0"/>
          </a:p>
          <a:p>
            <a:pPr marL="0" indent="0">
              <a:buFont typeface="DM Sans Light"/>
              <a:buNone/>
            </a:pPr>
            <a:r>
              <a:rPr lang="en-US" sz="1200" dirty="0"/>
              <a:t>· To doublecheck and verify my knowledge did all the process on both programming languages. </a:t>
            </a:r>
          </a:p>
          <a:p>
            <a:pPr marL="0" indent="0">
              <a:buFont typeface="DM Sans Light"/>
              <a:buNone/>
            </a:pPr>
            <a:r>
              <a:rPr lang="en-US" sz="800" dirty="0"/>
              <a:t> </a:t>
            </a:r>
            <a:r>
              <a:rPr lang="en-US" sz="2000" dirty="0"/>
              <a:t> </a:t>
            </a:r>
            <a:endParaRPr lang="en-US" sz="1200" dirty="0"/>
          </a:p>
          <a:p>
            <a:pPr algn="l">
              <a:buFont typeface="Arial" panose="020B0604020202020204" pitchFamily="34" charset="0"/>
              <a:buChar char="•"/>
            </a:pPr>
            <a:r>
              <a:rPr lang="en-US" b="0" i="0" dirty="0">
                <a:solidFill>
                  <a:srgbClr val="ECECEC"/>
                </a:solidFill>
                <a:effectLst/>
                <a:latin typeface="Söhne"/>
              </a:rPr>
              <a:t>Loaded the data in CSV format.</a:t>
            </a:r>
          </a:p>
          <a:p>
            <a:pPr algn="l">
              <a:buFont typeface="Arial" panose="020B0604020202020204" pitchFamily="34" charset="0"/>
              <a:buChar char="•"/>
            </a:pPr>
            <a:r>
              <a:rPr lang="en-US" b="0" i="0" dirty="0">
                <a:solidFill>
                  <a:srgbClr val="ECECEC"/>
                </a:solidFill>
                <a:effectLst/>
                <a:latin typeface="Söhne"/>
              </a:rPr>
              <a:t>Checked the data frame.</a:t>
            </a:r>
          </a:p>
          <a:p>
            <a:pPr algn="l">
              <a:buFont typeface="Arial" panose="020B0604020202020204" pitchFamily="34" charset="0"/>
              <a:buChar char="•"/>
            </a:pPr>
            <a:r>
              <a:rPr lang="en-US" b="0" i="0" dirty="0">
                <a:solidFill>
                  <a:srgbClr val="ECECEC"/>
                </a:solidFill>
                <a:effectLst/>
                <a:latin typeface="Söhne"/>
              </a:rPr>
              <a:t>Cleaned the data frame of missing and inconsistent values.</a:t>
            </a:r>
          </a:p>
          <a:p>
            <a:pPr algn="l">
              <a:buFont typeface="Arial" panose="020B0604020202020204" pitchFamily="34" charset="0"/>
              <a:buChar char="•"/>
            </a:pPr>
            <a:r>
              <a:rPr lang="en-US" b="0" i="0" dirty="0">
                <a:solidFill>
                  <a:srgbClr val="ECECEC"/>
                </a:solidFill>
                <a:effectLst/>
                <a:latin typeface="Söhne"/>
              </a:rPr>
              <a:t>Removed the columns I wouldn't need for the analysis to answer the posed questions.</a:t>
            </a:r>
          </a:p>
          <a:p>
            <a:pPr algn="l">
              <a:buFont typeface="Arial" panose="020B0604020202020204" pitchFamily="34" charset="0"/>
              <a:buChar char="•"/>
            </a:pPr>
            <a:r>
              <a:rPr lang="en-US" b="0" i="0" dirty="0">
                <a:solidFill>
                  <a:srgbClr val="ECECEC"/>
                </a:solidFill>
                <a:effectLst/>
                <a:latin typeface="Söhne"/>
              </a:rPr>
              <a:t>Calculated the means, mins, and maxes of the fields I will work with.</a:t>
            </a:r>
          </a:p>
          <a:p>
            <a:pPr algn="l">
              <a:buFont typeface="Arial" panose="020B0604020202020204" pitchFamily="34" charset="0"/>
              <a:buChar char="•"/>
            </a:pPr>
            <a:r>
              <a:rPr lang="en-US" b="0" i="0" dirty="0">
                <a:solidFill>
                  <a:srgbClr val="ECECEC"/>
                </a:solidFill>
                <a:effectLst/>
                <a:latin typeface="Söhne"/>
              </a:rPr>
              <a:t>Printed the results.</a:t>
            </a:r>
          </a:p>
          <a:p>
            <a:pPr algn="l">
              <a:buFont typeface="Arial" panose="020B0604020202020204" pitchFamily="34" charset="0"/>
              <a:buChar char="•"/>
            </a:pPr>
            <a:r>
              <a:rPr lang="en-US" b="0" i="0" dirty="0">
                <a:solidFill>
                  <a:srgbClr val="ECECEC"/>
                </a:solidFill>
                <a:effectLst/>
                <a:latin typeface="Söhne"/>
              </a:rPr>
              <a:t>Saved the data frame in CSV format.</a:t>
            </a:r>
          </a:p>
          <a:p>
            <a:pPr algn="l">
              <a:buFont typeface="Arial" panose="020B0604020202020204" pitchFamily="34" charset="0"/>
              <a:buChar char="•"/>
            </a:pPr>
            <a:r>
              <a:rPr lang="en-US" dirty="0">
                <a:solidFill>
                  <a:srgbClr val="ECECEC"/>
                </a:solidFill>
                <a:latin typeface="Söhne"/>
              </a:rPr>
              <a:t>Added a column for ROI calculation.</a:t>
            </a:r>
            <a:endParaRPr lang="en-US" b="0" i="0" dirty="0">
              <a:solidFill>
                <a:srgbClr val="ECECEC"/>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647699" y="206893"/>
            <a:ext cx="8196263" cy="572700"/>
          </a:xfrm>
          <a:prstGeom prst="rect">
            <a:avLst/>
          </a:prstGeom>
        </p:spPr>
        <p:txBody>
          <a:bodyPr spcFirstLastPara="1" wrap="square" lIns="91425" tIns="91425" rIns="91425" bIns="91425" anchor="t" anchorCtr="0">
            <a:noAutofit/>
          </a:bodyPr>
          <a:lstStyle/>
          <a:p>
            <a:r>
              <a:rPr lang="en" sz="2350" dirty="0"/>
              <a:t>1.1 Q: </a:t>
            </a:r>
            <a:r>
              <a:rPr lang="es-ES" sz="2350" dirty="0" err="1">
                <a:solidFill>
                  <a:schemeClr val="tx1"/>
                </a:solidFill>
              </a:rPr>
              <a:t>Which</a:t>
            </a:r>
            <a:r>
              <a:rPr lang="es-ES" sz="2350" dirty="0">
                <a:solidFill>
                  <a:schemeClr val="tx1"/>
                </a:solidFill>
              </a:rPr>
              <a:t> </a:t>
            </a:r>
            <a:r>
              <a:rPr lang="es-ES" sz="2350" dirty="0" err="1">
                <a:solidFill>
                  <a:schemeClr val="tx1"/>
                </a:solidFill>
              </a:rPr>
              <a:t>genre</a:t>
            </a:r>
            <a:r>
              <a:rPr lang="es-ES" sz="2350" dirty="0">
                <a:solidFill>
                  <a:schemeClr val="tx1"/>
                </a:solidFill>
              </a:rPr>
              <a:t> </a:t>
            </a:r>
            <a:r>
              <a:rPr lang="es-ES" sz="2350" dirty="0" err="1">
                <a:solidFill>
                  <a:schemeClr val="tx1"/>
                </a:solidFill>
              </a:rPr>
              <a:t>of</a:t>
            </a:r>
            <a:r>
              <a:rPr lang="es-ES" sz="2350" dirty="0">
                <a:solidFill>
                  <a:schemeClr val="tx1"/>
                </a:solidFill>
              </a:rPr>
              <a:t> </a:t>
            </a:r>
            <a:r>
              <a:rPr lang="es-ES" sz="2350" dirty="0" err="1">
                <a:solidFill>
                  <a:schemeClr val="tx1"/>
                </a:solidFill>
              </a:rPr>
              <a:t>movies</a:t>
            </a:r>
            <a:r>
              <a:rPr lang="es-ES" sz="2350" dirty="0">
                <a:solidFill>
                  <a:schemeClr val="tx1"/>
                </a:solidFill>
              </a:rPr>
              <a:t> </a:t>
            </a:r>
            <a:r>
              <a:rPr lang="es-ES" sz="2350" dirty="0" err="1">
                <a:solidFill>
                  <a:schemeClr val="tx1"/>
                </a:solidFill>
              </a:rPr>
              <a:t>generates</a:t>
            </a:r>
            <a:r>
              <a:rPr lang="es-ES" sz="2350" dirty="0">
                <a:solidFill>
                  <a:schemeClr val="tx1"/>
                </a:solidFill>
              </a:rPr>
              <a:t> </a:t>
            </a:r>
            <a:r>
              <a:rPr lang="es-ES" sz="2350" dirty="0" err="1">
                <a:solidFill>
                  <a:schemeClr val="tx1"/>
                </a:solidFill>
              </a:rPr>
              <a:t>the</a:t>
            </a:r>
            <a:r>
              <a:rPr lang="es-ES" sz="2350" dirty="0">
                <a:solidFill>
                  <a:schemeClr val="tx1"/>
                </a:solidFill>
              </a:rPr>
              <a:t> </a:t>
            </a:r>
            <a:r>
              <a:rPr lang="es-ES" sz="2350" dirty="0" err="1">
                <a:solidFill>
                  <a:schemeClr val="tx1"/>
                </a:solidFill>
              </a:rPr>
              <a:t>most</a:t>
            </a:r>
            <a:r>
              <a:rPr lang="es-ES" sz="2350" dirty="0">
                <a:solidFill>
                  <a:schemeClr val="tx1"/>
                </a:solidFill>
              </a:rPr>
              <a:t> </a:t>
            </a:r>
            <a:r>
              <a:rPr lang="es-ES" sz="2350" dirty="0" err="1">
                <a:solidFill>
                  <a:schemeClr val="tx1"/>
                </a:solidFill>
              </a:rPr>
              <a:t>revenue</a:t>
            </a:r>
            <a:r>
              <a:rPr lang="es-ES" sz="2350" dirty="0">
                <a:solidFill>
                  <a:schemeClr val="tx1"/>
                </a:solidFill>
              </a:rPr>
              <a:t>?</a:t>
            </a:r>
            <a:endParaRPr sz="2350" dirty="0"/>
          </a:p>
        </p:txBody>
      </p:sp>
      <p:sp>
        <p:nvSpPr>
          <p:cNvPr id="3" name="Subtitle 2">
            <a:extLst>
              <a:ext uri="{FF2B5EF4-FFF2-40B4-BE49-F238E27FC236}">
                <a16:creationId xmlns:a16="http://schemas.microsoft.com/office/drawing/2014/main" id="{1B807294-79BB-36C5-EB30-37CEA8D3113B}"/>
              </a:ext>
            </a:extLst>
          </p:cNvPr>
          <p:cNvSpPr>
            <a:spLocks noGrp="1"/>
          </p:cNvSpPr>
          <p:nvPr>
            <p:ph type="subTitle" idx="2"/>
          </p:nvPr>
        </p:nvSpPr>
        <p:spPr>
          <a:xfrm>
            <a:off x="870174" y="914661"/>
            <a:ext cx="7513971" cy="3933563"/>
          </a:xfrm>
          <a:solidFill>
            <a:schemeClr val="accent3"/>
          </a:solidFill>
          <a:effectLst>
            <a:softEdge rad="63500"/>
          </a:effectLst>
        </p:spPr>
        <p:txBody>
          <a:bodyPr/>
          <a:lstStyle/>
          <a:p>
            <a:r>
              <a:rPr lang="en-US" sz="1300" b="0" i="0" dirty="0">
                <a:solidFill>
                  <a:srgbClr val="ECECEC"/>
                </a:solidFill>
                <a:effectLst/>
                <a:latin typeface="Söhne"/>
              </a:rPr>
              <a:t>Analyzing the data reveals some intriguing insights into the </a:t>
            </a:r>
            <a:r>
              <a:rPr lang="en-US" sz="1300" b="1" i="0" dirty="0">
                <a:solidFill>
                  <a:srgbClr val="ECECEC"/>
                </a:solidFill>
                <a:effectLst/>
                <a:latin typeface="Söhne"/>
              </a:rPr>
              <a:t>profitability of movie genres</a:t>
            </a:r>
            <a:r>
              <a:rPr lang="en-US" sz="1300" b="0" i="0" dirty="0">
                <a:solidFill>
                  <a:srgbClr val="ECECEC"/>
                </a:solidFill>
                <a:effectLst/>
                <a:latin typeface="Söhne"/>
              </a:rPr>
              <a:t>. </a:t>
            </a:r>
          </a:p>
          <a:p>
            <a:r>
              <a:rPr lang="en-US" sz="1300" dirty="0">
                <a:solidFill>
                  <a:srgbClr val="ECECEC"/>
                </a:solidFill>
                <a:latin typeface="Söhne"/>
              </a:rPr>
              <a:t>Both </a:t>
            </a:r>
            <a:r>
              <a:rPr lang="en-US" sz="1300" b="1" dirty="0">
                <a:solidFill>
                  <a:srgbClr val="ECECEC"/>
                </a:solidFill>
                <a:latin typeface="Söhne"/>
              </a:rPr>
              <a:t>average and totals </a:t>
            </a:r>
            <a:r>
              <a:rPr lang="en-US" sz="1300" dirty="0">
                <a:solidFill>
                  <a:srgbClr val="ECECEC"/>
                </a:solidFill>
                <a:latin typeface="Söhne"/>
              </a:rPr>
              <a:t>has been explored </a:t>
            </a:r>
            <a:r>
              <a:rPr lang="en-US" sz="1300" dirty="0">
                <a:solidFill>
                  <a:srgbClr val="ECECEC"/>
                </a:solidFill>
                <a:latin typeface="Söhne"/>
                <a:sym typeface="Wingdings" panose="05000000000000000000" pitchFamily="2" charset="2"/>
              </a:rPr>
              <a:t></a:t>
            </a:r>
            <a:r>
              <a:rPr lang="en-US" sz="1300" dirty="0">
                <a:solidFill>
                  <a:srgbClr val="00B0F0"/>
                </a:solidFill>
                <a:latin typeface="Söhne"/>
                <a:sym typeface="Wingdings" panose="05000000000000000000" pitchFamily="2" charset="2"/>
              </a:rPr>
              <a:t> </a:t>
            </a:r>
            <a:r>
              <a:rPr lang="en-US" sz="1300" b="1" dirty="0">
                <a:solidFill>
                  <a:srgbClr val="00B0F0"/>
                </a:solidFill>
                <a:latin typeface="Söhne"/>
                <a:sym typeface="Wingdings" panose="05000000000000000000" pitchFamily="2" charset="2"/>
                <a:hlinkClick r:id="rId3">
                  <a:extLst>
                    <a:ext uri="{A12FA001-AC4F-418D-AE19-62706E023703}">
                      <ahyp:hlinkClr xmlns:ahyp="http://schemas.microsoft.com/office/drawing/2018/hyperlinkcolor" val="tx"/>
                    </a:ext>
                  </a:extLst>
                </a:hlinkClick>
              </a:rPr>
              <a:t>link.</a:t>
            </a:r>
            <a:endParaRPr lang="en-US" sz="1300" b="1" i="0" dirty="0">
              <a:solidFill>
                <a:srgbClr val="00B0F0"/>
              </a:solidFill>
              <a:effectLst/>
              <a:latin typeface="Söhne"/>
            </a:endParaRPr>
          </a:p>
          <a:p>
            <a:endParaRPr lang="en-US" dirty="0">
              <a:solidFill>
                <a:srgbClr val="ECECEC"/>
              </a:solidFill>
              <a:latin typeface="Söhne"/>
            </a:endParaRPr>
          </a:p>
          <a:p>
            <a:r>
              <a:rPr lang="en-US" sz="1200" b="0" i="0" dirty="0">
                <a:solidFill>
                  <a:srgbClr val="ECECEC"/>
                </a:solidFill>
                <a:effectLst/>
                <a:latin typeface="Söhne"/>
              </a:rPr>
              <a:t>· While the </a:t>
            </a:r>
            <a:r>
              <a:rPr lang="en-US" sz="1200" b="1" i="0" dirty="0">
                <a:solidFill>
                  <a:srgbClr val="ECECEC"/>
                </a:solidFill>
                <a:effectLst/>
                <a:latin typeface="Söhne"/>
              </a:rPr>
              <a:t>Action</a:t>
            </a:r>
            <a:r>
              <a:rPr lang="en-US" sz="1200" b="0" i="0" dirty="0">
                <a:solidFill>
                  <a:srgbClr val="ECECEC"/>
                </a:solidFill>
                <a:effectLst/>
                <a:latin typeface="Söhne"/>
              </a:rPr>
              <a:t> genre boasts the largest number of movies, totaling </a:t>
            </a:r>
            <a:r>
              <a:rPr lang="en-US" sz="1200" b="1" i="0" dirty="0">
                <a:solidFill>
                  <a:srgbClr val="ECECEC"/>
                </a:solidFill>
                <a:effectLst/>
                <a:latin typeface="Söhne"/>
              </a:rPr>
              <a:t>606</a:t>
            </a:r>
            <a:r>
              <a:rPr lang="en-US" sz="1200" b="0" i="0" dirty="0">
                <a:solidFill>
                  <a:srgbClr val="ECECEC"/>
                </a:solidFill>
                <a:effectLst/>
                <a:latin typeface="Söhne"/>
              </a:rPr>
              <a:t>, it is not the most profitable in terms of investment. </a:t>
            </a:r>
          </a:p>
          <a:p>
            <a:r>
              <a:rPr lang="en-US" sz="600" dirty="0">
                <a:solidFill>
                  <a:srgbClr val="ECECEC"/>
                </a:solidFill>
                <a:latin typeface="Söhne"/>
              </a:rPr>
              <a:t> </a:t>
            </a:r>
            <a:endParaRPr lang="en-US" sz="1200" b="0" i="0" dirty="0">
              <a:solidFill>
                <a:srgbClr val="ECECEC"/>
              </a:solidFill>
              <a:effectLst/>
              <a:latin typeface="Söhne"/>
            </a:endParaRPr>
          </a:p>
          <a:p>
            <a:r>
              <a:rPr lang="en-US" sz="1200" b="0" i="0" dirty="0">
                <a:solidFill>
                  <a:srgbClr val="ECECEC"/>
                </a:solidFill>
                <a:effectLst/>
                <a:latin typeface="Söhne"/>
              </a:rPr>
              <a:t>· Surprisingly, </a:t>
            </a:r>
            <a:r>
              <a:rPr lang="en-US" sz="1200" b="1" i="0" dirty="0">
                <a:solidFill>
                  <a:srgbClr val="ECECEC"/>
                </a:solidFill>
                <a:effectLst/>
                <a:latin typeface="Söhne"/>
              </a:rPr>
              <a:t>Horror</a:t>
            </a:r>
            <a:r>
              <a:rPr lang="en-US" sz="1200" b="0" i="0" dirty="0">
                <a:solidFill>
                  <a:srgbClr val="ECECEC"/>
                </a:solidFill>
                <a:effectLst/>
                <a:latin typeface="Söhne"/>
              </a:rPr>
              <a:t> movies emerge as the front-runners in </a:t>
            </a:r>
            <a:r>
              <a:rPr lang="en-US" sz="1200" b="1" i="0" dirty="0">
                <a:solidFill>
                  <a:srgbClr val="ECECEC"/>
                </a:solidFill>
                <a:effectLst/>
                <a:latin typeface="Söhne"/>
              </a:rPr>
              <a:t>Return On Investment (ROI)</a:t>
            </a:r>
            <a:r>
              <a:rPr lang="en-US" sz="1200" b="0" i="0" dirty="0">
                <a:solidFill>
                  <a:srgbClr val="ECECEC"/>
                </a:solidFill>
                <a:effectLst/>
                <a:latin typeface="Söhne"/>
              </a:rPr>
              <a:t>, with a remarkable return of </a:t>
            </a:r>
            <a:r>
              <a:rPr lang="en-US" sz="1200" i="0" dirty="0">
                <a:solidFill>
                  <a:srgbClr val="ECECEC"/>
                </a:solidFill>
                <a:effectLst/>
                <a:latin typeface="Söhne"/>
              </a:rPr>
              <a:t>312%</a:t>
            </a:r>
            <a:r>
              <a:rPr lang="en-US" sz="1200" b="1" i="0" dirty="0">
                <a:solidFill>
                  <a:srgbClr val="ECECEC"/>
                </a:solidFill>
                <a:effectLst/>
                <a:latin typeface="Söhne"/>
              </a:rPr>
              <a:t>. </a:t>
            </a:r>
            <a:r>
              <a:rPr lang="en-US" sz="1200" b="0" i="0" dirty="0">
                <a:solidFill>
                  <a:srgbClr val="ECECEC"/>
                </a:solidFill>
                <a:effectLst/>
                <a:latin typeface="Söhne"/>
              </a:rPr>
              <a:t>This is particularly notable considering Horror has one of the </a:t>
            </a:r>
            <a:r>
              <a:rPr lang="en-US" sz="1200" b="1" i="0" dirty="0">
                <a:solidFill>
                  <a:srgbClr val="ECECEC"/>
                </a:solidFill>
                <a:effectLst/>
                <a:latin typeface="Söhne"/>
              </a:rPr>
              <a:t>lowest average budgets</a:t>
            </a:r>
            <a:r>
              <a:rPr lang="en-US" sz="1200" b="0" i="0" dirty="0">
                <a:solidFill>
                  <a:srgbClr val="ECECEC"/>
                </a:solidFill>
                <a:effectLst/>
                <a:latin typeface="Söhne"/>
              </a:rPr>
              <a:t>. </a:t>
            </a:r>
          </a:p>
          <a:p>
            <a:r>
              <a:rPr lang="en-US" sz="1200" dirty="0">
                <a:solidFill>
                  <a:srgbClr val="ECECEC"/>
                </a:solidFill>
                <a:latin typeface="Söhne"/>
              </a:rPr>
              <a:t> </a:t>
            </a:r>
            <a:endParaRPr lang="en-US" sz="1200" b="0" i="0" dirty="0">
              <a:solidFill>
                <a:srgbClr val="ECECEC"/>
              </a:solidFill>
              <a:effectLst/>
              <a:latin typeface="Söhne"/>
            </a:endParaRPr>
          </a:p>
          <a:p>
            <a:r>
              <a:rPr lang="en-US" sz="1200" b="0" i="0" dirty="0">
                <a:solidFill>
                  <a:srgbClr val="ECECEC"/>
                </a:solidFill>
                <a:effectLst/>
                <a:latin typeface="Söhne"/>
              </a:rPr>
              <a:t>· The </a:t>
            </a:r>
            <a:r>
              <a:rPr lang="en-US" sz="1200" b="1" i="0" dirty="0">
                <a:solidFill>
                  <a:srgbClr val="ECECEC"/>
                </a:solidFill>
                <a:effectLst/>
                <a:latin typeface="Söhne"/>
              </a:rPr>
              <a:t>Adventure genre </a:t>
            </a:r>
            <a:r>
              <a:rPr lang="en-US" sz="1200" b="0" i="0" dirty="0">
                <a:solidFill>
                  <a:srgbClr val="ECECEC"/>
                </a:solidFill>
                <a:effectLst/>
                <a:latin typeface="Söhne"/>
              </a:rPr>
              <a:t>also demonstrates a strong performance overall, offering a solid ROI, which could explain its popularity as the genre with the </a:t>
            </a:r>
            <a:r>
              <a:rPr lang="en-US" sz="1200" b="1" i="0" dirty="0">
                <a:solidFill>
                  <a:srgbClr val="ECECEC"/>
                </a:solidFill>
                <a:effectLst/>
                <a:latin typeface="Söhne"/>
              </a:rPr>
              <a:t>second-largest</a:t>
            </a:r>
            <a:r>
              <a:rPr lang="en-US" sz="1200" b="0" i="0" dirty="0">
                <a:solidFill>
                  <a:srgbClr val="ECECEC"/>
                </a:solidFill>
                <a:effectLst/>
                <a:latin typeface="Söhne"/>
              </a:rPr>
              <a:t> number of movies produced.</a:t>
            </a:r>
          </a:p>
          <a:p>
            <a:r>
              <a:rPr lang="en-US" sz="1200" dirty="0">
                <a:solidFill>
                  <a:srgbClr val="ECECEC"/>
                </a:solidFill>
                <a:latin typeface="Söhne"/>
              </a:rPr>
              <a:t> </a:t>
            </a:r>
            <a:endParaRPr lang="en-US" sz="1200" b="0" i="0" dirty="0">
              <a:solidFill>
                <a:srgbClr val="ECECEC"/>
              </a:solidFill>
              <a:effectLst/>
              <a:latin typeface="Söhne"/>
            </a:endParaRPr>
          </a:p>
          <a:p>
            <a:r>
              <a:rPr lang="en-US" sz="1200" b="0" i="0" dirty="0">
                <a:solidFill>
                  <a:srgbClr val="ECECEC"/>
                </a:solidFill>
                <a:effectLst/>
                <a:latin typeface="Söhne"/>
              </a:rPr>
              <a:t> · In terms of sheer </a:t>
            </a:r>
            <a:r>
              <a:rPr lang="en-US" sz="1200" b="1" i="0" dirty="0">
                <a:solidFill>
                  <a:srgbClr val="ECECEC"/>
                </a:solidFill>
                <a:effectLst/>
                <a:latin typeface="Söhne"/>
              </a:rPr>
              <a:t>revenue generation, Action and Adventure </a:t>
            </a:r>
            <a:r>
              <a:rPr lang="en-US" sz="1200" b="0" i="0" dirty="0">
                <a:solidFill>
                  <a:srgbClr val="ECECEC"/>
                </a:solidFill>
                <a:effectLst/>
                <a:latin typeface="Söhne"/>
              </a:rPr>
              <a:t>movies lead the pack, commanding the </a:t>
            </a:r>
            <a:r>
              <a:rPr lang="en-US" sz="1200" b="1" i="0" dirty="0">
                <a:solidFill>
                  <a:srgbClr val="ECECEC"/>
                </a:solidFill>
                <a:effectLst/>
                <a:latin typeface="Söhne"/>
              </a:rPr>
              <a:t>highest budgets and revenues</a:t>
            </a:r>
            <a:r>
              <a:rPr lang="en-US" sz="1200" b="0" i="0" dirty="0">
                <a:solidFill>
                  <a:srgbClr val="ECECEC"/>
                </a:solidFill>
                <a:effectLst/>
                <a:latin typeface="Söhne"/>
              </a:rPr>
              <a:t>. </a:t>
            </a:r>
          </a:p>
          <a:p>
            <a:r>
              <a:rPr lang="en-US" sz="1200" dirty="0">
                <a:solidFill>
                  <a:srgbClr val="ECECEC"/>
                </a:solidFill>
                <a:latin typeface="Söhne"/>
              </a:rPr>
              <a:t> </a:t>
            </a:r>
            <a:endParaRPr lang="en-US" sz="1200" b="0" i="0" dirty="0">
              <a:solidFill>
                <a:srgbClr val="ECECEC"/>
              </a:solidFill>
              <a:effectLst/>
              <a:latin typeface="Söhne"/>
            </a:endParaRPr>
          </a:p>
          <a:p>
            <a:r>
              <a:rPr lang="en-US" sz="1200" b="0" i="1" dirty="0">
                <a:solidFill>
                  <a:srgbClr val="ECECEC"/>
                </a:solidFill>
                <a:effectLst/>
                <a:latin typeface="Söhne"/>
              </a:rPr>
              <a:t>These trends indicate that while Action movies are prevalent, genres with lower average investment like </a:t>
            </a:r>
            <a:r>
              <a:rPr lang="en-US" sz="1200" b="1" i="1" dirty="0">
                <a:solidFill>
                  <a:srgbClr val="ECECEC"/>
                </a:solidFill>
                <a:effectLst/>
                <a:latin typeface="Söhne"/>
              </a:rPr>
              <a:t>Horror</a:t>
            </a:r>
            <a:r>
              <a:rPr lang="en-US" sz="1200" b="0" i="1" dirty="0">
                <a:solidFill>
                  <a:srgbClr val="ECECEC"/>
                </a:solidFill>
                <a:effectLst/>
                <a:latin typeface="Söhne"/>
              </a:rPr>
              <a:t> can yield </a:t>
            </a:r>
            <a:r>
              <a:rPr lang="en-US" sz="1200" b="1" i="1" dirty="0">
                <a:solidFill>
                  <a:srgbClr val="ECECEC"/>
                </a:solidFill>
                <a:effectLst/>
                <a:latin typeface="Söhne"/>
              </a:rPr>
              <a:t>higher returns proportionately</a:t>
            </a:r>
            <a:r>
              <a:rPr lang="en-US" sz="1200" b="0" i="1" dirty="0">
                <a:solidFill>
                  <a:srgbClr val="ECECEC"/>
                </a:solidFill>
                <a:effectLst/>
                <a:latin typeface="Söhne"/>
              </a:rPr>
              <a:t>.</a:t>
            </a:r>
            <a:endParaRPr lang="en-US" sz="1200"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647699" y="206893"/>
            <a:ext cx="8196263" cy="572700"/>
          </a:xfrm>
          <a:prstGeom prst="rect">
            <a:avLst/>
          </a:prstGeom>
        </p:spPr>
        <p:txBody>
          <a:bodyPr spcFirstLastPara="1" wrap="square" lIns="91425" tIns="91425" rIns="91425" bIns="91425" anchor="t" anchorCtr="0">
            <a:noAutofit/>
          </a:bodyPr>
          <a:lstStyle/>
          <a:p>
            <a:r>
              <a:rPr lang="en" sz="2350" dirty="0"/>
              <a:t>1.1 A: </a:t>
            </a:r>
            <a:r>
              <a:rPr lang="es-ES" sz="2350" dirty="0" err="1">
                <a:solidFill>
                  <a:schemeClr val="tx1"/>
                </a:solidFill>
              </a:rPr>
              <a:t>Which</a:t>
            </a:r>
            <a:r>
              <a:rPr lang="es-ES" sz="2350" dirty="0">
                <a:solidFill>
                  <a:schemeClr val="tx1"/>
                </a:solidFill>
              </a:rPr>
              <a:t> </a:t>
            </a:r>
            <a:r>
              <a:rPr lang="es-ES" sz="2350" dirty="0" err="1">
                <a:solidFill>
                  <a:schemeClr val="tx1"/>
                </a:solidFill>
              </a:rPr>
              <a:t>genre</a:t>
            </a:r>
            <a:r>
              <a:rPr lang="es-ES" sz="2350" dirty="0">
                <a:solidFill>
                  <a:schemeClr val="tx1"/>
                </a:solidFill>
              </a:rPr>
              <a:t> </a:t>
            </a:r>
            <a:r>
              <a:rPr lang="es-ES" sz="2350" dirty="0" err="1">
                <a:solidFill>
                  <a:schemeClr val="tx1"/>
                </a:solidFill>
              </a:rPr>
              <a:t>of</a:t>
            </a:r>
            <a:r>
              <a:rPr lang="es-ES" sz="2350" dirty="0">
                <a:solidFill>
                  <a:schemeClr val="tx1"/>
                </a:solidFill>
              </a:rPr>
              <a:t> </a:t>
            </a:r>
            <a:r>
              <a:rPr lang="es-ES" sz="2350" dirty="0" err="1">
                <a:solidFill>
                  <a:schemeClr val="tx1"/>
                </a:solidFill>
              </a:rPr>
              <a:t>movies</a:t>
            </a:r>
            <a:r>
              <a:rPr lang="es-ES" sz="2350" dirty="0">
                <a:solidFill>
                  <a:schemeClr val="tx1"/>
                </a:solidFill>
              </a:rPr>
              <a:t> </a:t>
            </a:r>
            <a:r>
              <a:rPr lang="es-ES" sz="2350" dirty="0" err="1">
                <a:solidFill>
                  <a:schemeClr val="tx1"/>
                </a:solidFill>
              </a:rPr>
              <a:t>generates</a:t>
            </a:r>
            <a:r>
              <a:rPr lang="es-ES" sz="2350" dirty="0">
                <a:solidFill>
                  <a:schemeClr val="tx1"/>
                </a:solidFill>
              </a:rPr>
              <a:t> </a:t>
            </a:r>
            <a:r>
              <a:rPr lang="es-ES" sz="2350" dirty="0" err="1">
                <a:solidFill>
                  <a:schemeClr val="tx1"/>
                </a:solidFill>
              </a:rPr>
              <a:t>the</a:t>
            </a:r>
            <a:r>
              <a:rPr lang="es-ES" sz="2350" dirty="0">
                <a:solidFill>
                  <a:schemeClr val="tx1"/>
                </a:solidFill>
              </a:rPr>
              <a:t> </a:t>
            </a:r>
            <a:r>
              <a:rPr lang="es-ES" sz="2350" dirty="0" err="1">
                <a:solidFill>
                  <a:schemeClr val="tx1"/>
                </a:solidFill>
              </a:rPr>
              <a:t>most</a:t>
            </a:r>
            <a:r>
              <a:rPr lang="es-ES" sz="2350" dirty="0">
                <a:solidFill>
                  <a:schemeClr val="tx1"/>
                </a:solidFill>
              </a:rPr>
              <a:t> </a:t>
            </a:r>
            <a:r>
              <a:rPr lang="es-ES" sz="2350" dirty="0" err="1">
                <a:solidFill>
                  <a:schemeClr val="tx1"/>
                </a:solidFill>
              </a:rPr>
              <a:t>revenue</a:t>
            </a:r>
            <a:r>
              <a:rPr lang="es-ES" sz="2350" dirty="0">
                <a:solidFill>
                  <a:schemeClr val="tx1"/>
                </a:solidFill>
              </a:rPr>
              <a:t>?</a:t>
            </a:r>
            <a:endParaRPr sz="2350" dirty="0"/>
          </a:p>
        </p:txBody>
      </p:sp>
      <p:sp>
        <p:nvSpPr>
          <p:cNvPr id="3" name="Subtitle 2">
            <a:extLst>
              <a:ext uri="{FF2B5EF4-FFF2-40B4-BE49-F238E27FC236}">
                <a16:creationId xmlns:a16="http://schemas.microsoft.com/office/drawing/2014/main" id="{1B807294-79BB-36C5-EB30-37CEA8D3113B}"/>
              </a:ext>
            </a:extLst>
          </p:cNvPr>
          <p:cNvSpPr>
            <a:spLocks noGrp="1"/>
          </p:cNvSpPr>
          <p:nvPr>
            <p:ph type="subTitle" idx="2"/>
          </p:nvPr>
        </p:nvSpPr>
        <p:spPr>
          <a:xfrm>
            <a:off x="870174" y="1586187"/>
            <a:ext cx="7513971" cy="2390501"/>
          </a:xfrm>
          <a:solidFill>
            <a:schemeClr val="accent3"/>
          </a:solidFill>
          <a:effectLst>
            <a:softEdge rad="63500"/>
          </a:effectLst>
        </p:spPr>
        <p:txBody>
          <a:bodyPr/>
          <a:lstStyle/>
          <a:p>
            <a:r>
              <a:rPr lang="es-ES" sz="1800" b="1" dirty="0">
                <a:solidFill>
                  <a:srgbClr val="ECECEC"/>
                </a:solidFill>
                <a:latin typeface="Söhne"/>
              </a:rPr>
              <a:t>C</a:t>
            </a:r>
            <a:r>
              <a:rPr lang="en-US" sz="1800" b="1" dirty="0" err="1">
                <a:solidFill>
                  <a:srgbClr val="ECECEC"/>
                </a:solidFill>
                <a:latin typeface="Söhne"/>
              </a:rPr>
              <a:t>onclusions</a:t>
            </a:r>
            <a:endParaRPr lang="en-US" sz="1800" b="1" dirty="0">
              <a:solidFill>
                <a:srgbClr val="ECECEC"/>
              </a:solidFill>
              <a:latin typeface="Söhne"/>
            </a:endParaRPr>
          </a:p>
          <a:p>
            <a:endParaRPr lang="en-US" sz="1200" b="1" i="1" dirty="0">
              <a:solidFill>
                <a:srgbClr val="ECECEC"/>
              </a:solidFill>
              <a:latin typeface="Söhne"/>
            </a:endParaRPr>
          </a:p>
          <a:p>
            <a:r>
              <a:rPr lang="en-US" sz="1200" b="1" i="1" dirty="0">
                <a:solidFill>
                  <a:srgbClr val="ECECEC"/>
                </a:solidFill>
                <a:effectLst/>
                <a:latin typeface="Söhne"/>
              </a:rPr>
              <a:t>	</a:t>
            </a:r>
            <a:r>
              <a:rPr lang="en-US" b="0" i="0" dirty="0">
                <a:solidFill>
                  <a:srgbClr val="ECECEC"/>
                </a:solidFill>
                <a:effectLst/>
                <a:latin typeface="Söhne"/>
              </a:rPr>
              <a:t>Based on the available data, </a:t>
            </a:r>
            <a:r>
              <a:rPr lang="en-US" b="1" i="0" dirty="0">
                <a:solidFill>
                  <a:srgbClr val="ECECEC"/>
                </a:solidFill>
                <a:effectLst/>
                <a:latin typeface="Söhne"/>
              </a:rPr>
              <a:t>Action</a:t>
            </a:r>
            <a:r>
              <a:rPr lang="en-US" b="0" i="0" dirty="0">
                <a:solidFill>
                  <a:srgbClr val="ECECEC"/>
                </a:solidFill>
                <a:effectLst/>
                <a:latin typeface="Söhne"/>
              </a:rPr>
              <a:t> and </a:t>
            </a:r>
            <a:r>
              <a:rPr lang="en-US" b="1" i="0" dirty="0">
                <a:solidFill>
                  <a:srgbClr val="ECECEC"/>
                </a:solidFill>
                <a:effectLst/>
                <a:latin typeface="Söhne"/>
              </a:rPr>
              <a:t>Adventure</a:t>
            </a:r>
            <a:r>
              <a:rPr lang="en-US" b="0" i="0" dirty="0">
                <a:solidFill>
                  <a:srgbClr val="ECECEC"/>
                </a:solidFill>
                <a:effectLst/>
                <a:latin typeface="Söhne"/>
              </a:rPr>
              <a:t> movies are leading the pack in terms of revenue generation. These genres not only attract significant investment but also yield substantial returns, indicative of their widespread popularity and appeal. Notably, </a:t>
            </a:r>
            <a:r>
              <a:rPr lang="en-US" b="1" i="0" dirty="0">
                <a:solidFill>
                  <a:srgbClr val="ECECEC"/>
                </a:solidFill>
                <a:effectLst/>
                <a:latin typeface="Söhne"/>
              </a:rPr>
              <a:t>Animation &amp; Family</a:t>
            </a:r>
            <a:r>
              <a:rPr lang="en-US" b="0" i="0" dirty="0">
                <a:solidFill>
                  <a:srgbClr val="ECECEC"/>
                </a:solidFill>
                <a:effectLst/>
                <a:latin typeface="Söhne"/>
              </a:rPr>
              <a:t> movies also show impressive revenue figures, suggesting a strong market demand. It is essential, however, to consider that high budget allocation to these genres often correlates with their financial success at the box office."</a:t>
            </a:r>
            <a:endParaRPr lang="en-US" sz="1200" i="1" dirty="0"/>
          </a:p>
        </p:txBody>
      </p:sp>
    </p:spTree>
    <p:extLst>
      <p:ext uri="{BB962C8B-B14F-4D97-AF65-F5344CB8AC3E}">
        <p14:creationId xmlns:p14="http://schemas.microsoft.com/office/powerpoint/2010/main" val="108820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720000" y="187844"/>
            <a:ext cx="7771470" cy="572700"/>
          </a:xfrm>
          <a:prstGeom prst="rect">
            <a:avLst/>
          </a:prstGeom>
        </p:spPr>
        <p:txBody>
          <a:bodyPr spcFirstLastPara="1" wrap="square" lIns="91425" tIns="91425" rIns="91425" bIns="91425" anchor="t" anchorCtr="0">
            <a:noAutofit/>
          </a:bodyPr>
          <a:lstStyle/>
          <a:p>
            <a:r>
              <a:rPr lang="en" sz="2400" dirty="0"/>
              <a:t>1.2 Q: </a:t>
            </a:r>
            <a:r>
              <a:rPr lang="es-ES" sz="2400" b="1" dirty="0" err="1">
                <a:solidFill>
                  <a:schemeClr val="tx1"/>
                </a:solidFill>
              </a:rPr>
              <a:t>Is</a:t>
            </a:r>
            <a:r>
              <a:rPr lang="es-ES" sz="2400" b="1" dirty="0">
                <a:solidFill>
                  <a:schemeClr val="tx1"/>
                </a:solidFill>
              </a:rPr>
              <a:t> </a:t>
            </a:r>
            <a:r>
              <a:rPr lang="es-ES" sz="2400" b="1" dirty="0" err="1">
                <a:solidFill>
                  <a:schemeClr val="tx1"/>
                </a:solidFill>
              </a:rPr>
              <a:t>there</a:t>
            </a:r>
            <a:r>
              <a:rPr lang="es-ES" sz="2400" b="1" dirty="0">
                <a:solidFill>
                  <a:schemeClr val="tx1"/>
                </a:solidFill>
              </a:rPr>
              <a:t> a </a:t>
            </a:r>
            <a:r>
              <a:rPr lang="es-ES" sz="2400" b="1" dirty="0" err="1">
                <a:solidFill>
                  <a:schemeClr val="tx1"/>
                </a:solidFill>
              </a:rPr>
              <a:t>correlation</a:t>
            </a:r>
            <a:r>
              <a:rPr lang="es-ES" sz="2400" b="1" dirty="0">
                <a:solidFill>
                  <a:schemeClr val="tx1"/>
                </a:solidFill>
              </a:rPr>
              <a:t> </a:t>
            </a:r>
            <a:r>
              <a:rPr lang="es-ES" sz="2400" b="1" dirty="0" err="1">
                <a:solidFill>
                  <a:schemeClr val="tx1"/>
                </a:solidFill>
              </a:rPr>
              <a:t>between</a:t>
            </a:r>
            <a:r>
              <a:rPr lang="es-ES" sz="2400" b="1" dirty="0">
                <a:solidFill>
                  <a:schemeClr val="tx1"/>
                </a:solidFill>
              </a:rPr>
              <a:t> </a:t>
            </a:r>
            <a:r>
              <a:rPr lang="es-ES" sz="2400" b="1" dirty="0" err="1">
                <a:solidFill>
                  <a:schemeClr val="tx1"/>
                </a:solidFill>
              </a:rPr>
              <a:t>the</a:t>
            </a:r>
            <a:r>
              <a:rPr lang="es-ES" sz="2400" b="1" dirty="0">
                <a:solidFill>
                  <a:schemeClr val="tx1"/>
                </a:solidFill>
              </a:rPr>
              <a:t> rating </a:t>
            </a:r>
            <a:r>
              <a:rPr lang="es-ES" sz="2400" b="1" dirty="0" err="1">
                <a:solidFill>
                  <a:schemeClr val="tx1"/>
                </a:solidFill>
              </a:rPr>
              <a:t>of</a:t>
            </a:r>
            <a:r>
              <a:rPr lang="es-ES" sz="2400" b="1" dirty="0">
                <a:solidFill>
                  <a:schemeClr val="tx1"/>
                </a:solidFill>
              </a:rPr>
              <a:t> a </a:t>
            </a:r>
            <a:r>
              <a:rPr lang="es-ES" sz="2400" b="1" dirty="0" err="1">
                <a:solidFill>
                  <a:schemeClr val="tx1"/>
                </a:solidFill>
              </a:rPr>
              <a:t>movie</a:t>
            </a:r>
            <a:r>
              <a:rPr lang="es-ES" sz="2400" b="1" dirty="0">
                <a:solidFill>
                  <a:schemeClr val="tx1"/>
                </a:solidFill>
              </a:rPr>
              <a:t> and </a:t>
            </a:r>
            <a:r>
              <a:rPr lang="es-ES" sz="2400" b="1" dirty="0" err="1">
                <a:solidFill>
                  <a:schemeClr val="tx1"/>
                </a:solidFill>
              </a:rPr>
              <a:t>the</a:t>
            </a:r>
            <a:r>
              <a:rPr lang="es-ES" sz="2400" b="1" dirty="0">
                <a:solidFill>
                  <a:schemeClr val="tx1"/>
                </a:solidFill>
              </a:rPr>
              <a:t> </a:t>
            </a:r>
            <a:r>
              <a:rPr lang="es-ES" sz="2400" b="1" dirty="0" err="1">
                <a:solidFill>
                  <a:schemeClr val="tx1"/>
                </a:solidFill>
              </a:rPr>
              <a:t>revenue</a:t>
            </a:r>
            <a:r>
              <a:rPr lang="es-ES" sz="2400" b="1" dirty="0">
                <a:solidFill>
                  <a:schemeClr val="tx1"/>
                </a:solidFill>
              </a:rPr>
              <a:t>?</a:t>
            </a:r>
            <a:br>
              <a:rPr lang="es-ES" sz="2400" b="1" dirty="0">
                <a:solidFill>
                  <a:schemeClr val="tx1"/>
                </a:solidFill>
              </a:rPr>
            </a:br>
            <a:endParaRPr dirty="0"/>
          </a:p>
        </p:txBody>
      </p:sp>
      <p:sp>
        <p:nvSpPr>
          <p:cNvPr id="3" name="Subtitle 2">
            <a:extLst>
              <a:ext uri="{FF2B5EF4-FFF2-40B4-BE49-F238E27FC236}">
                <a16:creationId xmlns:a16="http://schemas.microsoft.com/office/drawing/2014/main" id="{1B807294-79BB-36C5-EB30-37CEA8D3113B}"/>
              </a:ext>
            </a:extLst>
          </p:cNvPr>
          <p:cNvSpPr>
            <a:spLocks noGrp="1"/>
          </p:cNvSpPr>
          <p:nvPr>
            <p:ph type="subTitle" idx="2"/>
          </p:nvPr>
        </p:nvSpPr>
        <p:spPr>
          <a:xfrm>
            <a:off x="795338" y="1086118"/>
            <a:ext cx="7696132" cy="3776396"/>
          </a:xfrm>
          <a:solidFill>
            <a:schemeClr val="accent3"/>
          </a:solidFill>
          <a:effectLst>
            <a:softEdge rad="31750"/>
          </a:effectLst>
        </p:spPr>
        <p:txBody>
          <a:bodyPr/>
          <a:lstStyle/>
          <a:p>
            <a:r>
              <a:rPr lang="en-US" sz="1200" dirty="0">
                <a:solidFill>
                  <a:srgbClr val="ECECEC"/>
                </a:solidFill>
                <a:latin typeface="Söhne"/>
              </a:rPr>
              <a:t>T</a:t>
            </a:r>
            <a:r>
              <a:rPr lang="en-US" sz="1200" b="0" i="0" dirty="0">
                <a:solidFill>
                  <a:srgbClr val="ECECEC"/>
                </a:solidFill>
                <a:effectLst/>
                <a:latin typeface="Söhne"/>
              </a:rPr>
              <a:t>his </a:t>
            </a:r>
            <a:r>
              <a:rPr lang="en-US" sz="1200" b="1" i="1" dirty="0">
                <a:solidFill>
                  <a:srgbClr val="00B0F0"/>
                </a:solidFill>
                <a:effectLst/>
                <a:latin typeface="Söhne"/>
                <a:hlinkClick r:id="rId3">
                  <a:extLst>
                    <a:ext uri="{A12FA001-AC4F-418D-AE19-62706E023703}">
                      <ahyp:hlinkClr xmlns:ahyp="http://schemas.microsoft.com/office/drawing/2018/hyperlinkcolor" val="tx"/>
                    </a:ext>
                  </a:extLst>
                </a:hlinkClick>
              </a:rPr>
              <a:t>scatter plot</a:t>
            </a:r>
            <a:r>
              <a:rPr lang="en-US" sz="1200" b="0" i="0" dirty="0">
                <a:solidFill>
                  <a:srgbClr val="00B0F0"/>
                </a:solidFill>
                <a:effectLst/>
                <a:latin typeface="Söhne"/>
                <a:hlinkClick r:id="rId3">
                  <a:extLst>
                    <a:ext uri="{A12FA001-AC4F-418D-AE19-62706E023703}">
                      <ahyp:hlinkClr xmlns:ahyp="http://schemas.microsoft.com/office/drawing/2018/hyperlinkcolor" val="tx"/>
                    </a:ext>
                  </a:extLst>
                </a:hlinkClick>
              </a:rPr>
              <a:t> </a:t>
            </a:r>
            <a:r>
              <a:rPr lang="en-US" sz="1200" b="0" i="0" dirty="0">
                <a:solidFill>
                  <a:srgbClr val="ECECEC"/>
                </a:solidFill>
                <a:effectLst/>
                <a:latin typeface="Söhne"/>
              </a:rPr>
              <a:t>displays the relationship between the average rating of movies (on the X-axis) and their revenue (on the Y-axis). Here are some insights we can infer:</a:t>
            </a:r>
          </a:p>
          <a:p>
            <a:r>
              <a:rPr lang="en-US" sz="1200" b="0" i="0" dirty="0">
                <a:solidFill>
                  <a:srgbClr val="ECECEC"/>
                </a:solidFill>
                <a:effectLst/>
                <a:latin typeface="Söhne"/>
              </a:rPr>
              <a:t> </a:t>
            </a:r>
          </a:p>
          <a:p>
            <a:r>
              <a:rPr lang="en-US" sz="1200" b="0" i="0" dirty="0">
                <a:solidFill>
                  <a:srgbClr val="ECECEC"/>
                </a:solidFill>
                <a:effectLst/>
                <a:latin typeface="Söhne"/>
              </a:rPr>
              <a:t>· </a:t>
            </a:r>
            <a:r>
              <a:rPr lang="en-US" sz="1200" b="1" i="0" dirty="0">
                <a:solidFill>
                  <a:srgbClr val="ECECEC"/>
                </a:solidFill>
                <a:effectLst/>
                <a:latin typeface="Söhne"/>
              </a:rPr>
              <a:t>Point Concentration</a:t>
            </a:r>
            <a:r>
              <a:rPr lang="en-US" sz="1200" b="0" i="0" dirty="0">
                <a:solidFill>
                  <a:srgbClr val="ECECEC"/>
                </a:solidFill>
                <a:effectLst/>
                <a:latin typeface="Söhne"/>
              </a:rPr>
              <a:t>: The majority of movies are clustered within a rating range of approximately </a:t>
            </a:r>
            <a:r>
              <a:rPr lang="en-US" sz="1200" b="1" i="0" dirty="0">
                <a:solidFill>
                  <a:srgbClr val="ECECEC"/>
                </a:solidFill>
                <a:effectLst/>
                <a:latin typeface="Söhne"/>
              </a:rPr>
              <a:t>50 to 80</a:t>
            </a:r>
            <a:r>
              <a:rPr lang="en-US" sz="1200" b="0" i="0" dirty="0">
                <a:solidFill>
                  <a:srgbClr val="ECECEC"/>
                </a:solidFill>
                <a:effectLst/>
                <a:latin typeface="Söhne"/>
              </a:rPr>
              <a:t>, with most revenues falling below </a:t>
            </a:r>
            <a:r>
              <a:rPr lang="en-US" sz="1200" b="1" i="0" dirty="0">
                <a:solidFill>
                  <a:srgbClr val="ECECEC"/>
                </a:solidFill>
                <a:effectLst/>
                <a:latin typeface="Söhne"/>
              </a:rPr>
              <a:t>500 million dollars</a:t>
            </a:r>
            <a:r>
              <a:rPr lang="en-US" sz="1200" b="0" i="0" dirty="0">
                <a:solidFill>
                  <a:srgbClr val="ECECEC"/>
                </a:solidFill>
                <a:effectLst/>
                <a:latin typeface="Söhne"/>
              </a:rPr>
              <a:t>. This suggests that most movies perform financially within a relatively predictable range.</a:t>
            </a:r>
          </a:p>
          <a:p>
            <a:r>
              <a:rPr lang="en-US" sz="1200" b="0" i="0" dirty="0">
                <a:solidFill>
                  <a:srgbClr val="ECECEC"/>
                </a:solidFill>
                <a:effectLst/>
                <a:latin typeface="Söhne"/>
              </a:rPr>
              <a:t> </a:t>
            </a:r>
          </a:p>
          <a:p>
            <a:r>
              <a:rPr lang="en-US" sz="1200" b="0" i="0" dirty="0">
                <a:solidFill>
                  <a:srgbClr val="ECECEC"/>
                </a:solidFill>
                <a:effectLst/>
                <a:latin typeface="Söhne"/>
              </a:rPr>
              <a:t>· </a:t>
            </a:r>
            <a:r>
              <a:rPr lang="en-US" sz="1200" b="1" i="0" dirty="0">
                <a:solidFill>
                  <a:srgbClr val="ECECEC"/>
                </a:solidFill>
                <a:effectLst/>
                <a:latin typeface="Söhne"/>
              </a:rPr>
              <a:t>Outliers</a:t>
            </a:r>
            <a:r>
              <a:rPr lang="en-US" sz="1200" b="0" i="0" dirty="0">
                <a:solidFill>
                  <a:srgbClr val="ECECEC"/>
                </a:solidFill>
                <a:effectLst/>
                <a:latin typeface="Söhne"/>
              </a:rPr>
              <a:t>: There are films with exceptionally high revenues that stand out as outliers. These could be </a:t>
            </a:r>
            <a:r>
              <a:rPr lang="en-US" sz="1200" b="1" i="0" dirty="0">
                <a:solidFill>
                  <a:srgbClr val="ECECEC"/>
                </a:solidFill>
                <a:effectLst/>
                <a:latin typeface="Söhne"/>
              </a:rPr>
              <a:t>blockbuster hits </a:t>
            </a:r>
            <a:r>
              <a:rPr lang="en-US" sz="1200" b="0" i="0" dirty="0">
                <a:solidFill>
                  <a:srgbClr val="ECECEC"/>
                </a:solidFill>
                <a:effectLst/>
                <a:latin typeface="Söhne"/>
              </a:rPr>
              <a:t>that, regardless of their rating, have generated significant revenue.</a:t>
            </a:r>
          </a:p>
          <a:p>
            <a:r>
              <a:rPr lang="en-US" sz="1200" b="0" i="0" dirty="0">
                <a:solidFill>
                  <a:srgbClr val="ECECEC"/>
                </a:solidFill>
                <a:effectLst/>
                <a:latin typeface="Söhne"/>
              </a:rPr>
              <a:t> </a:t>
            </a:r>
          </a:p>
          <a:p>
            <a:r>
              <a:rPr lang="en-US" sz="1200" b="0" i="0" dirty="0">
                <a:solidFill>
                  <a:srgbClr val="ECECEC"/>
                </a:solidFill>
                <a:effectLst/>
                <a:latin typeface="Söhne"/>
              </a:rPr>
              <a:t>· </a:t>
            </a:r>
            <a:r>
              <a:rPr lang="en-US" sz="1200" b="1" i="0" dirty="0">
                <a:solidFill>
                  <a:srgbClr val="ECECEC"/>
                </a:solidFill>
                <a:effectLst/>
                <a:latin typeface="Söhne"/>
              </a:rPr>
              <a:t>Higher Ratings Do Not Guarantee Higher Revenues</a:t>
            </a:r>
            <a:r>
              <a:rPr lang="en-US" sz="1200" b="0" i="0" dirty="0">
                <a:solidFill>
                  <a:srgbClr val="ECECEC"/>
                </a:solidFill>
                <a:effectLst/>
                <a:latin typeface="Söhne"/>
              </a:rPr>
              <a:t>: There does not seem to be a direct and strong correlation between higher ratings and higher revenues, as there are films with high ratings that have low to moderate revenues, and vice versa.</a:t>
            </a:r>
          </a:p>
          <a:p>
            <a:r>
              <a:rPr lang="en-US" sz="1200" b="0" i="0" dirty="0">
                <a:solidFill>
                  <a:srgbClr val="ECECEC"/>
                </a:solidFill>
                <a:effectLst/>
                <a:latin typeface="Söhne"/>
              </a:rPr>
              <a:t> </a:t>
            </a:r>
          </a:p>
          <a:p>
            <a:r>
              <a:rPr lang="en-US" sz="1200" b="1" i="0" dirty="0">
                <a:solidFill>
                  <a:srgbClr val="ECECEC"/>
                </a:solidFill>
                <a:effectLst/>
                <a:latin typeface="Söhne"/>
              </a:rPr>
              <a:t>· Data Density</a:t>
            </a:r>
            <a:r>
              <a:rPr lang="en-US" sz="1200" b="0" i="0" dirty="0">
                <a:solidFill>
                  <a:srgbClr val="ECECEC"/>
                </a:solidFill>
                <a:effectLst/>
                <a:latin typeface="Söhne"/>
              </a:rPr>
              <a:t>: The density of points increases towards average ratings and lower revenues, indicating that movies with average or slightly above-average ratings are the most common in terms of quantity, but not necessarily in terms of revenue.</a:t>
            </a:r>
            <a:endParaRPr lang="en-US" sz="1200" i="1" dirty="0"/>
          </a:p>
        </p:txBody>
      </p:sp>
    </p:spTree>
    <p:extLst>
      <p:ext uri="{BB962C8B-B14F-4D97-AF65-F5344CB8AC3E}">
        <p14:creationId xmlns:p14="http://schemas.microsoft.com/office/powerpoint/2010/main" val="3506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720000" y="187844"/>
            <a:ext cx="7771470" cy="572700"/>
          </a:xfrm>
          <a:prstGeom prst="rect">
            <a:avLst/>
          </a:prstGeom>
        </p:spPr>
        <p:txBody>
          <a:bodyPr spcFirstLastPara="1" wrap="square" lIns="91425" tIns="91425" rIns="91425" bIns="91425" anchor="t" anchorCtr="0">
            <a:noAutofit/>
          </a:bodyPr>
          <a:lstStyle/>
          <a:p>
            <a:r>
              <a:rPr lang="en" sz="2400" dirty="0"/>
              <a:t>1.2 A: </a:t>
            </a:r>
            <a:r>
              <a:rPr lang="es-ES" sz="2400" b="1" dirty="0" err="1">
                <a:solidFill>
                  <a:schemeClr val="tx1"/>
                </a:solidFill>
              </a:rPr>
              <a:t>Is</a:t>
            </a:r>
            <a:r>
              <a:rPr lang="es-ES" sz="2400" b="1" dirty="0">
                <a:solidFill>
                  <a:schemeClr val="tx1"/>
                </a:solidFill>
              </a:rPr>
              <a:t> </a:t>
            </a:r>
            <a:r>
              <a:rPr lang="es-ES" sz="2400" b="1" dirty="0" err="1">
                <a:solidFill>
                  <a:schemeClr val="tx1"/>
                </a:solidFill>
              </a:rPr>
              <a:t>there</a:t>
            </a:r>
            <a:r>
              <a:rPr lang="es-ES" sz="2400" b="1" dirty="0">
                <a:solidFill>
                  <a:schemeClr val="tx1"/>
                </a:solidFill>
              </a:rPr>
              <a:t> a </a:t>
            </a:r>
            <a:r>
              <a:rPr lang="es-ES" sz="2400" b="1" dirty="0" err="1">
                <a:solidFill>
                  <a:schemeClr val="tx1"/>
                </a:solidFill>
              </a:rPr>
              <a:t>correlation</a:t>
            </a:r>
            <a:r>
              <a:rPr lang="es-ES" sz="2400" b="1" dirty="0">
                <a:solidFill>
                  <a:schemeClr val="tx1"/>
                </a:solidFill>
              </a:rPr>
              <a:t> </a:t>
            </a:r>
            <a:r>
              <a:rPr lang="es-ES" sz="2400" b="1" dirty="0" err="1">
                <a:solidFill>
                  <a:schemeClr val="tx1"/>
                </a:solidFill>
              </a:rPr>
              <a:t>between</a:t>
            </a:r>
            <a:r>
              <a:rPr lang="es-ES" sz="2400" b="1" dirty="0">
                <a:solidFill>
                  <a:schemeClr val="tx1"/>
                </a:solidFill>
              </a:rPr>
              <a:t> </a:t>
            </a:r>
            <a:r>
              <a:rPr lang="es-ES" sz="2400" b="1" dirty="0" err="1">
                <a:solidFill>
                  <a:schemeClr val="tx1"/>
                </a:solidFill>
              </a:rPr>
              <a:t>the</a:t>
            </a:r>
            <a:r>
              <a:rPr lang="es-ES" sz="2400" b="1" dirty="0">
                <a:solidFill>
                  <a:schemeClr val="tx1"/>
                </a:solidFill>
              </a:rPr>
              <a:t> rating </a:t>
            </a:r>
            <a:r>
              <a:rPr lang="es-ES" sz="2400" b="1" dirty="0" err="1">
                <a:solidFill>
                  <a:schemeClr val="tx1"/>
                </a:solidFill>
              </a:rPr>
              <a:t>of</a:t>
            </a:r>
            <a:r>
              <a:rPr lang="es-ES" sz="2400" b="1" dirty="0">
                <a:solidFill>
                  <a:schemeClr val="tx1"/>
                </a:solidFill>
              </a:rPr>
              <a:t> a </a:t>
            </a:r>
            <a:r>
              <a:rPr lang="es-ES" sz="2400" b="1" dirty="0" err="1">
                <a:solidFill>
                  <a:schemeClr val="tx1"/>
                </a:solidFill>
              </a:rPr>
              <a:t>movie</a:t>
            </a:r>
            <a:r>
              <a:rPr lang="es-ES" sz="2400" b="1" dirty="0">
                <a:solidFill>
                  <a:schemeClr val="tx1"/>
                </a:solidFill>
              </a:rPr>
              <a:t> and </a:t>
            </a:r>
            <a:r>
              <a:rPr lang="es-ES" sz="2400" b="1" dirty="0" err="1">
                <a:solidFill>
                  <a:schemeClr val="tx1"/>
                </a:solidFill>
              </a:rPr>
              <a:t>the</a:t>
            </a:r>
            <a:r>
              <a:rPr lang="es-ES" sz="2400" b="1" dirty="0">
                <a:solidFill>
                  <a:schemeClr val="tx1"/>
                </a:solidFill>
              </a:rPr>
              <a:t> </a:t>
            </a:r>
            <a:r>
              <a:rPr lang="es-ES" sz="2400" b="1" dirty="0" err="1">
                <a:solidFill>
                  <a:schemeClr val="tx1"/>
                </a:solidFill>
              </a:rPr>
              <a:t>revenue</a:t>
            </a:r>
            <a:r>
              <a:rPr lang="es-ES" sz="2400" b="1" dirty="0">
                <a:solidFill>
                  <a:schemeClr val="tx1"/>
                </a:solidFill>
              </a:rPr>
              <a:t>?</a:t>
            </a:r>
            <a:br>
              <a:rPr lang="es-ES" sz="2400" b="1" dirty="0">
                <a:solidFill>
                  <a:schemeClr val="tx1"/>
                </a:solidFill>
              </a:rPr>
            </a:br>
            <a:endParaRPr dirty="0"/>
          </a:p>
        </p:txBody>
      </p:sp>
      <p:sp>
        <p:nvSpPr>
          <p:cNvPr id="3" name="Subtitle 2">
            <a:extLst>
              <a:ext uri="{FF2B5EF4-FFF2-40B4-BE49-F238E27FC236}">
                <a16:creationId xmlns:a16="http://schemas.microsoft.com/office/drawing/2014/main" id="{1B807294-79BB-36C5-EB30-37CEA8D3113B}"/>
              </a:ext>
            </a:extLst>
          </p:cNvPr>
          <p:cNvSpPr>
            <a:spLocks noGrp="1"/>
          </p:cNvSpPr>
          <p:nvPr>
            <p:ph type="subTitle" idx="2"/>
          </p:nvPr>
        </p:nvSpPr>
        <p:spPr>
          <a:xfrm>
            <a:off x="795338" y="1209952"/>
            <a:ext cx="7696132" cy="3271570"/>
          </a:xfrm>
          <a:solidFill>
            <a:schemeClr val="accent3"/>
          </a:solidFill>
          <a:effectLst>
            <a:softEdge rad="63500"/>
          </a:effectLst>
        </p:spPr>
        <p:txBody>
          <a:bodyPr/>
          <a:lstStyle/>
          <a:p>
            <a:r>
              <a:rPr lang="en-US" sz="1800" b="1" dirty="0"/>
              <a:t>Conclusions</a:t>
            </a:r>
            <a:endParaRPr lang="en-US" sz="1600" b="1" dirty="0"/>
          </a:p>
          <a:p>
            <a:br>
              <a:rPr lang="en-US" sz="1600" dirty="0"/>
            </a:br>
            <a:r>
              <a:rPr lang="en-US" b="0" i="0" dirty="0">
                <a:solidFill>
                  <a:srgbClr val="ECECEC"/>
                </a:solidFill>
                <a:effectLst/>
                <a:latin typeface="Söhne"/>
              </a:rPr>
              <a:t>The data suggests that while there is some level of correlation between movie ratings and revenue, it is not a strongly positive one. High ratings do not guarantee high revenues, and similarly, movies with moderate or even low ratings can sometimes generate substantial revenues. This indicates that factors other than just ratings, such as genre, marketing, star power, and release timing, play significant roles in a movie's financial success. It is also evident that blockbusters, which often receive massive budgets for production and promotion, can achieve significant box office revenue despite a wide range of ratings. Therefore, while ratings can be an indicator of a movie's quality and audience reception, they are not a sole predictor of financial performance.</a:t>
            </a:r>
            <a:endParaRPr lang="en-US" sz="1200" i="1" dirty="0"/>
          </a:p>
        </p:txBody>
      </p:sp>
    </p:spTree>
    <p:extLst>
      <p:ext uri="{BB962C8B-B14F-4D97-AF65-F5344CB8AC3E}">
        <p14:creationId xmlns:p14="http://schemas.microsoft.com/office/powerpoint/2010/main" val="1481304718"/>
      </p:ext>
    </p:extLst>
  </p:cSld>
  <p:clrMapOvr>
    <a:masterClrMapping/>
  </p:clrMapOvr>
</p:sld>
</file>

<file path=ppt/theme/theme1.xml><?xml version="1.0" encoding="utf-8"?>
<a:theme xmlns:a="http://schemas.openxmlformats.org/drawingml/2006/main" name="German Cinema and Visual Culture Master of Arts in German by Slidesgo">
  <a:themeElements>
    <a:clrScheme name="Simple Light">
      <a:dk1>
        <a:srgbClr val="FEFCF6"/>
      </a:dk1>
      <a:lt1>
        <a:srgbClr val="281D1B"/>
      </a:lt1>
      <a:dk2>
        <a:srgbClr val="BDB69D"/>
      </a:dk2>
      <a:lt2>
        <a:srgbClr val="DB0011"/>
      </a:lt2>
      <a:accent1>
        <a:srgbClr val="BF0000"/>
      </a:accent1>
      <a:accent2>
        <a:srgbClr val="8D7368"/>
      </a:accent2>
      <a:accent3>
        <a:srgbClr val="554640"/>
      </a:accent3>
      <a:accent4>
        <a:srgbClr val="342C29"/>
      </a:accent4>
      <a:accent5>
        <a:srgbClr val="FFFFFF"/>
      </a:accent5>
      <a:accent6>
        <a:srgbClr val="FFFFFF"/>
      </a:accent6>
      <a:hlink>
        <a:srgbClr val="FEFCF6"/>
      </a:hlink>
      <a:folHlink>
        <a:srgbClr val="0097A7"/>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4467</TotalTime>
  <Words>1619</Words>
  <Application>Microsoft Office PowerPoint</Application>
  <PresentationFormat>On-screen Show (16:9)</PresentationFormat>
  <Paragraphs>111</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Söhne</vt:lpstr>
      <vt:lpstr>DM Sans</vt:lpstr>
      <vt:lpstr>Anaheim</vt:lpstr>
      <vt:lpstr>Heebo</vt:lpstr>
      <vt:lpstr>Nunito Light</vt:lpstr>
      <vt:lpstr>Arial</vt:lpstr>
      <vt:lpstr>DM Sans 14pt</vt:lpstr>
      <vt:lpstr>DM Sans Light</vt:lpstr>
      <vt:lpstr>German Cinema and Visual Culture Master of Arts in German by Slidesgo</vt:lpstr>
      <vt:lpstr>Movie Genre Finantial Analysis: Budgets and Revenues in Focus</vt:lpstr>
      <vt:lpstr>01</vt:lpstr>
      <vt:lpstr>Introduction</vt:lpstr>
      <vt:lpstr>Questions to solve</vt:lpstr>
      <vt:lpstr>Extracting, Transforming and Loading</vt:lpstr>
      <vt:lpstr>1.1 Q: Which genre of movies generates the most revenue?</vt:lpstr>
      <vt:lpstr>1.1 A: Which genre of movies generates the most revenue?</vt:lpstr>
      <vt:lpstr>1.2 Q: Is there a correlation between the rating of a movie and the revenue? </vt:lpstr>
      <vt:lpstr>1.2 A: Is there a correlation between the rating of a movie and the revenue? </vt:lpstr>
      <vt:lpstr>1.3 Having a high Budget, which genre of movie would you recommend to film?  </vt:lpstr>
      <vt:lpstr>1.3 Having a high Budget, which genre of movie would you recommend to film?  </vt:lpstr>
      <vt:lpstr>DASHBOARD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Víctor Huidobro Vico</dc:creator>
  <cp:lastModifiedBy>Víctor Huidobro Vico</cp:lastModifiedBy>
  <cp:revision>21</cp:revision>
  <dcterms:modified xsi:type="dcterms:W3CDTF">2024-03-25T12:51:37Z</dcterms:modified>
</cp:coreProperties>
</file>