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Chart Title</a:t>
            </a:r>
          </a:p>
        </c:rich>
      </c:tx>
      <c:overlay val="0"/>
      <c:spPr>
        <a:noFill/>
        <a:ln>
          <a:noFill/>
        </a:ln>
      </c:spPr>
    </c:title>
    <c:autoTitleDeleted val="0"/>
    <c:plotArea>
      <c:layout/>
      <c:pieChart>
        <c:varyColors val="1"/>
        <c:ser>
          <c:idx val="0"/>
          <c:order val="0"/>
          <c:tx>
            <c:v>Series1</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1-BA06-4EB0-90E6-FE9AB7E6F3F7}"/>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02-BA06-4EB0-90E6-FE9AB7E6F3F7}"/>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03-BA06-4EB0-90E6-FE9AB7E6F3F7}"/>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04-BA06-4EB0-90E6-FE9AB7E6F3F7}"/>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05-BA06-4EB0-90E6-FE9AB7E6F3F7}"/>
              </c:ext>
            </c:extLst>
          </c:dPt>
          <c:cat>
            <c:strLit>
              <c:ptCount val="5"/>
              <c:pt idx="0">
                <c:v>263 2678 Presley Sales Fully Meets</c:v>
              </c:pt>
              <c:pt idx="1">
                <c:v>264 2679 Christine Sales Fully Meets</c:v>
              </c:pt>
              <c:pt idx="2">
                <c:v>265 2680 Jasmine Sales Fully Meets</c:v>
              </c:pt>
              <c:pt idx="3">
                <c:v>266 2681 Jaime Sales Fully Meets</c:v>
              </c:pt>
              <c:pt idx="4">
                <c:v>267 2682 Keagan Sales Fully Meets</c:v>
              </c:pt>
            </c:strLit>
          </c:cat>
          <c:val>
            <c:numLit>
              <c:formatCode>General</c:formatCode>
              <c:ptCount val="5"/>
              <c:pt idx="0">
                <c:v>5</c:v>
              </c:pt>
              <c:pt idx="1">
                <c:v>5</c:v>
              </c:pt>
              <c:pt idx="2">
                <c:v>2</c:v>
              </c:pt>
              <c:pt idx="3">
                <c:v>1</c:v>
              </c:pt>
              <c:pt idx="4">
                <c:v>2</c:v>
              </c:pt>
            </c:numLit>
          </c:val>
          <c:extLst>
            <c:ext xmlns:c16="http://schemas.microsoft.com/office/drawing/2014/chart" uri="{C3380CC4-5D6E-409C-BE32-E72D297353CC}">
              <c16:uniqueId val="{00000000-BA06-4EB0-90E6-FE9AB7E6F3F7}"/>
            </c:ext>
          </c:extLst>
        </c:ser>
        <c:dLbls>
          <c:showLegendKey val="0"/>
          <c:showVal val="0"/>
          <c:showCatName val="0"/>
          <c:showSerName val="0"/>
          <c:showPercent val="0"/>
          <c:showBubbleSize val="0"/>
          <c:showLeaderLines val="1"/>
        </c:dLbls>
        <c:firstSliceAng val="360"/>
      </c:pieChart>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E5B63B83-EE58-856D-7304-4D44E99E726C}"/>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57DEE592-8C8F-4CA8-4754-C00A72EDB8D1}"/>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DA817C3D-B21E-42F6-A5D1-0D6922242CA7}" type="datetime1">
              <a:rPr lang="en-IN"/>
              <a:pPr lvl="0"/>
              <a:t>31-08-2024</a:t>
            </a:fld>
            <a:endParaRPr lang="en-IN"/>
          </a:p>
        </p:txBody>
      </p:sp>
      <p:sp>
        <p:nvSpPr>
          <p:cNvPr id="10" name="Slide Image Placeholder 3">
            <a:extLst>
              <a:ext uri="{FF2B5EF4-FFF2-40B4-BE49-F238E27FC236}">
                <a16:creationId xmlns:a16="http://schemas.microsoft.com/office/drawing/2014/main" id="{DC6F5D51-02B3-2228-5055-9C5A8A172DBA}"/>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C31182B1-6CBB-7A20-A4EC-EC020893E94B}"/>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919E8B91-3219-2208-EFA1-AA2E62C60900}"/>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7F152F20-0934-CA96-A44B-17FEF38CD945}"/>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B65799A8-7740-4B85-B290-E265ADB54B04}"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6569E8B-689C-4DDA-A60D-ECDF4B4D82FC}" type="datetimeFigureOut">
              <a:t>8/31/2024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E0DE24E-74C3-44B0-A8C2-5A25624AC3F7}" type="slidenum">
              <a:t>‹#›</a:t>
            </a:fld>
            <a:endParaRPr lang="en-US"/>
          </a:p>
        </p:txBody>
      </p:sp>
    </p:spTree>
    <p:extLst>
      <p:ext uri="{BB962C8B-B14F-4D97-AF65-F5344CB8AC3E}">
        <p14:creationId xmlns:p14="http://schemas.microsoft.com/office/powerpoint/2010/main" val="175168078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B5E437-A0FB-D371-48EE-57C68AB79EDA}"/>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F300BF9D-BD4C-9E45-01C3-1082648793BF}"/>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23BAB4FE-20D6-2E69-3201-6C1E5DC221D1}"/>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48BC96-0C47-4AF8-8B03-584B1BDA23C2}"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1E2EA-58F8-144B-F0E8-36146B270E64}"/>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E0A661A9-5E9C-143D-CAEE-DCB31B469BBF}"/>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pPr lvl="0"/>
            <a:endParaRPr lang="en-GB"/>
          </a:p>
          <a:p>
            <a:pPr lvl="0"/>
            <a:endParaRPr lang="en-GB"/>
          </a:p>
          <a:p>
            <a:pPr lvl="0"/>
            <a:r>
              <a:rPr lang="en-GB"/>
              <a:t>FOR THE EMPLOYEES ID COMPARE WITH FULLY MEETS 2678,2679 INCREASE OTHER THAN WILL ALL ARE DECREASE</a:t>
            </a:r>
            <a:endParaRPr lang="en-US"/>
          </a:p>
        </p:txBody>
      </p:sp>
      <p:sp>
        <p:nvSpPr>
          <p:cNvPr id="4" name="Slide Number Placeholder 3">
            <a:extLst>
              <a:ext uri="{FF2B5EF4-FFF2-40B4-BE49-F238E27FC236}">
                <a16:creationId xmlns:a16="http://schemas.microsoft.com/office/drawing/2014/main" id="{9A9FFE98-AFBF-706D-07F6-EF54A888300F}"/>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C34E5F-8611-4149-85CD-6F16F8585628}"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A907EA09-83DA-F25F-36F9-F70B36E9201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C433A48B-597F-8226-E634-DB78EA04B484}"/>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37FE3A4-AB92-4659-9DE6-BFF02AD9386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7DE5EFA8-00F0-E054-3A9E-636DFFFD9ACF}"/>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B9ADAD5E-3904-9E2C-0F25-26F06A93621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1D2940C-5010-418F-EC0B-D0B18E9E6C16}"/>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8FC8DDAB-9951-D87E-FBB5-5F6D65E3288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7EA783-5017-2C46-02FD-4E67989CEE1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12FB65B6-65B8-D043-424F-1CB328B3FA87}"/>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CBA527BE-5CA1-F68B-E5A9-A2EB633C9F3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759793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4D2609D1-1109-3067-1F3A-123C2B0CEBB9}"/>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E3F8798-5C4E-4E6D-CCD3-6BD17FA7EC6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F7D2D8FD-F252-6643-40CE-67915E21A9AF}"/>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CB65763-5B40-0CE0-0D6C-31117F6E438E}"/>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D6B76C6-56C3-EA33-00FB-C2C79F30E7C1}"/>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DF9AF771-CC44-6605-295F-B59F7814DF94}"/>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4C74B88-ABA4-E349-9DC3-6F3E098C86BE}"/>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27889093-B8D2-CE43-6646-9D713F7C16DB}"/>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1A793FF3-60C6-6F92-D627-0779386FB9F0}"/>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FC8E5987-9C48-F85A-D6F8-9A7CC66DB3B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35589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EFB9464-0511-0262-F12C-8B6EE34A47E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79AB6BE-5BF9-8A50-95F1-06614988F36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EF75D77-9CFE-6AD5-EEEC-BE2A7022274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244BBF1-4777-61B7-6EF2-97FBBFDEEC5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2B64D31-BFFA-D8A1-8506-FDE545387F8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25945388-6319-BB30-7C45-9D6DCFB9CF5D}"/>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B327286-03A8-6845-292D-FC0413F22F7A}"/>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FFC8EA05-F590-F92D-5627-24F25D15052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42BD409A-7807-7872-47CA-6DB74EDF576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2F279C6-934B-4F6C-E02B-FA61CD0979C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8106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39525FA3-1E6E-61D4-8765-8D0BF91D764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F59413E8-E91C-0AAC-AB59-30098F52BB93}"/>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BA1524E-5E8B-2AEF-3CBA-744C1119F1A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58037E4-3C62-0ADC-8C84-DFFED0C7622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6409F2C-38B3-DFDF-DA03-B237B6BAF961}"/>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B2A5E229-111D-8A50-5F15-E070E049444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7D67598D-D94B-3B2D-FB16-2B6993A0530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76B2E38D-CD8D-00AB-5F1C-F2D534ED3582}"/>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649BA73-33F9-2EEF-EC09-181A9BE4B057}"/>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0059338E-43BD-B7F8-59A8-F0C386ABA48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531955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E614F551-19DD-F665-DCF5-211AF635EA8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BFB4F10-113B-F236-7323-90D60304B07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F0094873-3238-91CC-F106-FA4BC206EBD2}"/>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A7CDFBD-392C-87AD-53A4-2BE16802707E}"/>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3441AFA-492E-F5A3-85C8-79BE7643F44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06AFAD1-333E-C44E-AC73-08C4AB721D7D}"/>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585DDC4-5FB2-FAB2-83B0-084AE145B75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28B671C-A4AF-BB7D-3F03-AAA86155F738}"/>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42A38A0C-E11A-CCCE-8DE7-68B43A3CC006}"/>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A264BE95-F7E7-C1C5-B51A-3DE3E09581E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373458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1B27F55-015F-B13C-244D-741CDD44FF1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289BA1E-5982-2FAE-31C2-D5A9B3B5DB8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397B6F67-CE11-EA8C-719D-739480A6AB8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09AAF92-4AD0-0827-C037-DB60C9B27607}"/>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7AF61A8-3D08-7BD8-FD88-D43BF9A2A2E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4048CA6-E767-531D-017B-4D91632943C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3524714D-7B68-27E1-EB19-91192C49666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5421E4E3-4CA3-EAAF-6112-2009AFCC84A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44BCA0F-C241-14CB-A306-7B46C5D5CA10}"/>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1B0CF64-55E7-0FFA-3BD2-B6B882F6EF41}"/>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5C953238-588D-8197-144C-07C2525E6C4B}"/>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890CC82-C969-33F1-1BAC-408BBBBEC1AD}"/>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0CFAB13D-4D52-E244-514C-EC098560803A}"/>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69876172-E57A-664D-B460-815FE1625DEF}"/>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4124B88C-68B8-426F-9669-523E7253C8DA}" type="datetime1">
              <a:rPr lang="en-US"/>
              <a:pPr lvl="0"/>
              <a:t>8/31/2024</a:t>
            </a:fld>
            <a:endParaRPr lang="en-US"/>
          </a:p>
        </p:txBody>
      </p:sp>
      <p:sp>
        <p:nvSpPr>
          <p:cNvPr id="16" name="Holder 6">
            <a:extLst>
              <a:ext uri="{FF2B5EF4-FFF2-40B4-BE49-F238E27FC236}">
                <a16:creationId xmlns:a16="http://schemas.microsoft.com/office/drawing/2014/main" id="{E3682CE6-910D-FEAD-1EE3-A522480EE6DC}"/>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6C13F1CE-7795-4B6C-AA89-0B355B28BE7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69A51C61-5D40-9E9E-A961-9632C1C16B4D}"/>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473BAC6F-AC2B-674C-663E-8F703B9BE980}"/>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7C4E1E7-D160-D95D-F8CC-9B9B7D69B943}"/>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B17548B7-A565-D1C6-FEDA-C298D5792745}"/>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360418EF-3D21-6ED8-28F1-0D14053CC034}"/>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583504EB-1B15-EEEB-52B8-FA6E27467E87}"/>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06551394-D0A4-A020-6E2C-23E2C23918C3}"/>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A53DE9F1-D55E-3747-53DC-22148F31C9EF}"/>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B62ED6-F0C9-48F4-BFDA-2E191A320028}"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7456A08F-AC06-A88D-45C0-7966515ED276}"/>
              </a:ext>
            </a:extLst>
          </p:cNvPr>
          <p:cNvSpPr txBox="1"/>
          <p:nvPr/>
        </p:nvSpPr>
        <p:spPr>
          <a:xfrm>
            <a:off x="2554540" y="3314151"/>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STUDENT NAME:</a:t>
            </a:r>
            <a:r>
              <a:rPr lang="en-GB" sz="2400" b="0" i="0" u="none" strike="noStrike" kern="1200" cap="none" spc="0" baseline="0">
                <a:solidFill>
                  <a:srgbClr val="000000"/>
                </a:solidFill>
                <a:uFillTx/>
                <a:latin typeface="Calibri"/>
              </a:rPr>
              <a:t> Vignesh.m</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REGISTER NO:</a:t>
            </a:r>
            <a:r>
              <a:rPr lang="en-GB" sz="2400" b="0" i="0" u="none" strike="noStrike" kern="1200" cap="none" spc="0" baseline="0">
                <a:solidFill>
                  <a:srgbClr val="000000"/>
                </a:solidFill>
                <a:uFillTx/>
                <a:latin typeface="Calibri"/>
              </a:rPr>
              <a:t> 122202703unm143522bcomcs074</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DEPARTMENT:</a:t>
            </a:r>
            <a:r>
              <a:rPr lang="en-GB" sz="2400" b="0" i="0" u="none" strike="noStrike" kern="1200" cap="none" spc="0" baseline="0">
                <a:solidFill>
                  <a:srgbClr val="000000"/>
                </a:solidFill>
                <a:uFillTx/>
                <a:latin typeface="Calibri"/>
              </a:rPr>
              <a:t> Corporate secretaryship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COLLEGE</a:t>
            </a:r>
            <a:r>
              <a:rPr lang="en-GB" sz="2400" b="0" i="0" u="none" strike="noStrike" kern="1200" cap="none" spc="0" baseline="0">
                <a:solidFill>
                  <a:srgbClr val="000000"/>
                </a:solidFill>
                <a:uFillTx/>
                <a:latin typeface="Calibri"/>
              </a:rPr>
              <a:t>: Thiruthangal Nadar college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C6F0B44B-303E-2A1B-30A6-84AA3809B652}"/>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0AD271AB-9177-DA6F-B5D0-8953A28FD894}"/>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7AB60BCE-CFC5-C9B3-7727-E88AE836EF2A}"/>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AEB48B7B-5748-4B02-85A2-431A4EE70190}"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0C503C21-A9F0-55B7-E7F4-B1AA39A11485}"/>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3863ECD9-4272-1837-72CA-A8927F84A1D6}"/>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9">
            <a:extLst>
              <a:ext uri="{FF2B5EF4-FFF2-40B4-BE49-F238E27FC236}">
                <a16:creationId xmlns:a16="http://schemas.microsoft.com/office/drawing/2014/main" id="{42AD9B97-9F47-E149-3285-A05B4F131F71}"/>
              </a:ext>
            </a:extLst>
          </p:cNvPr>
          <p:cNvSpPr txBox="1"/>
          <p:nvPr/>
        </p:nvSpPr>
        <p:spPr>
          <a:xfrm>
            <a:off x="1188838" y="1610176"/>
            <a:ext cx="8164714"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415D6B91-19BB-2C0F-8097-C999D35C724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0D7FBCB4-58E1-FB3F-A717-C6994E7BE1D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8C090966-5A6F-BEE1-1606-97EF3750114B}"/>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90476E24-70ED-CE2A-9BE8-C7D92EDFE38E}"/>
              </a:ext>
            </a:extLst>
          </p:cNvPr>
          <p:cNvPicPr>
            <a:picLocks noChangeAspect="1"/>
          </p:cNvPicPr>
          <p:nvPr/>
        </p:nvPicPr>
        <p:blipFill>
          <a:blip r:embed="rId3"/>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1C1BF9F-8747-7DA2-EAE5-F48EC602CF6D}"/>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0F96367-D9FC-D3CC-5354-741DF70EB076}"/>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0AF9C2CC-89D0-44AB-A53D-8DB5A7D91E34}" type="slidenum">
              <a:t>11</a:t>
            </a:fld>
            <a:endParaRPr lang="en-US" sz="1100" b="0" i="0" u="none" strike="noStrike" kern="1200" cap="none" spc="0" baseline="0">
              <a:solidFill>
                <a:srgbClr val="000000"/>
              </a:solidFill>
              <a:uFillTx/>
              <a:latin typeface="Trebuchet MS"/>
              <a:cs typeface="Trebuchet MS"/>
            </a:endParaRPr>
          </a:p>
        </p:txBody>
      </p:sp>
      <p:graphicFrame>
        <p:nvGraphicFramePr>
          <p:cNvPr id="8" name="Chart 10">
            <a:extLst>
              <a:ext uri="{FF2B5EF4-FFF2-40B4-BE49-F238E27FC236}">
                <a16:creationId xmlns:a16="http://schemas.microsoft.com/office/drawing/2014/main" id="{D1893B72-EE79-C861-8598-03523B219D08}"/>
              </a:ext>
            </a:extLst>
          </p:cNvPr>
          <p:cNvGraphicFramePr/>
          <p:nvPr/>
        </p:nvGraphicFramePr>
        <p:xfrm>
          <a:off x="355719" y="1354930"/>
          <a:ext cx="4314825" cy="45410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Table 7">
            <a:extLst>
              <a:ext uri="{FF2B5EF4-FFF2-40B4-BE49-F238E27FC236}">
                <a16:creationId xmlns:a16="http://schemas.microsoft.com/office/drawing/2014/main" id="{33B8C144-95BF-0932-5807-D6F0EBA790A2}"/>
              </a:ext>
            </a:extLst>
          </p:cNvPr>
          <p:cNvGraphicFramePr>
            <a:graphicFrameLocks noGrp="1"/>
          </p:cNvGraphicFramePr>
          <p:nvPr/>
        </p:nvGraphicFramePr>
        <p:xfrm>
          <a:off x="4587453" y="309981"/>
          <a:ext cx="5556671" cy="4663440"/>
        </p:xfrm>
        <a:graphic>
          <a:graphicData uri="http://schemas.openxmlformats.org/drawingml/2006/table">
            <a:tbl>
              <a:tblPr firstRow="1" bandRow="1">
                <a:effectLst/>
                <a:tableStyleId>{5C22544A-7EE6-4342-B048-85BDC9FD1C3A}</a:tableStyleId>
              </a:tblPr>
              <a:tblGrid>
                <a:gridCol w="1111334">
                  <a:extLst>
                    <a:ext uri="{9D8B030D-6E8A-4147-A177-3AD203B41FA5}">
                      <a16:colId xmlns:a16="http://schemas.microsoft.com/office/drawing/2014/main" val="3723336617"/>
                    </a:ext>
                  </a:extLst>
                </a:gridCol>
                <a:gridCol w="1111334">
                  <a:extLst>
                    <a:ext uri="{9D8B030D-6E8A-4147-A177-3AD203B41FA5}">
                      <a16:colId xmlns:a16="http://schemas.microsoft.com/office/drawing/2014/main" val="2880962472"/>
                    </a:ext>
                  </a:extLst>
                </a:gridCol>
                <a:gridCol w="1111334">
                  <a:extLst>
                    <a:ext uri="{9D8B030D-6E8A-4147-A177-3AD203B41FA5}">
                      <a16:colId xmlns:a16="http://schemas.microsoft.com/office/drawing/2014/main" val="3680585329"/>
                    </a:ext>
                  </a:extLst>
                </a:gridCol>
                <a:gridCol w="1111334">
                  <a:extLst>
                    <a:ext uri="{9D8B030D-6E8A-4147-A177-3AD203B41FA5}">
                      <a16:colId xmlns:a16="http://schemas.microsoft.com/office/drawing/2014/main" val="1967867595"/>
                    </a:ext>
                  </a:extLst>
                </a:gridCol>
                <a:gridCol w="1111334">
                  <a:extLst>
                    <a:ext uri="{9D8B030D-6E8A-4147-A177-3AD203B41FA5}">
                      <a16:colId xmlns:a16="http://schemas.microsoft.com/office/drawing/2014/main" val="3825377766"/>
                    </a:ext>
                  </a:extLst>
                </a:gridCol>
              </a:tblGrid>
              <a:tr h="1463040">
                <a:tc>
                  <a:txBody>
                    <a:bodyPr/>
                    <a:lstStyle/>
                    <a:p>
                      <a:pPr lvl="0"/>
                      <a:r>
                        <a:rPr lang="en-GB"/>
                        <a:t>Emp Id</a:t>
                      </a:r>
                      <a:endParaRPr lang="en-US"/>
                    </a:p>
                  </a:txBody>
                  <a:tcPr/>
                </a:tc>
                <a:tc>
                  <a:txBody>
                    <a:bodyPr/>
                    <a:lstStyle/>
                    <a:p>
                      <a:pPr lvl="0"/>
                      <a:r>
                        <a:rPr lang="en-GB"/>
                        <a:t>First name</a:t>
                      </a:r>
                      <a:endParaRPr lang="en-US"/>
                    </a:p>
                  </a:txBody>
                  <a:tcPr/>
                </a:tc>
                <a:tc>
                  <a:txBody>
                    <a:bodyPr/>
                    <a:lstStyle/>
                    <a:p>
                      <a:pPr lvl="0"/>
                      <a:r>
                        <a:rPr lang="en-GB"/>
                        <a:t>Department type</a:t>
                      </a:r>
                      <a:endParaRPr lang="en-US"/>
                    </a:p>
                  </a:txBody>
                  <a:tcPr/>
                </a:tc>
                <a:tc>
                  <a:txBody>
                    <a:bodyPr/>
                    <a:lstStyle/>
                    <a:p>
                      <a:pPr lvl="0"/>
                      <a:r>
                        <a:rPr lang="en-GB"/>
                        <a:t>Performance score</a:t>
                      </a:r>
                      <a:endParaRPr lang="en-US"/>
                    </a:p>
                  </a:txBody>
                  <a:tcPr/>
                </a:tc>
                <a:tc>
                  <a:txBody>
                    <a:bodyPr/>
                    <a:lstStyle/>
                    <a:p>
                      <a:pPr lvl="0"/>
                      <a:r>
                        <a:rPr lang="en-GB"/>
                        <a:t>Current Employee Rating</a:t>
                      </a:r>
                      <a:endParaRPr lang="en-US"/>
                    </a:p>
                  </a:txBody>
                  <a:tcPr/>
                </a:tc>
                <a:extLst>
                  <a:ext uri="{0D108BD9-81ED-4DB2-BD59-A6C34878D82A}">
                    <a16:rowId xmlns:a16="http://schemas.microsoft.com/office/drawing/2014/main" val="1229589003"/>
                  </a:ext>
                </a:extLst>
              </a:tr>
              <a:tr h="640080">
                <a:tc>
                  <a:txBody>
                    <a:bodyPr/>
                    <a:lstStyle/>
                    <a:p>
                      <a:pPr lvl="0"/>
                      <a:r>
                        <a:rPr lang="en-GB"/>
                        <a:t>2678</a:t>
                      </a:r>
                      <a:endParaRPr lang="en-US"/>
                    </a:p>
                  </a:txBody>
                  <a:tcPr/>
                </a:tc>
                <a:tc>
                  <a:txBody>
                    <a:bodyPr/>
                    <a:lstStyle/>
                    <a:p>
                      <a:pPr lvl="0"/>
                      <a:r>
                        <a:rPr lang="en-GB"/>
                        <a:t>Presley</a:t>
                      </a:r>
                      <a:endParaRPr lang="en-US"/>
                    </a:p>
                  </a:txBody>
                  <a:tcPr/>
                </a:tc>
                <a:tc>
                  <a:txBody>
                    <a:bodyPr/>
                    <a:lstStyle/>
                    <a:p>
                      <a:pPr lvl="0"/>
                      <a:r>
                        <a:rPr lang="en-GB"/>
                        <a:t>Sales</a:t>
                      </a:r>
                      <a:endParaRPr lang="en-US"/>
                    </a:p>
                  </a:txBody>
                  <a:tcPr/>
                </a:tc>
                <a:tc>
                  <a:txBody>
                    <a:bodyPr/>
                    <a:lstStyle/>
                    <a:p>
                      <a:pPr lvl="0"/>
                      <a:r>
                        <a:rPr lang="en-GB"/>
                        <a:t>Fully meets </a:t>
                      </a:r>
                      <a:endParaRPr lang="en-US"/>
                    </a:p>
                  </a:txBody>
                  <a:tcPr/>
                </a:tc>
                <a:tc>
                  <a:txBody>
                    <a:bodyPr/>
                    <a:lstStyle/>
                    <a:p>
                      <a:pPr lvl="0"/>
                      <a:r>
                        <a:rPr lang="en-GB"/>
                        <a:t>5</a:t>
                      </a:r>
                      <a:endParaRPr lang="en-US"/>
                    </a:p>
                  </a:txBody>
                  <a:tcPr/>
                </a:tc>
                <a:extLst>
                  <a:ext uri="{0D108BD9-81ED-4DB2-BD59-A6C34878D82A}">
                    <a16:rowId xmlns:a16="http://schemas.microsoft.com/office/drawing/2014/main" val="4002742334"/>
                  </a:ext>
                </a:extLst>
              </a:tr>
              <a:tr h="640080">
                <a:tc>
                  <a:txBody>
                    <a:bodyPr/>
                    <a:lstStyle/>
                    <a:p>
                      <a:pPr lvl="0"/>
                      <a:r>
                        <a:rPr lang="en-GB"/>
                        <a:t>2679</a:t>
                      </a:r>
                      <a:endParaRPr lang="en-US"/>
                    </a:p>
                  </a:txBody>
                  <a:tcPr/>
                </a:tc>
                <a:tc>
                  <a:txBody>
                    <a:bodyPr/>
                    <a:lstStyle/>
                    <a:p>
                      <a:pPr lvl="0"/>
                      <a:r>
                        <a:rPr lang="en-GB"/>
                        <a:t>Christine </a:t>
                      </a:r>
                      <a:endParaRPr lang="en-US"/>
                    </a:p>
                  </a:txBody>
                  <a:tcPr/>
                </a:tc>
                <a:tc>
                  <a:txBody>
                    <a:bodyPr/>
                    <a:lstStyle/>
                    <a:p>
                      <a:pPr lvl="0"/>
                      <a:r>
                        <a:rPr lang="en-GB"/>
                        <a:t>Sales</a:t>
                      </a:r>
                      <a:endParaRPr lang="en-US"/>
                    </a:p>
                  </a:txBody>
                  <a:tcPr/>
                </a:tc>
                <a:tc>
                  <a:txBody>
                    <a:bodyPr/>
                    <a:lstStyle/>
                    <a:p>
                      <a:pPr lvl="0"/>
                      <a:r>
                        <a:rPr lang="en-GB"/>
                        <a:t>Fully meets </a:t>
                      </a:r>
                      <a:endParaRPr lang="en-US"/>
                    </a:p>
                  </a:txBody>
                  <a:tcPr/>
                </a:tc>
                <a:tc>
                  <a:txBody>
                    <a:bodyPr/>
                    <a:lstStyle/>
                    <a:p>
                      <a:pPr lvl="0"/>
                      <a:r>
                        <a:rPr lang="en-GB"/>
                        <a:t>5</a:t>
                      </a:r>
                      <a:endParaRPr lang="en-US"/>
                    </a:p>
                  </a:txBody>
                  <a:tcPr/>
                </a:tc>
                <a:extLst>
                  <a:ext uri="{0D108BD9-81ED-4DB2-BD59-A6C34878D82A}">
                    <a16:rowId xmlns:a16="http://schemas.microsoft.com/office/drawing/2014/main" val="2321356515"/>
                  </a:ext>
                </a:extLst>
              </a:tr>
              <a:tr h="640080">
                <a:tc>
                  <a:txBody>
                    <a:bodyPr/>
                    <a:lstStyle/>
                    <a:p>
                      <a:pPr lvl="0"/>
                      <a:r>
                        <a:rPr lang="en-GB"/>
                        <a:t>2680</a:t>
                      </a:r>
                      <a:endParaRPr lang="en-US"/>
                    </a:p>
                  </a:txBody>
                  <a:tcPr/>
                </a:tc>
                <a:tc>
                  <a:txBody>
                    <a:bodyPr/>
                    <a:lstStyle/>
                    <a:p>
                      <a:pPr lvl="0"/>
                      <a:r>
                        <a:rPr lang="en-GB"/>
                        <a:t>Jasmine </a:t>
                      </a:r>
                      <a:endParaRPr lang="en-US"/>
                    </a:p>
                  </a:txBody>
                  <a:tcPr/>
                </a:tc>
                <a:tc>
                  <a:txBody>
                    <a:bodyPr/>
                    <a:lstStyle/>
                    <a:p>
                      <a:pPr lvl="0"/>
                      <a:r>
                        <a:rPr lang="en-GB"/>
                        <a:t>Sales</a:t>
                      </a:r>
                      <a:endParaRPr lang="en-US"/>
                    </a:p>
                  </a:txBody>
                  <a:tcPr/>
                </a:tc>
                <a:tc>
                  <a:txBody>
                    <a:bodyPr/>
                    <a:lstStyle/>
                    <a:p>
                      <a:pPr lvl="0"/>
                      <a:r>
                        <a:rPr lang="en-GB"/>
                        <a:t>Fully meets </a:t>
                      </a:r>
                      <a:endParaRPr lang="en-US"/>
                    </a:p>
                  </a:txBody>
                  <a:tcPr/>
                </a:tc>
                <a:tc>
                  <a:txBody>
                    <a:bodyPr/>
                    <a:lstStyle/>
                    <a:p>
                      <a:pPr lvl="0"/>
                      <a:r>
                        <a:rPr lang="en-GB"/>
                        <a:t>2</a:t>
                      </a:r>
                      <a:endParaRPr lang="en-US"/>
                    </a:p>
                  </a:txBody>
                  <a:tcPr/>
                </a:tc>
                <a:extLst>
                  <a:ext uri="{0D108BD9-81ED-4DB2-BD59-A6C34878D82A}">
                    <a16:rowId xmlns:a16="http://schemas.microsoft.com/office/drawing/2014/main" val="265804773"/>
                  </a:ext>
                </a:extLst>
              </a:tr>
              <a:tr h="640080">
                <a:tc>
                  <a:txBody>
                    <a:bodyPr/>
                    <a:lstStyle/>
                    <a:p>
                      <a:pPr lvl="0"/>
                      <a:r>
                        <a:rPr lang="en-GB"/>
                        <a:t>2681</a:t>
                      </a:r>
                      <a:endParaRPr lang="en-US"/>
                    </a:p>
                  </a:txBody>
                  <a:tcPr/>
                </a:tc>
                <a:tc>
                  <a:txBody>
                    <a:bodyPr/>
                    <a:lstStyle/>
                    <a:p>
                      <a:pPr lvl="0"/>
                      <a:r>
                        <a:rPr lang="en-GB"/>
                        <a:t>Jaime</a:t>
                      </a:r>
                      <a:endParaRPr lang="en-US"/>
                    </a:p>
                  </a:txBody>
                  <a:tcPr/>
                </a:tc>
                <a:tc>
                  <a:txBody>
                    <a:bodyPr/>
                    <a:lstStyle/>
                    <a:p>
                      <a:pPr lvl="0"/>
                      <a:r>
                        <a:rPr lang="en-GB"/>
                        <a:t>Sales</a:t>
                      </a:r>
                      <a:endParaRPr lang="en-US"/>
                    </a:p>
                  </a:txBody>
                  <a:tcPr/>
                </a:tc>
                <a:tc>
                  <a:txBody>
                    <a:bodyPr/>
                    <a:lstStyle/>
                    <a:p>
                      <a:pPr lvl="0"/>
                      <a:r>
                        <a:rPr lang="en-GB"/>
                        <a:t>Fully meets </a:t>
                      </a:r>
                      <a:endParaRPr lang="en-US"/>
                    </a:p>
                  </a:txBody>
                  <a:tcPr/>
                </a:tc>
                <a:tc>
                  <a:txBody>
                    <a:bodyPr/>
                    <a:lstStyle/>
                    <a:p>
                      <a:pPr lvl="0"/>
                      <a:r>
                        <a:rPr lang="en-GB"/>
                        <a:t>1</a:t>
                      </a:r>
                      <a:endParaRPr lang="en-US"/>
                    </a:p>
                  </a:txBody>
                  <a:tcPr/>
                </a:tc>
                <a:extLst>
                  <a:ext uri="{0D108BD9-81ED-4DB2-BD59-A6C34878D82A}">
                    <a16:rowId xmlns:a16="http://schemas.microsoft.com/office/drawing/2014/main" val="363028647"/>
                  </a:ext>
                </a:extLst>
              </a:tr>
              <a:tr h="640080">
                <a:tc>
                  <a:txBody>
                    <a:bodyPr/>
                    <a:lstStyle/>
                    <a:p>
                      <a:pPr lvl="0"/>
                      <a:r>
                        <a:rPr lang="en-GB"/>
                        <a:t>2682</a:t>
                      </a:r>
                      <a:endParaRPr lang="en-US"/>
                    </a:p>
                  </a:txBody>
                  <a:tcPr/>
                </a:tc>
                <a:tc>
                  <a:txBody>
                    <a:bodyPr/>
                    <a:lstStyle/>
                    <a:p>
                      <a:pPr lvl="0"/>
                      <a:r>
                        <a:rPr lang="en-GB"/>
                        <a:t>Keagen</a:t>
                      </a:r>
                      <a:endParaRPr lang="en-US"/>
                    </a:p>
                  </a:txBody>
                  <a:tcPr/>
                </a:tc>
                <a:tc>
                  <a:txBody>
                    <a:bodyPr/>
                    <a:lstStyle/>
                    <a:p>
                      <a:pPr lvl="0"/>
                      <a:r>
                        <a:rPr lang="en-GB"/>
                        <a:t>Sales</a:t>
                      </a:r>
                      <a:endParaRPr lang="en-US"/>
                    </a:p>
                  </a:txBody>
                  <a:tcPr/>
                </a:tc>
                <a:tc>
                  <a:txBody>
                    <a:bodyPr/>
                    <a:lstStyle/>
                    <a:p>
                      <a:pPr lvl="0"/>
                      <a:r>
                        <a:rPr lang="en-GB"/>
                        <a:t>Fully meets </a:t>
                      </a:r>
                      <a:endParaRPr lang="en-US"/>
                    </a:p>
                  </a:txBody>
                  <a:tcPr/>
                </a:tc>
                <a:tc>
                  <a:txBody>
                    <a:bodyPr/>
                    <a:lstStyle/>
                    <a:p>
                      <a:pPr lvl="0"/>
                      <a:r>
                        <a:rPr lang="en-GB"/>
                        <a:t>2</a:t>
                      </a:r>
                      <a:endParaRPr lang="en-US"/>
                    </a:p>
                  </a:txBody>
                  <a:tcPr/>
                </a:tc>
                <a:extLst>
                  <a:ext uri="{0D108BD9-81ED-4DB2-BD59-A6C34878D82A}">
                    <a16:rowId xmlns:a16="http://schemas.microsoft.com/office/drawing/2014/main" val="2794771795"/>
                  </a:ext>
                </a:extLst>
              </a:tr>
            </a:tbl>
          </a:graphicData>
        </a:graphic>
      </p:graphicFrame>
      <p:sp>
        <p:nvSpPr>
          <p:cNvPr id="10" name="TextBox 11">
            <a:extLst>
              <a:ext uri="{FF2B5EF4-FFF2-40B4-BE49-F238E27FC236}">
                <a16:creationId xmlns:a16="http://schemas.microsoft.com/office/drawing/2014/main" id="{F31FC1A4-6A20-E3F8-8E80-6C14AB687894}"/>
              </a:ext>
            </a:extLst>
          </p:cNvPr>
          <p:cNvSpPr txBox="1"/>
          <p:nvPr/>
        </p:nvSpPr>
        <p:spPr>
          <a:xfrm>
            <a:off x="5016124" y="5589480"/>
            <a:ext cx="6103190"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FOR THE EMPLOYEES ID COMPARE WITH FULLY MEETS 2678,2679 INCREASE OTHER THAN WILL ALL ARE DECREASE</a:t>
            </a:r>
          </a:p>
        </p:txBody>
      </p:sp>
      <p:sp>
        <p:nvSpPr>
          <p:cNvPr id="11" name="TextBox 13">
            <a:extLst>
              <a:ext uri="{FF2B5EF4-FFF2-40B4-BE49-F238E27FC236}">
                <a16:creationId xmlns:a16="http://schemas.microsoft.com/office/drawing/2014/main" id="{C01BAEE5-5DF2-B6D8-8E55-F5BAEE5FB3F1}"/>
              </a:ext>
            </a:extLst>
          </p:cNvPr>
          <p:cNvSpPr txBox="1"/>
          <p:nvPr/>
        </p:nvSpPr>
        <p:spPr>
          <a:xfrm>
            <a:off x="4266032" y="5248271"/>
            <a:ext cx="610790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INTERPETATION</a:t>
            </a:r>
            <a:endParaRPr lang="en-US" sz="1800" b="0" i="0" u="none" strike="noStrike" kern="1200" cap="none" spc="0" baseline="0">
              <a:solidFill>
                <a:srgbClr val="000000"/>
              </a:solidFill>
              <a:uFillTx/>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ABE0-4413-7F67-C287-46FDE7C0FC01}"/>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9B6B7432-2C49-E166-34FF-1FCCFEA57A08}"/>
              </a:ext>
            </a:extLst>
          </p:cNvPr>
          <p:cNvSpPr txBox="1"/>
          <p:nvPr/>
        </p:nvSpPr>
        <p:spPr>
          <a:xfrm>
            <a:off x="631027" y="1726789"/>
            <a:ext cx="8521897"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48AF19C-4557-8BDD-154B-189450887817}"/>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BAC00120-CE28-ABED-465B-B383B41694B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8F0FD60F-49B1-F332-64CC-F210503E385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F7551A3-C19C-3370-7F4C-B71BC32BCB2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92F48DCF-5EF4-91BA-6732-9CFFB09FE4B0}"/>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8A42F115-13F0-F1A8-23F5-48B149451291}"/>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ED0B15C4-117C-6BC7-B208-86F2248C81B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9FDD8799-7BC8-7316-D84A-21A0AB92B1C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06DB4B2B-2B2C-FD46-4B55-C1290B52C4F8}"/>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64B68EED-4C4E-2042-DD43-BB8624AC7B7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AFA46816-7C81-2CC9-303E-C1D58A1D75E0}"/>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69E41DA-1910-C32C-201B-751A96059C6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C992B18F-98AA-A0C0-78E2-E15E2108A15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E4444908-9C5A-3E4F-8EA1-AB32B2BEA1E1}"/>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E1A47F89-6806-9ACA-243F-E10FABB697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252661FB-6521-125C-CFE2-F796B930E894}"/>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B398500B-74D7-D727-E4A6-0D135F6F9A1D}"/>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629BC708-8604-EAAD-8835-1F1A7C2540DB}"/>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309A3AA2-CD05-235E-D142-5CAE1BDC27D5}"/>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C26184FE-3E1B-8458-87FE-E0107BF2CA2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067F7DC1-C973-4314-8913-19890572B2C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2BB3199E-3F3E-4041-7D8B-08FBDC5D07AF}"/>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CFF11FB-F460-F8B1-C199-243F63D6ED24}"/>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DA24FF2C-6104-7199-5E13-170C5E82EA6D}"/>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FDADD7C3-B78A-E7E0-F28C-2E809CA29DB3}"/>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2BC4CBE-883D-500F-91D3-A05D3FAF5B81}"/>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E10C861-4DC5-65B9-57A9-4791E5A7F5F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75855C7C-067A-5FC5-DA46-C4B02E6489E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8B3F5E6B-BA39-CD6F-D965-D98BE5033B96}"/>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5EACAEDD-C7A5-B8C4-651A-16C69B971F5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7241FE39-1D96-7EF7-8BE3-83A5A19FBFD5}"/>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76AA4B58-4536-4B2F-65C3-C18F9379C0B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D2BEEA9D-C1DD-FB46-034C-88A0C18C32C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1B0AF5B4-70FA-0812-8C64-62578FDBB4B1}"/>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B2CCADBA-8EB2-9F2A-C762-0AA836A7278F}"/>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FFA6ADA4-3666-A285-D030-C2FDBC1EBC93}"/>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2F07084F-88F6-61FF-BD2F-7EF3AB44B88F}"/>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E10443C1-B84E-4062-A1BA-BCB37A74DD6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07BA6516-FF6D-E484-CBB9-0B4371865BEF}"/>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EE2ED775-C489-525E-58EE-AC7AF47F98E8}"/>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304183F9-D03A-E600-64B5-EC4A07FBCA5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621EBB5D-C0B5-9204-1A34-4F99BABAFB77}"/>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D57636EA-F4AF-5CDD-5452-26C98EF20E71}"/>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ABBDF8AD-B8D6-468A-B4F2-E2118F22A04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36495732-99CA-6A6A-7F91-8814BC2A7C4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8C86848-21F2-78DA-BA8B-D9ED850E2398}"/>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638DB816-C1BA-BC84-2E85-31552110861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07E2D70-CD51-A659-92A1-62FE56383C7D}"/>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8B005F3F-976A-A556-D53B-AD53F6003D1E}"/>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602FDB7A-8C65-5A2C-50B0-E61571B2C131}"/>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AD41F3DE-D20F-DA18-4996-9B2CF8102407}"/>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E8611F0F-0490-A3E2-E722-80AFF35441DB}"/>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4EDF88AC-2AA9-DA5E-796D-B2864D15022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4588E18D-B4C5-4BB1-8C0C-03A848C1AD76}"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17DF6E6-1A1D-B5CA-C823-38D0CC9BCF8A}"/>
              </a:ext>
            </a:extLst>
          </p:cNvPr>
          <p:cNvSpPr txBox="1"/>
          <p:nvPr/>
        </p:nvSpPr>
        <p:spPr>
          <a:xfrm>
            <a:off x="1526974" y="2274835"/>
            <a:ext cx="6101955"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r>
              <a:rPr lang="en-US" sz="1800" b="0" i="0" u="none" strike="noStrike" kern="1200" cap="none" spc="0" baseline="0">
                <a:solidFill>
                  <a:srgbClr val="000000"/>
                </a:solidFill>
                <a:uFillTx/>
                <a:latin typeface="Calibri"/>
              </a:rPr>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C14511B4-E29E-54A9-9705-B210C3D92420}"/>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0BE006EB-8399-4CA7-9AC4-BEC036D6E17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7B49BD22-BDE4-2E64-738D-DB55E0AFF2E4}"/>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FD380D2A-2E09-2419-0C03-8115025E5ACF}"/>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CB2B4FAC-5008-0ECA-CC27-BBED92237253}"/>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E58F371-45DA-A285-216A-BB13F0EB3650}"/>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C0BECE5E-2DD3-5F4C-36B9-7F47EDFB15A4}"/>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D8099362-07D2-315D-70A5-1A9372813B12}"/>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137C45C-DEBB-4661-9481-5843500480B3}"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156BE884-B5A7-F892-6F3B-B7D991C254C1}"/>
              </a:ext>
            </a:extLst>
          </p:cNvPr>
          <p:cNvSpPr txBox="1"/>
          <p:nvPr/>
        </p:nvSpPr>
        <p:spPr>
          <a:xfrm>
            <a:off x="2274094" y="3269400"/>
            <a:ext cx="6641305"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4C835AA-3A88-AF4E-D221-7CE8A0957EF7}"/>
              </a:ext>
            </a:extLst>
          </p:cNvPr>
          <p:cNvSpPr txBox="1"/>
          <p:nvPr/>
        </p:nvSpPr>
        <p:spPr>
          <a:xfrm>
            <a:off x="892966" y="2047753"/>
            <a:ext cx="7608091"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6B6AAB6-52FE-65DF-B4DA-011C06B7A292}"/>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537C858F-9FCF-D240-9C93-0D992ED5FE0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A5FDD0E4-2B05-CF42-ECDE-CB22D791051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6770D3F7-4D97-D92A-49E4-B23E178B6AB0}"/>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5E5F1DE-D6AF-D1B4-4CD1-019CF1904E9D}"/>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40883EB3-41CB-9055-733E-48875607F705}"/>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86A997-956A-421C-8D05-EC55E0272D0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8">
            <a:extLst>
              <a:ext uri="{FF2B5EF4-FFF2-40B4-BE49-F238E27FC236}">
                <a16:creationId xmlns:a16="http://schemas.microsoft.com/office/drawing/2014/main" id="{8E3B9983-BA56-6000-C23C-9976B6AAA311}"/>
              </a:ext>
            </a:extLst>
          </p:cNvPr>
          <p:cNvSpPr txBox="1"/>
          <p:nvPr/>
        </p:nvSpPr>
        <p:spPr>
          <a:xfrm>
            <a:off x="1571625" y="2238378"/>
            <a:ext cx="7581299"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Human Resources (HR) Managers:</a:t>
            </a: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Department Managers/Supervisors:</a:t>
            </a: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Senior Management/Executives:</a:t>
            </a: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2E94862D-E278-D864-E4D1-8764A60C8572}"/>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5C29CCAB-D091-20D6-72B7-A31BB5F2FA6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D0DDF389-167A-548A-62E9-205CEF22FE96}"/>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41DBFE41-1D7E-BBB2-1A71-2E2949104DC3}"/>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CA39F41C-D8CD-8839-D77D-506DD771F04F}"/>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1FB30FEF-3ED6-B6E2-AEBB-2E530B70131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615E8180-CF66-153B-3B97-5FCA147A003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FF8E843-EE6B-439F-851D-ADFDA48C5428}"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AF33FA10-5F68-2E58-28EF-5E8EB6A29D0C}"/>
              </a:ext>
            </a:extLst>
          </p:cNvPr>
          <p:cNvSpPr txBox="1"/>
          <p:nvPr/>
        </p:nvSpPr>
        <p:spPr>
          <a:xfrm>
            <a:off x="3050977" y="1726789"/>
            <a:ext cx="6581174" cy="3139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Data-Driven Insights: Enables managers to makeinformed decisions based on accurate, real-time performance data.</a:t>
            </a: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Improved Efficiency: Automates the data collection and analysis process, saving time and reducing manualerrors.</a:t>
            </a: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Enhanced Employee Development: Identifies training needs and development opportunities, leading to a more skilled workforce.</a:t>
            </a: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Better Performance Management: Helps in recognizing top performers and addressing underperformance, ultimately improving overall productivity.</a:t>
            </a: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FBEB-5C36-288B-E0F1-E1D3526076CF}"/>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84703F1A-1BFD-8237-87B2-66C51CF5A54E}"/>
              </a:ext>
            </a:extLst>
          </p:cNvPr>
          <p:cNvSpPr txBox="1"/>
          <p:nvPr/>
        </p:nvSpPr>
        <p:spPr>
          <a:xfrm>
            <a:off x="755330" y="1311295"/>
            <a:ext cx="9067327"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7F6DFA8-8F80-77CD-1A02-5684503EDB2A}"/>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31758A1E-9B0B-7935-A0B3-45A57171A02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2DF016C2-D263-2FFA-D32A-55064D3894F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42FE95A6-9560-E2AB-5AF9-4C937ADB0020}"/>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69821459-2841-FA9C-9BC7-01E373DBA03B}"/>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5EB74266-6C98-B890-B4CD-7383F7CD366F}"/>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2C74880B-6789-064C-0108-2445E4A127B5}"/>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36BF64C1-DB98-4451-B01B-0F5E09611D51}"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00F5AF08-7AFA-0444-693F-30311471641C}"/>
              </a:ext>
            </a:extLst>
          </p:cNvPr>
          <p:cNvSpPr txBox="1"/>
          <p:nvPr/>
        </p:nvSpPr>
        <p:spPr>
          <a:xfrm>
            <a:off x="2381253" y="1695453"/>
            <a:ext cx="9239253" cy="483209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1.Accessibility Empowerment: Redefines accessiblity with hands-free interaction</a:t>
            </a:r>
            <a:endParaRPr lang="en-GB"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2. Seamless Tech Integration Deep leaming meets everyday computing tasks</a:t>
            </a:r>
            <a:endParaRPr lang="en-GB"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3. Precision and Efficiency Boost: Real-time accuracy enhances productivity.</a:t>
            </a:r>
            <a:endParaRPr lang="en-GB"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Vignesh M</cp:lastModifiedBy>
  <cp:revision>19</cp:revision>
  <dcterms:created xsi:type="dcterms:W3CDTF">2024-03-29T15:07:22Z</dcterms:created>
  <dcterms:modified xsi:type="dcterms:W3CDTF">2024-08-31T03:13:34Z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