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6" r:id="rId9"/>
    <p:sldId id="280" r:id="rId10"/>
    <p:sldId id="28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5B5F"/>
    <a:srgbClr val="B53164"/>
    <a:srgbClr val="064644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 showGuides="1">
      <p:cViewPr>
        <p:scale>
          <a:sx n="105" d="100"/>
          <a:sy n="105" d="100"/>
        </p:scale>
        <p:origin x="-708" y="-252"/>
      </p:cViewPr>
      <p:guideLst>
        <p:guide orient="horz" pos="2160"/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pPr/>
              <a:t>19.10.2018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pPr/>
              <a:t>19.10.2018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xmlns="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xmlns="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xmlns="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xmlns="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xmlns="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xmlns="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xmlns="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xmlns="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xmlns="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xmlns="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xmlns="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xmlns="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xmlns="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xmlns="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xmlns="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xmlns="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xmlns="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xmlns="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xmlns="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xmlns="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xmlns="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xmlns="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xmlns="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xmlns="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xmlns="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xmlns="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xmlns="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xmlns="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xmlns="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xmlns="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xmlns="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xmlns="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xmlns="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xmlns="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xmlns="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xmlns="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xmlns="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xmlns="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xmlns="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xmlns="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xmlns="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xmlns="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xmlns="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xmlns="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xmlns="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xmlns="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xmlns="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xmlns="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xmlns="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xmlns="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xmlns="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xmlns="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xmlns="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xmlns="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xmlns="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xmlns="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xmlns="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xmlns="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xmlns="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xmlns="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FEF1588-F385-48F3-800A-554A9423E77A}"/>
              </a:ext>
            </a:extLst>
          </p:cNvPr>
          <p:cNvSpPr/>
          <p:nvPr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0B0943-F568-4674-8FA4-B435B1E466AF}"/>
              </a:ext>
            </a:extLst>
          </p:cNvPr>
          <p:cNvCxnSpPr/>
          <p:nvPr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2DE7FD5-7941-43A1-8663-42AE40546A4F}"/>
              </a:ext>
            </a:extLst>
          </p:cNvPr>
          <p:cNvSpPr/>
          <p:nvPr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7791EE5-EF06-4BF8-84C6-EC24114E73F5}"/>
              </a:ext>
            </a:extLst>
          </p:cNvPr>
          <p:cNvCxnSpPr>
            <a:cxnSpLocks/>
          </p:cNvCxnSpPr>
          <p:nvPr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5.svg"/><Relationship Id="rId12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3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0749" y="3513187"/>
            <a:ext cx="9144000" cy="1786094"/>
          </a:xfrm>
        </p:spPr>
        <p:txBody>
          <a:bodyPr>
            <a:normAutofit fontScale="90000"/>
          </a:bodyPr>
          <a:lstStyle/>
          <a:p>
            <a:r>
              <a:rPr lang="en-AU" sz="6700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Reputatia</a:t>
            </a:r>
            <a:r>
              <a:rPr lang="en-AU" sz="67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online.</a:t>
            </a:r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AU" i="1" strike="sngStrik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Hartuirea</a:t>
            </a:r>
            <a:r>
              <a:rPr lang="en-AU" i="1" strike="sngStrik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in </a:t>
            </a:r>
            <a:r>
              <a:rPr lang="en-AU" i="1" strike="sngStrike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mediul</a:t>
            </a:r>
            <a:r>
              <a:rPr lang="en-AU" i="1" strike="sngStrik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online.</a:t>
            </a:r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AU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Regulile</a:t>
            </a:r>
            <a:r>
              <a:rPr lang="en-AU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pentru</a:t>
            </a:r>
            <a:r>
              <a:rPr lang="en-AU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navigarea</a:t>
            </a:r>
            <a:r>
              <a:rPr lang="en-AU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sigura</a:t>
            </a:r>
            <a:r>
              <a:rPr lang="en-AU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internet.</a:t>
            </a:r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108" y="4997246"/>
            <a:ext cx="9144000" cy="459798"/>
          </a:xfrm>
        </p:spPr>
        <p:txBody>
          <a:bodyPr>
            <a:noAutofit/>
          </a:bodyPr>
          <a:lstStyle/>
          <a:p>
            <a:r>
              <a:rPr lang="en-AU" sz="2400" dirty="0" err="1" smtClean="0">
                <a:solidFill>
                  <a:srgbClr val="B53164"/>
                </a:solidFill>
              </a:rPr>
              <a:t>Onoi</a:t>
            </a:r>
            <a:r>
              <a:rPr lang="en-AU" sz="2400" dirty="0" smtClean="0">
                <a:solidFill>
                  <a:srgbClr val="B53164"/>
                </a:solidFill>
              </a:rPr>
              <a:t> Patricia, </a:t>
            </a:r>
            <a:r>
              <a:rPr lang="en-AU" sz="2400" dirty="0" err="1" smtClean="0">
                <a:solidFill>
                  <a:srgbClr val="B53164"/>
                </a:solidFill>
              </a:rPr>
              <a:t>Irinet</a:t>
            </a:r>
            <a:r>
              <a:rPr lang="en-AU" sz="2400" dirty="0" smtClean="0">
                <a:solidFill>
                  <a:srgbClr val="B53164"/>
                </a:solidFill>
              </a:rPr>
              <a:t> </a:t>
            </a:r>
            <a:r>
              <a:rPr lang="en-AU" sz="2400" dirty="0" err="1" smtClean="0">
                <a:solidFill>
                  <a:srgbClr val="B53164"/>
                </a:solidFill>
              </a:rPr>
              <a:t>Vitalina</a:t>
            </a:r>
            <a:endParaRPr lang="en-AU" sz="2400" dirty="0" smtClean="0">
              <a:solidFill>
                <a:srgbClr val="B53164"/>
              </a:solidFill>
            </a:endParaRPr>
          </a:p>
          <a:p>
            <a:r>
              <a:rPr lang="en-AU" sz="2400" dirty="0" err="1" smtClean="0">
                <a:solidFill>
                  <a:srgbClr val="B53164"/>
                </a:solidFill>
              </a:rPr>
              <a:t>Cl</a:t>
            </a:r>
            <a:r>
              <a:rPr lang="en-AU" sz="2400" dirty="0" smtClean="0">
                <a:solidFill>
                  <a:srgbClr val="B53164"/>
                </a:solidFill>
              </a:rPr>
              <a:t> 12-C</a:t>
            </a:r>
            <a:endParaRPr lang="ru-RU" sz="2400" dirty="0">
              <a:solidFill>
                <a:srgbClr val="B531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0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1249378" y="2507812"/>
            <a:ext cx="1005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1" u="sng" dirty="0" err="1" smtClean="0">
                <a:solidFill>
                  <a:srgbClr val="225B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</a:t>
            </a:r>
            <a:r>
              <a:rPr lang="en-US" sz="8800" b="1" i="1" u="sng" dirty="0" smtClean="0">
                <a:solidFill>
                  <a:srgbClr val="225B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800" b="1" i="1" u="sng" dirty="0" err="1" smtClean="0">
                <a:solidFill>
                  <a:srgbClr val="225B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multumim</a:t>
            </a:r>
            <a:r>
              <a:rPr lang="en-US" sz="8800" b="1" i="1" u="sng" dirty="0" smtClean="0">
                <a:solidFill>
                  <a:srgbClr val="225B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US" sz="8800" b="1" i="1" u="sng" dirty="0" smtClean="0">
              <a:solidFill>
                <a:srgbClr val="225B5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ompany logo">
            <a:extLst>
              <a:ext uri="{FF2B5EF4-FFF2-40B4-BE49-F238E27FC236}">
                <a16:creationId xmlns:a16="http://schemas.microsoft.com/office/drawing/2014/main" xmlns="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287" y="2749234"/>
            <a:ext cx="4618957" cy="2492461"/>
          </a:xfrm>
        </p:spPr>
        <p:txBody>
          <a:bodyPr/>
          <a:lstStyle/>
          <a:p>
            <a:r>
              <a:rPr lang="en-AU" sz="40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Reputatia</a:t>
            </a:r>
            <a:r>
              <a:rPr lang="en-AU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online se </a:t>
            </a:r>
            <a:r>
              <a:rPr lang="en-AU" sz="40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construieste</a:t>
            </a:r>
            <a:r>
              <a:rPr lang="en-AU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de </a:t>
            </a:r>
            <a:r>
              <a:rPr lang="en-AU" sz="40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fiecare</a:t>
            </a:r>
            <a:r>
              <a:rPr lang="en-AU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data </a:t>
            </a:r>
            <a:r>
              <a:rPr lang="en-AU" sz="40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cand</a:t>
            </a:r>
            <a:r>
              <a:rPr lang="en-AU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AU" sz="400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apesi</a:t>
            </a:r>
            <a:r>
              <a:rPr lang="en-AU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"Post“!</a:t>
            </a:r>
            <a:r>
              <a:rPr lang="en-AU" sz="96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AU" sz="96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Picture Placeholder 7" descr="copil-fb.jpg"/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22349" r="22349"/>
          <a:stretch>
            <a:fillRect/>
          </a:stretch>
        </p:blipFill>
        <p:spPr>
          <a:xfrm>
            <a:off x="-117695" y="-123185"/>
            <a:ext cx="6328372" cy="7134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ompany logo">
            <a:extLst>
              <a:ext uri="{FF2B5EF4-FFF2-40B4-BE49-F238E27FC236}">
                <a16:creationId xmlns:a16="http://schemas.microsoft.com/office/drawing/2014/main" xmlns="" id="{CB42B89C-8D04-47C2-9942-FD44452D4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884268" y="344031"/>
            <a:ext cx="2906163" cy="19374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85" y="3630112"/>
            <a:ext cx="5534151" cy="804338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AU" sz="4900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Hartuirea</a:t>
            </a:r>
            <a:r>
              <a:rPr lang="en-AU" sz="49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 in </a:t>
            </a:r>
            <a:r>
              <a:rPr lang="en-AU" sz="4900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mediul</a:t>
            </a:r>
            <a:r>
              <a:rPr lang="en-AU" sz="49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 online</a:t>
            </a:r>
            <a:r>
              <a:rPr lang="en-AU" sz="44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.</a:t>
            </a:r>
            <a:r>
              <a:rPr lang="en-AU" sz="80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AU" sz="8000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AU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AU" sz="4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ru-RU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0" y="3172139"/>
            <a:ext cx="4205904" cy="569085"/>
          </a:xfrm>
        </p:spPr>
        <p:txBody>
          <a:bodyPr>
            <a:normAutofit/>
          </a:bodyPr>
          <a:lstStyle/>
          <a:p>
            <a:r>
              <a:rPr lang="en-AU" sz="3600" b="0" i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Cyber </a:t>
            </a:r>
            <a:r>
              <a:rPr lang="en-AU" sz="3600" b="0" i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bullying</a:t>
            </a:r>
            <a:endParaRPr lang="ru-RU" sz="3600" b="0" u="sn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6750" y="3796921"/>
            <a:ext cx="5685575" cy="2096886"/>
          </a:xfrm>
        </p:spPr>
        <p:txBody>
          <a:bodyPr>
            <a:normAutofit fontScale="25000" lnSpcReduction="20000"/>
          </a:bodyPr>
          <a:lstStyle/>
          <a:p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este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un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termen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englezesc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ce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nu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poate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fi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tradus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în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mod 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direct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în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limba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română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însă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acesta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s-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ar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asocia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cu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termenii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de </a:t>
            </a:r>
            <a:r>
              <a:rPr lang="en-AU" sz="8800" b="1" i="1" spc="-150" dirty="0" smtClean="0"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INTIMIDARE, TERORIZARE</a:t>
            </a:r>
            <a:r>
              <a:rPr lang="en-AU" sz="8800" b="1" i="1" spc="-150" dirty="0" smtClean="0"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BRUTALIZARE  ȘI </a:t>
            </a:r>
            <a:r>
              <a:rPr lang="en-AU" sz="8800" b="1" i="1" spc="-150" dirty="0" err="1" smtClean="0"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hărțuire</a:t>
            </a:r>
            <a:r>
              <a:rPr lang="en-AU" sz="8800" b="1" i="1" spc="-150" dirty="0" smtClean="0"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8800" b="1" i="1" spc="-150" dirty="0" err="1" smtClean="0"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în</a:t>
            </a:r>
            <a:r>
              <a:rPr lang="en-AU" sz="8800" b="1" i="1" spc="-150" dirty="0" smtClean="0"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AU" sz="8800" b="1" i="1" spc="-150" dirty="0" err="1" smtClean="0"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mediul</a:t>
            </a:r>
            <a:r>
              <a:rPr lang="en-AU" sz="8800" b="1" i="1" spc="-150" dirty="0" smtClean="0"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on-line</a:t>
            </a:r>
            <a:r>
              <a:rPr lang="en-AU" sz="8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AU" sz="8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 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Acest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fenomen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este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caracteristic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hărțuirii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tradiționale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doar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că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manifestat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la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nivel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informatic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prin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intermediul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internetului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și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a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altor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tehnologii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AU" sz="8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informaționale</a:t>
            </a:r>
            <a:r>
              <a:rPr lang="en-AU" sz="8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</a:t>
            </a:r>
            <a:endParaRPr lang="en-AU" sz="8800" b="1" i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225B5F"/>
              </a:solidFill>
            </a:endParaRPr>
          </a:p>
          <a:p>
            <a:endParaRPr lang="ru-R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2" name="Picture Placeholder 11" descr="dependenta-de-internet.jpg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8900" b="18900"/>
          <a:stretch>
            <a:fillRect/>
          </a:stretch>
        </p:blipFill>
        <p:spPr>
          <a:xfrm>
            <a:off x="5866938" y="2118511"/>
            <a:ext cx="6436721" cy="3322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319" y="226337"/>
            <a:ext cx="5872683" cy="2245260"/>
          </a:xfrm>
        </p:spPr>
        <p:txBody>
          <a:bodyPr>
            <a:normAutofit fontScale="90000"/>
          </a:bodyPr>
          <a:lstStyle/>
          <a:p>
            <a:r>
              <a:rPr lang="en-AU" sz="22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/>
            </a:r>
            <a:br>
              <a:rPr lang="en-AU" sz="22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</a:br>
            <a:r>
              <a:rPr lang="en-AU" sz="22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AU" sz="22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AU" sz="22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AU" sz="22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Înainte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 a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apela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la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instrumentele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legale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,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ar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fi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bine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să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distingem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acele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acțiuni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și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manifestări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care cad sub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incidența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acestui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fenomen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și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en-AU" sz="2900" i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anume</a:t>
            </a:r>
            <a:r>
              <a:rPr lang="en-AU" sz="2900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:</a:t>
            </a:r>
            <a:r>
              <a:rPr lang="en-AU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AU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90923" y="2227151"/>
            <a:ext cx="5477346" cy="4291343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AU" sz="4800" b="1" i="1" u="sng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Bârfa</a:t>
            </a:r>
            <a:endParaRPr lang="en-AU" sz="4800" b="1" i="1" u="sng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AU" sz="4800" b="1" i="1" u="sng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Hărțuirea</a:t>
            </a:r>
            <a:endParaRPr lang="en-AU" sz="4800" b="1" i="1" u="sng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AU" sz="4800" b="1" i="1" u="sng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Urmărirea</a:t>
            </a:r>
            <a:r>
              <a:rPr lang="en-AU" sz="48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online</a:t>
            </a:r>
          </a:p>
          <a:p>
            <a:r>
              <a:rPr lang="en-AU" sz="48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Trolling</a:t>
            </a:r>
          </a:p>
          <a:p>
            <a:r>
              <a:rPr lang="en-AU" sz="4800" b="1" i="1" u="sng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Profiluri</a:t>
            </a:r>
            <a:r>
              <a:rPr lang="en-AU" sz="48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AU" sz="48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false</a:t>
            </a:r>
            <a:endParaRPr lang="ru-RU" sz="4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4" name="Picture Placeholder 13" descr="SIArpkxTRoeluX0rWU6a_AdobeStock_105778543.pn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9188" r="19188"/>
          <a:stretch>
            <a:fillRect/>
          </a:stretch>
        </p:blipFill>
        <p:spPr>
          <a:xfrm>
            <a:off x="131214" y="412750"/>
            <a:ext cx="6115677" cy="5481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4626"/>
            <a:ext cx="5463077" cy="804338"/>
          </a:xfrm>
        </p:spPr>
        <p:txBody>
          <a:bodyPr>
            <a:normAutofit fontScale="90000"/>
          </a:bodyPr>
          <a:lstStyle/>
          <a:p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vi-VN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vi-VN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Hărțuirea în mediul online se manifestă</a:t>
            </a:r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vi-VN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prin: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72016" y="3392200"/>
            <a:ext cx="5821378" cy="2483499"/>
          </a:xfrm>
        </p:spPr>
        <p:txBody>
          <a:bodyPr>
            <a:normAutofit fontScale="92500" lnSpcReduction="2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mesaje care țintesc să denigreze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imaginea</a:t>
            </a:r>
            <a:endParaRPr lang="en-AU" sz="2000" b="1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unei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persoane; </a:t>
            </a:r>
            <a:endParaRPr lang="en-AU" sz="2000" b="1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comentarii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răutăcioase la fotografii sau la </a:t>
            </a:r>
            <a:endParaRPr lang="en-AU" sz="2000" b="1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alte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postări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;</a:t>
            </a:r>
            <a:endParaRPr lang="en-AU" sz="2000" b="1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distribuire de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fotografii</a:t>
            </a:r>
            <a:r>
              <a:rPr lang="en-US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informații </a:t>
            </a:r>
            <a:endParaRPr lang="en-AU" sz="2000" b="1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personale </a:t>
            </a:r>
            <a:r>
              <a:rPr lang="en-US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distorsionate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ajunse </a:t>
            </a:r>
            <a:r>
              <a:rPr lang="en-AU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întâmplător </a:t>
            </a:r>
            <a:endParaRPr lang="en-AU" sz="2000" b="1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 </a:t>
            </a:r>
            <a:r>
              <a:rPr lang="en-AU" sz="20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ntenționat </a:t>
            </a:r>
            <a:r>
              <a:rPr lang="en-US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la</a:t>
            </a:r>
            <a:r>
              <a:rPr lang="en-AU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persoanele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care se </a:t>
            </a:r>
            <a:r>
              <a:rPr lang="en-US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Implică</a:t>
            </a:r>
            <a:r>
              <a:rPr lang="en-US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  <a:p>
            <a:pPr>
              <a:buNone/>
            </a:pP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în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hărțuire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;</a:t>
            </a:r>
            <a:endParaRPr lang="en-AU" sz="2000" b="1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endParaRPr lang="ru-RU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" name="Picture Placeholder 10" descr="bbbbbbbb.jp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9609" r="19609"/>
          <a:stretch>
            <a:fillRect/>
          </a:stretch>
        </p:blipFill>
        <p:spPr>
          <a:xfrm>
            <a:off x="5874436" y="181070"/>
            <a:ext cx="5886014" cy="5730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xmlns="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680" y="380247"/>
            <a:ext cx="3835651" cy="968797"/>
          </a:xfrm>
        </p:spPr>
        <p:txBody>
          <a:bodyPr>
            <a:noAutofit/>
          </a:bodyPr>
          <a:lstStyle/>
          <a:p>
            <a:r>
              <a:rPr lang="en-AU" sz="6000" i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Statistici</a:t>
            </a:r>
            <a:endParaRPr lang="ru-RU" sz="6000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xmlns="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089" y="1544340"/>
            <a:ext cx="5954161" cy="1235074"/>
          </a:xfrm>
        </p:spPr>
        <p:txBody>
          <a:bodyPr>
            <a:noAutofit/>
          </a:bodyPr>
          <a:lstStyle/>
          <a:p>
            <a:pPr algn="ctr"/>
            <a:r>
              <a:rPr lang="en-AU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</a:t>
            </a:r>
            <a:r>
              <a:rPr lang="vi-VN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erioada zilei de accesare </a:t>
            </a:r>
            <a:r>
              <a:rPr lang="vi-VN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</a:t>
            </a:r>
            <a:r>
              <a:rPr lang="en-AU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vi-VN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Internetului</a:t>
            </a:r>
            <a:r>
              <a:rPr lang="en-AU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AU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 </a:t>
            </a:r>
            <a:r>
              <a:rPr lang="en-AU" sz="2800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copiii</a:t>
            </a:r>
            <a:r>
              <a:rPr lang="en-AU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din </a:t>
            </a:r>
            <a:r>
              <a:rPr lang="en-AU" sz="2800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Republica</a:t>
            </a:r>
            <a:r>
              <a:rPr lang="en-AU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Moldova</a:t>
            </a:r>
          </a:p>
          <a:p>
            <a:pPr algn="ctr"/>
            <a:r>
              <a:rPr lang="en-AU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</a:t>
            </a:r>
            <a:r>
              <a:rPr lang="en-AU" sz="2800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anul</a:t>
            </a:r>
            <a:r>
              <a:rPr lang="en-AU" sz="28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2017)</a:t>
            </a:r>
            <a:endParaRPr lang="ru-RU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40904" y="2612830"/>
            <a:ext cx="1209357" cy="640080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68%</a:t>
            </a:r>
            <a:endParaRPr lang="ru-RU" sz="4400" dirty="0">
              <a:solidFill>
                <a:srgbClr val="B53164"/>
              </a:solidFill>
            </a:endParaRP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xmlns="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446" r="1446"/>
          <a:stretch>
            <a:fillRect/>
          </a:stretch>
        </p:blipFill>
        <p:spPr>
          <a:xfrm>
            <a:off x="2054246" y="2603595"/>
            <a:ext cx="640080" cy="65836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833735" y="2603776"/>
            <a:ext cx="2933322" cy="1352587"/>
          </a:xfrm>
        </p:spPr>
        <p:txBody>
          <a:bodyPr>
            <a:normAutofit fontScale="92500"/>
          </a:bodyPr>
          <a:lstStyle/>
          <a:p>
            <a:r>
              <a:rPr lang="vi-VN" sz="24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Peste 68% dintre copiii de 12-16 ani</a:t>
            </a:r>
            <a:r>
              <a:rPr lang="en-US" sz="24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vi-VN" sz="24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accesează Internetul în </a:t>
            </a:r>
            <a:r>
              <a:rPr lang="en-US" sz="24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</a:t>
            </a:r>
            <a:r>
              <a:rPr lang="vi-VN" sz="24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ntervalul </a:t>
            </a:r>
            <a:r>
              <a:rPr lang="vi-VN" sz="2400" b="1" i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orelor 14.00-22.00.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Autofit/>
          </a:bodyPr>
          <a:lstStyle/>
          <a:p>
            <a:r>
              <a:rPr lang="vi-VN" sz="54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1/4</a:t>
            </a:r>
            <a:endParaRPr lang="ru-RU" sz="5400" dirty="0">
              <a:solidFill>
                <a:srgbClr val="B53164"/>
              </a:solidFill>
            </a:endParaRP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xmlns="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19311" y="3291840"/>
            <a:ext cx="3530851" cy="1180572"/>
          </a:xfrm>
        </p:spPr>
        <p:txBody>
          <a:bodyPr>
            <a:normAutofit fontScale="92500" lnSpcReduction="10000"/>
          </a:bodyPr>
          <a:lstStyle/>
          <a:p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Mai mult de 1/4 dintre copii accesează Internetul în orele de 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dimineaţă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vi-VN" sz="19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perioadă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destinată studiilor (în timpul anului de 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învăţământ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).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6170" y="4346127"/>
            <a:ext cx="1398411" cy="814348"/>
          </a:xfrm>
        </p:spPr>
        <p:txBody>
          <a:bodyPr>
            <a:normAutofit fontScale="85000" lnSpcReduction="20000"/>
          </a:bodyPr>
          <a:lstStyle/>
          <a:p>
            <a:r>
              <a:rPr lang="vi-VN" sz="40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16,7</a:t>
            </a:r>
            <a:r>
              <a:rPr lang="vi-VN" sz="40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%</a:t>
            </a:r>
            <a:endParaRPr lang="en-AU" sz="4000" i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B53164"/>
              </a:solidFill>
            </a:endParaRPr>
          </a:p>
          <a:p>
            <a:r>
              <a:rPr lang="vi-VN" sz="40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13,3</a:t>
            </a:r>
            <a:r>
              <a:rPr lang="vi-VN" sz="40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%</a:t>
            </a:r>
            <a:endParaRPr lang="en-AU" sz="4000" i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B53164"/>
              </a:solidFill>
            </a:endParaRPr>
          </a:p>
          <a:p>
            <a:endParaRPr lang="ru-RU" dirty="0">
              <a:solidFill>
                <a:srgbClr val="B53164"/>
              </a:solidFill>
            </a:endParaRP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xmlns="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329" r="1329"/>
          <a:stretch>
            <a:fillRect/>
          </a:stretch>
        </p:blipFill>
        <p:spPr>
          <a:xfrm>
            <a:off x="2126674" y="4400267"/>
            <a:ext cx="640080" cy="65836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2869950" y="4173648"/>
            <a:ext cx="2915214" cy="1656784"/>
          </a:xfrm>
        </p:spPr>
        <p:txBody>
          <a:bodyPr>
            <a:normAutofit lnSpcReduction="10000"/>
          </a:bodyPr>
          <a:lstStyle/>
          <a:p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Copiii din mediul urban accesează Internetul în orele de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noapte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într-o măsură mai mare (16,7%) comparativ cu cei din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mediul </a:t>
            </a:r>
            <a:r>
              <a:rPr lang="vi-VN" sz="20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rural (13,3%).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020554" y="4780229"/>
            <a:ext cx="1640557" cy="896293"/>
          </a:xfrm>
        </p:spPr>
        <p:txBody>
          <a:bodyPr>
            <a:normAutofit/>
          </a:bodyPr>
          <a:lstStyle/>
          <a:p>
            <a:r>
              <a:rPr lang="vi-VN" sz="24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35,3</a:t>
            </a:r>
            <a:r>
              <a:rPr lang="vi-VN" sz="24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%</a:t>
            </a:r>
            <a:r>
              <a:rPr lang="en-AU" sz="24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-1-2h</a:t>
            </a:r>
          </a:p>
          <a:p>
            <a:r>
              <a:rPr lang="vi-VN" sz="24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28,6</a:t>
            </a:r>
            <a:r>
              <a:rPr lang="vi-VN" sz="24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%</a:t>
            </a:r>
            <a:r>
              <a:rPr lang="en-AU" sz="2400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</a:rPr>
              <a:t>-3-4h</a:t>
            </a:r>
            <a:endParaRPr lang="ru-RU" sz="2400" dirty="0">
              <a:solidFill>
                <a:srgbClr val="B53164"/>
              </a:solidFill>
            </a:endParaRP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xmlns="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329" r="1329"/>
          <a:stretch>
            <a:fillRect/>
          </a:stretch>
        </p:blipFill>
        <p:spPr>
          <a:xfrm>
            <a:off x="7737524" y="4843886"/>
            <a:ext cx="640080" cy="658368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519311" y="4617267"/>
            <a:ext cx="3494638" cy="1149790"/>
          </a:xfrm>
        </p:spPr>
        <p:txBody>
          <a:bodyPr>
            <a:normAutofit/>
          </a:bodyPr>
          <a:lstStyle/>
          <a:p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Durata timpului petrecut de copii pe Internet </a:t>
            </a:r>
            <a:r>
              <a:rPr lang="en-AU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: 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35,3% 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dintre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copii 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stau pe Internet 1-2 ore, iar alele 28,6% – de la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 până la 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 </a:t>
            </a:r>
            <a:r>
              <a:rPr lang="vi-VN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22" name="Picture Placeholder 21" descr="image002.jpg"/>
          <p:cNvPicPr>
            <a:picLocks noGrp="1" noChangeAspect="1"/>
          </p:cNvPicPr>
          <p:nvPr>
            <p:ph type="pic" sz="quarter" idx="13"/>
          </p:nvPr>
        </p:nvPicPr>
        <p:blipFill>
          <a:blip r:embed="rId12"/>
          <a:srcRect t="25069" b="25069"/>
          <a:stretch>
            <a:fillRect/>
          </a:stretch>
        </p:blipFill>
        <p:spPr>
          <a:xfrm>
            <a:off x="381746" y="153909"/>
            <a:ext cx="4735038" cy="2317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0060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517" y="334979"/>
            <a:ext cx="6008483" cy="1240324"/>
          </a:xfrm>
        </p:spPr>
        <p:txBody>
          <a:bodyPr>
            <a:normAutofit/>
          </a:bodyPr>
          <a:lstStyle/>
          <a:p>
            <a:pPr lvl="3" algn="l" rtl="0">
              <a:lnSpc>
                <a:spcPct val="90000"/>
              </a:lnSpc>
              <a:spcBef>
                <a:spcPct val="0"/>
              </a:spcBef>
            </a:pPr>
            <a:r>
              <a:rPr lang="vi-VN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Hărţuirea online se realizează prin:</a:t>
            </a:r>
            <a:r>
              <a:rPr lang="vi-VN" sz="2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vi-VN" sz="2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2079" y="1625821"/>
            <a:ext cx="6618083" cy="1923137"/>
          </a:xfrm>
        </p:spPr>
        <p:txBody>
          <a:bodyPr>
            <a:normAutofit fontScale="92500"/>
          </a:bodyPr>
          <a:lstStyle/>
          <a:p>
            <a:pPr algn="ctr"/>
            <a:r>
              <a:rPr lang="vi-VN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Videoclipuri, comentarii, mesaje;</a:t>
            </a:r>
          </a:p>
          <a:p>
            <a:pPr algn="ctr"/>
            <a:r>
              <a:rPr lang="vi-VN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Dezvăluirea informațiilor personale ale altcuiva;</a:t>
            </a:r>
          </a:p>
          <a:p>
            <a:pPr algn="ctr"/>
            <a:r>
              <a:rPr lang="vi-VN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Filmarea rău intenționată a unei persoane fără consimțământul său;</a:t>
            </a:r>
          </a:p>
          <a:p>
            <a:pPr algn="ctr"/>
            <a:r>
              <a:rPr lang="vi-VN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Postarea conținuturilor pe Internet, cu intenția de a umili pe cineva;</a:t>
            </a:r>
          </a:p>
          <a:p>
            <a:pPr algn="ctr"/>
            <a:r>
              <a:rPr lang="vi-VN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Instigarea la hărțuire a altor utilizatori.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81070" y="2607398"/>
            <a:ext cx="5151422" cy="267982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AU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vi-VN" sz="80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Cine sunt </a:t>
            </a:r>
            <a:r>
              <a:rPr lang="vi-VN" sz="80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cei </a:t>
            </a:r>
            <a:r>
              <a:rPr lang="vi-VN" sz="80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 hărţuiesc</a:t>
            </a:r>
            <a:r>
              <a:rPr lang="vi-VN" sz="80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AU" sz="8000" b="1" i="1" u="sng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B531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AU" sz="4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	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Cel care îi hărţuieşte şi îi intimidează pe ceilalți nu </a:t>
            </a:r>
            <a:endParaRPr lang="en-AU" sz="4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poate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fi numită</a:t>
            </a:r>
            <a:r>
              <a:rPr lang="en-US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persoană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puternică și încrezătoare. </a:t>
            </a:r>
            <a:endParaRPr lang="en-AU" sz="4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Mai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degrabă invers.</a:t>
            </a:r>
          </a:p>
          <a:p>
            <a:pPr>
              <a:buNone/>
            </a:pPr>
            <a:r>
              <a:rPr lang="en-US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	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Cei care sunt agresivi, în acest mod se simt </a:t>
            </a:r>
            <a:endParaRPr lang="en-AU" sz="4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superiori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doar dacă îi</a:t>
            </a:r>
            <a:r>
              <a:rPr lang="en-US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lezează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ceilalți, crezând că, </a:t>
            </a:r>
            <a:endParaRPr lang="en-AU" sz="4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astfel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devin mai populari și mai puternici. Deseori, ei </a:t>
            </a:r>
            <a:endParaRPr lang="en-US" sz="42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înșiși sunt victimele agresiunii sau preiau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aces</a:t>
            </a:r>
            <a:r>
              <a:rPr lang="en-AU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</a:p>
          <a:p>
            <a:pPr>
              <a:buNone/>
            </a:pP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comportament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lpersoane </a:t>
            </a:r>
            <a:r>
              <a:rPr lang="vi-VN" sz="4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din anturajul lor. </a:t>
            </a:r>
          </a:p>
          <a:p>
            <a:pPr marL="0" indent="0">
              <a:buNone/>
            </a:pPr>
            <a:endParaRPr lang="ru-RU" sz="3200" dirty="0">
              <a:solidFill>
                <a:srgbClr val="B53164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920965" y="3494638"/>
            <a:ext cx="5785165" cy="522091"/>
          </a:xfrm>
        </p:spPr>
        <p:txBody>
          <a:bodyPr>
            <a:normAutofit/>
          </a:bodyPr>
          <a:lstStyle/>
          <a:p>
            <a:r>
              <a:rPr lang="vi-VN" sz="2400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ce unele persoane sunt hărţuite?</a:t>
            </a:r>
            <a:endParaRPr lang="ru-RU" sz="2400" dirty="0">
              <a:solidFill>
                <a:srgbClr val="B5316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5667470" y="4173648"/>
            <a:ext cx="5742602" cy="1729212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Acest comportament nu presupune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existența</a:t>
            </a:r>
            <a:endParaRPr lang="en-AU" sz="51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>
              <a:buNone/>
            </a:pPr>
            <a:r>
              <a:rPr lang="en-AU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nui</a:t>
            </a:r>
            <a:r>
              <a:rPr lang="en-US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conflict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bazat pe o problema reală.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Unele</a:t>
            </a:r>
            <a:endParaRPr lang="en-AU" sz="51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>
              <a:buNone/>
            </a:pP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persoane aleg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să îi hărţuiască pe alţii şi să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îi</a:t>
            </a:r>
            <a:r>
              <a:rPr lang="en-AU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endParaRPr lang="en-AU" sz="51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>
              <a:buNone/>
            </a:pP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pună într-o</a:t>
            </a:r>
            <a:r>
              <a:rPr lang="en-AU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lumină proastă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din dorința de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a-și</a:t>
            </a:r>
            <a:endParaRPr lang="en-AU" sz="51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>
              <a:buNone/>
            </a:pP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câștiga puterea</a:t>
            </a:r>
            <a:r>
              <a:rPr lang="en-AU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și autoritatea</a:t>
            </a:r>
            <a:r>
              <a:rPr lang="vi-VN" sz="51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15" name="Picture Placeholder 14" descr="cyberbullying-1.jp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7533" b="17533"/>
          <a:stretch>
            <a:fillRect/>
          </a:stretch>
        </p:blipFill>
        <p:spPr>
          <a:xfrm>
            <a:off x="178472" y="316871"/>
            <a:ext cx="5144416" cy="2191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650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783" y="1402189"/>
            <a:ext cx="4494133" cy="804338"/>
          </a:xfrm>
        </p:spPr>
        <p:txBody>
          <a:bodyPr>
            <a:normAutofit/>
          </a:bodyPr>
          <a:lstStyle/>
          <a:p>
            <a:r>
              <a:rPr lang="vi-VN" sz="4000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Observă semnele</a:t>
            </a:r>
            <a:r>
              <a:rPr lang="en-AU" sz="4000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B531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sz="4000" dirty="0">
              <a:solidFill>
                <a:srgbClr val="B53164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771992" y="2580238"/>
            <a:ext cx="5151422" cy="31143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Odată ce ai observat aceste </a:t>
            </a:r>
            <a:endParaRPr lang="en-AU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en-AU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emne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primul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lucru ce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trebuie </a:t>
            </a:r>
            <a:endParaRPr lang="en-AU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întreprins este</a:t>
            </a:r>
            <a:r>
              <a:rPr lang="en-AU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să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discuți</a:t>
            </a:r>
            <a:r>
              <a:rPr lang="en-AU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despre </a:t>
            </a:r>
            <a:endParaRPr lang="en-AU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asta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cu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prietenii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profesorii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 </a:t>
            </a:r>
            <a:endParaRPr lang="en-AU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>
              <a:buNone/>
            </a:pP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părinții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 Agresorul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trebuie</a:t>
            </a:r>
            <a:r>
              <a:rPr lang="en-AU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vi-VN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oprit</a:t>
            </a:r>
            <a:r>
              <a:rPr lang="en-AU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!!!</a:t>
            </a:r>
            <a:endParaRPr lang="vi-VN" sz="2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3" name="Picture Placeholder 12" descr="bullying hartuire copii daisy chain kate winslet.jpg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3225" b="13225"/>
          <a:stretch>
            <a:fillRect/>
          </a:stretch>
        </p:blipFill>
        <p:spPr>
          <a:xfrm>
            <a:off x="-3710" y="1231271"/>
            <a:ext cx="6680141" cy="4283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E11F97-1677-43C0-8ED0-4CB92A53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557195"/>
            <a:ext cx="5287225" cy="1738265"/>
          </a:xfrm>
        </p:spPr>
        <p:txBody>
          <a:bodyPr>
            <a:normAutofit/>
          </a:bodyPr>
          <a:lstStyle/>
          <a:p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Date </a:t>
            </a:r>
            <a:r>
              <a:rPr lang="en-AU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</a:t>
            </a:r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AU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informatii</a:t>
            </a:r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care nu </a:t>
            </a:r>
            <a:r>
              <a:rPr lang="en-AU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trebuie</a:t>
            </a:r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AU" i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facute</a:t>
            </a:r>
            <a:r>
              <a:rPr lang="en-AU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public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7ADD4D-2C19-4F7E-B75C-08B47053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02" y="3512744"/>
            <a:ext cx="5232903" cy="2272419"/>
          </a:xfrm>
        </p:spPr>
        <p:txBody>
          <a:bodyPr>
            <a:normAutofit fontScale="62500" lnSpcReduction="20000"/>
          </a:bodyPr>
          <a:lstStyle/>
          <a:p>
            <a:pPr lvl="0">
              <a:buFont typeface="Courier New" pitchFamily="49" charset="0"/>
              <a:buChar char="o"/>
            </a:pP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Adresa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de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domiciliu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detaliata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;</a:t>
            </a:r>
            <a:r>
              <a:rPr lang="en-AU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Poze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cu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cardurile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bancare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;</a:t>
            </a:r>
            <a:r>
              <a:rPr lang="en-AU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Poze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informatii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legate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conturile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bancare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;</a:t>
            </a:r>
            <a:r>
              <a:rPr lang="en-AU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general,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detalii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financiare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orice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fel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;</a:t>
            </a:r>
          </a:p>
          <a:p>
            <a:pPr lvl="0">
              <a:buFont typeface="Courier New" pitchFamily="49" charset="0"/>
              <a:buChar char="o"/>
            </a:pP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Poze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informatii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legate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parolele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folosite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;</a:t>
            </a:r>
            <a:endParaRPr lang="en-AU" sz="2400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Detalii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in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avans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despre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perioadele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 care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pleci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in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oras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;</a:t>
            </a:r>
            <a:endParaRPr lang="en-AU" sz="2400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lvl="0">
              <a:buFont typeface="Courier New" pitchFamily="49" charset="0"/>
              <a:buChar char="o"/>
            </a:pP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Poze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checking in din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vacante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cat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esti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2400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plecat</a:t>
            </a:r>
            <a:r>
              <a:rPr lang="en-US" sz="2400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;</a:t>
            </a:r>
            <a:endParaRPr lang="en-AU" sz="2400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endParaRPr lang="en-AU" cap="all" dirty="0" smtClean="0">
              <a:ln w="0"/>
              <a:solidFill>
                <a:schemeClr val="tx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6C47BEEC-998C-4585-8B1A-09116FD17BCF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5848539" y="1216879"/>
            <a:ext cx="6174464" cy="12728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AU" sz="3200" b="1" i="1" u="sng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Regulile</a:t>
            </a:r>
            <a:r>
              <a:rPr lang="en-AU" sz="32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 </a:t>
            </a:r>
            <a:r>
              <a:rPr lang="en-AU" sz="3200" b="1" i="1" u="sng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pentru</a:t>
            </a:r>
            <a:r>
              <a:rPr lang="en-AU" sz="32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 </a:t>
            </a:r>
            <a:r>
              <a:rPr lang="en-AU" sz="3200" b="1" i="1" u="sng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navigarea</a:t>
            </a:r>
            <a:r>
              <a:rPr lang="en-AU" sz="32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 </a:t>
            </a:r>
            <a:r>
              <a:rPr lang="en-AU" sz="3200" b="1" i="1" u="sng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sigura</a:t>
            </a:r>
            <a:r>
              <a:rPr lang="en-AU" sz="3200" b="1" i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parajita" pitchFamily="34" charset="0"/>
                <a:cs typeface="Aparajita" pitchFamily="34" charset="0"/>
              </a:rPr>
              <a:t> in internet.</a:t>
            </a:r>
            <a:endParaRPr lang="ru-RU" sz="3200" b="1" u="sn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45EDD4A-55D8-42A3-A994-187444614283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5567882" y="2288685"/>
            <a:ext cx="6364586" cy="3695656"/>
          </a:xfrm>
        </p:spPr>
        <p:txBody>
          <a:bodyPr>
            <a:noAutofit/>
          </a:bodyPr>
          <a:lstStyle/>
          <a:p>
            <a:pPr lvl="0"/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folosi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aceeasi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parola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mai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multe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conturi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,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schimba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-le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regulat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la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cateva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luni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</a:t>
            </a:r>
            <a:endParaRPr lang="en-AU" sz="1800" b="1" i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lvl="0"/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transmite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niciodata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persoanelor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necunoscute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date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personale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detaliate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,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atat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in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mediul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online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dar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in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cel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offline.</a:t>
            </a:r>
            <a:endParaRPr lang="en-AU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lvl="0"/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 intra in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capcana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mesajelor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de tip phishing, care par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venite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de la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organizatii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oficiale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cer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diferite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date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personale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</a:t>
            </a:r>
            <a:endParaRPr lang="en-AU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lvl="0"/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Foloseste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un program antivirus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un firewall,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dar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i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</a:t>
            </a:r>
            <a:r>
              <a:rPr lang="en-US" sz="1800" b="1" i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un program anti-spyware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</a:t>
            </a:r>
            <a:endParaRPr lang="en-AU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lvl="0"/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Securizeaza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ruterul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wireless cu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parola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atat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conexiunea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wireless cat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si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logarea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in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administrare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</a:t>
            </a:r>
            <a:endParaRPr lang="en-AU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lvl="0"/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instala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programe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din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surse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necunoscute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sau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18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nesigure</a:t>
            </a:r>
            <a:r>
              <a:rPr lang="en-US" sz="1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.</a:t>
            </a:r>
            <a:endParaRPr lang="en-AU" sz="1800" b="1" spc="5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endParaRPr lang="ru-RU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693C1-BDA6-43BD-BFD6-4BAE7901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A6E94-F4BD-48C1-B0FD-D2D7F6F6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12" name="Picture 11" descr="in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70" y="244442"/>
            <a:ext cx="3567066" cy="1942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7635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6488565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0</TotalTime>
  <Words>582</Words>
  <Application>Microsoft Office PowerPoint</Application>
  <PresentationFormat>Custom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tf56488565</vt:lpstr>
      <vt:lpstr>Reputatia online. Hartuirea in mediul online. Regulile pentru navigarea sigura in internet. </vt:lpstr>
      <vt:lpstr>Reputatia online se construieste de fiecare data cand apesi "Post“! </vt:lpstr>
      <vt:lpstr>Hartuirea in mediul online.   </vt:lpstr>
      <vt:lpstr>   Înainte de a apela la instrumentele legale, ar fi bine să distingem acele acțiuni și manifestări care cad sub incidența acestui fenomen și anume: </vt:lpstr>
      <vt:lpstr>  Hărțuirea în mediul online se manifestă prin:</vt:lpstr>
      <vt:lpstr>Statistici</vt:lpstr>
      <vt:lpstr>Hărţuirea online se realizează prin: </vt:lpstr>
      <vt:lpstr>Observă semnele:</vt:lpstr>
      <vt:lpstr>Date si informatii care nu trebuie facute public</vt:lpstr>
      <vt:lpstr>Slide 10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2018-10-19T16:20:49Z</dcterms:created>
  <dcterms:modified xsi:type="dcterms:W3CDTF">2018-10-19T17:39:11Z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