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1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9" r:id="rId3"/>
    <p:sldId id="271" r:id="rId4"/>
    <p:sldId id="281" r:id="rId5"/>
    <p:sldId id="258" r:id="rId6"/>
    <p:sldId id="312" r:id="rId7"/>
    <p:sldId id="314" r:id="rId8"/>
    <p:sldId id="316" r:id="rId9"/>
    <p:sldId id="319" r:id="rId10"/>
    <p:sldId id="318" r:id="rId11"/>
    <p:sldId id="320" r:id="rId12"/>
    <p:sldId id="321" r:id="rId13"/>
    <p:sldId id="322" r:id="rId14"/>
    <p:sldId id="324" r:id="rId15"/>
    <p:sldId id="310" r:id="rId16"/>
    <p:sldId id="274" r:id="rId17"/>
    <p:sldId id="336" r:id="rId18"/>
    <p:sldId id="332" r:id="rId19"/>
    <p:sldId id="269" r:id="rId20"/>
    <p:sldId id="28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18E5-B0B9-4FB8-8155-73AA80D4BEE8}">
  <a:tblStyle styleId="{0CB118E5-B0B9-4FB8-8155-73AA80D4B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6" autoAdjust="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6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2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24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25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74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1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51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234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e29be8a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e29be8a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29be8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29be8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9e29be8a9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9e29be8a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29be8a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29be8a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e29be8a9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e29be8a9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0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31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8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Black"/>
              <a:buNone/>
              <a:defRPr sz="56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999" y="4018475"/>
            <a:ext cx="35763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051309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>
            <a:off x="-5700" y="-9150"/>
            <a:ext cx="9155400" cy="51618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20000" y="401847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4400625" y="2308977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260900" y="141112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724400" y="3683350"/>
            <a:ext cx="3852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 Black"/>
              <a:buNone/>
              <a:defRPr sz="3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63" r:id="rId4"/>
    <p:sldLayoutId id="2147483664" r:id="rId5"/>
    <p:sldLayoutId id="2147483667" r:id="rId6"/>
    <p:sldLayoutId id="2147483672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t="12456" b="12456"/>
          <a:stretch/>
        </p:blipFill>
        <p:spPr>
          <a:xfrm>
            <a:off x="4572000" y="0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720000" y="1445400"/>
            <a:ext cx="52818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chemeClr val="lt1"/>
                </a:solidFill>
              </a:rPr>
              <a:t>Customer Churn Prediction: Energy Provider Case Study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"/>
          </p:nvPr>
        </p:nvSpPr>
        <p:spPr>
          <a:xfrm>
            <a:off x="600999" y="3891415"/>
            <a:ext cx="3576300" cy="4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Vigèr Durand Azimedem Tsafack</a:t>
            </a:r>
            <a:endParaRPr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151879" y="61600"/>
            <a:ext cx="1558741" cy="66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08" y="345155"/>
            <a:ext cx="1558741" cy="224777"/>
          </a:xfrm>
          <a:prstGeom prst="rect">
            <a:avLst/>
          </a:prstGeom>
        </p:spPr>
      </p:pic>
      <p:sp>
        <p:nvSpPr>
          <p:cNvPr id="18" name="Google Shape;172;p32"/>
          <p:cNvSpPr txBox="1">
            <a:spLocks/>
          </p:cNvSpPr>
          <p:nvPr/>
        </p:nvSpPr>
        <p:spPr>
          <a:xfrm>
            <a:off x="60099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err="1"/>
              <a:t>Anagnostopoulos</a:t>
            </a:r>
            <a:r>
              <a:rPr lang="en-US" sz="1000" dirty="0"/>
              <a:t> </a:t>
            </a:r>
            <a:r>
              <a:rPr lang="en-US" sz="1000" dirty="0" err="1"/>
              <a:t>Aristidis</a:t>
            </a:r>
            <a:r>
              <a:rPr lang="en-US" sz="1000" dirty="0"/>
              <a:t> 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9" name="Google Shape;172;p32"/>
          <p:cNvSpPr txBox="1">
            <a:spLocks/>
          </p:cNvSpPr>
          <p:nvPr/>
        </p:nvSpPr>
        <p:spPr>
          <a:xfrm>
            <a:off x="238914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smtClean="0"/>
              <a:t>External </a:t>
            </a:r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smtClean="0"/>
              <a:t>Ianni Andrea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42093" y="1989905"/>
            <a:ext cx="2806971" cy="123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3" name="Google Shape;3927;p38"/>
          <p:cNvSpPr/>
          <p:nvPr/>
        </p:nvSpPr>
        <p:spPr>
          <a:xfrm>
            <a:off x="4415803" y="721540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28;p38"/>
          <p:cNvSpPr/>
          <p:nvPr/>
        </p:nvSpPr>
        <p:spPr>
          <a:xfrm>
            <a:off x="4415803" y="72049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29;p38"/>
          <p:cNvSpPr/>
          <p:nvPr/>
        </p:nvSpPr>
        <p:spPr>
          <a:xfrm>
            <a:off x="4404433" y="70912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30;p38"/>
          <p:cNvSpPr/>
          <p:nvPr/>
        </p:nvSpPr>
        <p:spPr>
          <a:xfrm>
            <a:off x="4415803" y="1512051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1;p38"/>
          <p:cNvSpPr/>
          <p:nvPr/>
        </p:nvSpPr>
        <p:spPr>
          <a:xfrm>
            <a:off x="4415803" y="151205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2;p38"/>
          <p:cNvSpPr/>
          <p:nvPr/>
        </p:nvSpPr>
        <p:spPr>
          <a:xfrm>
            <a:off x="4404433" y="149963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33;p38"/>
          <p:cNvSpPr/>
          <p:nvPr/>
        </p:nvSpPr>
        <p:spPr>
          <a:xfrm>
            <a:off x="4415803" y="2302562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4;p38"/>
          <p:cNvSpPr/>
          <p:nvPr/>
        </p:nvSpPr>
        <p:spPr>
          <a:xfrm>
            <a:off x="4415803" y="230151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3935;p38"/>
          <p:cNvSpPr/>
          <p:nvPr/>
        </p:nvSpPr>
        <p:spPr>
          <a:xfrm>
            <a:off x="4404433" y="229119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36;p38"/>
          <p:cNvSpPr/>
          <p:nvPr/>
        </p:nvSpPr>
        <p:spPr>
          <a:xfrm>
            <a:off x="4415803" y="3093073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37;p38"/>
          <p:cNvSpPr/>
          <p:nvPr/>
        </p:nvSpPr>
        <p:spPr>
          <a:xfrm>
            <a:off x="4415803" y="309307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3938;p38"/>
          <p:cNvSpPr/>
          <p:nvPr/>
        </p:nvSpPr>
        <p:spPr>
          <a:xfrm>
            <a:off x="4404433" y="308170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39;p38"/>
          <p:cNvSpPr/>
          <p:nvPr/>
        </p:nvSpPr>
        <p:spPr>
          <a:xfrm>
            <a:off x="4415803" y="3883584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940;p38"/>
          <p:cNvSpPr/>
          <p:nvPr/>
        </p:nvSpPr>
        <p:spPr>
          <a:xfrm>
            <a:off x="4415803" y="388358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" name="Google Shape;3941;p38"/>
          <p:cNvSpPr/>
          <p:nvPr/>
        </p:nvSpPr>
        <p:spPr>
          <a:xfrm>
            <a:off x="4404433" y="387221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42;p38"/>
          <p:cNvSpPr/>
          <p:nvPr/>
        </p:nvSpPr>
        <p:spPr>
          <a:xfrm>
            <a:off x="3306604" y="204595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943;p38"/>
          <p:cNvSpPr/>
          <p:nvPr/>
        </p:nvSpPr>
        <p:spPr>
          <a:xfrm>
            <a:off x="3306604" y="229635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44;p38"/>
          <p:cNvSpPr/>
          <p:nvPr/>
        </p:nvSpPr>
        <p:spPr>
          <a:xfrm>
            <a:off x="3306604" y="254675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945;p38"/>
          <p:cNvSpPr/>
          <p:nvPr/>
        </p:nvSpPr>
        <p:spPr>
          <a:xfrm>
            <a:off x="3306604" y="279820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6;p38"/>
          <p:cNvSpPr/>
          <p:nvPr/>
        </p:nvSpPr>
        <p:spPr>
          <a:xfrm>
            <a:off x="3306604" y="304857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947;p38"/>
          <p:cNvSpPr/>
          <p:nvPr/>
        </p:nvSpPr>
        <p:spPr>
          <a:xfrm>
            <a:off x="3372831" y="124096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948;p38"/>
          <p:cNvSpPr/>
          <p:nvPr/>
        </p:nvSpPr>
        <p:spPr>
          <a:xfrm>
            <a:off x="3372831" y="187007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949;p38"/>
          <p:cNvSpPr/>
          <p:nvPr/>
        </p:nvSpPr>
        <p:spPr>
          <a:xfrm>
            <a:off x="3372831" y="310963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950;p38"/>
          <p:cNvSpPr/>
          <p:nvPr/>
        </p:nvSpPr>
        <p:spPr>
          <a:xfrm>
            <a:off x="3372831" y="285819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951;p38"/>
          <p:cNvSpPr/>
          <p:nvPr/>
        </p:nvSpPr>
        <p:spPr>
          <a:xfrm>
            <a:off x="3372831" y="260778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4442;p38"/>
          <p:cNvSpPr txBox="1"/>
          <p:nvPr/>
        </p:nvSpPr>
        <p:spPr>
          <a:xfrm>
            <a:off x="5139093" y="7215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issing </a:t>
            </a:r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9" name="Google Shape;4443;p38"/>
          <p:cNvSpPr txBox="1"/>
          <p:nvPr/>
        </p:nvSpPr>
        <p:spPr>
          <a:xfrm>
            <a:off x="5139092" y="1005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Imputation by neutral value, by new value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4444;p38"/>
          <p:cNvSpPr txBox="1"/>
          <p:nvPr/>
        </p:nvSpPr>
        <p:spPr>
          <a:xfrm>
            <a:off x="5139093" y="1512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1" name="Google Shape;4445;p38"/>
          <p:cNvSpPr txBox="1"/>
          <p:nvPr/>
        </p:nvSpPr>
        <p:spPr>
          <a:xfrm>
            <a:off x="5139093" y="17960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One-hot, Boolean, Ordinal, Embeddings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4446;p38"/>
          <p:cNvSpPr txBox="1"/>
          <p:nvPr/>
        </p:nvSpPr>
        <p:spPr>
          <a:xfrm>
            <a:off x="5139093" y="2302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Imbalanced 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3" name="Google Shape;4447;p38"/>
          <p:cNvSpPr txBox="1"/>
          <p:nvPr/>
        </p:nvSpPr>
        <p:spPr>
          <a:xfrm>
            <a:off x="5139093" y="2586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Undersampling, Oversampling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4" name="Google Shape;4448;p38"/>
          <p:cNvSpPr txBox="1"/>
          <p:nvPr/>
        </p:nvSpPr>
        <p:spPr>
          <a:xfrm>
            <a:off x="5139093" y="3093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selection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5" name="Google Shape;4449;p38"/>
          <p:cNvSpPr txBox="1"/>
          <p:nvPr/>
        </p:nvSpPr>
        <p:spPr>
          <a:xfrm>
            <a:off x="5139093" y="3377055"/>
            <a:ext cx="346788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Unique, Missing proportion, Importance, Correlation, RFE</a:t>
            </a:r>
            <a:endParaRPr lang="en-US"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4450;p38"/>
          <p:cNvSpPr txBox="1"/>
          <p:nvPr/>
        </p:nvSpPr>
        <p:spPr>
          <a:xfrm>
            <a:off x="5139093" y="3883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Train-Test split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7" name="Google Shape;4451;p38"/>
          <p:cNvSpPr txBox="1"/>
          <p:nvPr/>
        </p:nvSpPr>
        <p:spPr>
          <a:xfrm>
            <a:off x="5139093" y="4167555"/>
            <a:ext cx="2829246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80% vs 20%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7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Missing Data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866486" y="3354087"/>
            <a:ext cx="3002914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caused by software </a:t>
            </a:r>
            <a:r>
              <a:rPr lang="en-US" dirty="0" smtClean="0"/>
              <a:t>(ETL) bugs. Imputed by a </a:t>
            </a:r>
            <a:r>
              <a:rPr lang="en-US" b="1" dirty="0" smtClean="0"/>
              <a:t>neutral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nation 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of birth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other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36" y="1736879"/>
            <a:ext cx="1475616" cy="1475616"/>
          </a:xfrm>
          <a:prstGeom prst="rect">
            <a:avLst/>
          </a:prstGeom>
        </p:spPr>
      </p:pic>
      <p:sp>
        <p:nvSpPr>
          <p:cNvPr id="23" name="Google Shape;339;p46"/>
          <p:cNvSpPr txBox="1">
            <a:spLocks/>
          </p:cNvSpPr>
          <p:nvPr/>
        </p:nvSpPr>
        <p:spPr>
          <a:xfrm>
            <a:off x="3070543" y="1147116"/>
            <a:ext cx="3002914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111 features with missing values.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00" y="1638829"/>
            <a:ext cx="1839078" cy="1839078"/>
          </a:xfrm>
          <a:prstGeom prst="rect">
            <a:avLst/>
          </a:prstGeom>
        </p:spPr>
      </p:pic>
      <p:sp>
        <p:nvSpPr>
          <p:cNvPr id="25" name="Google Shape;339;p46"/>
          <p:cNvSpPr txBox="1">
            <a:spLocks/>
          </p:cNvSpPr>
          <p:nvPr/>
        </p:nvSpPr>
        <p:spPr>
          <a:xfrm>
            <a:off x="4499429" y="3354087"/>
            <a:ext cx="3924571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</a:t>
            </a:r>
            <a:r>
              <a:rPr lang="en-US" dirty="0" smtClean="0"/>
              <a:t>when feature were not applicable. Imputed by a </a:t>
            </a:r>
            <a:r>
              <a:rPr lang="en-US" b="1" dirty="0" smtClean="0"/>
              <a:t>new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number of days since last</a:t>
            </a:r>
            <a:b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</a:b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inbound contact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-1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Categorical features</a:t>
            </a:r>
            <a:endParaRPr sz="2500" dirty="0"/>
          </a:p>
        </p:txBody>
      </p:sp>
      <p:sp>
        <p:nvSpPr>
          <p:cNvPr id="53" name="Google Shape;1541;p18"/>
          <p:cNvSpPr txBox="1"/>
          <p:nvPr/>
        </p:nvSpPr>
        <p:spPr>
          <a:xfrm>
            <a:off x="3650997" y="3172295"/>
            <a:ext cx="1521013" cy="932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encoding</a:t>
            </a:r>
          </a:p>
        </p:txBody>
      </p:sp>
      <p:sp>
        <p:nvSpPr>
          <p:cNvPr id="124" name="Google Shape;1616;p19"/>
          <p:cNvSpPr txBox="1"/>
          <p:nvPr/>
        </p:nvSpPr>
        <p:spPr>
          <a:xfrm>
            <a:off x="5684958" y="141895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Ordinal encoding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" name="Google Shape;1617;p19"/>
          <p:cNvSpPr txBox="1"/>
          <p:nvPr/>
        </p:nvSpPr>
        <p:spPr>
          <a:xfrm>
            <a:off x="5684958" y="1635207"/>
            <a:ext cx="2033100" cy="70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9 features with </a:t>
            </a:r>
            <a:r>
              <a:rPr lang="en-US" sz="1200" dirty="0"/>
              <a:t>a possibility to naturally order their different values </a:t>
            </a:r>
            <a:br>
              <a:rPr lang="en-US" sz="1200" dirty="0"/>
            </a:b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" name="Google Shape;1618;p19"/>
          <p:cNvSpPr txBox="1"/>
          <p:nvPr/>
        </p:nvSpPr>
        <p:spPr>
          <a:xfrm>
            <a:off x="1185343" y="1373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Boolean encoding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" name="Google Shape;1619;p19"/>
          <p:cNvSpPr txBox="1"/>
          <p:nvPr/>
        </p:nvSpPr>
        <p:spPr>
          <a:xfrm>
            <a:off x="1185343" y="1590061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3 features with boolean properties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" name="Google Shape;1620;p19"/>
          <p:cNvSpPr txBox="1"/>
          <p:nvPr/>
        </p:nvSpPr>
        <p:spPr>
          <a:xfrm>
            <a:off x="961779" y="25753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One-hot encoding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" name="Google Shape;1621;p19"/>
          <p:cNvSpPr txBox="1"/>
          <p:nvPr/>
        </p:nvSpPr>
        <p:spPr>
          <a:xfrm>
            <a:off x="961779" y="2791726"/>
            <a:ext cx="1740473" cy="70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12 features with small amount of distinct values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" name="Google Shape;1623;p19"/>
          <p:cNvSpPr txBox="1"/>
          <p:nvPr/>
        </p:nvSpPr>
        <p:spPr>
          <a:xfrm>
            <a:off x="5990262" y="25754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</a:t>
            </a:r>
            <a:r>
              <a:rPr lang="en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mbeddings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1" name="Google Shape;1624;p19"/>
          <p:cNvSpPr txBox="1"/>
          <p:nvPr/>
        </p:nvSpPr>
        <p:spPr>
          <a:xfrm>
            <a:off x="5990262" y="2791726"/>
            <a:ext cx="2033100" cy="7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15 features. </a:t>
            </a:r>
            <a:r>
              <a:rPr lang="en-US" sz="1200" dirty="0"/>
              <a:t>This method was borrowed </a:t>
            </a:r>
            <a:r>
              <a:rPr lang="en-US" sz="1200" dirty="0" smtClean="0"/>
              <a:t>from NLP.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" name="Group 3"/>
          <p:cNvGrpSpPr/>
          <p:nvPr/>
        </p:nvGrpSpPr>
        <p:grpSpPr>
          <a:xfrm rot="2959923">
            <a:off x="2852432" y="1665094"/>
            <a:ext cx="3024083" cy="3129162"/>
            <a:chOff x="2830657" y="1324001"/>
            <a:chExt cx="3024083" cy="3129162"/>
          </a:xfrm>
        </p:grpSpPr>
        <p:grpSp>
          <p:nvGrpSpPr>
            <p:cNvPr id="66" name="Google Shape;1558;p19"/>
            <p:cNvGrpSpPr/>
            <p:nvPr/>
          </p:nvGrpSpPr>
          <p:grpSpPr>
            <a:xfrm>
              <a:off x="2830657" y="1324001"/>
              <a:ext cx="3024083" cy="3129162"/>
              <a:chOff x="2205550" y="1416550"/>
              <a:chExt cx="2759200" cy="2855075"/>
            </a:xfrm>
          </p:grpSpPr>
          <p:sp>
            <p:nvSpPr>
              <p:cNvPr id="67" name="Google Shape;1559;p19"/>
              <p:cNvSpPr/>
              <p:nvPr/>
            </p:nvSpPr>
            <p:spPr>
              <a:xfrm>
                <a:off x="3142175" y="2075650"/>
                <a:ext cx="630225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25209" h="11877" extrusionOk="0">
                    <a:moveTo>
                      <a:pt x="8741" y="0"/>
                    </a:moveTo>
                    <a:lnTo>
                      <a:pt x="0" y="11876"/>
                    </a:lnTo>
                    <a:lnTo>
                      <a:pt x="11369" y="11845"/>
                    </a:lnTo>
                    <a:cubicBezTo>
                      <a:pt x="14030" y="11845"/>
                      <a:pt x="16563" y="10768"/>
                      <a:pt x="18400" y="8836"/>
                    </a:cubicBezTo>
                    <a:lnTo>
                      <a:pt x="25209" y="1711"/>
                    </a:lnTo>
                    <a:lnTo>
                      <a:pt x="874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60;p19"/>
              <p:cNvSpPr/>
              <p:nvPr/>
            </p:nvSpPr>
            <p:spPr>
              <a:xfrm>
                <a:off x="2647325" y="1417225"/>
                <a:ext cx="1125875" cy="893600"/>
              </a:xfrm>
              <a:custGeom>
                <a:avLst/>
                <a:gdLst/>
                <a:ahLst/>
                <a:cxnLst/>
                <a:rect l="l" t="t" r="r" b="b"/>
                <a:pathLst>
                  <a:path w="45035" h="35744" extrusionOk="0">
                    <a:moveTo>
                      <a:pt x="40371" y="0"/>
                    </a:moveTo>
                    <a:cubicBezTo>
                      <a:pt x="40227" y="0"/>
                      <a:pt x="40082" y="7"/>
                      <a:pt x="39936" y="21"/>
                    </a:cubicBezTo>
                    <a:cubicBezTo>
                      <a:pt x="25241" y="1256"/>
                      <a:pt x="12320" y="7748"/>
                      <a:pt x="2091" y="17280"/>
                    </a:cubicBezTo>
                    <a:cubicBezTo>
                      <a:pt x="1" y="19212"/>
                      <a:pt x="159" y="22569"/>
                      <a:pt x="2408" y="24342"/>
                    </a:cubicBezTo>
                    <a:lnTo>
                      <a:pt x="16849" y="35743"/>
                    </a:lnTo>
                    <a:cubicBezTo>
                      <a:pt x="26668" y="24267"/>
                      <a:pt x="43920" y="24089"/>
                      <a:pt x="44983" y="24089"/>
                    </a:cubicBezTo>
                    <a:cubicBezTo>
                      <a:pt x="45017" y="24089"/>
                      <a:pt x="45034" y="24089"/>
                      <a:pt x="45034" y="24089"/>
                    </a:cubicBezTo>
                    <a:lnTo>
                      <a:pt x="45034" y="4676"/>
                    </a:lnTo>
                    <a:cubicBezTo>
                      <a:pt x="45034" y="2069"/>
                      <a:pt x="42908" y="0"/>
                      <a:pt x="40371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61;p19"/>
              <p:cNvSpPr/>
              <p:nvPr/>
            </p:nvSpPr>
            <p:spPr>
              <a:xfrm>
                <a:off x="3050325" y="2004400"/>
                <a:ext cx="722075" cy="368175"/>
              </a:xfrm>
              <a:custGeom>
                <a:avLst/>
                <a:gdLst/>
                <a:ahLst/>
                <a:cxnLst/>
                <a:rect l="l" t="t" r="r" b="b"/>
                <a:pathLst>
                  <a:path w="28883" h="14727" extrusionOk="0">
                    <a:moveTo>
                      <a:pt x="28845" y="0"/>
                    </a:moveTo>
                    <a:cubicBezTo>
                      <a:pt x="27910" y="0"/>
                      <a:pt x="9870" y="150"/>
                      <a:pt x="1" y="11654"/>
                    </a:cubicBezTo>
                    <a:lnTo>
                      <a:pt x="32" y="11686"/>
                    </a:lnTo>
                    <a:lnTo>
                      <a:pt x="3674" y="14726"/>
                    </a:lnTo>
                    <a:cubicBezTo>
                      <a:pt x="10230" y="8424"/>
                      <a:pt x="19097" y="4561"/>
                      <a:pt x="28883" y="4561"/>
                    </a:cubicBezTo>
                    <a:lnTo>
                      <a:pt x="28883" y="64"/>
                    </a:lnTo>
                    <a:lnTo>
                      <a:pt x="28883" y="0"/>
                    </a:lnTo>
                    <a:cubicBezTo>
                      <a:pt x="28883" y="0"/>
                      <a:pt x="28870" y="0"/>
                      <a:pt x="28845" y="0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62;p19"/>
              <p:cNvSpPr/>
              <p:nvPr/>
            </p:nvSpPr>
            <p:spPr>
              <a:xfrm>
                <a:off x="2951350" y="3125475"/>
                <a:ext cx="395900" cy="552650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22106" extrusionOk="0">
                    <a:moveTo>
                      <a:pt x="1" y="0"/>
                    </a:moveTo>
                    <a:lnTo>
                      <a:pt x="3675" y="15075"/>
                    </a:lnTo>
                    <a:lnTo>
                      <a:pt x="15835" y="22105"/>
                    </a:lnTo>
                    <a:lnTo>
                      <a:pt x="14347" y="11211"/>
                    </a:lnTo>
                    <a:cubicBezTo>
                      <a:pt x="13872" y="7791"/>
                      <a:pt x="11623" y="4877"/>
                      <a:pt x="8457" y="354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63;p19"/>
              <p:cNvSpPr/>
              <p:nvPr/>
            </p:nvSpPr>
            <p:spPr>
              <a:xfrm>
                <a:off x="2277600" y="3149225"/>
                <a:ext cx="1018975" cy="1122400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64;p19"/>
              <p:cNvSpPr/>
              <p:nvPr/>
            </p:nvSpPr>
            <p:spPr>
              <a:xfrm>
                <a:off x="2848425" y="3125475"/>
                <a:ext cx="498025" cy="661900"/>
              </a:xfrm>
              <a:custGeom>
                <a:avLst/>
                <a:gdLst/>
                <a:ahLst/>
                <a:cxnLst/>
                <a:rect l="l" t="t" r="r" b="b"/>
                <a:pathLst>
                  <a:path w="19921" h="26476" extrusionOk="0">
                    <a:moveTo>
                      <a:pt x="4118" y="0"/>
                    </a:moveTo>
                    <a:lnTo>
                      <a:pt x="64" y="982"/>
                    </a:lnTo>
                    <a:lnTo>
                      <a:pt x="1" y="982"/>
                    </a:lnTo>
                    <a:cubicBezTo>
                      <a:pt x="1" y="982"/>
                      <a:pt x="4023" y="19413"/>
                      <a:pt x="17926" y="26476"/>
                    </a:cubicBezTo>
                    <a:lnTo>
                      <a:pt x="17926" y="26444"/>
                    </a:lnTo>
                    <a:lnTo>
                      <a:pt x="19921" y="22105"/>
                    </a:lnTo>
                    <a:cubicBezTo>
                      <a:pt x="12289" y="17228"/>
                      <a:pt x="6461" y="9501"/>
                      <a:pt x="4118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65;p19"/>
              <p:cNvSpPr/>
              <p:nvPr/>
            </p:nvSpPr>
            <p:spPr>
              <a:xfrm>
                <a:off x="3820675" y="1416550"/>
                <a:ext cx="1144075" cy="886350"/>
              </a:xfrm>
              <a:custGeom>
                <a:avLst/>
                <a:gdLst/>
                <a:ahLst/>
                <a:cxnLst/>
                <a:rect l="l" t="t" r="r" b="b"/>
                <a:pathLst>
                  <a:path w="45763" h="35454" extrusionOk="0">
                    <a:moveTo>
                      <a:pt x="4651" y="0"/>
                    </a:moveTo>
                    <a:cubicBezTo>
                      <a:pt x="2098" y="0"/>
                      <a:pt x="1" y="2077"/>
                      <a:pt x="1" y="4671"/>
                    </a:cubicBezTo>
                    <a:lnTo>
                      <a:pt x="1" y="23546"/>
                    </a:lnTo>
                    <a:lnTo>
                      <a:pt x="32" y="23546"/>
                    </a:lnTo>
                    <a:lnTo>
                      <a:pt x="32" y="23514"/>
                    </a:lnTo>
                    <a:cubicBezTo>
                      <a:pt x="32" y="23514"/>
                      <a:pt x="18559" y="23641"/>
                      <a:pt x="28756" y="35453"/>
                    </a:cubicBezTo>
                    <a:lnTo>
                      <a:pt x="43387" y="23736"/>
                    </a:lnTo>
                    <a:cubicBezTo>
                      <a:pt x="45636" y="21963"/>
                      <a:pt x="45762" y="18574"/>
                      <a:pt x="43641" y="16674"/>
                    </a:cubicBezTo>
                    <a:cubicBezTo>
                      <a:pt x="33285" y="7236"/>
                      <a:pt x="19857" y="1156"/>
                      <a:pt x="5036" y="16"/>
                    </a:cubicBezTo>
                    <a:cubicBezTo>
                      <a:pt x="4906" y="5"/>
                      <a:pt x="4778" y="0"/>
                      <a:pt x="4651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66;p19"/>
              <p:cNvSpPr/>
              <p:nvPr/>
            </p:nvSpPr>
            <p:spPr>
              <a:xfrm>
                <a:off x="3821475" y="2075650"/>
                <a:ext cx="631825" cy="296125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11845" extrusionOk="0">
                    <a:moveTo>
                      <a:pt x="16468" y="0"/>
                    </a:moveTo>
                    <a:lnTo>
                      <a:pt x="0" y="1742"/>
                    </a:lnTo>
                    <a:lnTo>
                      <a:pt x="6809" y="8836"/>
                    </a:lnTo>
                    <a:cubicBezTo>
                      <a:pt x="8646" y="10768"/>
                      <a:pt x="11179" y="11845"/>
                      <a:pt x="13840" y="11845"/>
                    </a:cubicBezTo>
                    <a:lnTo>
                      <a:pt x="25272" y="11845"/>
                    </a:lnTo>
                    <a:lnTo>
                      <a:pt x="16468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67;p19"/>
              <p:cNvSpPr/>
              <p:nvPr/>
            </p:nvSpPr>
            <p:spPr>
              <a:xfrm>
                <a:off x="3820675" y="2002850"/>
                <a:ext cx="727625" cy="368925"/>
              </a:xfrm>
              <a:custGeom>
                <a:avLst/>
                <a:gdLst/>
                <a:ahLst/>
                <a:cxnLst/>
                <a:rect l="l" t="t" r="r" b="b"/>
                <a:pathLst>
                  <a:path w="29105" h="14757" extrusionOk="0">
                    <a:moveTo>
                      <a:pt x="1205" y="1"/>
                    </a:moveTo>
                    <a:cubicBezTo>
                      <a:pt x="432" y="1"/>
                      <a:pt x="1" y="31"/>
                      <a:pt x="1" y="31"/>
                    </a:cubicBezTo>
                    <a:lnTo>
                      <a:pt x="1" y="94"/>
                    </a:lnTo>
                    <a:lnTo>
                      <a:pt x="1" y="4654"/>
                    </a:lnTo>
                    <a:cubicBezTo>
                      <a:pt x="9786" y="4654"/>
                      <a:pt x="18685" y="8486"/>
                      <a:pt x="25241" y="14757"/>
                    </a:cubicBezTo>
                    <a:lnTo>
                      <a:pt x="29073" y="11716"/>
                    </a:lnTo>
                    <a:lnTo>
                      <a:pt x="29104" y="11685"/>
                    </a:lnTo>
                    <a:cubicBezTo>
                      <a:pt x="19208" y="855"/>
                      <a:pt x="5334" y="1"/>
                      <a:pt x="1205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68;p19"/>
              <p:cNvSpPr/>
              <p:nvPr/>
            </p:nvSpPr>
            <p:spPr>
              <a:xfrm>
                <a:off x="2853975" y="2412125"/>
                <a:ext cx="308800" cy="654000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26160" extrusionOk="0">
                    <a:moveTo>
                      <a:pt x="10831" y="1"/>
                    </a:moveTo>
                    <a:lnTo>
                      <a:pt x="1" y="9945"/>
                    </a:lnTo>
                    <a:lnTo>
                      <a:pt x="3453" y="26159"/>
                    </a:lnTo>
                    <a:lnTo>
                      <a:pt x="9818" y="18590"/>
                    </a:lnTo>
                    <a:cubicBezTo>
                      <a:pt x="11528" y="16564"/>
                      <a:pt x="12352" y="13935"/>
                      <a:pt x="12067" y="11275"/>
                    </a:cubicBezTo>
                    <a:lnTo>
                      <a:pt x="1083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69;p19"/>
              <p:cNvSpPr/>
              <p:nvPr/>
            </p:nvSpPr>
            <p:spPr>
              <a:xfrm>
                <a:off x="2205550" y="2031350"/>
                <a:ext cx="820250" cy="1178150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47126" extrusionOk="0">
                    <a:moveTo>
                      <a:pt x="15440" y="0"/>
                    </a:moveTo>
                    <a:cubicBezTo>
                      <a:pt x="13919" y="0"/>
                      <a:pt x="12428" y="742"/>
                      <a:pt x="11528" y="2121"/>
                    </a:cubicBezTo>
                    <a:cubicBezTo>
                      <a:pt x="3358" y="14535"/>
                      <a:pt x="1" y="28913"/>
                      <a:pt x="1141" y="42847"/>
                    </a:cubicBezTo>
                    <a:cubicBezTo>
                      <a:pt x="1333" y="45320"/>
                      <a:pt x="3433" y="47126"/>
                      <a:pt x="5785" y="47126"/>
                    </a:cubicBezTo>
                    <a:cubicBezTo>
                      <a:pt x="6144" y="47126"/>
                      <a:pt x="6508" y="47084"/>
                      <a:pt x="6873" y="46996"/>
                    </a:cubicBezTo>
                    <a:lnTo>
                      <a:pt x="25209" y="42530"/>
                    </a:lnTo>
                    <a:cubicBezTo>
                      <a:pt x="27204" y="37178"/>
                      <a:pt x="28249" y="32460"/>
                      <a:pt x="29516" y="27773"/>
                    </a:cubicBezTo>
                    <a:cubicBezTo>
                      <a:pt x="31828" y="19190"/>
                      <a:pt x="32778" y="12160"/>
                      <a:pt x="32778" y="12160"/>
                    </a:cubicBezTo>
                    <a:lnTo>
                      <a:pt x="32810" y="12192"/>
                    </a:lnTo>
                    <a:lnTo>
                      <a:pt x="32810" y="12160"/>
                    </a:lnTo>
                    <a:lnTo>
                      <a:pt x="18305" y="981"/>
                    </a:lnTo>
                    <a:cubicBezTo>
                      <a:pt x="17442" y="317"/>
                      <a:pt x="16434" y="0"/>
                      <a:pt x="154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70;p19"/>
              <p:cNvSpPr/>
              <p:nvPr/>
            </p:nvSpPr>
            <p:spPr>
              <a:xfrm>
                <a:off x="2757375" y="2335325"/>
                <a:ext cx="368975" cy="759300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30372" extrusionOk="0">
                    <a:moveTo>
                      <a:pt x="10705" y="1"/>
                    </a:moveTo>
                    <a:cubicBezTo>
                      <a:pt x="10705" y="1"/>
                      <a:pt x="1" y="15107"/>
                      <a:pt x="3136" y="30371"/>
                    </a:cubicBezTo>
                    <a:lnTo>
                      <a:pt x="3168" y="30371"/>
                    </a:lnTo>
                    <a:lnTo>
                      <a:pt x="7348" y="29326"/>
                    </a:lnTo>
                    <a:cubicBezTo>
                      <a:pt x="6398" y="20301"/>
                      <a:pt x="8773" y="10927"/>
                      <a:pt x="14759" y="3168"/>
                    </a:cubicBezTo>
                    <a:lnTo>
                      <a:pt x="10737" y="33"/>
                    </a:lnTo>
                    <a:lnTo>
                      <a:pt x="10705" y="1"/>
                    </a:ln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79;p19"/>
              <p:cNvSpPr/>
              <p:nvPr/>
            </p:nvSpPr>
            <p:spPr>
              <a:xfrm>
                <a:off x="3569700" y="3242650"/>
                <a:ext cx="237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173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412" y="95"/>
                    </a:lnTo>
                    <a:lnTo>
                      <a:pt x="412" y="1172"/>
                    </a:lnTo>
                    <a:lnTo>
                      <a:pt x="539" y="1172"/>
                    </a:lnTo>
                    <a:lnTo>
                      <a:pt x="539" y="95"/>
                    </a:lnTo>
                    <a:lnTo>
                      <a:pt x="951" y="95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80;p19"/>
              <p:cNvSpPr/>
              <p:nvPr/>
            </p:nvSpPr>
            <p:spPr>
              <a:xfrm>
                <a:off x="3593450" y="3249775"/>
                <a:ext cx="214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88" extrusionOk="0">
                    <a:moveTo>
                      <a:pt x="444" y="95"/>
                    </a:moveTo>
                    <a:cubicBezTo>
                      <a:pt x="602" y="95"/>
                      <a:pt x="729" y="222"/>
                      <a:pt x="729" y="380"/>
                    </a:cubicBezTo>
                    <a:lnTo>
                      <a:pt x="127" y="380"/>
                    </a:lnTo>
                    <a:cubicBezTo>
                      <a:pt x="127" y="222"/>
                      <a:pt x="254" y="95"/>
                      <a:pt x="444" y="95"/>
                    </a:cubicBezTo>
                    <a:close/>
                    <a:moveTo>
                      <a:pt x="412" y="0"/>
                    </a:moveTo>
                    <a:cubicBezTo>
                      <a:pt x="191" y="0"/>
                      <a:pt x="1" y="190"/>
                      <a:pt x="1" y="444"/>
                    </a:cubicBezTo>
                    <a:cubicBezTo>
                      <a:pt x="1" y="697"/>
                      <a:pt x="191" y="887"/>
                      <a:pt x="476" y="887"/>
                    </a:cubicBezTo>
                    <a:cubicBezTo>
                      <a:pt x="602" y="887"/>
                      <a:pt x="729" y="855"/>
                      <a:pt x="792" y="760"/>
                    </a:cubicBezTo>
                    <a:lnTo>
                      <a:pt x="729" y="665"/>
                    </a:lnTo>
                    <a:cubicBezTo>
                      <a:pt x="666" y="760"/>
                      <a:pt x="571" y="792"/>
                      <a:pt x="476" y="792"/>
                    </a:cubicBezTo>
                    <a:cubicBezTo>
                      <a:pt x="286" y="792"/>
                      <a:pt x="127" y="665"/>
                      <a:pt x="127" y="475"/>
                    </a:cubicBezTo>
                    <a:lnTo>
                      <a:pt x="856" y="475"/>
                    </a:lnTo>
                    <a:cubicBezTo>
                      <a:pt x="856" y="475"/>
                      <a:pt x="856" y="444"/>
                      <a:pt x="856" y="444"/>
                    </a:cubicBezTo>
                    <a:cubicBezTo>
                      <a:pt x="856" y="190"/>
                      <a:pt x="666" y="0"/>
                      <a:pt x="4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1;p19"/>
              <p:cNvSpPr/>
              <p:nvPr/>
            </p:nvSpPr>
            <p:spPr>
              <a:xfrm>
                <a:off x="3617200" y="3249775"/>
                <a:ext cx="206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88" extrusionOk="0">
                    <a:moveTo>
                      <a:pt x="1" y="0"/>
                    </a:moveTo>
                    <a:lnTo>
                      <a:pt x="349" y="412"/>
                    </a:lnTo>
                    <a:lnTo>
                      <a:pt x="1" y="887"/>
                    </a:lnTo>
                    <a:lnTo>
                      <a:pt x="127" y="887"/>
                    </a:lnTo>
                    <a:lnTo>
                      <a:pt x="412" y="507"/>
                    </a:lnTo>
                    <a:lnTo>
                      <a:pt x="697" y="887"/>
                    </a:lnTo>
                    <a:lnTo>
                      <a:pt x="824" y="887"/>
                    </a:lnTo>
                    <a:lnTo>
                      <a:pt x="476" y="412"/>
                    </a:lnTo>
                    <a:lnTo>
                      <a:pt x="792" y="0"/>
                    </a:lnTo>
                    <a:lnTo>
                      <a:pt x="666" y="0"/>
                    </a:lnTo>
                    <a:lnTo>
                      <a:pt x="412" y="34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82;p19"/>
              <p:cNvSpPr/>
              <p:nvPr/>
            </p:nvSpPr>
            <p:spPr>
              <a:xfrm>
                <a:off x="3639375" y="3245025"/>
                <a:ext cx="150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078" extrusionOk="0">
                    <a:moveTo>
                      <a:pt x="159" y="0"/>
                    </a:moveTo>
                    <a:lnTo>
                      <a:pt x="159" y="190"/>
                    </a:lnTo>
                    <a:lnTo>
                      <a:pt x="0" y="190"/>
                    </a:lnTo>
                    <a:lnTo>
                      <a:pt x="0" y="285"/>
                    </a:lnTo>
                    <a:lnTo>
                      <a:pt x="159" y="285"/>
                    </a:lnTo>
                    <a:lnTo>
                      <a:pt x="159" y="824"/>
                    </a:lnTo>
                    <a:cubicBezTo>
                      <a:pt x="159" y="982"/>
                      <a:pt x="254" y="1077"/>
                      <a:pt x="412" y="1077"/>
                    </a:cubicBezTo>
                    <a:cubicBezTo>
                      <a:pt x="475" y="1077"/>
                      <a:pt x="570" y="1077"/>
                      <a:pt x="602" y="1014"/>
                    </a:cubicBezTo>
                    <a:lnTo>
                      <a:pt x="570" y="950"/>
                    </a:lnTo>
                    <a:cubicBezTo>
                      <a:pt x="539" y="950"/>
                      <a:pt x="475" y="982"/>
                      <a:pt x="444" y="982"/>
                    </a:cubicBezTo>
                    <a:cubicBezTo>
                      <a:pt x="349" y="982"/>
                      <a:pt x="285" y="919"/>
                      <a:pt x="285" y="824"/>
                    </a:cubicBezTo>
                    <a:lnTo>
                      <a:pt x="285" y="285"/>
                    </a:lnTo>
                    <a:lnTo>
                      <a:pt x="539" y="285"/>
                    </a:lnTo>
                    <a:lnTo>
                      <a:pt x="539" y="190"/>
                    </a:lnTo>
                    <a:lnTo>
                      <a:pt x="285" y="19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629;p19"/>
            <p:cNvSpPr txBox="1"/>
            <p:nvPr/>
          </p:nvSpPr>
          <p:spPr>
            <a:xfrm>
              <a:off x="3204950" y="3533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630;p19"/>
            <p:cNvSpPr txBox="1"/>
            <p:nvPr/>
          </p:nvSpPr>
          <p:spPr>
            <a:xfrm>
              <a:off x="2947000" y="2419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631;p19"/>
            <p:cNvSpPr txBox="1"/>
            <p:nvPr/>
          </p:nvSpPr>
          <p:spPr>
            <a:xfrm>
              <a:off x="37078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632;p19"/>
            <p:cNvSpPr txBox="1"/>
            <p:nvPr/>
          </p:nvSpPr>
          <p:spPr>
            <a:xfrm>
              <a:off x="48790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Imbalanced data</a:t>
            </a:r>
            <a:endParaRPr sz="2500" dirty="0"/>
          </a:p>
        </p:txBody>
      </p:sp>
      <p:sp>
        <p:nvSpPr>
          <p:cNvPr id="34" name="Google Shape;339;p46"/>
          <p:cNvSpPr txBox="1">
            <a:spLocks/>
          </p:cNvSpPr>
          <p:nvPr/>
        </p:nvSpPr>
        <p:spPr>
          <a:xfrm>
            <a:off x="2500471" y="4409041"/>
            <a:ext cx="41430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Undersampling</a:t>
            </a:r>
            <a:r>
              <a:rPr lang="en-US" dirty="0" smtClean="0"/>
              <a:t> (stay) + Oversampling (churn)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1257962"/>
            <a:ext cx="2220686" cy="1357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2748077"/>
            <a:ext cx="2220686" cy="1358339"/>
          </a:xfrm>
          <a:prstGeom prst="rect">
            <a:avLst/>
          </a:prstGeom>
        </p:spPr>
      </p:pic>
      <p:sp>
        <p:nvSpPr>
          <p:cNvPr id="37" name="Google Shape;339;p46"/>
          <p:cNvSpPr txBox="1">
            <a:spLocks/>
          </p:cNvSpPr>
          <p:nvPr/>
        </p:nvSpPr>
        <p:spPr>
          <a:xfrm>
            <a:off x="4260803" y="1771217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38" name="Google Shape;339;p46"/>
          <p:cNvSpPr txBox="1">
            <a:spLocks/>
          </p:cNvSpPr>
          <p:nvPr/>
        </p:nvSpPr>
        <p:spPr>
          <a:xfrm>
            <a:off x="4056073" y="3104780"/>
            <a:ext cx="1031853" cy="61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Small-</a:t>
            </a:r>
          </a:p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2" name="Google Shape;1694;p21"/>
          <p:cNvSpPr/>
          <p:nvPr/>
        </p:nvSpPr>
        <p:spPr>
          <a:xfrm>
            <a:off x="4668897" y="2564958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21279" y="2628720"/>
            <a:ext cx="403707" cy="100258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1257334"/>
            <a:ext cx="2263899" cy="1358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2747448"/>
            <a:ext cx="2254456" cy="135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854" y="1257252"/>
            <a:ext cx="1357459" cy="13613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854" y="2736352"/>
            <a:ext cx="1357459" cy="1373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774" y="1257252"/>
            <a:ext cx="1296402" cy="13584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745" y="2747367"/>
            <a:ext cx="1323430" cy="13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Feature selection</a:t>
            </a:r>
            <a:endParaRPr sz="2500" dirty="0"/>
          </a:p>
        </p:txBody>
      </p:sp>
      <p:grpSp>
        <p:nvGrpSpPr>
          <p:cNvPr id="11" name="Google Shape;2133;p24"/>
          <p:cNvGrpSpPr/>
          <p:nvPr/>
        </p:nvGrpSpPr>
        <p:grpSpPr>
          <a:xfrm rot="19821644">
            <a:off x="2312402" y="1469229"/>
            <a:ext cx="4251974" cy="3519733"/>
            <a:chOff x="2255756" y="1703550"/>
            <a:chExt cx="3062500" cy="2535100"/>
          </a:xfrm>
        </p:grpSpPr>
        <p:sp>
          <p:nvSpPr>
            <p:cNvPr id="12" name="Google Shape;2134;p24"/>
            <p:cNvSpPr/>
            <p:nvPr/>
          </p:nvSpPr>
          <p:spPr>
            <a:xfrm rot="1778356">
              <a:off x="4960381" y="3221208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8;p24"/>
            <p:cNvSpPr/>
            <p:nvPr/>
          </p:nvSpPr>
          <p:spPr>
            <a:xfrm rot="1778356">
              <a:off x="4141375" y="3847687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9;p24"/>
            <p:cNvSpPr/>
            <p:nvPr/>
          </p:nvSpPr>
          <p:spPr>
            <a:xfrm rot="1778356">
              <a:off x="4519370" y="219107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0;p24"/>
            <p:cNvSpPr/>
            <p:nvPr/>
          </p:nvSpPr>
          <p:spPr>
            <a:xfrm rot="1778356">
              <a:off x="2255756" y="2660451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2;p24"/>
            <p:cNvSpPr/>
            <p:nvPr/>
          </p:nvSpPr>
          <p:spPr>
            <a:xfrm rot="1778356">
              <a:off x="2801839" y="175936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203;p24"/>
          <p:cNvSpPr txBox="1"/>
          <p:nvPr/>
        </p:nvSpPr>
        <p:spPr>
          <a:xfrm>
            <a:off x="836086" y="2068463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Missing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" name="Google Shape;2204;p24"/>
          <p:cNvSpPr txBox="1"/>
          <p:nvPr/>
        </p:nvSpPr>
        <p:spPr>
          <a:xfrm>
            <a:off x="836086" y="2353512"/>
            <a:ext cx="1765200" cy="65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F</a:t>
            </a:r>
            <a:r>
              <a:rPr lang="en-US" sz="1000" dirty="0" smtClean="0"/>
              <a:t>eatures </a:t>
            </a:r>
            <a:r>
              <a:rPr lang="en-US" sz="1000" dirty="0"/>
              <a:t>having a </a:t>
            </a:r>
            <a:r>
              <a:rPr lang="en-US" sz="1000" dirty="0" smtClean="0"/>
              <a:t>missing </a:t>
            </a:r>
            <a:r>
              <a:rPr lang="en-US" sz="1000" dirty="0"/>
              <a:t>percentage higher </a:t>
            </a:r>
            <a:r>
              <a:rPr lang="en-US" sz="1000" dirty="0" smtClean="0"/>
              <a:t>60% </a:t>
            </a:r>
            <a:r>
              <a:rPr lang="en-US" sz="1000" dirty="0"/>
              <a:t>have been </a:t>
            </a:r>
            <a:r>
              <a:rPr lang="en-US" sz="1000" dirty="0" smtClean="0"/>
              <a:t>removed. (14 micro; 12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2205;p24"/>
          <p:cNvSpPr txBox="1"/>
          <p:nvPr/>
        </p:nvSpPr>
        <p:spPr>
          <a:xfrm>
            <a:off x="858206" y="36717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Unique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" name="Google Shape;2206;p24"/>
          <p:cNvSpPr txBox="1"/>
          <p:nvPr/>
        </p:nvSpPr>
        <p:spPr>
          <a:xfrm>
            <a:off x="858206" y="3932462"/>
            <a:ext cx="1765200" cy="78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C</a:t>
            </a:r>
            <a:r>
              <a:rPr lang="en-US" sz="1000" dirty="0" smtClean="0"/>
              <a:t>olumns </a:t>
            </a:r>
            <a:r>
              <a:rPr lang="en-US" sz="1000" dirty="0"/>
              <a:t>having only one unique value have been </a:t>
            </a:r>
            <a:r>
              <a:rPr lang="en-US" sz="1000" dirty="0" smtClean="0"/>
              <a:t>removed. (65 micro; 68 small-medium)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" name="Google Shape;2209;p24"/>
          <p:cNvSpPr txBox="1"/>
          <p:nvPr/>
        </p:nvSpPr>
        <p:spPr>
          <a:xfrm>
            <a:off x="5967525" y="13900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Importance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" name="Google Shape;2210;p24"/>
          <p:cNvSpPr txBox="1"/>
          <p:nvPr/>
        </p:nvSpPr>
        <p:spPr>
          <a:xfrm>
            <a:off x="5967525" y="1675086"/>
            <a:ext cx="1765200" cy="73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Features removed </a:t>
            </a:r>
            <a:r>
              <a:rPr lang="en-US" sz="1000" dirty="0"/>
              <a:t>based </a:t>
            </a:r>
            <a:r>
              <a:rPr lang="en-US" sz="1000" dirty="0" smtClean="0"/>
              <a:t>on cumulative feature </a:t>
            </a:r>
            <a:r>
              <a:rPr lang="en-US" sz="1000" dirty="0"/>
              <a:t>importance of </a:t>
            </a:r>
            <a:r>
              <a:rPr lang="en-US" sz="1000" dirty="0" smtClean="0"/>
              <a:t>GBT model. (491 micro; 459 small-medium) 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2211;p24"/>
          <p:cNvSpPr txBox="1"/>
          <p:nvPr/>
        </p:nvSpPr>
        <p:spPr>
          <a:xfrm>
            <a:off x="6513219" y="2491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Correlation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2" name="Google Shape;2212;p24"/>
          <p:cNvSpPr txBox="1"/>
          <p:nvPr/>
        </p:nvSpPr>
        <p:spPr>
          <a:xfrm>
            <a:off x="6513219" y="2752572"/>
            <a:ext cx="1765200" cy="61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Highly correlated features (Pearson &gt; 0.9) identified and removed. (63 micro; 81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RFE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" name="Google Shape;2214;p24"/>
          <p:cNvSpPr txBox="1"/>
          <p:nvPr/>
        </p:nvSpPr>
        <p:spPr>
          <a:xfrm>
            <a:off x="6681123" y="3859577"/>
            <a:ext cx="1995501" cy="10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/>
              <a:t>F</a:t>
            </a:r>
            <a:r>
              <a:rPr lang="en-US" sz="1000" dirty="0" smtClean="0"/>
              <a:t>its </a:t>
            </a:r>
            <a:r>
              <a:rPr lang="en-US" sz="1000" dirty="0"/>
              <a:t>a model</a:t>
            </a:r>
            <a:br>
              <a:rPr lang="en-US" sz="1000" dirty="0"/>
            </a:br>
            <a:r>
              <a:rPr lang="en-US" sz="1000" dirty="0"/>
              <a:t>and removes the weakest feature (or features) until the specified number of features</a:t>
            </a:r>
            <a:br>
              <a:rPr lang="en-US" sz="1000" dirty="0"/>
            </a:br>
            <a:r>
              <a:rPr lang="en-US" sz="1000" dirty="0"/>
              <a:t>is </a:t>
            </a:r>
            <a:r>
              <a:rPr lang="en-US" sz="1000" dirty="0" smtClean="0"/>
              <a:t>reached. (49 micro; 55 small-medium) 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02" y="1772563"/>
            <a:ext cx="668077" cy="537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95" y="2261607"/>
            <a:ext cx="647170" cy="77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94" y="2464701"/>
            <a:ext cx="429596" cy="429596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82" y="3637390"/>
            <a:ext cx="325120" cy="32512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5" y="3668862"/>
            <a:ext cx="618606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grpSp>
        <p:nvGrpSpPr>
          <p:cNvPr id="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3767;p36"/>
          <p:cNvSpPr txBox="1"/>
          <p:nvPr/>
        </p:nvSpPr>
        <p:spPr>
          <a:xfrm>
            <a:off x="630262" y="3037083"/>
            <a:ext cx="1402800" cy="53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Logistic regression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8" name="Google Shape;3769;p36"/>
          <p:cNvSpPr txBox="1"/>
          <p:nvPr/>
        </p:nvSpPr>
        <p:spPr>
          <a:xfrm>
            <a:off x="2236676" y="3433692"/>
            <a:ext cx="1402800" cy="6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Decision tree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3771;p36"/>
          <p:cNvSpPr txBox="1"/>
          <p:nvPr/>
        </p:nvSpPr>
        <p:spPr>
          <a:xfrm>
            <a:off x="5498357" y="3478263"/>
            <a:ext cx="1402800" cy="75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Gradient-boosted tree classifier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2" name="Google Shape;3773;p36"/>
          <p:cNvSpPr txBox="1"/>
          <p:nvPr/>
        </p:nvSpPr>
        <p:spPr>
          <a:xfrm>
            <a:off x="7135280" y="3191658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XGBoost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4" name="Google Shape;3775;p36"/>
          <p:cNvSpPr txBox="1"/>
          <p:nvPr/>
        </p:nvSpPr>
        <p:spPr>
          <a:xfrm>
            <a:off x="3863940" y="2430755"/>
            <a:ext cx="1402800" cy="6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Random forest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6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2" y="1084799"/>
            <a:ext cx="3966081" cy="7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06" y="1067146"/>
            <a:ext cx="3902197" cy="729112"/>
          </a:xfrm>
          <a:prstGeom prst="rect">
            <a:avLst/>
          </a:prstGeom>
        </p:spPr>
      </p:pic>
      <p:sp>
        <p:nvSpPr>
          <p:cNvPr id="13" name="Google Shape;339;p46"/>
          <p:cNvSpPr txBox="1">
            <a:spLocks/>
          </p:cNvSpPr>
          <p:nvPr/>
        </p:nvSpPr>
        <p:spPr>
          <a:xfrm>
            <a:off x="2211033" y="4604545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6308650" y="4597171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7724" y="1561752"/>
            <a:ext cx="475476" cy="102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4414" y="1549585"/>
            <a:ext cx="458570" cy="921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2" y="1917921"/>
            <a:ext cx="1848207" cy="1338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96" y="1917921"/>
            <a:ext cx="1848207" cy="13385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4" y="3416307"/>
            <a:ext cx="2039356" cy="1225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85" y="3416306"/>
            <a:ext cx="2046437" cy="1225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06" y="1917922"/>
            <a:ext cx="1848203" cy="13385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20" y="1917921"/>
            <a:ext cx="1848203" cy="1338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Random search (GBT)</a:t>
            </a:r>
            <a:endParaRPr sz="2500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5329905" y="2636381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5" y="1000200"/>
            <a:ext cx="2553007" cy="154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04" y="1000199"/>
            <a:ext cx="2559471" cy="1547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45" y="3057299"/>
            <a:ext cx="3173604" cy="1788039"/>
          </a:xfrm>
          <a:prstGeom prst="rect">
            <a:avLst/>
          </a:prstGeom>
        </p:spPr>
      </p:pic>
      <p:sp>
        <p:nvSpPr>
          <p:cNvPr id="12" name="Google Shape;339;p46"/>
          <p:cNvSpPr txBox="1">
            <a:spLocks/>
          </p:cNvSpPr>
          <p:nvPr/>
        </p:nvSpPr>
        <p:spPr>
          <a:xfrm>
            <a:off x="1825984" y="2636381"/>
            <a:ext cx="62352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105" y="3059123"/>
            <a:ext cx="3311522" cy="1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Final results with optimal threshold</a:t>
            </a:r>
            <a:endParaRPr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8" y="1244088"/>
            <a:ext cx="7634961" cy="15449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4103" y="1939414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14103" y="2467898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8" y="3065531"/>
            <a:ext cx="3740754" cy="1584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158" y="3065531"/>
            <a:ext cx="3817481" cy="15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667101" y="11323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xfrm>
            <a:off x="667101" y="1720929"/>
            <a:ext cx="8212403" cy="2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</a:t>
            </a:r>
            <a:r>
              <a:rPr lang="it-IT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study</a:t>
            </a:r>
            <a:r>
              <a:rPr lang="it-IT" dirty="0" smtClean="0"/>
              <a:t> </a:t>
            </a:r>
            <a:r>
              <a:rPr lang="en-US" dirty="0" smtClean="0"/>
              <a:t>showed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it-IT" dirty="0"/>
              <a:t>machine </a:t>
            </a:r>
            <a:r>
              <a:rPr lang="en-US" dirty="0" smtClean="0"/>
              <a:t>learning</a:t>
            </a:r>
            <a:r>
              <a:rPr lang="it-IT" dirty="0" smtClean="0"/>
              <a:t> </a:t>
            </a:r>
            <a:r>
              <a:rPr lang="en-US" dirty="0" smtClean="0"/>
              <a:t>is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good</a:t>
            </a:r>
            <a:r>
              <a:rPr lang="it-IT" dirty="0" smtClean="0"/>
              <a:t> </a:t>
            </a:r>
            <a:r>
              <a:rPr lang="en-US" dirty="0" smtClean="0"/>
              <a:t>tool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en-US" dirty="0" smtClean="0"/>
              <a:t>predicting</a:t>
            </a:r>
            <a:r>
              <a:rPr lang="it-IT" dirty="0" smtClean="0"/>
              <a:t> </a:t>
            </a:r>
            <a:r>
              <a:rPr lang="en-US" dirty="0" smtClean="0"/>
              <a:t>customer</a:t>
            </a:r>
            <a:r>
              <a:rPr lang="it-IT" dirty="0" smtClean="0"/>
              <a:t> </a:t>
            </a:r>
            <a:r>
              <a:rPr lang="en-US" dirty="0" smtClean="0"/>
              <a:t>churn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energy</a:t>
            </a:r>
            <a:r>
              <a:rPr lang="it-IT" dirty="0"/>
              <a:t> </a:t>
            </a:r>
            <a:r>
              <a:rPr lang="en-US" dirty="0" smtClean="0"/>
              <a:t>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To </a:t>
            </a:r>
            <a:r>
              <a:rPr lang="en-US" dirty="0" smtClean="0"/>
              <a:t>further</a:t>
            </a:r>
            <a:r>
              <a:rPr lang="it-IT" dirty="0" smtClean="0"/>
              <a:t> </a:t>
            </a:r>
            <a:r>
              <a:rPr lang="en-US" dirty="0" smtClean="0"/>
              <a:t>improve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results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en-US" dirty="0" smtClean="0"/>
              <a:t>we</a:t>
            </a:r>
            <a:r>
              <a:rPr lang="it-IT" dirty="0" smtClean="0"/>
              <a:t> </a:t>
            </a:r>
            <a:r>
              <a:rPr lang="en-US" dirty="0" smtClean="0"/>
              <a:t>achieved</a:t>
            </a:r>
            <a:r>
              <a:rPr lang="it-IT" dirty="0" smtClean="0"/>
              <a:t>, </a:t>
            </a:r>
            <a:r>
              <a:rPr lang="en-US" dirty="0" smtClean="0"/>
              <a:t>research</a:t>
            </a:r>
            <a:r>
              <a:rPr lang="it-IT" dirty="0" smtClean="0"/>
              <a:t> </a:t>
            </a:r>
            <a:r>
              <a:rPr lang="it-IT" dirty="0"/>
              <a:t>can be </a:t>
            </a:r>
            <a:r>
              <a:rPr lang="en-US" dirty="0" smtClean="0"/>
              <a:t>performed</a:t>
            </a:r>
            <a:r>
              <a:rPr lang="it-IT" dirty="0" smtClean="0"/>
              <a:t> </a:t>
            </a:r>
            <a:r>
              <a:rPr lang="it-IT" dirty="0"/>
              <a:t>in the area of NLP to </a:t>
            </a:r>
            <a:r>
              <a:rPr lang="en-US" dirty="0" smtClean="0"/>
              <a:t>analyze</a:t>
            </a:r>
            <a:r>
              <a:rPr lang="it-IT" dirty="0" smtClean="0"/>
              <a:t> </a:t>
            </a:r>
            <a:r>
              <a:rPr lang="it-IT" dirty="0"/>
              <a:t>clients </a:t>
            </a:r>
            <a:r>
              <a:rPr lang="en-US" dirty="0" smtClean="0"/>
              <a:t>emotions that can be closely related to the churn phenomenon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Furthermore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en-US" dirty="0" smtClean="0"/>
              <a:t>better</a:t>
            </a:r>
            <a:r>
              <a:rPr lang="it-IT" dirty="0" smtClean="0"/>
              <a:t> </a:t>
            </a:r>
            <a:r>
              <a:rPr lang="en-US" dirty="0" smtClean="0"/>
              <a:t>identify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right</a:t>
            </a:r>
            <a:r>
              <a:rPr lang="it-IT" dirty="0" smtClean="0"/>
              <a:t> </a:t>
            </a:r>
            <a:r>
              <a:rPr lang="en-US" dirty="0" smtClean="0"/>
              <a:t>action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be</a:t>
            </a:r>
            <a:r>
              <a:rPr lang="it-IT" dirty="0" smtClean="0"/>
              <a:t> </a:t>
            </a:r>
            <a:r>
              <a:rPr lang="en-US" dirty="0" smtClean="0"/>
              <a:t>taken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order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retain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client</a:t>
            </a:r>
            <a:r>
              <a:rPr lang="it-IT" dirty="0" smtClean="0"/>
              <a:t>, </a:t>
            </a:r>
            <a:r>
              <a:rPr lang="en-US" dirty="0"/>
              <a:t>the reason why the client is churning could be very helpful. Analyzing </a:t>
            </a:r>
            <a:r>
              <a:rPr lang="en-US" dirty="0" smtClean="0"/>
              <a:t>those </a:t>
            </a:r>
            <a:r>
              <a:rPr lang="en-US" dirty="0"/>
              <a:t>reasons could be an </a:t>
            </a:r>
            <a:r>
              <a:rPr lang="en-US" dirty="0" smtClean="0"/>
              <a:t>excellent subject </a:t>
            </a:r>
            <a:r>
              <a:rPr lang="en-US" dirty="0"/>
              <a:t>for a future research</a:t>
            </a:r>
            <a:r>
              <a:rPr lang="en-US" dirty="0" smtClean="0"/>
              <a:t>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Bill Gates</a:t>
            </a: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800" dirty="0" smtClean="0"/>
              <a:t>“</a:t>
            </a:r>
            <a:r>
              <a:rPr lang="en-US" dirty="0"/>
              <a:t>Your most unhappy customers are your greatest source of learning</a:t>
            </a:r>
            <a:r>
              <a:rPr lang="en-US" dirty="0" smtClean="0"/>
              <a:t>.</a:t>
            </a:r>
            <a:r>
              <a:rPr lang="en" sz="2800" dirty="0" smtClean="0"/>
              <a:t>”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3"/>
          <p:cNvPicPr preferRelativeResize="0"/>
          <p:nvPr/>
        </p:nvPicPr>
        <p:blipFill rotWithShape="1">
          <a:blip r:embed="rId3">
            <a:alphaModFix/>
          </a:blip>
          <a:srcRect l="20360" r="20366"/>
          <a:stretch/>
        </p:blipFill>
        <p:spPr>
          <a:xfrm>
            <a:off x="0" y="0"/>
            <a:ext cx="4572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3"/>
          <p:cNvSpPr/>
          <p:nvPr/>
        </p:nvSpPr>
        <p:spPr>
          <a:xfrm>
            <a:off x="4000500" y="1293000"/>
            <a:ext cx="44235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/>
          </p:nvPr>
        </p:nvSpPr>
        <p:spPr>
          <a:xfrm>
            <a:off x="4260900" y="157876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Thanks!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83" name="Google Shape;683;p63"/>
          <p:cNvSpPr txBox="1">
            <a:spLocks noGrp="1"/>
          </p:cNvSpPr>
          <p:nvPr>
            <p:ph type="subTitle" idx="1"/>
          </p:nvPr>
        </p:nvSpPr>
        <p:spPr>
          <a:xfrm>
            <a:off x="4400625" y="2476617"/>
            <a:ext cx="3355200" cy="62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vigerdurand@yahoo.fr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63440" y="3627120"/>
            <a:ext cx="387858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5597731" y="4443550"/>
            <a:ext cx="1558741" cy="661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31" y="4726311"/>
            <a:ext cx="1558741" cy="224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Energy Providers in Italy from 1957 to 2020 </a:t>
            </a:r>
            <a:endParaRPr sz="2500" dirty="0"/>
          </a:p>
        </p:txBody>
      </p:sp>
      <p:sp>
        <p:nvSpPr>
          <p:cNvPr id="349" name="Google Shape;349;p47"/>
          <p:cNvSpPr txBox="1"/>
          <p:nvPr/>
        </p:nvSpPr>
        <p:spPr>
          <a:xfrm>
            <a:off x="1174649" y="4240391"/>
            <a:ext cx="4889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number of energy providers in italy increases almost exponentially through the years.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4" y="1067436"/>
            <a:ext cx="5114109" cy="3143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9296" y="4706651"/>
            <a:ext cx="540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solidFill>
                  <a:schemeClr val="accent3"/>
                </a:solidFill>
              </a:rPr>
              <a:t>https://www.arera.it/ModuliDinamiciPortale/reportistica/compilaRicerca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549" y="4706651"/>
            <a:ext cx="67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61" y="1067436"/>
            <a:ext cx="905479" cy="905479"/>
          </a:xfrm>
          <a:prstGeom prst="rect">
            <a:avLst/>
          </a:prstGeom>
        </p:spPr>
      </p:pic>
      <p:sp>
        <p:nvSpPr>
          <p:cNvPr id="8" name="Google Shape;349;p47"/>
          <p:cNvSpPr txBox="1"/>
          <p:nvPr/>
        </p:nvSpPr>
        <p:spPr>
          <a:xfrm>
            <a:off x="6257189" y="1954868"/>
            <a:ext cx="2086711" cy="17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Regulatory Authority for Energy, Networks and the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Favors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development of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competitive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</a:t>
            </a:r>
            <a:endParaRPr dirty="0"/>
          </a:p>
        </p:txBody>
      </p:sp>
      <p:sp>
        <p:nvSpPr>
          <p:cNvPr id="592" name="Google Shape;592;p57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know in advance if a client is about to churn ?</a:t>
            </a:r>
            <a:endParaRPr dirty="0"/>
          </a:p>
        </p:txBody>
      </p:sp>
      <p:sp>
        <p:nvSpPr>
          <p:cNvPr id="593" name="Google Shape;593;p57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Satisfaction</a:t>
            </a:r>
            <a:endParaRPr dirty="0"/>
          </a:p>
        </p:txBody>
      </p:sp>
      <p:sp>
        <p:nvSpPr>
          <p:cNvPr id="594" name="Google Shape;594;p57"/>
          <p:cNvSpPr txBox="1">
            <a:spLocks noGrp="1"/>
          </p:cNvSpPr>
          <p:nvPr>
            <p:ph type="subTitle" idx="4"/>
          </p:nvPr>
        </p:nvSpPr>
        <p:spPr>
          <a:xfrm>
            <a:off x="6051308" y="2278850"/>
            <a:ext cx="2734552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action to take to increase customer satisfaction ?</a:t>
            </a:r>
            <a:endParaRPr dirty="0"/>
          </a:p>
        </p:txBody>
      </p:sp>
      <p:sp>
        <p:nvSpPr>
          <p:cNvPr id="595" name="Google Shape;595;p57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596" name="Google Shape;596;p57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 to reverse the churn process ?</a:t>
            </a:r>
            <a:endParaRPr dirty="0"/>
          </a:p>
        </p:txBody>
      </p:sp>
      <p:sp>
        <p:nvSpPr>
          <p:cNvPr id="597" name="Google Shape;597;p57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Lost of money</a:t>
            </a:r>
            <a:endParaRPr dirty="0"/>
          </a:p>
        </p:txBody>
      </p:sp>
      <p:sp>
        <p:nvSpPr>
          <p:cNvPr id="598" name="Google Shape;598;p57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Retain clients and prevent the lost of money.</a:t>
            </a:r>
            <a:endParaRPr dirty="0"/>
          </a:p>
        </p:txBody>
      </p:sp>
      <p:sp>
        <p:nvSpPr>
          <p:cNvPr id="599" name="Google Shape;599;p57"/>
          <p:cNvSpPr/>
          <p:nvPr/>
        </p:nvSpPr>
        <p:spPr>
          <a:xfrm rot="10800000" flipH="1">
            <a:off x="719999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Probems</a:t>
            </a:r>
            <a:endParaRPr dirty="0"/>
          </a:p>
        </p:txBody>
      </p:sp>
      <p:sp>
        <p:nvSpPr>
          <p:cNvPr id="601" name="Google Shape;601;p57"/>
          <p:cNvSpPr/>
          <p:nvPr/>
        </p:nvSpPr>
        <p:spPr>
          <a:xfrm>
            <a:off x="719999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7"/>
          <p:cNvSpPr/>
          <p:nvPr/>
        </p:nvSpPr>
        <p:spPr>
          <a:xfrm rot="10800000">
            <a:off x="4799524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7"/>
          <p:cNvSpPr/>
          <p:nvPr/>
        </p:nvSpPr>
        <p:spPr>
          <a:xfrm>
            <a:off x="4799524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693;p73"/>
          <p:cNvGrpSpPr/>
          <p:nvPr/>
        </p:nvGrpSpPr>
        <p:grpSpPr>
          <a:xfrm>
            <a:off x="1098392" y="2289053"/>
            <a:ext cx="379677" cy="334791"/>
            <a:chOff x="7617850" y="2063282"/>
            <a:chExt cx="799565" cy="670282"/>
          </a:xfrm>
          <a:solidFill>
            <a:schemeClr val="bg1"/>
          </a:solidFill>
        </p:grpSpPr>
        <p:cxnSp>
          <p:nvCxnSpPr>
            <p:cNvPr id="40" name="Google Shape;4694;p73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695;p73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696;p73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697;p73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698;p73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699;p73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" name="Google Shape;4700;p73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7" name="Google Shape;4701;p73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53" name="Google Shape;4702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03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04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05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706;p73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9" name="Google Shape;4707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08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09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10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" name="Google Shape;8077;p81"/>
          <p:cNvGrpSpPr/>
          <p:nvPr/>
        </p:nvGrpSpPr>
        <p:grpSpPr>
          <a:xfrm>
            <a:off x="1113620" y="3613402"/>
            <a:ext cx="340073" cy="305159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58" name="Google Shape;8078;p81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79;p81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5564;p75"/>
          <p:cNvGrpSpPr/>
          <p:nvPr/>
        </p:nvGrpSpPr>
        <p:grpSpPr>
          <a:xfrm>
            <a:off x="5213697" y="2284591"/>
            <a:ext cx="339253" cy="339253"/>
            <a:chOff x="5651375" y="3806450"/>
            <a:chExt cx="481825" cy="481825"/>
          </a:xfrm>
          <a:solidFill>
            <a:schemeClr val="bg1"/>
          </a:solidFill>
        </p:grpSpPr>
        <p:sp>
          <p:nvSpPr>
            <p:cNvPr id="61" name="Google Shape;5565;p75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566;p75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567;p75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5568;p75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5" name="Google Shape;6130;p77"/>
          <p:cNvSpPr/>
          <p:nvPr/>
        </p:nvSpPr>
        <p:spPr>
          <a:xfrm>
            <a:off x="5233068" y="3613321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l="1947" t="29421" r="6191" b="24245"/>
          <a:stretch/>
        </p:blipFill>
        <p:spPr>
          <a:xfrm>
            <a:off x="0" y="0"/>
            <a:ext cx="9144003" cy="307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1812000" y="1445400"/>
            <a:ext cx="55200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Usage of Data Science techniques to build models able to predict if a client is about to churn.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50" name="Google Shape;3781;p37"/>
          <p:cNvSpPr/>
          <p:nvPr/>
        </p:nvSpPr>
        <p:spPr>
          <a:xfrm>
            <a:off x="836340" y="157460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861;p37"/>
          <p:cNvSpPr/>
          <p:nvPr/>
        </p:nvSpPr>
        <p:spPr>
          <a:xfrm>
            <a:off x="7833524" y="3588910"/>
            <a:ext cx="1015151" cy="895297"/>
          </a:xfrm>
          <a:custGeom>
            <a:avLst/>
            <a:gdLst/>
            <a:ahLst/>
            <a:cxnLst/>
            <a:rect l="l" t="t" r="r" b="b"/>
            <a:pathLst>
              <a:path w="31923" h="28154" extrusionOk="0">
                <a:moveTo>
                  <a:pt x="15961" y="0"/>
                </a:moveTo>
                <a:cubicBezTo>
                  <a:pt x="14208" y="0"/>
                  <a:pt x="12427" y="331"/>
                  <a:pt x="10704" y="1030"/>
                </a:cubicBezTo>
                <a:cubicBezTo>
                  <a:pt x="3484" y="3911"/>
                  <a:pt x="0" y="12114"/>
                  <a:pt x="2882" y="19334"/>
                </a:cubicBezTo>
                <a:cubicBezTo>
                  <a:pt x="5097" y="24824"/>
                  <a:pt x="10370" y="28154"/>
                  <a:pt x="15930" y="28154"/>
                </a:cubicBezTo>
                <a:cubicBezTo>
                  <a:pt x="17683" y="28154"/>
                  <a:pt x="19464" y="27823"/>
                  <a:pt x="21187" y="27125"/>
                </a:cubicBezTo>
                <a:cubicBezTo>
                  <a:pt x="28407" y="24243"/>
                  <a:pt x="31922" y="16041"/>
                  <a:pt x="29009" y="8820"/>
                </a:cubicBezTo>
                <a:cubicBezTo>
                  <a:pt x="26794" y="3330"/>
                  <a:pt x="21521" y="0"/>
                  <a:pt x="159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3901;p37"/>
          <p:cNvSpPr/>
          <p:nvPr/>
        </p:nvSpPr>
        <p:spPr>
          <a:xfrm>
            <a:off x="1799092" y="335572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3902;p37"/>
          <p:cNvSpPr/>
          <p:nvPr/>
        </p:nvSpPr>
        <p:spPr>
          <a:xfrm>
            <a:off x="5428617" y="335610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3903;p37"/>
          <p:cNvSpPr/>
          <p:nvPr/>
        </p:nvSpPr>
        <p:spPr>
          <a:xfrm>
            <a:off x="3591690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3904;p37"/>
          <p:cNvSpPr/>
          <p:nvPr/>
        </p:nvSpPr>
        <p:spPr>
          <a:xfrm>
            <a:off x="7287677" y="124188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3905;p37"/>
          <p:cNvSpPr/>
          <p:nvPr/>
        </p:nvSpPr>
        <p:spPr>
          <a:xfrm>
            <a:off x="8181956" y="335610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3906;p37"/>
          <p:cNvSpPr/>
          <p:nvPr/>
        </p:nvSpPr>
        <p:spPr>
          <a:xfrm>
            <a:off x="1065943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3907;p37"/>
          <p:cNvSpPr/>
          <p:nvPr/>
        </p:nvSpPr>
        <p:spPr>
          <a:xfrm>
            <a:off x="1043810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3908;p37"/>
          <p:cNvSpPr/>
          <p:nvPr/>
        </p:nvSpPr>
        <p:spPr>
          <a:xfrm>
            <a:off x="285653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3909;p37"/>
          <p:cNvSpPr/>
          <p:nvPr/>
        </p:nvSpPr>
        <p:spPr>
          <a:xfrm>
            <a:off x="2833387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910;p37"/>
          <p:cNvSpPr/>
          <p:nvPr/>
        </p:nvSpPr>
        <p:spPr>
          <a:xfrm>
            <a:off x="4652156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3911;p37"/>
          <p:cNvSpPr/>
          <p:nvPr/>
        </p:nvSpPr>
        <p:spPr>
          <a:xfrm>
            <a:off x="4629006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3912;p37"/>
          <p:cNvSpPr/>
          <p:nvPr/>
        </p:nvSpPr>
        <p:spPr>
          <a:xfrm>
            <a:off x="8343087" y="289350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3913;p37"/>
          <p:cNvSpPr/>
          <p:nvPr/>
        </p:nvSpPr>
        <p:spPr>
          <a:xfrm>
            <a:off x="8320922" y="324499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3914;p37"/>
          <p:cNvSpPr/>
          <p:nvPr/>
        </p:nvSpPr>
        <p:spPr>
          <a:xfrm>
            <a:off x="650717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3915;p37"/>
          <p:cNvSpPr/>
          <p:nvPr/>
        </p:nvSpPr>
        <p:spPr>
          <a:xfrm>
            <a:off x="6485045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3917;p37"/>
          <p:cNvSpPr txBox="1"/>
          <p:nvPr/>
        </p:nvSpPr>
        <p:spPr>
          <a:xfrm>
            <a:off x="200111" y="2406886"/>
            <a:ext cx="1752263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Collection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From company’s areas to Data Lake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3918;p37"/>
          <p:cNvSpPr txBox="1"/>
          <p:nvPr/>
        </p:nvSpPr>
        <p:spPr>
          <a:xfrm>
            <a:off x="813438" y="4496796"/>
            <a:ext cx="229407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Feature</a:t>
            </a:r>
            <a:r>
              <a:rPr lang="it-IT" sz="1100" b="1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Creation</a:t>
            </a:r>
            <a:r>
              <a:rPr lang="it-IT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Aggregate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collected data and create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lang="en-US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3919;p37"/>
          <p:cNvSpPr txBox="1"/>
          <p:nvPr/>
        </p:nvSpPr>
        <p:spPr>
          <a:xfrm>
            <a:off x="2993208" y="2422125"/>
            <a:ext cx="1551978" cy="76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Format the data for modeling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3920;p37"/>
          <p:cNvSpPr txBox="1"/>
          <p:nvPr/>
        </p:nvSpPr>
        <p:spPr>
          <a:xfrm>
            <a:off x="6880133" y="230782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Results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Gathering all the results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3921;p37"/>
          <p:cNvSpPr txBox="1"/>
          <p:nvPr/>
        </p:nvSpPr>
        <p:spPr>
          <a:xfrm>
            <a:off x="4450069" y="4519656"/>
            <a:ext cx="2296587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Modeling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Building predictive models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5507" y="1471792"/>
            <a:ext cx="985959" cy="895265"/>
            <a:chOff x="457867" y="1220332"/>
            <a:chExt cx="985959" cy="895265"/>
          </a:xfrm>
        </p:grpSpPr>
        <p:sp>
          <p:nvSpPr>
            <p:cNvPr id="150" name="Google Shape;3881;p37"/>
            <p:cNvSpPr/>
            <p:nvPr/>
          </p:nvSpPr>
          <p:spPr>
            <a:xfrm>
              <a:off x="457867" y="1220332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4" y="1379187"/>
              <a:ext cx="571952" cy="571952"/>
            </a:xfrm>
            <a:prstGeom prst="rect">
              <a:avLst/>
            </a:prstGeom>
          </p:spPr>
        </p:pic>
      </p:grpSp>
      <p:sp>
        <p:nvSpPr>
          <p:cNvPr id="169" name="Google Shape;3900;p37"/>
          <p:cNvSpPr/>
          <p:nvPr/>
        </p:nvSpPr>
        <p:spPr>
          <a:xfrm>
            <a:off x="951145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2" y="4140740"/>
            <a:ext cx="372287" cy="372287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7" y="4159402"/>
            <a:ext cx="346343" cy="346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62" y="1578889"/>
            <a:ext cx="764525" cy="76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5" y="3709810"/>
            <a:ext cx="817466" cy="817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71" y="3780683"/>
            <a:ext cx="535487" cy="535487"/>
          </a:xfrm>
          <a:prstGeom prst="rect">
            <a:avLst/>
          </a:prstGeom>
        </p:spPr>
      </p:pic>
      <p:sp>
        <p:nvSpPr>
          <p:cNvPr id="197" name="Google Shape;3921;p37"/>
          <p:cNvSpPr txBox="1"/>
          <p:nvPr/>
        </p:nvSpPr>
        <p:spPr>
          <a:xfrm>
            <a:off x="7583018" y="4482143"/>
            <a:ext cx="1763540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Analysis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Selecting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the best model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74" y="1582225"/>
            <a:ext cx="688536" cy="6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grpSp>
        <p:nvGrpSpPr>
          <p:cNvPr id="36" name="Group 35"/>
          <p:cNvGrpSpPr/>
          <p:nvPr/>
        </p:nvGrpSpPr>
        <p:grpSpPr>
          <a:xfrm>
            <a:off x="4196071" y="2703584"/>
            <a:ext cx="1171997" cy="663164"/>
            <a:chOff x="2846425" y="2702500"/>
            <a:chExt cx="1852550" cy="648266"/>
          </a:xfrm>
        </p:grpSpPr>
        <p:sp>
          <p:nvSpPr>
            <p:cNvPr id="37" name="Rectangle 36"/>
            <p:cNvSpPr/>
            <p:nvPr/>
          </p:nvSpPr>
          <p:spPr>
            <a:xfrm>
              <a:off x="2846425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066794" y="3017730"/>
              <a:ext cx="1411811" cy="28549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0000" y="1653837"/>
            <a:ext cx="2909344" cy="23920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20819" y="1647047"/>
            <a:ext cx="107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AREA</a:t>
            </a:r>
            <a:r>
              <a:rPr lang="en-US" sz="2000" b="1" dirty="0"/>
              <a:t>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07429" y="1796796"/>
            <a:ext cx="2871751" cy="2482369"/>
            <a:chOff x="7803192" y="1282861"/>
            <a:chExt cx="3047999" cy="2805991"/>
          </a:xfrm>
        </p:grpSpPr>
        <p:sp>
          <p:nvSpPr>
            <p:cNvPr id="57" name="Rectangle 56"/>
            <p:cNvSpPr/>
            <p:nvPr/>
          </p:nvSpPr>
          <p:spPr>
            <a:xfrm>
              <a:off x="7803192" y="1282861"/>
              <a:ext cx="3047999" cy="28059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4" t="24134" r="24789" b="35333"/>
            <a:stretch/>
          </p:blipFill>
          <p:spPr>
            <a:xfrm>
              <a:off x="9795791" y="1938269"/>
              <a:ext cx="765811" cy="28556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709" y="1749851"/>
              <a:ext cx="362078" cy="32587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837" y="1856168"/>
              <a:ext cx="706208" cy="36766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5" t="23066" r="54325" b="26642"/>
            <a:stretch/>
          </p:blipFill>
          <p:spPr>
            <a:xfrm>
              <a:off x="8671082" y="1399519"/>
              <a:ext cx="1509331" cy="25789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62211" y="2240408"/>
            <a:ext cx="2219246" cy="1583578"/>
            <a:chOff x="3834612" y="3414205"/>
            <a:chExt cx="1625275" cy="1222069"/>
          </a:xfrm>
        </p:grpSpPr>
        <p:sp>
          <p:nvSpPr>
            <p:cNvPr id="96" name="Rectangle 95"/>
            <p:cNvSpPr/>
            <p:nvPr/>
          </p:nvSpPr>
          <p:spPr>
            <a:xfrm>
              <a:off x="3834612" y="3414205"/>
              <a:ext cx="1625275" cy="12220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lowchart: Magnetic Disk 9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98" name="Flowchart: Magnetic Disk 9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99" name="Flowchart: Magnetic Disk 9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Flowchart: Magnetic Disk 9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104822" y="2859582"/>
            <a:ext cx="2301515" cy="1186327"/>
            <a:chOff x="3834612" y="3631274"/>
            <a:chExt cx="1625275" cy="1005000"/>
          </a:xfrm>
        </p:grpSpPr>
        <p:sp>
          <p:nvSpPr>
            <p:cNvPr id="106" name="Rectangle 105"/>
            <p:cNvSpPr/>
            <p:nvPr/>
          </p:nvSpPr>
          <p:spPr>
            <a:xfrm>
              <a:off x="3834612" y="3631274"/>
              <a:ext cx="1625275" cy="10050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Magnetic Disk 10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108" name="Flowchart: Magnetic Disk 10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109" name="Flowchart: Magnetic Disk 10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794303" y="2280238"/>
            <a:ext cx="860998" cy="32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37" idx="3"/>
          </p:cNvCxnSpPr>
          <p:nvPr/>
        </p:nvCxnSpPr>
        <p:spPr>
          <a:xfrm>
            <a:off x="5368068" y="3035166"/>
            <a:ext cx="73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6" idx="3"/>
            <a:endCxn id="37" idx="1"/>
          </p:cNvCxnSpPr>
          <p:nvPr/>
        </p:nvCxnSpPr>
        <p:spPr>
          <a:xfrm>
            <a:off x="3281457" y="3032197"/>
            <a:ext cx="914614" cy="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339;p46"/>
          <p:cNvSpPr txBox="1">
            <a:spLocks/>
          </p:cNvSpPr>
          <p:nvPr/>
        </p:nvSpPr>
        <p:spPr>
          <a:xfrm>
            <a:off x="623819" y="4073692"/>
            <a:ext cx="5087551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Multiple ETL processes created to pull relevant data from different company's areas and load it into a </a:t>
            </a:r>
            <a:r>
              <a:rPr lang="en-US" dirty="0" err="1" smtClean="0"/>
              <a:t>claudera</a:t>
            </a:r>
            <a:r>
              <a:rPr lang="en-US" dirty="0"/>
              <a:t> </a:t>
            </a:r>
            <a:r>
              <a:rPr lang="en-US" dirty="0" smtClean="0"/>
              <a:t>cluster (Data Lake)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163824" y="2610921"/>
            <a:ext cx="1187771" cy="628482"/>
            <a:chOff x="3963349" y="2461186"/>
            <a:chExt cx="1187771" cy="628482"/>
          </a:xfrm>
        </p:grpSpPr>
        <p:sp>
          <p:nvSpPr>
            <p:cNvPr id="106" name="Rectangle 105"/>
            <p:cNvSpPr/>
            <p:nvPr/>
          </p:nvSpPr>
          <p:spPr>
            <a:xfrm>
              <a:off x="3963349" y="2461186"/>
              <a:ext cx="1187771" cy="62848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15597" y="2492999"/>
              <a:ext cx="11128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Feature creation</a:t>
              </a:r>
              <a:endParaRPr lang="en-US" sz="10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703" y="2729447"/>
              <a:ext cx="298815" cy="29881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434" y="2739220"/>
              <a:ext cx="279269" cy="27926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49990" y="1470955"/>
            <a:ext cx="1838952" cy="2610190"/>
            <a:chOff x="849990" y="1470955"/>
            <a:chExt cx="1838952" cy="2610190"/>
          </a:xfrm>
        </p:grpSpPr>
        <p:grpSp>
          <p:nvGrpSpPr>
            <p:cNvPr id="2" name="Group 1"/>
            <p:cNvGrpSpPr/>
            <p:nvPr/>
          </p:nvGrpSpPr>
          <p:grpSpPr>
            <a:xfrm>
              <a:off x="849990" y="1470955"/>
              <a:ext cx="1838952" cy="2610190"/>
              <a:chOff x="1801679" y="848334"/>
              <a:chExt cx="3048000" cy="393397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01679" y="848334"/>
                <a:ext cx="3048000" cy="3933978"/>
                <a:chOff x="6980231" y="696875"/>
                <a:chExt cx="3048000" cy="3933978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6980231" y="696875"/>
                  <a:ext cx="3048000" cy="3933978"/>
                  <a:chOff x="7803191" y="1282861"/>
                  <a:chExt cx="3048000" cy="3933978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7803191" y="1282861"/>
                    <a:ext cx="3048000" cy="393397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614" t="24134" r="24789" b="35333"/>
                  <a:stretch/>
                </p:blipFill>
                <p:spPr>
                  <a:xfrm>
                    <a:off x="9795791" y="1938269"/>
                    <a:ext cx="765811" cy="285564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709" y="1749851"/>
                    <a:ext cx="362078" cy="325870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18837" y="1856168"/>
                    <a:ext cx="706208" cy="367665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75" t="23066" r="54325" b="26642"/>
                  <a:stretch/>
                </p:blipFill>
                <p:spPr>
                  <a:xfrm>
                    <a:off x="8671082" y="1399519"/>
                    <a:ext cx="1509331" cy="2578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157311" y="1876590"/>
                  <a:ext cx="2693837" cy="1514698"/>
                  <a:chOff x="7157311" y="1747050"/>
                  <a:chExt cx="2693837" cy="1514698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57311" y="1747050"/>
                    <a:ext cx="2693837" cy="1514698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lowchart: Magnetic Disk 97"/>
                  <p:cNvSpPr/>
                  <p:nvPr/>
                </p:nvSpPr>
                <p:spPr>
                  <a:xfrm>
                    <a:off x="7472978" y="1881203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</a:rPr>
                      <a:t>Billing</a:t>
                    </a:r>
                  </a:p>
                </p:txBody>
              </p:sp>
              <p:sp>
                <p:nvSpPr>
                  <p:cNvPr id="96" name="Flowchart: Magnetic Disk 95"/>
                  <p:cNvSpPr/>
                  <p:nvPr/>
                </p:nvSpPr>
                <p:spPr>
                  <a:xfrm>
                    <a:off x="8664472" y="1878558"/>
                    <a:ext cx="839732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ea typeface="Arial"/>
                        <a:cs typeface="Arial"/>
                      </a:rPr>
                      <a:t>Pricing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  <a:ea typeface="Arial"/>
                      <a:cs typeface="Arial"/>
                    </a:endParaRPr>
                  </a:p>
                </p:txBody>
              </p:sp>
              <p:sp>
                <p:nvSpPr>
                  <p:cNvPr id="94" name="Flowchart: Magnetic Disk 93"/>
                  <p:cNvSpPr/>
                  <p:nvPr/>
                </p:nvSpPr>
                <p:spPr>
                  <a:xfrm>
                    <a:off x="7488214" y="2548670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CRM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Flowchart: Magnetic Disk 91"/>
                  <p:cNvSpPr/>
                  <p:nvPr/>
                </p:nvSpPr>
                <p:spPr>
                  <a:xfrm>
                    <a:off x="8583488" y="2548670"/>
                    <a:ext cx="1066748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Marketing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05" name="Flowchart: Internal Storage 104"/>
              <p:cNvSpPr/>
              <p:nvPr/>
            </p:nvSpPr>
            <p:spPr>
              <a:xfrm>
                <a:off x="2393483" y="3771347"/>
                <a:ext cx="1932169" cy="782365"/>
              </a:xfrm>
              <a:prstGeom prst="flowChartInternalStorag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Dataset </a:t>
                </a:r>
              </a:p>
              <a:p>
                <a:pPr algn="ctr"/>
                <a:r>
                  <a:rPr lang="en-US" sz="1000" i="1" dirty="0" smtClean="0"/>
                  <a:t>767 features</a:t>
                </a:r>
                <a:endParaRPr lang="en-US" sz="10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1381210" y="3199002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/>
          <p:cNvCxnSpPr/>
          <p:nvPr/>
        </p:nvCxnSpPr>
        <p:spPr>
          <a:xfrm flipH="1">
            <a:off x="2375524" y="3061581"/>
            <a:ext cx="788300" cy="59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339;p46"/>
          <p:cNvSpPr txBox="1">
            <a:spLocks/>
          </p:cNvSpPr>
          <p:nvPr/>
        </p:nvSpPr>
        <p:spPr>
          <a:xfrm>
            <a:off x="4760391" y="1318144"/>
            <a:ext cx="3861095" cy="304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 smtClean="0"/>
              <a:t>dates </a:t>
            </a:r>
            <a:r>
              <a:rPr lang="en-US" b="1" i="1" dirty="0"/>
              <a:t>t0</a:t>
            </a:r>
            <a:r>
              <a:rPr lang="en-US" i="1" dirty="0"/>
              <a:t>’s </a:t>
            </a:r>
            <a:r>
              <a:rPr lang="en-US" dirty="0" smtClean="0"/>
              <a:t>were chosen being the first day of the month </a:t>
            </a:r>
            <a:r>
              <a:rPr lang="en-US" dirty="0"/>
              <a:t>(</a:t>
            </a:r>
            <a:r>
              <a:rPr lang="en-US" dirty="0" smtClean="0"/>
              <a:t>15</a:t>
            </a:r>
            <a:r>
              <a:rPr lang="en-US" dirty="0"/>
              <a:t> </a:t>
            </a:r>
            <a:r>
              <a:rPr lang="en-US" dirty="0" smtClean="0"/>
              <a:t>dates, </a:t>
            </a:r>
            <a:r>
              <a:rPr lang="en-US" dirty="0"/>
              <a:t>from </a:t>
            </a:r>
            <a:r>
              <a:rPr lang="en-US" dirty="0" smtClean="0"/>
              <a:t>01 January </a:t>
            </a:r>
            <a:r>
              <a:rPr lang="en-US" dirty="0"/>
              <a:t>2019 up to 01 March 2020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dirty="0" smtClean="0"/>
              <a:t>each date </a:t>
            </a:r>
            <a:r>
              <a:rPr lang="en-US" i="1" dirty="0" smtClean="0"/>
              <a:t>t0</a:t>
            </a:r>
            <a:r>
              <a:rPr lang="en-US" dirty="0"/>
              <a:t>, </a:t>
            </a:r>
            <a:r>
              <a:rPr lang="en-US" dirty="0" smtClean="0"/>
              <a:t>a picture </a:t>
            </a:r>
            <a:r>
              <a:rPr lang="en-US" dirty="0"/>
              <a:t>of the data </a:t>
            </a:r>
            <a:r>
              <a:rPr lang="en-US" dirty="0" smtClean="0"/>
              <a:t>was taken </a:t>
            </a:r>
            <a:r>
              <a:rPr lang="en-US" dirty="0"/>
              <a:t>by computing some customer </a:t>
            </a:r>
            <a:r>
              <a:rPr lang="en-US" dirty="0" smtClean="0"/>
              <a:t>related metrics </a:t>
            </a:r>
            <a:r>
              <a:rPr lang="en-US" dirty="0"/>
              <a:t>that </a:t>
            </a:r>
            <a:r>
              <a:rPr lang="en-US" dirty="0" smtClean="0"/>
              <a:t>were thought </a:t>
            </a:r>
            <a:r>
              <a:rPr lang="en-US" dirty="0"/>
              <a:t>to be related </a:t>
            </a:r>
            <a:r>
              <a:rPr lang="en-US" dirty="0" smtClean="0"/>
              <a:t>to the </a:t>
            </a:r>
            <a:r>
              <a:rPr lang="en-US" dirty="0"/>
              <a:t>churn </a:t>
            </a:r>
            <a:r>
              <a:rPr lang="en-US" dirty="0" smtClean="0"/>
              <a:t>phenomenon (</a:t>
            </a:r>
            <a:r>
              <a:rPr lang="en-US" dirty="0"/>
              <a:t>Number of inbound calls during the last </a:t>
            </a:r>
            <a:r>
              <a:rPr lang="en-US" dirty="0" smtClean="0"/>
              <a:t>month, </a:t>
            </a:r>
            <a:r>
              <a:rPr lang="en-US" dirty="0"/>
              <a:t>If the client payed late in the last </a:t>
            </a:r>
            <a:r>
              <a:rPr lang="en-US" dirty="0" smtClean="0"/>
              <a:t>month, etc.) </a:t>
            </a:r>
            <a:r>
              <a:rPr lang="en-US" b="1" dirty="0" smtClean="0"/>
              <a:t>767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r>
              <a:rPr lang="en-US" dirty="0" smtClean="0"/>
              <a:t>were generated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582103" y="2718806"/>
            <a:ext cx="581721" cy="14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 - </a:t>
            </a:r>
            <a:r>
              <a:rPr lang="en" sz="2500" dirty="0" smtClean="0"/>
              <a:t>clustering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720000" y="3751940"/>
            <a:ext cx="7704000" cy="1284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As required </a:t>
            </a:r>
            <a:r>
              <a:rPr lang="en-US" dirty="0"/>
              <a:t>by the company, the data set has been divided </a:t>
            </a:r>
            <a:r>
              <a:rPr lang="en-US" dirty="0" smtClean="0"/>
              <a:t>in two </a:t>
            </a:r>
            <a:r>
              <a:rPr lang="en-US" dirty="0"/>
              <a:t>distinct groups </a:t>
            </a:r>
            <a:r>
              <a:rPr lang="en-US" dirty="0" smtClean="0"/>
              <a:t>based on </a:t>
            </a:r>
            <a:r>
              <a:rPr lang="en-US" dirty="0"/>
              <a:t>their </a:t>
            </a:r>
            <a:r>
              <a:rPr lang="en-US" dirty="0" smtClean="0"/>
              <a:t>sizes.</a:t>
            </a:r>
          </a:p>
          <a:p>
            <a:endParaRPr lang="en-US" dirty="0"/>
          </a:p>
          <a:p>
            <a:r>
              <a:rPr lang="en-US" dirty="0" smtClean="0"/>
              <a:t>The target variable is a Boolean </a:t>
            </a:r>
            <a:r>
              <a:rPr lang="en-US" dirty="0"/>
              <a:t>indicating </a:t>
            </a:r>
            <a:r>
              <a:rPr lang="en-US" dirty="0" smtClean="0"/>
              <a:t>weather or not the corresponding </a:t>
            </a:r>
            <a:r>
              <a:rPr lang="en-US" dirty="0"/>
              <a:t>client </a:t>
            </a:r>
            <a:r>
              <a:rPr lang="en-US" dirty="0" smtClean="0"/>
              <a:t>churned two </a:t>
            </a:r>
            <a:r>
              <a:rPr lang="en-US" dirty="0"/>
              <a:t>months after </a:t>
            </a:r>
            <a:r>
              <a:rPr lang="en-US" i="1" dirty="0" smtClean="0"/>
              <a:t>t0.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0000" y="1204060"/>
            <a:ext cx="3446601" cy="2263359"/>
            <a:chOff x="258396" y="1161143"/>
            <a:chExt cx="3446601" cy="2263359"/>
          </a:xfrm>
        </p:grpSpPr>
        <p:sp>
          <p:nvSpPr>
            <p:cNvPr id="105" name="Flowchart: Internal Storage 104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MICRO</a:t>
              </a:r>
              <a:endParaRPr lang="en-US" sz="15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407331" y="2512553"/>
              <a:ext cx="15776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20 223 914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22999" y="1204060"/>
            <a:ext cx="3446601" cy="2228093"/>
            <a:chOff x="258396" y="1161143"/>
            <a:chExt cx="3446601" cy="2228093"/>
          </a:xfrm>
        </p:grpSpPr>
        <p:sp>
          <p:nvSpPr>
            <p:cNvPr id="43" name="Flowchart: Internal Storage 42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SMALL-MEDIUM</a:t>
              </a:r>
              <a:endParaRPr lang="en-US" sz="15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46" name="Right Brace 45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e 4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-372065" y="2512553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5 264 625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nboarding by Slidesgo">
  <a:themeElements>
    <a:clrScheme name="Simple Light">
      <a:dk1>
        <a:srgbClr val="2F2F2F"/>
      </a:dk1>
      <a:lt1>
        <a:srgbClr val="FFFFFF"/>
      </a:lt1>
      <a:dk2>
        <a:srgbClr val="6930C3"/>
      </a:dk2>
      <a:lt2>
        <a:srgbClr val="5390D9"/>
      </a:lt2>
      <a:accent1>
        <a:srgbClr val="48BFE3"/>
      </a:accent1>
      <a:accent2>
        <a:srgbClr val="6930C3"/>
      </a:accent2>
      <a:accent3>
        <a:srgbClr val="5390D9"/>
      </a:accent3>
      <a:accent4>
        <a:srgbClr val="48BFE3"/>
      </a:accent4>
      <a:accent5>
        <a:srgbClr val="6930C3"/>
      </a:accent5>
      <a:accent6>
        <a:srgbClr val="5390D9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876</Words>
  <Application>Microsoft Office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Song Std L</vt:lpstr>
      <vt:lpstr>Arial</vt:lpstr>
      <vt:lpstr>Fira Sans</vt:lpstr>
      <vt:lpstr>Fira Sans Medium</vt:lpstr>
      <vt:lpstr>Montserrat</vt:lpstr>
      <vt:lpstr>Montserrat Black</vt:lpstr>
      <vt:lpstr>Montserrat Medium</vt:lpstr>
      <vt:lpstr>Palanquin Dark</vt:lpstr>
      <vt:lpstr>Employee Onboarding by Slidesgo</vt:lpstr>
      <vt:lpstr>Customer Churn Prediction: Energy Provider Case Study</vt:lpstr>
      <vt:lpstr>Bill Gates</vt:lpstr>
      <vt:lpstr>Energy Providers in Italy from 1957 to 2020 </vt:lpstr>
      <vt:lpstr>Probems</vt:lpstr>
      <vt:lpstr>Solution</vt:lpstr>
      <vt:lpstr>The Process</vt:lpstr>
      <vt:lpstr>Data Collection</vt:lpstr>
      <vt:lpstr>Feature Creation</vt:lpstr>
      <vt:lpstr>Feature Creation - clustering</vt:lpstr>
      <vt:lpstr>Data Preprocessing</vt:lpstr>
      <vt:lpstr>Data Preprocessing – Missing Data</vt:lpstr>
      <vt:lpstr>Data Preprocessing – Categorical features</vt:lpstr>
      <vt:lpstr>Data Preprocessing – Imbalanced data</vt:lpstr>
      <vt:lpstr>Data Preprocessing – Feature selection</vt:lpstr>
      <vt:lpstr>Modeling</vt:lpstr>
      <vt:lpstr>Results</vt:lpstr>
      <vt:lpstr>Results – Random search (GBT)</vt:lpstr>
      <vt:lpstr>Results – Final results with optimal threshold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Onboarding</dc:title>
  <cp:lastModifiedBy>Azimedem Tsafack Viger Durand</cp:lastModifiedBy>
  <cp:revision>192</cp:revision>
  <dcterms:modified xsi:type="dcterms:W3CDTF">2021-01-11T16:31:00Z</dcterms:modified>
</cp:coreProperties>
</file>