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41A1A-49C2-45AA-8FB3-D7A024295C01}" v="210" dt="2023-11-10T21:00:22.354"/>
    <p1510:client id="{DED67227-E9E0-06C8-2902-27AF9F91ADC5}" v="128" dt="2023-11-12T22:42:10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9482E4-5BB1-45D3-BA63-B23A0A1713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0A6C04-6F75-49B9-AEBC-2D231FF53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D26D-F54E-4BFD-9EA2-DFD66A72D9EE}" type="datetime1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39C1F-C965-4D4B-BEDB-8935D9E893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C627C4-6934-46B1-BDD1-596CA090F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8DAEE-BE3C-4E8D-BE92-8982A34E2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08E4-79AF-47CC-9D2B-15EA4C84F4BA}" type="datetime1">
              <a:rPr lang="ru-RU" smtClean="0"/>
              <a:pPr/>
              <a:t>12.11.2023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7835-BD0B-4881-8DD6-50A64B5DFD7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1745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7835-BD0B-4881-8DD6-50A64B5DFD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40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7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815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3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11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5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4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0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-python.ru/tutorial/sintaksis-async-await-python/" TargetMode="External"/><Relationship Id="rId2" Type="http://schemas.openxmlformats.org/officeDocument/2006/relationships/hyperlink" Target="https://docs-python.ru/standart-library/modul-asyncio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ViKarp/AsyncAndMult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8%D1%81%D1%82%D0%B5%D0%BC%D0%B0_%D1%82%D0%B8%D0%BF%D0%BE%D0%B2" TargetMode="External"/><Relationship Id="rId2" Type="http://schemas.openxmlformats.org/officeDocument/2006/relationships/hyperlink" Target="https://ru.wikipedia.org/wiki/%D0%A0%D0%B5%D1%84%D0%BB%D0%B5%D0%BA%D1%81%D0%B8%D1%8F_(%D0%BF%D1%80%D0%BE%D0%B3%D1%80%D0%B0%D0%BC%D0%BC%D0%B8%D1%80%D0%BE%D0%B2%D0%B0%D0%BD%D0%B8%D0%B5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en.wikipedia.org/wiki/Scope_%28computer_science%29#Dynamic_scop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0%B8%D0%B1%D0%BB%D0%B8%D0%BE%D1%82%D0%B5%D0%BA%D0%B0_(%D0%BF%D1%80%D0%BE%D0%B3%D1%80%D0%B0%D0%BC%D0%BC%D0%B8%D1%80%D0%BE%D0%B2%D0%B0%D0%BD%D0%B8%D0%B5)" TargetMode="External"/><Relationship Id="rId2" Type="http://schemas.openxmlformats.org/officeDocument/2006/relationships/hyperlink" Target="https://ru.wikipedia.org/wiki/%D0%A1%D0%BA%D1%80%D0%B8%D0%BF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4" Type="http://schemas.openxmlformats.org/officeDocument/2006/relationships/hyperlink" Target="https://ru.wikipedia.org/wiki/%D0%A1%D0%B8_(%D1%8F%D0%B7%D1%8B%D0%BA_%D0%BF%D1%80%D0%BE%D0%B3%D1%80%D0%B0%D0%BC%D0%BC%D0%B8%D1%80%D0%BE%D0%B2%D0%B0%D0%BD%D0%B8%D1%8F)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Компьютерный скрипт на экране">
            <a:extLst>
              <a:ext uri="{FF2B5EF4-FFF2-40B4-BE49-F238E27FC236}">
                <a16:creationId xmlns:a16="http://schemas.microsoft.com/office/drawing/2014/main" id="{8E2ACBA1-1FAD-F101-9B3A-9292DAE21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3" r="-2" b="90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 rtlCol="0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Параллельное программирование в Python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 rtlCol="0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Или почему это миф...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BEEC-45C1-D7B8-B207-4180480A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JIT-компиляция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C816D-2FE7-529D-391A-3B496125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222" y="1398647"/>
            <a:ext cx="5439657" cy="407974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23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741258-A88F-F2E2-368D-B4D6517D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PyPy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67F71-E245-9305-57D8-0FC9E563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97320"/>
            <a:ext cx="5558790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41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44E3F-57DE-9878-EDCD-483A698B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E8DE57-F327-EDDA-ED4F-B546CE287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222" y="1589035"/>
            <a:ext cx="5439657" cy="369896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482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24F06-826C-10DA-1A61-79659076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AsyncIO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A42D-A245-D058-A8F8-AA54277F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15" y="2216151"/>
            <a:ext cx="3943575" cy="3390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900" dirty="0">
                <a:ea typeface="+mn-lt"/>
                <a:cs typeface="+mn-lt"/>
                <a:hlinkClick r:id="rId2"/>
              </a:rPr>
              <a:t>Модуль </a:t>
            </a:r>
            <a:r>
              <a:rPr lang="en-US" sz="1900" dirty="0">
                <a:latin typeface="Consolas"/>
                <a:hlinkClick r:id="rId2"/>
              </a:rPr>
              <a:t>asyncio</a:t>
            </a:r>
            <a:r>
              <a:rPr lang="en-US" sz="1900" dirty="0">
                <a:ea typeface="+mn-lt"/>
                <a:cs typeface="+mn-lt"/>
              </a:rPr>
              <a:t> - </a:t>
            </a:r>
            <a:r>
              <a:rPr lang="en-US" sz="1900" dirty="0" err="1">
                <a:ea typeface="+mn-lt"/>
                <a:cs typeface="+mn-lt"/>
              </a:rPr>
              <a:t>это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библиотека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для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написания</a:t>
            </a:r>
            <a:r>
              <a:rPr lang="en-US" sz="1900" dirty="0">
                <a:ea typeface="+mn-lt"/>
                <a:cs typeface="+mn-lt"/>
              </a:rPr>
              <a:t> </a:t>
            </a:r>
            <a:r>
              <a:rPr lang="en-US" sz="1900" dirty="0" err="1">
                <a:ea typeface="+mn-lt"/>
                <a:cs typeface="+mn-lt"/>
              </a:rPr>
              <a:t>конкурентного</a:t>
            </a:r>
            <a:r>
              <a:rPr lang="en-US" sz="1900" dirty="0">
                <a:ea typeface="+mn-lt"/>
                <a:cs typeface="+mn-lt"/>
              </a:rPr>
              <a:t> (</a:t>
            </a:r>
            <a:r>
              <a:rPr lang="en-US" sz="1900" dirty="0" err="1">
                <a:ea typeface="+mn-lt"/>
                <a:cs typeface="+mn-lt"/>
              </a:rPr>
              <a:t>асинхронного</a:t>
            </a:r>
            <a:r>
              <a:rPr lang="en-US" sz="1900" dirty="0">
                <a:ea typeface="+mn-lt"/>
                <a:cs typeface="+mn-lt"/>
              </a:rPr>
              <a:t>) </a:t>
            </a:r>
            <a:r>
              <a:rPr lang="en-US" sz="1900" dirty="0" err="1">
                <a:ea typeface="+mn-lt"/>
                <a:cs typeface="+mn-lt"/>
              </a:rPr>
              <a:t>кода</a:t>
            </a:r>
            <a:r>
              <a:rPr lang="en-US" sz="1900" dirty="0">
                <a:ea typeface="+mn-lt"/>
                <a:cs typeface="+mn-lt"/>
              </a:rPr>
              <a:t> с </a:t>
            </a:r>
            <a:r>
              <a:rPr lang="en-US" sz="1900" dirty="0" err="1">
                <a:ea typeface="+mn-lt"/>
                <a:cs typeface="+mn-lt"/>
              </a:rPr>
              <a:t>использованием</a:t>
            </a:r>
            <a:r>
              <a:rPr lang="en-US" sz="1900" dirty="0">
                <a:ea typeface="+mn-lt"/>
                <a:cs typeface="+mn-lt"/>
              </a:rPr>
              <a:t> </a:t>
            </a:r>
            <a:r>
              <a:rPr lang="en-US" sz="1900" u="sng" dirty="0">
                <a:ea typeface="+mn-lt"/>
                <a:cs typeface="+mn-lt"/>
                <a:hlinkClick r:id="rId3"/>
              </a:rPr>
              <a:t>синтаксиса </a:t>
            </a:r>
            <a:r>
              <a:rPr lang="en-US" sz="1900" u="sng" dirty="0">
                <a:latin typeface="Bembo"/>
              </a:rPr>
              <a:t>   </a:t>
            </a:r>
            <a:r>
              <a:rPr lang="en-US" sz="1900" u="sng" dirty="0">
                <a:latin typeface="Consolas"/>
                <a:hlinkClick r:id="rId3"/>
              </a:rPr>
              <a:t>async/await</a:t>
            </a:r>
            <a:r>
              <a:rPr lang="en-US" sz="1900" dirty="0">
                <a:ea typeface="+mn-lt"/>
                <a:cs typeface="+mn-lt"/>
              </a:rPr>
              <a:t> и </a:t>
            </a:r>
            <a:r>
              <a:rPr lang="en-US" sz="1900" dirty="0" err="1">
                <a:ea typeface="+mn-lt"/>
                <a:cs typeface="+mn-lt"/>
              </a:rPr>
              <a:t>часто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идеально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подходит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для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высокоуровневого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структурированного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кода</a:t>
            </a:r>
            <a:r>
              <a:rPr lang="en-US" sz="1900" dirty="0">
                <a:ea typeface="+mn-lt"/>
                <a:cs typeface="+mn-lt"/>
              </a:rPr>
              <a:t> с </a:t>
            </a:r>
            <a:r>
              <a:rPr lang="en-US" sz="1900" b="1" dirty="0" err="1">
                <a:ea typeface="+mn-lt"/>
                <a:cs typeface="+mn-lt"/>
              </a:rPr>
              <a:t>привязкой</a:t>
            </a:r>
            <a:r>
              <a:rPr lang="en-US" sz="1900" b="1" dirty="0">
                <a:ea typeface="+mn-lt"/>
                <a:cs typeface="+mn-lt"/>
              </a:rPr>
              <a:t> к </a:t>
            </a:r>
            <a:r>
              <a:rPr lang="en-US" sz="1900" b="1" dirty="0" err="1">
                <a:ea typeface="+mn-lt"/>
                <a:cs typeface="+mn-lt"/>
              </a:rPr>
              <a:t>сетевому</a:t>
            </a:r>
            <a:r>
              <a:rPr lang="en-US" sz="1900" b="1" dirty="0">
                <a:ea typeface="+mn-lt"/>
                <a:cs typeface="+mn-lt"/>
              </a:rPr>
              <a:t> </a:t>
            </a:r>
            <a:r>
              <a:rPr lang="en-US" sz="1900" b="1" dirty="0" err="1">
                <a:ea typeface="+mn-lt"/>
                <a:cs typeface="+mn-lt"/>
              </a:rPr>
              <a:t>вводу-выводу</a:t>
            </a:r>
            <a:r>
              <a:rPr lang="en-US" sz="1900" dirty="0">
                <a:ea typeface="+mn-lt"/>
                <a:cs typeface="+mn-lt"/>
              </a:rPr>
              <a:t> и </a:t>
            </a:r>
            <a:r>
              <a:rPr lang="en-US" sz="1900" dirty="0" err="1">
                <a:ea typeface="+mn-lt"/>
                <a:cs typeface="+mn-lt"/>
              </a:rPr>
              <a:t>не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связанного</a:t>
            </a:r>
            <a:r>
              <a:rPr lang="en-US" sz="1900" dirty="0">
                <a:ea typeface="+mn-lt"/>
                <a:cs typeface="+mn-lt"/>
              </a:rPr>
              <a:t> с </a:t>
            </a:r>
            <a:r>
              <a:rPr lang="en-US" sz="1900" dirty="0" err="1">
                <a:ea typeface="+mn-lt"/>
                <a:cs typeface="+mn-lt"/>
              </a:rPr>
              <a:t>блокирующими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вызовами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8D28B-774F-F33E-7B75-CC13A7E58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25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508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4C10A-2493-FDFD-0C7B-4DC71A03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err="1"/>
              <a:t>Конкурентность</a:t>
            </a:r>
            <a:r>
              <a:rPr lang="en-US" dirty="0"/>
              <a:t> </a:t>
            </a:r>
            <a:r>
              <a:rPr lang="en-US"/>
              <a:t>vs</a:t>
            </a:r>
            <a:r>
              <a:rPr lang="en-US" dirty="0"/>
              <a:t> </a:t>
            </a:r>
            <a:r>
              <a:rPr lang="en-US" err="1"/>
              <a:t>Параллелизм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815477-2737-4D89-330B-A969B678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 err="1">
                <a:ea typeface="+mn-lt"/>
                <a:cs typeface="+mn-lt"/>
              </a:rPr>
              <a:t>Конкурентность</a:t>
            </a:r>
            <a:r>
              <a:rPr lang="en-US" sz="1400" dirty="0">
                <a:ea typeface="+mn-lt"/>
                <a:cs typeface="+mn-lt"/>
              </a:rPr>
              <a:t> — </a:t>
            </a:r>
            <a:r>
              <a:rPr lang="en-US" sz="1400" dirty="0" err="1">
                <a:ea typeface="+mn-lt"/>
                <a:cs typeface="+mn-lt"/>
              </a:rPr>
              <a:t>это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свойство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системы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выполнять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отведённое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время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несколько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задач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переключая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вычислительные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ресурсы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между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ними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Параллелизм</a:t>
            </a:r>
            <a:r>
              <a:rPr lang="en-US" sz="1400" dirty="0">
                <a:ea typeface="+mn-lt"/>
                <a:cs typeface="+mn-lt"/>
              </a:rPr>
              <a:t>, в </a:t>
            </a:r>
            <a:r>
              <a:rPr lang="en-US" sz="1400" dirty="0" err="1">
                <a:ea typeface="+mn-lt"/>
                <a:cs typeface="+mn-lt"/>
              </a:rPr>
              <a:t>свою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очередь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предполагает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использование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нескольких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процессоров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или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ядер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одновременного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запуска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задач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Многопоточность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может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быть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как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конкурентной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так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параллельной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F2B3F-41F9-8E2C-B15A-A575CB44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413847"/>
            <a:ext cx="5715000" cy="41148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097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07AA-C82E-D07C-14F8-DDC13987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multiprocessing</a:t>
            </a:r>
            <a:endParaRPr lang="en-US"/>
          </a:p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61C485-847C-59E2-013A-EF8B38E9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338" y="1028700"/>
            <a:ext cx="4782142" cy="2861118"/>
          </a:xfrm>
        </p:spPr>
        <p:txBody>
          <a:bodyPr anchor="ctr"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17B22-0DA7-6302-C535-DD0B6133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6011" y="1907690"/>
            <a:ext cx="5875925" cy="30385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2614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CD69-F581-C106-82DD-6B5E6A83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Задача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DA9250-CBC5-4A72-A05F-A5F53EC51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265" y="1146122"/>
            <a:ext cx="8706970" cy="4667406"/>
          </a:xfrm>
        </p:spPr>
      </p:pic>
    </p:spTree>
    <p:extLst>
      <p:ext uri="{BB962C8B-B14F-4D97-AF65-F5344CB8AC3E}">
        <p14:creationId xmlns:p14="http://schemas.microsoft.com/office/powerpoint/2010/main" val="289571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6D82-8FFF-FA10-06C8-A4CC5DE4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7A24A-1AFD-6F4F-A1BD-2DF550BFD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995" y="150558"/>
            <a:ext cx="8601216" cy="6546475"/>
          </a:xfrm>
        </p:spPr>
      </p:pic>
    </p:spTree>
    <p:extLst>
      <p:ext uri="{BB962C8B-B14F-4D97-AF65-F5344CB8AC3E}">
        <p14:creationId xmlns:p14="http://schemas.microsoft.com/office/powerpoint/2010/main" val="270307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D0AC-A7D4-64F8-4A67-5763532D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7A14E7-7AA5-2243-7CD6-8867C707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015" y="4880"/>
            <a:ext cx="8805174" cy="6849035"/>
          </a:xfrm>
        </p:spPr>
      </p:pic>
    </p:spTree>
    <p:extLst>
      <p:ext uri="{BB962C8B-B14F-4D97-AF65-F5344CB8AC3E}">
        <p14:creationId xmlns:p14="http://schemas.microsoft.com/office/powerpoint/2010/main" val="1229298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77DB-DBBF-F91E-CC6D-8E0BD9B5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92" y="-311170"/>
            <a:ext cx="11498178" cy="1288489"/>
          </a:xfrm>
        </p:spPr>
        <p:txBody>
          <a:bodyPr/>
          <a:lstStyle/>
          <a:p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) </a:t>
            </a:r>
            <a:r>
              <a:rPr lang="en-US" dirty="0">
                <a:ea typeface="+mj-lt"/>
                <a:cs typeface="+mj-lt"/>
                <a:hlinkClick r:id="rId2"/>
              </a:rPr>
              <a:t>ViKarp/AsyncAndMulti: Student task (github.com)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E96F6-5EDF-5BC1-7B23-13A71478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935" y="1327174"/>
            <a:ext cx="5667778" cy="53922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B5AA1-4FFC-73B3-3E59-1F9AAD3D7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7" y="1618129"/>
            <a:ext cx="6198543" cy="5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F43A1-C102-7538-9751-1C095DD0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Компиляция и интерпретация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8B892-49EC-4319-2E14-7B15750B7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222" y="1901815"/>
            <a:ext cx="5439657" cy="30734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037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CAFA73-7991-DFAD-4A7D-4A7CD5CC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Компиляция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9EF252-E188-3639-DAF0-2C00F4423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03978"/>
            <a:ext cx="5558790" cy="48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07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2AE5-E7A0-31A5-5342-9D6DD043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995" y="722376"/>
            <a:ext cx="5129972" cy="12888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390"/>
              <a:t>Интерпретация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591F9-AC14-D14A-C8CE-50C9E3840FF6}"/>
              </a:ext>
            </a:extLst>
          </p:cNvPr>
          <p:cNvSpPr txBox="1"/>
          <p:nvPr/>
        </p:nvSpPr>
        <p:spPr>
          <a:xfrm>
            <a:off x="6125052" y="2478581"/>
            <a:ext cx="4965859" cy="30285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algn="ctr" defTabSz="914400">
              <a:lnSpc>
                <a:spcPct val="110000"/>
              </a:lnSpc>
              <a:spcAft>
                <a:spcPts val="600"/>
              </a:spcAft>
              <a:buChar char="•"/>
            </a:pPr>
            <a:r>
              <a:rPr lang="en-US">
                <a:solidFill>
                  <a:schemeClr val="tx2"/>
                </a:solidFill>
              </a:rPr>
              <a:t>Независимость от платформы;</a:t>
            </a:r>
          </a:p>
          <a:p>
            <a:pPr marL="228600" indent="-228600" algn="ctr" defTabSz="914400">
              <a:lnSpc>
                <a:spcPct val="110000"/>
              </a:lnSpc>
              <a:spcAft>
                <a:spcPts val="600"/>
              </a:spcAft>
              <a:buChar char="•"/>
            </a:pPr>
            <a:r>
              <a:rPr lang="en-US">
                <a:solidFill>
                  <a:schemeClr val="tx2"/>
                </a:solidFill>
                <a:hlinkClick r:id="rId2"/>
              </a:rPr>
              <a:t>Рефлексия</a:t>
            </a:r>
            <a:r>
              <a:rPr lang="en-US">
                <a:solidFill>
                  <a:schemeClr val="tx2"/>
                </a:solidFill>
              </a:rPr>
              <a:t>;</a:t>
            </a:r>
          </a:p>
          <a:p>
            <a:pPr marL="228600" indent="-228600" algn="ctr" defTabSz="914400">
              <a:lnSpc>
                <a:spcPct val="110000"/>
              </a:lnSpc>
              <a:spcAft>
                <a:spcPts val="600"/>
              </a:spcAft>
              <a:buChar char="•"/>
            </a:pPr>
            <a:r>
              <a:rPr lang="en-US">
                <a:solidFill>
                  <a:schemeClr val="tx2"/>
                </a:solidFill>
                <a:hlinkClick r:id="rId3"/>
              </a:rPr>
              <a:t>Динамическая типизация</a:t>
            </a:r>
            <a:r>
              <a:rPr lang="en-US">
                <a:solidFill>
                  <a:schemeClr val="tx2"/>
                </a:solidFill>
              </a:rPr>
              <a:t>;</a:t>
            </a:r>
          </a:p>
          <a:p>
            <a:pPr marL="228600" indent="-228600" algn="ctr" defTabSz="914400">
              <a:lnSpc>
                <a:spcPct val="110000"/>
              </a:lnSpc>
              <a:spcAft>
                <a:spcPts val="600"/>
              </a:spcAft>
              <a:buChar char="•"/>
            </a:pPr>
            <a:r>
              <a:rPr lang="en-US">
                <a:solidFill>
                  <a:schemeClr val="tx2"/>
                </a:solidFill>
              </a:rPr>
              <a:t>Меньший размер исполняемых файлов:</a:t>
            </a:r>
          </a:p>
          <a:p>
            <a:pPr marL="228600" indent="-228600" algn="ctr" defTabSz="914400">
              <a:lnSpc>
                <a:spcPct val="110000"/>
              </a:lnSpc>
              <a:spcAft>
                <a:spcPts val="600"/>
              </a:spcAft>
              <a:buChar char="•"/>
            </a:pPr>
            <a:r>
              <a:rPr lang="en-US">
                <a:solidFill>
                  <a:schemeClr val="tx2"/>
                </a:solidFill>
                <a:hlinkClick r:id="rId4"/>
              </a:rPr>
              <a:t>Динамические области видимости</a:t>
            </a:r>
            <a:r>
              <a:rPr lang="en-US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9C7CE-FC81-928D-5207-AD66AB16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49694" y="1214418"/>
            <a:ext cx="4395946" cy="442916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4239" y="5850225"/>
            <a:ext cx="867485" cy="115439"/>
            <a:chOff x="8910933" y="1861308"/>
            <a:chExt cx="867485" cy="115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90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E0CC5-850A-94A6-A713-55AD9D04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2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Байт-код</a:t>
            </a:r>
            <a:endParaRPr lang="en-US" err="1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6DBAEF97-2053-7B18-0DC5-9478EB8E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35086"/>
            <a:ext cx="5067300" cy="2710774"/>
          </a:xfrm>
        </p:spPr>
        <p:txBody>
          <a:bodyPr anchor="ctr"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9672D-D644-72C3-EF26-C5061184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2265723"/>
            <a:ext cx="5067300" cy="17491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870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5E2DA9-945B-37EF-4FFC-E9E33F50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cap="all" spc="390" baseline="0" err="1">
                <a:latin typeface="+mj-lt"/>
                <a:ea typeface="+mj-ea"/>
                <a:cs typeface="+mj-cs"/>
              </a:rPr>
              <a:t>Интерпретаторы</a:t>
            </a:r>
            <a:r>
              <a:rPr lang="en-US" sz="1800" kern="1200" cap="all" spc="390" baseline="0" dirty="0">
                <a:latin typeface="+mj-lt"/>
                <a:ea typeface="+mj-ea"/>
                <a:cs typeface="+mj-cs"/>
              </a:rPr>
              <a:t>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EB33C-E0ED-7904-BE9A-B4F933EC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937" y="1646552"/>
            <a:ext cx="5916098" cy="31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A0780-1E93-5DB1-7D17-CDBF1629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65" y="3416501"/>
            <a:ext cx="10579070" cy="1080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spc="390" dirty="0">
                <a:ea typeface="+mj-lt"/>
                <a:cs typeface="+mj-lt"/>
              </a:rPr>
              <a:t>ИНТЕРПРЕТАТОРЫ PYTHON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5B79CA-8B89-837D-57E9-0099F7DAD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169" y="872068"/>
            <a:ext cx="2642546" cy="1156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0C968-B2DF-737F-AB43-BCE71FD3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3" y="397699"/>
            <a:ext cx="2255410" cy="2255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060B6-BCA2-A2AB-6A5D-D88BA7FB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12" y="1090230"/>
            <a:ext cx="2642546" cy="720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395F27-2FEE-7D3F-FECB-76063E63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288" y="611742"/>
            <a:ext cx="2608969" cy="16771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942824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580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529E0-9562-FB31-2FE6-25442268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GIL</a:t>
            </a:r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DB1BDCC-96E8-A641-EA77-FDF760B5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Однопоточные </a:t>
            </a:r>
            <a:r>
              <a:rPr lang="en-US" sz="1600">
                <a:ea typeface="+mn-lt"/>
                <a:cs typeface="+mn-lt"/>
                <a:hlinkClick r:id="rId2"/>
              </a:rPr>
              <a:t>сценарии</a:t>
            </a:r>
            <a:r>
              <a:rPr lang="en-US" sz="1600">
                <a:ea typeface="+mn-lt"/>
                <a:cs typeface="+mn-lt"/>
              </a:rPr>
              <a:t> выполняются значительно быстрее, чем при использовании других подходов обеспечения потокобезопасности;</a:t>
            </a:r>
            <a:endParaRPr lang="en-US" sz="1600"/>
          </a:p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Простая интеграция </a:t>
            </a:r>
            <a:r>
              <a:rPr lang="en-US" sz="1600">
                <a:ea typeface="+mn-lt"/>
                <a:cs typeface="+mn-lt"/>
                <a:hlinkClick r:id="rId3"/>
              </a:rPr>
              <a:t>библиотек</a:t>
            </a:r>
            <a:r>
              <a:rPr lang="en-US" sz="1600">
                <a:ea typeface="+mn-lt"/>
                <a:cs typeface="+mn-lt"/>
              </a:rPr>
              <a:t> на </a:t>
            </a:r>
            <a:r>
              <a:rPr lang="en-US" sz="1600">
                <a:ea typeface="+mn-lt"/>
                <a:cs typeface="+mn-lt"/>
                <a:hlinkClick r:id="rId4"/>
              </a:rPr>
              <a:t>C</a:t>
            </a:r>
            <a:r>
              <a:rPr lang="en-US" sz="1600">
                <a:ea typeface="+mn-lt"/>
                <a:cs typeface="+mn-lt"/>
              </a:rPr>
              <a:t>, которые зачастую тоже не потокобезопасны;</a:t>
            </a:r>
            <a:endParaRPr lang="en-US" sz="1600"/>
          </a:p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Простота реализации.</a:t>
            </a:r>
            <a:endParaRPr lang="en-US" sz="1600"/>
          </a:p>
          <a:p>
            <a:pPr algn="ctr">
              <a:lnSpc>
                <a:spcPct val="100000"/>
              </a:lnSpc>
            </a:pPr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84700-E6AA-BEBB-A8FC-F565547F6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987" y="723900"/>
            <a:ext cx="4059193" cy="320211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AFC27-7543-6717-3D0E-3784285C2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79" y="4391590"/>
            <a:ext cx="5372100" cy="167609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048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DE89-8E0F-0D99-3270-FAD06E83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JIT-компиляция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706130-AD3F-2245-FC8F-A3A768ACC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222" y="1382834"/>
            <a:ext cx="5439657" cy="411136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002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AdornVTI</vt:lpstr>
      <vt:lpstr>Параллельное программирование в Python</vt:lpstr>
      <vt:lpstr>Компиляция и интерпретация</vt:lpstr>
      <vt:lpstr>Компиляция</vt:lpstr>
      <vt:lpstr>Интерпретация</vt:lpstr>
      <vt:lpstr>Байт-код</vt:lpstr>
      <vt:lpstr>Интерпретаторы Python</vt:lpstr>
      <vt:lpstr>ИНТЕРПРЕТАТОРЫ PYTHON</vt:lpstr>
      <vt:lpstr>GIL</vt:lpstr>
      <vt:lpstr>JIT-компиляция</vt:lpstr>
      <vt:lpstr>JIT-компиляция</vt:lpstr>
      <vt:lpstr>PyPy</vt:lpstr>
      <vt:lpstr>CPython</vt:lpstr>
      <vt:lpstr>AsyncIO</vt:lpstr>
      <vt:lpstr>Конкурентность vs Параллелизм </vt:lpstr>
      <vt:lpstr>multiprocessing </vt:lpstr>
      <vt:lpstr>Задача</vt:lpstr>
      <vt:lpstr>PowerPoint Presentation</vt:lpstr>
      <vt:lpstr>PowerPoint Presentation</vt:lpstr>
      <vt:lpstr>Это все) ViKarp/AsyncAndMulti: Student task (github.com)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169</cp:revision>
  <dcterms:created xsi:type="dcterms:W3CDTF">2023-11-10T20:20:10Z</dcterms:created>
  <dcterms:modified xsi:type="dcterms:W3CDTF">2023-11-12T22:42:43Z</dcterms:modified>
</cp:coreProperties>
</file>