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317" r:id="rId14"/>
    <p:sldId id="326" r:id="rId15"/>
    <p:sldId id="327" r:id="rId16"/>
    <p:sldId id="290" r:id="rId17"/>
    <p:sldId id="291" r:id="rId18"/>
    <p:sldId id="292" r:id="rId19"/>
    <p:sldId id="293" r:id="rId20"/>
    <p:sldId id="294" r:id="rId21"/>
    <p:sldId id="295" r:id="rId22"/>
    <p:sldId id="318" r:id="rId23"/>
    <p:sldId id="320" r:id="rId24"/>
    <p:sldId id="319" r:id="rId25"/>
    <p:sldId id="325" r:id="rId26"/>
    <p:sldId id="321" r:id="rId27"/>
    <p:sldId id="322" r:id="rId28"/>
    <p:sldId id="323" r:id="rId29"/>
    <p:sldId id="324" r:id="rId3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6F4CE-6586-0848-26F0-016B8120412F}" v="236" dt="2024-05-09T17:01:56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1122363"/>
            <a:ext cx="5691116" cy="2621154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3843709"/>
            <a:ext cx="5691116" cy="141409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25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8867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680899"/>
            <a:ext cx="78867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578497"/>
            <a:ext cx="1535278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78498"/>
            <a:ext cx="6597516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553617"/>
            <a:ext cx="6204855" cy="4008859"/>
          </a:xfrm>
        </p:spPr>
        <p:txBody>
          <a:bodyPr anchor="t">
            <a:normAutofit/>
          </a:bodyPr>
          <a:lstStyle>
            <a:lvl1pPr>
              <a:defRPr sz="7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4589464"/>
            <a:ext cx="6204855" cy="1384617"/>
          </a:xfrm>
        </p:spPr>
        <p:txBody>
          <a:bodyPr anchor="b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8055864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396"/>
            <a:ext cx="8059341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85735"/>
            <a:ext cx="386834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386895"/>
            <a:ext cx="3868340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5735"/>
            <a:ext cx="3887391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86895"/>
            <a:ext cx="3887392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553617"/>
            <a:ext cx="2696726" cy="175750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553616"/>
            <a:ext cx="4709806" cy="5486400"/>
          </a:xfrm>
        </p:spPr>
        <p:txBody>
          <a:bodyPr>
            <a:normAutofit/>
          </a:bodyPr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2311122"/>
            <a:ext cx="2696726" cy="372889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557785"/>
            <a:ext cx="2696726" cy="2212313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657103"/>
            <a:ext cx="4862765" cy="555590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826137"/>
            <a:ext cx="2689190" cy="3434638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990184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715532"/>
            <a:ext cx="7990184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6453003"/>
            <a:ext cx="2620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6453003"/>
            <a:ext cx="2104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6453003"/>
            <a:ext cx="321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>
            <a:extLst>
              <a:ext uri="{FF2B5EF4-FFF2-40B4-BE49-F238E27FC236}">
                <a16:creationId xmlns:a16="http://schemas.microsoft.com/office/drawing/2014/main" id="{E6A22A94-BB37-BF6E-0760-AB2157B57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133600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ru-RU" dirty="0">
                <a:latin typeface="Arial"/>
                <a:cs typeface="Arial"/>
              </a:rPr>
              <a:t>Энтропия Шеннона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1959DA2-F7B1-BAF4-383F-20C753C1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76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Итак, точка, в которой может существовать экстремум, единственная. Учитывая, что функция 𝐻 непрерывная и неотрицательно определённая, принимающая минимальное значение ноль (в случае, когда одна из вероятностей равна единице, а все остальные — нулю), то найденный экстремум является точкой глобального условного максимума, а сам максимум равен</a:t>
            </a:r>
            <a:endParaRPr lang="ru-RU" sz="24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488B9CE-CE94-9A86-334C-F0D73346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7" name="Рисунок 6" descr="Изображение выглядит как Шрифт, диаграмма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24244B4-8C3F-212B-DFBF-36166568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4" y="3814740"/>
            <a:ext cx="6141073" cy="11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3A07FF3-927F-476C-94B7-7FC0C958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89" y="4811219"/>
            <a:ext cx="2896004" cy="19147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22652-4317-42BD-9137-8DD324CF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Дифференциальная энтропия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F79D4-7CC0-46AD-BCD5-E5022EEC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FE977-EE71-4440-977E-1378B73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B26A79-EE25-4986-81AD-C8144C7D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6" y="1340768"/>
            <a:ext cx="4227448" cy="1333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A11E47-4248-413F-9EF4-9A1B38168604}"/>
              </a:ext>
            </a:extLst>
          </p:cNvPr>
          <p:cNvSpPr txBox="1"/>
          <p:nvPr/>
        </p:nvSpPr>
        <p:spPr>
          <a:xfrm>
            <a:off x="323528" y="2674109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условный максимум при условии: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Чтобы решить вариационную задачу необходимо решить уравнение </a:t>
            </a:r>
          </a:p>
          <a:p>
            <a:endParaRPr lang="ru-RU" dirty="0"/>
          </a:p>
          <a:p>
            <a:r>
              <a:rPr lang="ru-RU" dirty="0"/>
              <a:t>Эйлера-Лагранжа                           для функции Лагранжа (подынтегральной </a:t>
            </a:r>
          </a:p>
          <a:p>
            <a:endParaRPr lang="ru-RU" dirty="0"/>
          </a:p>
          <a:p>
            <a:r>
              <a:rPr lang="ru-RU" dirty="0"/>
              <a:t>функции с добавкой Лагранжа). В нашем случае: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08C02D-C3EB-443E-AF8B-A46165664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92" y="2328923"/>
            <a:ext cx="2253665" cy="11807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1A0B43-2009-4C1D-B08C-087CD4687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002441"/>
            <a:ext cx="1440160" cy="69623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7DE5ECC-63DA-4CCA-9ED3-ED8BCCE75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18" y="5323806"/>
            <a:ext cx="4259718" cy="6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6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6D38354-2917-4127-B031-AD5E8482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5" y="5242672"/>
            <a:ext cx="2248775" cy="14614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E4696-442D-4A64-B5BE-9C30447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88FCC-229D-48EF-8A6D-6536198A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9DBBC-D1A7-45F7-B9F1-9DD7A6A0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4FA03-8FE9-4A06-B2B2-D59A7A11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87A977-6132-452C-9550-42FFB2E8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3796"/>
            <a:ext cx="4620270" cy="8859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66EC55-F48C-4E52-A9DB-4F0CA0CB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40187"/>
            <a:ext cx="2429214" cy="1171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3DB53C-0705-4536-9E67-65F2FE96C611}"/>
              </a:ext>
            </a:extLst>
          </p:cNvPr>
          <p:cNvSpPr txBox="1"/>
          <p:nvPr/>
        </p:nvSpPr>
        <p:spPr>
          <a:xfrm>
            <a:off x="179512" y="2420888"/>
            <a:ext cx="8866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Подставляя в условие получим: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                                       </a:t>
            </a:r>
          </a:p>
          <a:p>
            <a:r>
              <a:rPr lang="ru-RU" dirty="0"/>
              <a:t>			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CB79928-5039-49C2-86B9-6FFA9CFEC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73" y="2836462"/>
            <a:ext cx="2607693" cy="1435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AE8177-C338-448D-8E5D-A6A3153E26D3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81369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Такое уравнение не имеет решений. Получаем, что случайная величина не может быть распределена на всей области действительных чисел. Если все значения будут лежать на определенном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AE8177-C338-448D-8E5D-A6A3153E2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8136904" cy="1200329"/>
              </a:xfrm>
              <a:prstGeom prst="rect">
                <a:avLst/>
              </a:prstGeom>
              <a:blipFill>
                <a:blip r:embed="rId6"/>
                <a:stretch>
                  <a:fillRect l="-599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CD5A551-6614-4989-AF15-58D3CE0D8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698" y="5662344"/>
            <a:ext cx="2445124" cy="6622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658FF2-E11C-45CA-A878-3CAE243CCC29}"/>
              </a:ext>
            </a:extLst>
          </p:cNvPr>
          <p:cNvSpPr txBox="1"/>
          <p:nvPr/>
        </p:nvSpPr>
        <p:spPr>
          <a:xfrm>
            <a:off x="2386989" y="5742569"/>
            <a:ext cx="59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710C0-ECEE-46F2-AD4E-FCC469E1EDFD}"/>
              </a:ext>
            </a:extLst>
          </p:cNvPr>
          <p:cNvSpPr txBox="1"/>
          <p:nvPr/>
        </p:nvSpPr>
        <p:spPr>
          <a:xfrm>
            <a:off x="5103382" y="5726977"/>
            <a:ext cx="59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;</a:t>
            </a:r>
            <a:endParaRPr lang="ru-RU" sz="24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B1CA293-10AB-4D01-A0AA-63572D6E2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1934" y="5597389"/>
            <a:ext cx="2532503" cy="7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2">
            <a:extLst>
              <a:ext uri="{FF2B5EF4-FFF2-40B4-BE49-F238E27FC236}">
                <a16:creationId xmlns:a16="http://schemas.microsoft.com/office/drawing/2014/main" id="{34E29290-CEDF-8757-165A-49ACFA2E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76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ru-RU" altLang="ru-RU" b="1" i="1" dirty="0"/>
              <a:t>Условная энтропия</a:t>
            </a:r>
            <a:endParaRPr lang="en-US" altLang="ru-RU" b="1" i="1"/>
          </a:p>
          <a:p>
            <a:pPr algn="just"/>
            <a:r>
              <a:rPr lang="ru-RU" altLang="ru-RU" sz="2000" dirty="0"/>
              <a:t>Найдем совместную энтропию сложной информационной системы (композиции </a:t>
            </a:r>
            <a:r>
              <a:rPr lang="en-US" altLang="ru-RU" sz="2000" b="1" dirty="0"/>
              <a:t>A</a:t>
            </a:r>
            <a:r>
              <a:rPr lang="ru-RU" altLang="ru-RU" sz="2000" dirty="0"/>
              <a:t>, </a:t>
            </a:r>
            <a:r>
              <a:rPr lang="en-US" altLang="ru-RU" sz="2000" b="1" dirty="0"/>
              <a:t>B</a:t>
            </a:r>
            <a:r>
              <a:rPr lang="ru-RU" altLang="ru-RU" sz="2000" dirty="0"/>
              <a:t>) в том случае, если их сообщения не являются независимыми, т.е. если на содержание сообщения </a:t>
            </a:r>
            <a:r>
              <a:rPr lang="en-US" altLang="ru-RU" sz="2000" b="1" dirty="0"/>
              <a:t>B</a:t>
            </a:r>
            <a:r>
              <a:rPr lang="ru-RU" altLang="ru-RU" sz="2000" dirty="0"/>
              <a:t> оказывает влияние сообщение </a:t>
            </a:r>
            <a:r>
              <a:rPr lang="en-US" altLang="ru-RU" sz="2000" b="1" dirty="0"/>
              <a:t>A</a:t>
            </a:r>
            <a:r>
              <a:rPr lang="ru-RU" altLang="ru-RU" sz="2000" dirty="0"/>
              <a:t>.</a:t>
            </a:r>
            <a:r>
              <a:rPr lang="ru-RU" altLang="ru-RU" dirty="0"/>
              <a:t> </a:t>
            </a:r>
          </a:p>
          <a:p>
            <a:pPr algn="just"/>
            <a:endParaRPr lang="ru-RU" altLang="ru-RU" sz="1600" b="1" i="1"/>
          </a:p>
          <a:p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Содержимое 2">
            <a:extLst>
              <a:ext uri="{FF2B5EF4-FFF2-40B4-BE49-F238E27FC236}">
                <a16:creationId xmlns:a16="http://schemas.microsoft.com/office/drawing/2014/main" id="{86A282CF-21A7-BC08-38DF-4A970FF8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altLang="ru-RU" sz="2000" dirty="0"/>
              <a:t>Пусть источник </a:t>
            </a:r>
            <a:r>
              <a:rPr lang="ru-RU" altLang="ru-RU" sz="2000" b="1" dirty="0"/>
              <a:t>А</a:t>
            </a:r>
            <a:r>
              <a:rPr lang="ru-RU" altLang="ru-RU" sz="2000" dirty="0"/>
              <a:t> порождает ансамбль </a:t>
            </a:r>
            <a:r>
              <a:rPr lang="en-US" altLang="ru-RU" sz="2000" b="1" dirty="0"/>
              <a:t>Na</a:t>
            </a:r>
            <a:r>
              <a:rPr lang="ru-RU" altLang="ru-RU" sz="2000" dirty="0"/>
              <a:t> сообщений 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ru-RU" altLang="ru-RU" sz="2000" b="1" baseline="-25000" dirty="0"/>
              <a:t>1</a:t>
            </a:r>
            <a:r>
              <a:rPr lang="ru-RU" altLang="ru-RU" sz="2000" b="1" dirty="0"/>
              <a:t>, </a:t>
            </a:r>
            <a:r>
              <a:rPr lang="en-US" altLang="ru-RU" sz="2000" b="1" dirty="0"/>
              <a:t>a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>,…, </a:t>
            </a:r>
            <a:r>
              <a:rPr lang="en-US" altLang="ru-RU" sz="2000" b="1" dirty="0" err="1"/>
              <a:t>a</a:t>
            </a:r>
            <a:r>
              <a:rPr lang="en-US" altLang="ru-RU" sz="2000" b="1" baseline="-25000" dirty="0" err="1"/>
              <a:t>Na</a:t>
            </a:r>
            <a:r>
              <a:rPr lang="ru-RU" altLang="ru-RU" sz="2000" b="1" dirty="0"/>
              <a:t>),</a:t>
            </a:r>
            <a:r>
              <a:rPr lang="ru-RU" altLang="ru-RU" sz="2000" dirty="0"/>
              <a:t> источник </a:t>
            </a:r>
            <a:r>
              <a:rPr lang="en-US" altLang="ru-RU" sz="2000" b="1" dirty="0"/>
              <a:t>B</a:t>
            </a:r>
            <a:r>
              <a:rPr lang="ru-RU" altLang="ru-RU" sz="2000" dirty="0"/>
              <a:t> порождает ансамбль </a:t>
            </a:r>
            <a:r>
              <a:rPr lang="en-US" altLang="ru-RU" sz="2000" b="1" dirty="0"/>
              <a:t>Nb</a:t>
            </a:r>
            <a:r>
              <a:rPr lang="ru-RU" altLang="ru-RU" sz="2000" dirty="0"/>
              <a:t> сообщений 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b</a:t>
            </a:r>
            <a:r>
              <a:rPr lang="ru-RU" altLang="ru-RU" sz="2000" b="1" baseline="-25000" dirty="0"/>
              <a:t>1</a:t>
            </a:r>
            <a:r>
              <a:rPr lang="ru-RU" altLang="ru-RU" sz="2000" b="1" dirty="0"/>
              <a:t>, </a:t>
            </a:r>
            <a:r>
              <a:rPr lang="en-US" altLang="ru-RU" sz="2000" b="1" dirty="0"/>
              <a:t>b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>,…, </a:t>
            </a:r>
            <a:r>
              <a:rPr lang="en-US" altLang="ru-RU" sz="2000" b="1" dirty="0" err="1"/>
              <a:t>b</a:t>
            </a:r>
            <a:r>
              <a:rPr lang="en-US" altLang="ru-RU" sz="2000" b="1" baseline="-25000" dirty="0" err="1"/>
              <a:t>Nb</a:t>
            </a:r>
            <a:r>
              <a:rPr lang="ru-RU" altLang="ru-RU" sz="2000" b="1" dirty="0"/>
              <a:t>)</a:t>
            </a:r>
            <a:r>
              <a:rPr lang="ru-RU" altLang="ru-RU" sz="2000" dirty="0"/>
              <a:t> и источники </a:t>
            </a:r>
            <a:r>
              <a:rPr lang="ru-RU" altLang="ru-RU" sz="2000" b="1" dirty="0"/>
              <a:t>зависимы</a:t>
            </a:r>
            <a:r>
              <a:rPr lang="ru-RU" altLang="ru-RU" sz="2000" dirty="0"/>
              <a:t>. Общий алфавит источников представляет собой множество пар вида 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i</a:t>
            </a:r>
            <a:r>
              <a:rPr lang="ru-RU" altLang="ru-RU" sz="2000" b="1" dirty="0"/>
              <a:t>, </a:t>
            </a:r>
            <a:r>
              <a:rPr lang="en-US" altLang="ru-RU" sz="2000" b="1" dirty="0" err="1"/>
              <a:t>b</a:t>
            </a:r>
            <a:r>
              <a:rPr lang="en-US" altLang="ru-RU" sz="2000" b="1" baseline="-25000" dirty="0" err="1"/>
              <a:t>j</a:t>
            </a:r>
            <a:r>
              <a:rPr lang="ru-RU" altLang="ru-RU" sz="2000" b="1" dirty="0"/>
              <a:t>), </a:t>
            </a:r>
            <a:r>
              <a:rPr lang="ru-RU" altLang="ru-RU" sz="2000" dirty="0"/>
              <a:t>общая мощность алфавита: </a:t>
            </a:r>
            <a:r>
              <a:rPr lang="en-US" altLang="ru-RU" sz="2000" b="1" dirty="0" err="1"/>
              <a:t>Na×Nb</a:t>
            </a:r>
            <a:r>
              <a:rPr lang="ru-RU" altLang="ru-RU" sz="2000" dirty="0"/>
              <a:t>.</a:t>
            </a:r>
          </a:p>
          <a:p>
            <a:r>
              <a:rPr lang="ru-RU" altLang="ru-RU" sz="2000" dirty="0"/>
              <a:t>Энтропия сложной информационной системы (из двух источников) равна</a:t>
            </a:r>
            <a:endParaRPr lang="en-US" altLang="ru-RU" sz="2000" dirty="0"/>
          </a:p>
          <a:p>
            <a:endParaRPr lang="en-US" altLang="ru-RU" sz="2000"/>
          </a:p>
          <a:p>
            <a:r>
              <a:rPr lang="ru-RU" altLang="ru-RU" sz="2000" dirty="0"/>
              <a:t>Поскольку </a:t>
            </a:r>
            <a:r>
              <a:rPr lang="en-US" altLang="ru-RU" sz="2000" b="1" dirty="0"/>
              <a:t>A</a:t>
            </a:r>
            <a:r>
              <a:rPr lang="ru-RU" altLang="ru-RU" sz="2000" dirty="0"/>
              <a:t> и </a:t>
            </a:r>
            <a:r>
              <a:rPr lang="en-US" altLang="ru-RU" sz="2000" b="1" dirty="0"/>
              <a:t>B</a:t>
            </a:r>
            <a:r>
              <a:rPr lang="ru-RU" altLang="ru-RU" sz="2000" dirty="0"/>
              <a:t> зависимы, то </a:t>
            </a:r>
            <a:r>
              <a:rPr lang="en-US" altLang="ru-RU" sz="2000" b="1" dirty="0"/>
              <a:t>P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i</a:t>
            </a:r>
            <a:r>
              <a:rPr lang="ru-RU" altLang="ru-RU" sz="2000" b="1" dirty="0"/>
              <a:t>,</a:t>
            </a:r>
            <a:r>
              <a:rPr lang="en-US" altLang="ru-RU" sz="2000" b="1" dirty="0" err="1"/>
              <a:t>b</a:t>
            </a:r>
            <a:r>
              <a:rPr lang="en-US" altLang="ru-RU" sz="2000" b="1" baseline="-25000" dirty="0" err="1"/>
              <a:t>j</a:t>
            </a:r>
            <a:r>
              <a:rPr lang="ru-RU" altLang="ru-RU" sz="2000" b="1" dirty="0"/>
              <a:t>)</a:t>
            </a:r>
            <a:r>
              <a:rPr lang="en-US" altLang="ru-RU" sz="2000" b="1" dirty="0"/>
              <a:t> </a:t>
            </a:r>
            <a:r>
              <a:rPr lang="ru-RU" altLang="ru-RU" sz="2000" b="1" dirty="0"/>
              <a:t>=</a:t>
            </a:r>
            <a:r>
              <a:rPr lang="en-US" altLang="ru-RU" sz="2000" b="1" dirty="0"/>
              <a:t> P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i</a:t>
            </a:r>
            <a:r>
              <a:rPr lang="ru-RU" altLang="ru-RU" sz="2000" b="1" dirty="0"/>
              <a:t>)∙</a:t>
            </a:r>
            <a:r>
              <a:rPr lang="en-US" altLang="ru-RU" sz="2000" b="1" dirty="0"/>
              <a:t>P</a:t>
            </a:r>
            <a:r>
              <a:rPr lang="ru-RU" altLang="ru-RU" sz="2000" b="1" dirty="0"/>
              <a:t>(</a:t>
            </a:r>
            <a:r>
              <a:rPr lang="en-US" altLang="ru-RU" sz="2000" b="1" dirty="0" err="1"/>
              <a:t>b</a:t>
            </a:r>
            <a:r>
              <a:rPr lang="en-US" altLang="ru-RU" sz="2000" b="1" baseline="-25000" dirty="0" err="1"/>
              <a:t>j</a:t>
            </a:r>
            <a:r>
              <a:rPr lang="ru-RU" altLang="ru-RU" sz="2000" b="1" dirty="0"/>
              <a:t>|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i</a:t>
            </a:r>
            <a:r>
              <a:rPr lang="ru-RU" altLang="ru-RU" sz="2000" b="1" dirty="0"/>
              <a:t>)</a:t>
            </a:r>
            <a:r>
              <a:rPr lang="ru-RU" altLang="ru-RU" sz="2000" dirty="0"/>
              <a:t>,</a:t>
            </a:r>
            <a:r>
              <a:rPr lang="ru-RU" altLang="ru-RU" dirty="0"/>
              <a:t> </a:t>
            </a:r>
            <a:endParaRPr lang="ru-RU" altLang="ru-RU" sz="2000" dirty="0"/>
          </a:p>
          <a:p>
            <a:r>
              <a:rPr lang="en-US" altLang="ru-RU" sz="2000" dirty="0"/>
              <a:t>a </a:t>
            </a:r>
            <a:r>
              <a:rPr lang="en-US" altLang="ru-RU" sz="2000" b="1" dirty="0"/>
              <a:t>log P(</a:t>
            </a:r>
            <a:r>
              <a:rPr lang="en-US" altLang="ru-RU" sz="2000" b="1" dirty="0" err="1"/>
              <a:t>a</a:t>
            </a:r>
            <a:r>
              <a:rPr lang="en-US" altLang="ru-RU" sz="2000" b="1" baseline="-25000" dirty="0" err="1"/>
              <a:t>i</a:t>
            </a:r>
            <a:r>
              <a:rPr lang="en-US" altLang="ru-RU" sz="2000" b="1" dirty="0" err="1"/>
              <a:t>,b</a:t>
            </a:r>
            <a:r>
              <a:rPr lang="en-US" altLang="ru-RU" sz="2000" b="1" baseline="-25000" dirty="0" err="1"/>
              <a:t>j</a:t>
            </a:r>
            <a:r>
              <a:rPr lang="en-US" altLang="ru-RU" sz="2000" b="1" dirty="0"/>
              <a:t>) = log P(a</a:t>
            </a:r>
            <a:r>
              <a:rPr lang="en-US" altLang="ru-RU" sz="2000" b="1" baseline="-25000" dirty="0"/>
              <a:t>i</a:t>
            </a:r>
            <a:r>
              <a:rPr lang="en-US" altLang="ru-RU" sz="2000" b="1" dirty="0"/>
              <a:t>) + log P(</a:t>
            </a:r>
            <a:r>
              <a:rPr lang="en-US" altLang="ru-RU" sz="2000" b="1" dirty="0" err="1"/>
              <a:t>b</a:t>
            </a:r>
            <a:r>
              <a:rPr lang="en-US" altLang="ru-RU" sz="2000" b="1" baseline="-25000" dirty="0" err="1"/>
              <a:t>j</a:t>
            </a:r>
            <a:r>
              <a:rPr lang="en-US" altLang="ru-RU" sz="2000" b="1" dirty="0" err="1"/>
              <a:t>|a</a:t>
            </a:r>
            <a:r>
              <a:rPr lang="en-US" altLang="ru-RU" sz="2000" b="1" baseline="-25000" dirty="0" err="1"/>
              <a:t>i</a:t>
            </a:r>
            <a:r>
              <a:rPr lang="en-US" altLang="ru-RU" sz="2000" b="1" dirty="0"/>
              <a:t>)</a:t>
            </a:r>
            <a:r>
              <a:rPr lang="en-US" altLang="ru-RU" sz="2000" dirty="0"/>
              <a:t>. </a:t>
            </a:r>
            <a:r>
              <a:rPr lang="ru-RU" altLang="ru-RU" sz="2000" dirty="0"/>
              <a:t>Подставив это в выражение для энтропии сложной системы, получаем:</a:t>
            </a:r>
          </a:p>
          <a:p>
            <a:endParaRPr lang="en-US" altLang="ru-RU" sz="2000"/>
          </a:p>
          <a:p>
            <a:endParaRPr lang="ru-RU" altLang="ru-RU" sz="2000"/>
          </a:p>
          <a:p>
            <a:endParaRPr lang="ru-RU" altLang="ru-RU" sz="2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B7E5064-A0A6-1752-818A-20953520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7412" name="Object 1">
            <a:extLst>
              <a:ext uri="{FF2B5EF4-FFF2-40B4-BE49-F238E27FC236}">
                <a16:creationId xmlns:a16="http://schemas.microsoft.com/office/drawing/2014/main" id="{800AD296-B4C2-EE7A-8655-0DEC5BE44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89425"/>
              </p:ext>
            </p:extLst>
          </p:nvPr>
        </p:nvGraphicFramePr>
        <p:xfrm>
          <a:off x="1556381" y="2663840"/>
          <a:ext cx="4808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796120" imgH="11796120" progId="Equation.3">
                  <p:embed/>
                </p:oleObj>
              </mc:Choice>
              <mc:Fallback>
                <p:oleObj name="Формула" r:id="rId2" imgW="11796120" imgH="11796120" progId="Equation.3">
                  <p:embed/>
                  <p:pic>
                    <p:nvPicPr>
                      <p:cNvPr id="17412" name="Object 1">
                        <a:extLst>
                          <a:ext uri="{FF2B5EF4-FFF2-40B4-BE49-F238E27FC236}">
                            <a16:creationId xmlns:a16="http://schemas.microsoft.com/office/drawing/2014/main" id="{800AD296-B4C2-EE7A-8655-0DEC5BE44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381" y="2663840"/>
                        <a:ext cx="4808537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4">
            <a:extLst>
              <a:ext uri="{FF2B5EF4-FFF2-40B4-BE49-F238E27FC236}">
                <a16:creationId xmlns:a16="http://schemas.microsoft.com/office/drawing/2014/main" id="{60342F8A-5455-B3CA-7948-FCB4435A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7414" name="Object 3">
            <a:extLst>
              <a:ext uri="{FF2B5EF4-FFF2-40B4-BE49-F238E27FC236}">
                <a16:creationId xmlns:a16="http://schemas.microsoft.com/office/drawing/2014/main" id="{FDFA4184-1581-871A-7335-5BFCB1771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303339"/>
              </p:ext>
            </p:extLst>
          </p:nvPr>
        </p:nvGraphicFramePr>
        <p:xfrm>
          <a:off x="692295" y="4959221"/>
          <a:ext cx="72644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796120" imgH="11796120" progId="Equation.3">
                  <p:embed/>
                </p:oleObj>
              </mc:Choice>
              <mc:Fallback>
                <p:oleObj name="Формула" r:id="rId4" imgW="11796120" imgH="11796120" progId="Equation.3">
                  <p:embed/>
                  <p:pic>
                    <p:nvPicPr>
                      <p:cNvPr id="17414" name="Object 3">
                        <a:extLst>
                          <a:ext uri="{FF2B5EF4-FFF2-40B4-BE49-F238E27FC236}">
                            <a16:creationId xmlns:a16="http://schemas.microsoft.com/office/drawing/2014/main" id="{FDFA4184-1581-871A-7335-5BFCB1771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95" y="4959221"/>
                        <a:ext cx="7264400" cy="1584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2">
            <a:extLst>
              <a:ext uri="{FF2B5EF4-FFF2-40B4-BE49-F238E27FC236}">
                <a16:creationId xmlns:a16="http://schemas.microsoft.com/office/drawing/2014/main" id="{CF898EB3-9D75-9279-1C5C-6731DF8E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6165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altLang="ru-RU" sz="2000"/>
              <a:t>В первом слагаемом индекс </a:t>
            </a:r>
            <a:r>
              <a:rPr lang="ru-RU" altLang="ru-RU" sz="2000" b="1"/>
              <a:t>j</a:t>
            </a:r>
            <a:r>
              <a:rPr lang="ru-RU" altLang="ru-RU" sz="2000"/>
              <a:t> имеется только у </a:t>
            </a:r>
            <a:r>
              <a:rPr lang="ru-RU" altLang="ru-RU" sz="2000" b="1"/>
              <a:t>B,</a:t>
            </a:r>
            <a:r>
              <a:rPr lang="ru-RU" altLang="ru-RU" sz="2000"/>
              <a:t> изменив порядок суммирования, получим член вида:</a:t>
            </a:r>
            <a:r>
              <a:rPr lang="ru-RU" altLang="ru-RU"/>
              <a:t> </a:t>
            </a:r>
            <a:r>
              <a:rPr lang="en-US" altLang="ru-RU" dirty="0"/>
              <a:t>                     </a:t>
            </a:r>
            <a:r>
              <a:rPr lang="en-US" altLang="ru-RU" sz="2000" dirty="0"/>
              <a:t> </a:t>
            </a:r>
            <a:r>
              <a:rPr lang="ru-RU" altLang="ru-RU" sz="2000"/>
              <a:t>,</a:t>
            </a:r>
            <a:r>
              <a:rPr lang="ru-RU" altLang="ru-RU"/>
              <a:t> </a:t>
            </a:r>
            <a:endParaRPr lang="en-US" altLang="ru-RU" sz="2000"/>
          </a:p>
          <a:p>
            <a:r>
              <a:rPr lang="ru-RU" altLang="ru-RU" sz="2000" dirty="0"/>
              <a:t>который равен </a:t>
            </a:r>
            <a:r>
              <a:rPr lang="ru-RU" altLang="ru-RU" sz="2000" b="1" dirty="0"/>
              <a:t>1</a:t>
            </a:r>
            <a:r>
              <a:rPr lang="ru-RU" altLang="ru-RU" sz="2000" dirty="0"/>
              <a:t> поскольку характеризует достоверное событие (какое-либо сообщений </a:t>
            </a:r>
            <a:r>
              <a:rPr lang="en-US" altLang="ru-RU" sz="2000" b="1" dirty="0" err="1"/>
              <a:t>b</a:t>
            </a:r>
            <a:r>
              <a:rPr lang="en-US" altLang="ru-RU" sz="2000" b="1" baseline="-25000" dirty="0" err="1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в любом случае реализуется). Следовательно, первое слагаемое оказывается равным:</a:t>
            </a:r>
            <a:endParaRPr lang="en-US" altLang="ru-RU" sz="2000" dirty="0"/>
          </a:p>
          <a:p>
            <a:endParaRPr lang="en-US" altLang="ru-RU" sz="2000"/>
          </a:p>
          <a:p>
            <a:endParaRPr lang="en-US" altLang="ru-RU" sz="2000"/>
          </a:p>
          <a:p>
            <a:r>
              <a:rPr lang="ru-RU" altLang="ru-RU" sz="2000" dirty="0"/>
              <a:t>Во втором слагаемом члены вида</a:t>
            </a:r>
            <a:endParaRPr lang="en-US" altLang="ru-RU" sz="2000" dirty="0"/>
          </a:p>
          <a:p>
            <a:endParaRPr lang="en-US" altLang="ru-RU" sz="2000"/>
          </a:p>
          <a:p>
            <a:endParaRPr lang="en-US" altLang="ru-RU" sz="2000"/>
          </a:p>
          <a:p>
            <a:endParaRPr lang="en-US" altLang="ru-RU" sz="2000"/>
          </a:p>
          <a:p>
            <a:r>
              <a:rPr lang="ru-RU" altLang="ru-RU" sz="2000"/>
              <a:t>имеют смысл энтропии источника </a:t>
            </a:r>
            <a:r>
              <a:rPr lang="en-US" altLang="ru-RU" sz="2000" b="1"/>
              <a:t>B</a:t>
            </a:r>
            <a:r>
              <a:rPr lang="ru-RU" altLang="ru-RU" sz="2000"/>
              <a:t> при условии, что реализовалось сообщение </a:t>
            </a:r>
            <a:r>
              <a:rPr lang="en-US" altLang="ru-RU" sz="2000" b="1"/>
              <a:t>a</a:t>
            </a:r>
            <a:r>
              <a:rPr lang="en-US" altLang="ru-RU" sz="2000" b="1" baseline="-25000"/>
              <a:t>i </a:t>
            </a:r>
            <a:r>
              <a:rPr lang="ru-RU" altLang="ru-RU" sz="2000"/>
              <a:t>– будем называть ее </a:t>
            </a:r>
            <a:r>
              <a:rPr lang="ru-RU" altLang="ru-RU" sz="2000" b="1"/>
              <a:t>частной условной энтропией</a:t>
            </a:r>
            <a:r>
              <a:rPr lang="ru-RU" altLang="ru-RU" sz="2000"/>
              <a:t>. </a:t>
            </a:r>
          </a:p>
          <a:p>
            <a:endParaRPr lang="ru-RU" altLang="ru-RU" sz="2000"/>
          </a:p>
          <a:p>
            <a:endParaRPr lang="ru-RU" altLang="ru-RU" sz="2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3351069-D2D3-5BB4-41FD-0EC22F584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8436" name="Object 1">
            <a:extLst>
              <a:ext uri="{FF2B5EF4-FFF2-40B4-BE49-F238E27FC236}">
                <a16:creationId xmlns:a16="http://schemas.microsoft.com/office/drawing/2014/main" id="{BA0E2CAC-450F-80DC-8D1B-AA6F55183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4715"/>
              </p:ext>
            </p:extLst>
          </p:nvPr>
        </p:nvGraphicFramePr>
        <p:xfrm>
          <a:off x="4571416" y="631651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50900" imgH="457200" progId="Equation.3">
                  <p:embed/>
                </p:oleObj>
              </mc:Choice>
              <mc:Fallback>
                <p:oleObj name="Формула" r:id="rId2" imgW="850900" imgH="457200" progId="Equation.3">
                  <p:embed/>
                  <p:pic>
                    <p:nvPicPr>
                      <p:cNvPr id="18436" name="Object 1">
                        <a:extLst>
                          <a:ext uri="{FF2B5EF4-FFF2-40B4-BE49-F238E27FC236}">
                            <a16:creationId xmlns:a16="http://schemas.microsoft.com/office/drawing/2014/main" id="{BA0E2CAC-450F-80DC-8D1B-AA6F55183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416" y="631651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>
            <a:extLst>
              <a:ext uri="{FF2B5EF4-FFF2-40B4-BE49-F238E27FC236}">
                <a16:creationId xmlns:a16="http://schemas.microsoft.com/office/drawing/2014/main" id="{0B245BA0-5466-4673-B280-68798AB0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8438" name="Object 3">
            <a:extLst>
              <a:ext uri="{FF2B5EF4-FFF2-40B4-BE49-F238E27FC236}">
                <a16:creationId xmlns:a16="http://schemas.microsoft.com/office/drawing/2014/main" id="{99B9BE49-F212-69FF-6A3C-DDB8A1A9F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276475"/>
          <a:ext cx="29940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796120" imgH="11582280" progId="Equation.3">
                  <p:embed/>
                </p:oleObj>
              </mc:Choice>
              <mc:Fallback>
                <p:oleObj name="Формула" r:id="rId4" imgW="11796120" imgH="11582280" progId="Equation.3">
                  <p:embed/>
                  <p:pic>
                    <p:nvPicPr>
                      <p:cNvPr id="18438" name="Object 3">
                        <a:extLst>
                          <a:ext uri="{FF2B5EF4-FFF2-40B4-BE49-F238E27FC236}">
                            <a16:creationId xmlns:a16="http://schemas.microsoft.com/office/drawing/2014/main" id="{99B9BE49-F212-69FF-6A3C-DDB8A1A9F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2994025" cy="720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5">
            <a:extLst>
              <a:ext uri="{FF2B5EF4-FFF2-40B4-BE49-F238E27FC236}">
                <a16:creationId xmlns:a16="http://schemas.microsoft.com/office/drawing/2014/main" id="{846DA90C-1126-4C0D-DAE1-D9BB13BC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6976AF3E-C3D9-2E3C-ED7B-4DA87383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8441" name="Object 6">
            <a:extLst>
              <a:ext uri="{FF2B5EF4-FFF2-40B4-BE49-F238E27FC236}">
                <a16:creationId xmlns:a16="http://schemas.microsoft.com/office/drawing/2014/main" id="{98A03650-1E93-B7CA-2D51-8F7A24450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05263"/>
          <a:ext cx="39274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796120" imgH="11796120" progId="Equation.3">
                  <p:embed/>
                </p:oleObj>
              </mc:Choice>
              <mc:Fallback>
                <p:oleObj name="Формула" r:id="rId6" imgW="11796120" imgH="11796120" progId="Equation.3">
                  <p:embed/>
                  <p:pic>
                    <p:nvPicPr>
                      <p:cNvPr id="18441" name="Object 6">
                        <a:extLst>
                          <a:ext uri="{FF2B5EF4-FFF2-40B4-BE49-F238E27FC236}">
                            <a16:creationId xmlns:a16="http://schemas.microsoft.com/office/drawing/2014/main" id="{98A03650-1E93-B7CA-2D51-8F7A24450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3927475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8">
            <a:extLst>
              <a:ext uri="{FF2B5EF4-FFF2-40B4-BE49-F238E27FC236}">
                <a16:creationId xmlns:a16="http://schemas.microsoft.com/office/drawing/2014/main" id="{975B73A2-4D76-4858-7C1A-B5B7E7D6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Содержимое 2">
            <a:extLst>
              <a:ext uri="{FF2B5EF4-FFF2-40B4-BE49-F238E27FC236}">
                <a16:creationId xmlns:a16="http://schemas.microsoft.com/office/drawing/2014/main" id="{243FE1FD-44CE-C88C-08BC-AACAF6C5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r>
              <a:rPr lang="ru-RU" altLang="ru-RU" sz="2000" dirty="0"/>
              <a:t>Если ввести данное понятие и использовать его обозначение, то второе слагаемое будет иметь вид:</a:t>
            </a:r>
            <a:endParaRPr lang="en-US" altLang="ru-RU" sz="2000" dirty="0"/>
          </a:p>
          <a:p>
            <a:endParaRPr lang="en-US" altLang="ru-RU" sz="2000" dirty="0"/>
          </a:p>
          <a:p>
            <a:r>
              <a:rPr lang="en-US" altLang="ru-RU" sz="2000" dirty="0"/>
              <a:t>                                                                                                         </a:t>
            </a:r>
          </a:p>
          <a:p>
            <a:endParaRPr lang="en-US" altLang="ru-RU" sz="2000" dirty="0"/>
          </a:p>
          <a:p>
            <a:r>
              <a:rPr lang="ru-RU" altLang="ru-RU" sz="2000" dirty="0"/>
              <a:t>где </a:t>
            </a:r>
            <a:r>
              <a:rPr lang="en-US" altLang="ru-RU" sz="2000" b="1" dirty="0"/>
              <a:t>H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B</a:t>
            </a:r>
            <a:r>
              <a:rPr lang="ru-RU" altLang="ru-RU" sz="2000" b="1" dirty="0"/>
              <a:t>|</a:t>
            </a:r>
            <a:r>
              <a:rPr lang="en-US" altLang="ru-RU" sz="2000" b="1" dirty="0"/>
              <a:t>A</a:t>
            </a:r>
            <a:r>
              <a:rPr lang="ru-RU" altLang="ru-RU" sz="2000" b="1" dirty="0"/>
              <a:t>)</a:t>
            </a:r>
            <a:r>
              <a:rPr lang="ru-RU" altLang="ru-RU" sz="2000" dirty="0"/>
              <a:t> есть </a:t>
            </a:r>
            <a:r>
              <a:rPr lang="ru-RU" altLang="ru-RU" sz="2000" b="1" dirty="0"/>
              <a:t>общая условная энтропия</a:t>
            </a:r>
            <a:r>
              <a:rPr lang="ru-RU" altLang="ru-RU" sz="2000" i="1" dirty="0"/>
              <a:t> </a:t>
            </a:r>
            <a:r>
              <a:rPr lang="ru-RU" altLang="ru-RU" sz="2000" dirty="0"/>
              <a:t>источника </a:t>
            </a:r>
            <a:r>
              <a:rPr lang="ru-RU" altLang="ru-RU" sz="2000" b="1" dirty="0"/>
              <a:t>В</a:t>
            </a:r>
            <a:r>
              <a:rPr lang="ru-RU" altLang="ru-RU" sz="2000" dirty="0"/>
              <a:t> относительно источника </a:t>
            </a:r>
            <a:r>
              <a:rPr lang="ru-RU" altLang="ru-RU" sz="2000" b="1" dirty="0"/>
              <a:t>А</a:t>
            </a:r>
            <a:r>
              <a:rPr lang="ru-RU" altLang="ru-RU" sz="2000" dirty="0"/>
              <a:t>. Окончательно получаем для энтропии сложной системы:</a:t>
            </a:r>
          </a:p>
          <a:p>
            <a:r>
              <a:rPr lang="en-US" altLang="ru-RU" sz="2000" b="1" dirty="0"/>
              <a:t>H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ru-RU" altLang="ru-RU" sz="2000" b="1" dirty="0"/>
              <a:t>, </a:t>
            </a:r>
            <a:r>
              <a:rPr lang="en-US" altLang="ru-RU" sz="2000" b="1" dirty="0"/>
              <a:t>B</a:t>
            </a:r>
            <a:r>
              <a:rPr lang="ru-RU" altLang="ru-RU" sz="2000" b="1" dirty="0"/>
              <a:t>) = </a:t>
            </a:r>
            <a:r>
              <a:rPr lang="en-US" altLang="ru-RU" sz="2000" b="1" dirty="0"/>
              <a:t>H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ru-RU" altLang="ru-RU" sz="2000" b="1" dirty="0"/>
              <a:t>) + </a:t>
            </a:r>
            <a:r>
              <a:rPr lang="en-US" altLang="ru-RU" sz="2000" b="1" dirty="0"/>
              <a:t>H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B</a:t>
            </a:r>
            <a:r>
              <a:rPr lang="ru-RU" altLang="ru-RU" sz="2000" b="1" dirty="0"/>
              <a:t>|</a:t>
            </a:r>
            <a:r>
              <a:rPr lang="en-US" altLang="ru-RU" sz="2000" b="1" dirty="0"/>
              <a:t>A</a:t>
            </a:r>
            <a:r>
              <a:rPr lang="ru-RU" altLang="ru-RU" sz="2000" b="1" dirty="0"/>
              <a:t>)</a:t>
            </a:r>
            <a:r>
              <a:rPr lang="en-US" altLang="ru-RU" sz="2000" b="1" dirty="0"/>
              <a:t>                                         	     </a:t>
            </a:r>
            <a:r>
              <a:rPr lang="ru-RU" altLang="ru-RU" sz="2000" b="1" dirty="0"/>
              <a:t>	</a:t>
            </a:r>
            <a:endParaRPr lang="ru-RU" altLang="ru-RU" sz="2000" dirty="0"/>
          </a:p>
          <a:p>
            <a:endParaRPr lang="en-US" altLang="ru-RU" sz="2000" dirty="0"/>
          </a:p>
          <a:p>
            <a:endParaRPr lang="ru-RU" altLang="ru-RU" sz="20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F590217-1BCE-B7DE-B3B6-69389F37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9460" name="Object 1">
            <a:extLst>
              <a:ext uri="{FF2B5EF4-FFF2-40B4-BE49-F238E27FC236}">
                <a16:creationId xmlns:a16="http://schemas.microsoft.com/office/drawing/2014/main" id="{2B8D0014-C8B1-CA9C-78F4-021B340BC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3089"/>
              </p:ext>
            </p:extLst>
          </p:nvPr>
        </p:nvGraphicFramePr>
        <p:xfrm>
          <a:off x="1004363" y="1439878"/>
          <a:ext cx="3676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796120" imgH="11582280" progId="Equation.3">
                  <p:embed/>
                </p:oleObj>
              </mc:Choice>
              <mc:Fallback>
                <p:oleObj name="Формула" r:id="rId2" imgW="11796120" imgH="11582280" progId="Equation.3">
                  <p:embed/>
                  <p:pic>
                    <p:nvPicPr>
                      <p:cNvPr id="19460" name="Object 1">
                        <a:extLst>
                          <a:ext uri="{FF2B5EF4-FFF2-40B4-BE49-F238E27FC236}">
                            <a16:creationId xmlns:a16="http://schemas.microsoft.com/office/drawing/2014/main" id="{2B8D0014-C8B1-CA9C-78F4-021B340BC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363" y="1439878"/>
                        <a:ext cx="3676650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3">
            <a:extLst>
              <a:ext uri="{FF2B5EF4-FFF2-40B4-BE49-F238E27FC236}">
                <a16:creationId xmlns:a16="http://schemas.microsoft.com/office/drawing/2014/main" id="{62BB35F4-0D3C-0D74-8799-C9100F5B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DE51D68-8AC6-D80F-0827-B213F5F8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ru-RU" sz="2000" dirty="0"/>
              <a:t>Полученное выражение представляет собой общее правило нахождения энтропии сложной системы.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Относительно условной энтропии можно высказать следующие утверждения: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000" u="sng" dirty="0"/>
              <a:t>Условная энтропия является величиной </a:t>
            </a:r>
            <a:r>
              <a:rPr lang="ru-RU" sz="2000" b="1" u="sng" dirty="0"/>
              <a:t>неотрицательной</a:t>
            </a:r>
            <a:r>
              <a:rPr lang="ru-RU" sz="2000" u="sng" dirty="0"/>
              <a:t>.</a:t>
            </a:r>
            <a:r>
              <a:rPr lang="ru-RU" sz="2000" dirty="0"/>
              <a:t> </a:t>
            </a:r>
            <a:endParaRPr lang="en-US" sz="20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ru-RU" sz="2000" dirty="0"/>
              <a:t>Причем</a:t>
            </a:r>
            <a:r>
              <a:rPr lang="ru-RU" sz="2000" b="1" dirty="0"/>
              <a:t> </a:t>
            </a:r>
            <a:r>
              <a:rPr lang="en-US" sz="2000" b="1" dirty="0"/>
              <a:t>H</a:t>
            </a:r>
            <a:r>
              <a:rPr lang="ru-RU" sz="2000" b="1" dirty="0"/>
              <a:t>(</a:t>
            </a:r>
            <a:r>
              <a:rPr lang="en-US" sz="2000" b="1" dirty="0"/>
              <a:t>B</a:t>
            </a:r>
            <a:r>
              <a:rPr lang="ru-RU" sz="2000" b="1" dirty="0"/>
              <a:t>|</a:t>
            </a:r>
            <a:r>
              <a:rPr lang="en-US" sz="2000" b="1" dirty="0"/>
              <a:t>A</a:t>
            </a:r>
            <a:r>
              <a:rPr lang="ru-RU" sz="2000" b="1" dirty="0"/>
              <a:t>) = 0</a:t>
            </a:r>
            <a:r>
              <a:rPr lang="ru-RU" sz="2000" dirty="0"/>
              <a:t> только в том случае, если </a:t>
            </a:r>
            <a:r>
              <a:rPr lang="ru-RU" sz="2000" b="1" dirty="0"/>
              <a:t>любое</a:t>
            </a:r>
            <a:r>
              <a:rPr lang="ru-RU" sz="2000" dirty="0"/>
              <a:t> сообщение </a:t>
            </a:r>
            <a:r>
              <a:rPr lang="ru-RU" sz="2000" b="1" dirty="0"/>
              <a:t>А</a:t>
            </a:r>
            <a:r>
              <a:rPr lang="ru-RU" sz="2000" dirty="0"/>
              <a:t> полностью определяет сообщение </a:t>
            </a:r>
            <a:r>
              <a:rPr lang="ru-RU" sz="2000" b="1" dirty="0"/>
              <a:t>В</a:t>
            </a:r>
            <a:r>
              <a:rPr lang="ru-RU" sz="2000" dirty="0"/>
              <a:t>, т.е. 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b="1" dirty="0"/>
              <a:t>                 H</a:t>
            </a:r>
            <a:r>
              <a:rPr lang="ru-RU" sz="2000" b="1" dirty="0"/>
              <a:t>(</a:t>
            </a:r>
            <a:r>
              <a:rPr lang="en-US" sz="2000" b="1" dirty="0"/>
              <a:t>B</a:t>
            </a:r>
            <a:r>
              <a:rPr lang="ru-RU" sz="2000" b="1" dirty="0"/>
              <a:t>|</a:t>
            </a:r>
            <a:r>
              <a:rPr lang="en-US" sz="2000" b="1" dirty="0"/>
              <a:t>a</a:t>
            </a:r>
            <a:r>
              <a:rPr lang="ru-RU" sz="2000" b="1" baseline="-25000" dirty="0"/>
              <a:t>1</a:t>
            </a:r>
            <a:r>
              <a:rPr lang="ru-RU" sz="2000" b="1" dirty="0"/>
              <a:t>)</a:t>
            </a:r>
            <a:r>
              <a:rPr lang="en-US" sz="2000" b="1" dirty="0"/>
              <a:t> </a:t>
            </a:r>
            <a:r>
              <a:rPr lang="ru-RU" sz="2000" b="1" dirty="0"/>
              <a:t>=</a:t>
            </a:r>
            <a:r>
              <a:rPr lang="en-US" sz="2000" b="1" dirty="0"/>
              <a:t> H</a:t>
            </a:r>
            <a:r>
              <a:rPr lang="ru-RU" sz="2000" b="1" dirty="0"/>
              <a:t>(</a:t>
            </a:r>
            <a:r>
              <a:rPr lang="en-US" sz="2000" b="1" dirty="0"/>
              <a:t>B</a:t>
            </a:r>
            <a:r>
              <a:rPr lang="ru-RU" sz="2000" b="1" dirty="0"/>
              <a:t>|</a:t>
            </a:r>
            <a:r>
              <a:rPr lang="en-US" sz="2000" b="1" dirty="0"/>
              <a:t>a</a:t>
            </a:r>
            <a:r>
              <a:rPr lang="ru-RU" sz="2000" b="1" baseline="-25000" dirty="0"/>
              <a:t>2</a:t>
            </a:r>
            <a:r>
              <a:rPr lang="ru-RU" sz="2000" b="1" dirty="0"/>
              <a:t>)</a:t>
            </a:r>
            <a:r>
              <a:rPr lang="en-US" sz="2000" b="1" dirty="0"/>
              <a:t> </a:t>
            </a:r>
            <a:r>
              <a:rPr lang="ru-RU" sz="2000" b="1" dirty="0"/>
              <a:t>=…=</a:t>
            </a:r>
            <a:r>
              <a:rPr lang="en-US" sz="2000" b="1" dirty="0"/>
              <a:t> H</a:t>
            </a:r>
            <a:r>
              <a:rPr lang="ru-RU" sz="2000" b="1" dirty="0"/>
              <a:t>(</a:t>
            </a:r>
            <a:r>
              <a:rPr lang="en-US" sz="2000" b="1" dirty="0"/>
              <a:t>B</a:t>
            </a:r>
            <a:r>
              <a:rPr lang="ru-RU" sz="2000" b="1" dirty="0"/>
              <a:t>|</a:t>
            </a:r>
            <a:r>
              <a:rPr lang="en-US" sz="2000" b="1" dirty="0" err="1"/>
              <a:t>a</a:t>
            </a:r>
            <a:r>
              <a:rPr lang="en-US" sz="2000" b="1" baseline="-25000" dirty="0" err="1"/>
              <a:t>N</a:t>
            </a:r>
            <a:r>
              <a:rPr lang="ru-RU" sz="2000" b="1" dirty="0"/>
              <a:t>)</a:t>
            </a:r>
            <a:r>
              <a:rPr lang="en-US" sz="2000" b="1" dirty="0"/>
              <a:t> </a:t>
            </a:r>
            <a:r>
              <a:rPr lang="ru-RU" sz="2000" b="1" dirty="0"/>
              <a:t>=</a:t>
            </a:r>
            <a:r>
              <a:rPr lang="en-US" sz="2000" b="1" dirty="0"/>
              <a:t> </a:t>
            </a:r>
            <a:r>
              <a:rPr lang="ru-RU" sz="2000" b="1" dirty="0"/>
              <a:t>0</a:t>
            </a:r>
            <a:endParaRPr lang="ru-RU" sz="2000" dirty="0"/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   </a:t>
            </a:r>
            <a:r>
              <a:rPr lang="ru-RU" sz="2000" dirty="0"/>
              <a:t>В этом случае </a:t>
            </a:r>
            <a:r>
              <a:rPr lang="en-US" sz="2000" b="1" dirty="0"/>
              <a:t>H</a:t>
            </a:r>
            <a:r>
              <a:rPr lang="ru-RU" sz="2000" b="1" dirty="0"/>
              <a:t>(А,</a:t>
            </a:r>
            <a:r>
              <a:rPr lang="en-US" sz="2000" b="1" dirty="0"/>
              <a:t>B</a:t>
            </a:r>
            <a:r>
              <a:rPr lang="ru-RU" sz="2000" b="1" dirty="0"/>
              <a:t>) = </a:t>
            </a:r>
            <a:r>
              <a:rPr lang="en-US" sz="2000" b="1" dirty="0"/>
              <a:t>H</a:t>
            </a:r>
            <a:r>
              <a:rPr lang="ru-RU" sz="2000" b="1" dirty="0"/>
              <a:t>(</a:t>
            </a:r>
            <a:r>
              <a:rPr lang="en-US" sz="2000" b="1" dirty="0"/>
              <a:t>A</a:t>
            </a:r>
            <a:r>
              <a:rPr lang="ru-RU" sz="2000" b="1" dirty="0"/>
              <a:t>)</a:t>
            </a:r>
            <a:r>
              <a:rPr lang="ru-RU" sz="2000" dirty="0"/>
              <a:t>. </a:t>
            </a:r>
            <a:endParaRPr lang="en-US" sz="2000" dirty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ru-RU" sz="2000" u="sng" dirty="0"/>
              <a:t>Если источники </a:t>
            </a:r>
            <a:r>
              <a:rPr lang="ru-RU" sz="2000" b="1" u="sng" dirty="0"/>
              <a:t>А</a:t>
            </a:r>
            <a:r>
              <a:rPr lang="ru-RU" sz="2000" u="sng" dirty="0"/>
              <a:t> и </a:t>
            </a:r>
            <a:r>
              <a:rPr lang="ru-RU" sz="2000" b="1" u="sng" dirty="0"/>
              <a:t>В</a:t>
            </a:r>
            <a:r>
              <a:rPr lang="ru-RU" sz="2000" u="sng" dirty="0"/>
              <a:t> независимы, то </a:t>
            </a:r>
            <a:r>
              <a:rPr lang="en-US" sz="2000" b="1" u="sng" dirty="0"/>
              <a:t>H</a:t>
            </a:r>
            <a:r>
              <a:rPr lang="ru-RU" sz="2000" b="1" u="sng" dirty="0"/>
              <a:t>(</a:t>
            </a:r>
            <a:r>
              <a:rPr lang="en-US" sz="2000" b="1" u="sng" dirty="0"/>
              <a:t>B</a:t>
            </a:r>
            <a:r>
              <a:rPr lang="ru-RU" sz="2000" b="1" u="sng" dirty="0"/>
              <a:t>|</a:t>
            </a:r>
            <a:r>
              <a:rPr lang="en-US" sz="2000" b="1" u="sng" dirty="0"/>
              <a:t>A</a:t>
            </a:r>
            <a:r>
              <a:rPr lang="ru-RU" sz="2000" b="1" u="sng" dirty="0"/>
              <a:t>) = </a:t>
            </a:r>
            <a:r>
              <a:rPr lang="en-US" sz="2000" b="1" u="sng" dirty="0"/>
              <a:t>H</a:t>
            </a:r>
            <a:r>
              <a:rPr lang="ru-RU" sz="2000" b="1" u="sng" dirty="0"/>
              <a:t>(</a:t>
            </a:r>
            <a:r>
              <a:rPr lang="en-US" sz="2000" b="1" u="sng" dirty="0"/>
              <a:t>B</a:t>
            </a:r>
            <a:r>
              <a:rPr lang="ru-RU" sz="2000" b="1" u="sng" dirty="0"/>
              <a:t>)</a:t>
            </a:r>
            <a:r>
              <a:rPr lang="ru-RU" sz="2000" u="sng" dirty="0"/>
              <a:t>, причем это оказывается </a:t>
            </a:r>
            <a:r>
              <a:rPr lang="ru-RU" sz="2000" b="1" u="sng" dirty="0"/>
              <a:t>наибольшим</a:t>
            </a:r>
            <a:r>
              <a:rPr lang="ru-RU" sz="2000" u="sng" dirty="0"/>
              <a:t> значением условной энтропии. </a:t>
            </a:r>
            <a:endParaRPr lang="en-US" sz="2000" u="sng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ru-RU" sz="2000" dirty="0"/>
              <a:t>Другими словами, сообщение источника </a:t>
            </a:r>
            <a:r>
              <a:rPr lang="ru-RU" sz="2000" b="1" dirty="0"/>
              <a:t>А</a:t>
            </a:r>
            <a:r>
              <a:rPr lang="ru-RU" sz="2000" dirty="0"/>
              <a:t> не может повысить неопределенность сообщения источника </a:t>
            </a:r>
            <a:r>
              <a:rPr lang="ru-RU" sz="2000" b="1" dirty="0"/>
              <a:t>В</a:t>
            </a:r>
            <a:r>
              <a:rPr lang="ru-RU" sz="2000" dirty="0"/>
              <a:t>; оно может либо не оказать никакого влияния (если источники независимы), либо понизить энтропию </a:t>
            </a:r>
            <a:r>
              <a:rPr lang="ru-RU" sz="2000" b="1" dirty="0"/>
              <a:t>В</a:t>
            </a:r>
            <a:r>
              <a:rPr lang="ru-RU" sz="2000" dirty="0"/>
              <a:t>.</a:t>
            </a:r>
            <a:r>
              <a:rPr lang="ru-RU" dirty="0"/>
              <a:t> </a:t>
            </a:r>
            <a:endParaRPr lang="ru-RU" sz="20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>
            <a:extLst>
              <a:ext uri="{FF2B5EF4-FFF2-40B4-BE49-F238E27FC236}">
                <a16:creationId xmlns:a16="http://schemas.microsoft.com/office/drawing/2014/main" id="{FA6E02D9-F928-4714-FD21-2163AED6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altLang="ru-RU" sz="2000"/>
              <a:t>Приведенные утверждения можно объединить одним неравенством:</a:t>
            </a:r>
          </a:p>
          <a:p>
            <a:r>
              <a:rPr lang="ru-RU" altLang="ru-RU" sz="2000" b="1"/>
              <a:t>0</a:t>
            </a:r>
            <a:r>
              <a:rPr lang="en-US" altLang="ru-RU" sz="2000" b="1"/>
              <a:t> </a:t>
            </a:r>
            <a:r>
              <a:rPr lang="ru-RU" altLang="ru-RU" sz="2000" b="1"/>
              <a:t>≤</a:t>
            </a:r>
            <a:r>
              <a:rPr lang="en-US" altLang="ru-RU" sz="2000" b="1"/>
              <a:t> H</a:t>
            </a:r>
            <a:r>
              <a:rPr lang="ru-RU" altLang="ru-RU" sz="2000" b="1"/>
              <a:t>(</a:t>
            </a:r>
            <a:r>
              <a:rPr lang="en-US" altLang="ru-RU" sz="2000" b="1"/>
              <a:t>B</a:t>
            </a:r>
            <a:r>
              <a:rPr lang="ru-RU" altLang="ru-RU" sz="2000" b="1"/>
              <a:t>|</a:t>
            </a:r>
            <a:r>
              <a:rPr lang="en-US" altLang="ru-RU" sz="2000" b="1"/>
              <a:t>A</a:t>
            </a:r>
            <a:r>
              <a:rPr lang="ru-RU" altLang="ru-RU" sz="2000" b="1"/>
              <a:t>)</a:t>
            </a:r>
            <a:r>
              <a:rPr lang="en-US" altLang="ru-RU" sz="2000" b="1"/>
              <a:t> </a:t>
            </a:r>
            <a:r>
              <a:rPr lang="ru-RU" altLang="ru-RU" sz="2000" b="1"/>
              <a:t>≤</a:t>
            </a:r>
            <a:r>
              <a:rPr lang="en-US" altLang="ru-RU" sz="2000" b="1"/>
              <a:t> H</a:t>
            </a:r>
            <a:r>
              <a:rPr lang="ru-RU" altLang="ru-RU" sz="2000" b="1"/>
              <a:t>(</a:t>
            </a:r>
            <a:r>
              <a:rPr lang="en-US" altLang="ru-RU" sz="2000" b="1"/>
              <a:t>B</a:t>
            </a:r>
            <a:r>
              <a:rPr lang="ru-RU" altLang="ru-RU" sz="2000" b="1"/>
              <a:t>),</a:t>
            </a:r>
            <a:r>
              <a:rPr lang="en-US" altLang="ru-RU" b="1"/>
              <a:t>                                 </a:t>
            </a:r>
            <a:endParaRPr lang="ru-RU" altLang="ru-RU" sz="2000" b="1"/>
          </a:p>
          <a:p>
            <a:r>
              <a:rPr lang="ru-RU" altLang="ru-RU" sz="2000"/>
              <a:t>т.е. </a:t>
            </a:r>
            <a:r>
              <a:rPr lang="ru-RU" altLang="ru-RU" sz="2000" b="1"/>
              <a:t>условная энтропия не превосходит безусловную</a:t>
            </a:r>
            <a:r>
              <a:rPr lang="ru-RU" altLang="ru-RU" sz="2000"/>
              <a:t>. </a:t>
            </a:r>
          </a:p>
          <a:p>
            <a:r>
              <a:rPr lang="ru-RU" altLang="ru-RU" sz="2000"/>
              <a:t>Из соотношений следует, что</a:t>
            </a:r>
            <a:r>
              <a:rPr lang="ru-RU" altLang="ru-RU"/>
              <a:t> </a:t>
            </a:r>
            <a:endParaRPr lang="ru-RU" altLang="ru-RU" sz="2000"/>
          </a:p>
          <a:p>
            <a:r>
              <a:rPr lang="en-US" altLang="ru-RU" sz="2000" b="1">
                <a:solidFill>
                  <a:srgbClr val="FF0000"/>
                </a:solidFill>
              </a:rPr>
              <a:t>H(A, B) ≤ H(A) + H(B),</a:t>
            </a:r>
            <a:endParaRPr lang="ru-RU" altLang="ru-RU" sz="2000">
              <a:solidFill>
                <a:srgbClr val="FF0000"/>
              </a:solidFill>
            </a:endParaRPr>
          </a:p>
          <a:p>
            <a:r>
              <a:rPr lang="ru-RU" altLang="ru-RU" sz="2000">
                <a:solidFill>
                  <a:srgbClr val="FF0000"/>
                </a:solidFill>
              </a:rPr>
              <a:t>причем равенство реализуется только в том случае, если источники </a:t>
            </a:r>
            <a:r>
              <a:rPr lang="ru-RU" altLang="ru-RU" sz="2000" b="1">
                <a:solidFill>
                  <a:srgbClr val="FF0000"/>
                </a:solidFill>
              </a:rPr>
              <a:t>А</a:t>
            </a:r>
            <a:r>
              <a:rPr lang="ru-RU" altLang="ru-RU" sz="2000">
                <a:solidFill>
                  <a:srgbClr val="FF0000"/>
                </a:solidFill>
              </a:rPr>
              <a:t> и </a:t>
            </a:r>
            <a:r>
              <a:rPr lang="ru-RU" altLang="ru-RU" sz="2000" b="1">
                <a:solidFill>
                  <a:srgbClr val="FF0000"/>
                </a:solidFill>
              </a:rPr>
              <a:t>В</a:t>
            </a:r>
            <a:r>
              <a:rPr lang="ru-RU" altLang="ru-RU" sz="2000">
                <a:solidFill>
                  <a:srgbClr val="FF0000"/>
                </a:solidFill>
              </a:rPr>
              <a:t> независимы.</a:t>
            </a:r>
          </a:p>
          <a:p>
            <a:endParaRPr lang="ru-RU" altLang="ru-RU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0C0A2-81E9-EC1F-F3E9-51652007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 перестановок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378B7-50A3-B6B3-6671-9F9A65502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dirty="0">
                    <a:ea typeface="+mn-lt"/>
                    <a:cs typeface="+mn-lt"/>
                  </a:rPr>
                  <a:t>Рассмотрим временной ряд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𝑥𝑡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= 0,1,2,…,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a typeface="+mn-lt"/>
                    <a:cs typeface="+mn-lt"/>
                  </a:rPr>
                  <a:t>. Для каждого момента времени введем вектор из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𝑑</m:t>
                    </m:r>
                  </m:oMath>
                </a14:m>
                <a:r>
                  <a:rPr lang="ru-RU" dirty="0">
                    <a:ea typeface="+mn-lt"/>
                    <a:cs typeface="+mn-lt"/>
                  </a:rPr>
                  <a:t> значений, 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𝑑</m:t>
                    </m:r>
                  </m:oMath>
                </a14:m>
                <a:r>
                  <a:rPr lang="ru-RU" dirty="0">
                    <a:ea typeface="+mn-lt"/>
                    <a:cs typeface="+mn-lt"/>
                  </a:rPr>
                  <a:t> – вложенная размерность: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{</m:t>
                    </m:r>
                    <m:r>
                      <a:rPr lang="ru-RU" i="1" dirty="0" err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𝑡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𝑥𝑡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+1, …,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𝑥𝑡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+(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𝑑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−2),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𝑡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+(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𝑑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−1)}</m:t>
                    </m:r>
                  </m:oMath>
                </a14:m>
                <a:r>
                  <a:rPr lang="ru-RU" dirty="0">
                    <a:ea typeface="+mn-lt"/>
                    <a:cs typeface="+mn-lt"/>
                  </a:rPr>
                  <a:t>.</a:t>
                </a:r>
                <a:endParaRPr lang="ru-RU" dirty="0"/>
              </a:p>
              <a:p>
                <a:r>
                  <a:rPr lang="ru-RU" dirty="0">
                    <a:ea typeface="+mn-lt"/>
                    <a:cs typeface="+mn-lt"/>
                  </a:rPr>
                  <a:t>Для этого вектора определим перестановки вида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𝑃𝑒𝑟𝑚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= (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𝑟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0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𝑟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𝑟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2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…,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𝑟𝑑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−1)</m:t>
                    </m:r>
                  </m:oMath>
                </a14:m>
                <a:r>
                  <a:rPr lang="ru-RU" dirty="0">
                    <a:ea typeface="+mn-lt"/>
                    <a:cs typeface="+mn-lt"/>
                  </a:rPr>
                  <a:t> для которых выполняется условие: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_{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𝑟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0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 &lt;=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_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{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𝑟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 &lt;= . . . &lt;= 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_{</m:t>
                    </m:r>
                    <m:r>
                      <a:rPr lang="ru-RU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𝑟𝑑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−1}</m:t>
                    </m:r>
                  </m:oMath>
                </a14:m>
                <a:r>
                  <a:rPr lang="ru-RU" dirty="0">
                    <a:ea typeface="+mn-lt"/>
                    <a:cs typeface="+mn-lt"/>
                  </a:rPr>
                  <a:t>.</a:t>
                </a:r>
                <a:endParaRPr lang="ru-RU" dirty="0"/>
              </a:p>
              <a:p>
                <a:r>
                  <a:rPr lang="ru-RU" dirty="0">
                    <a:ea typeface="+mn-lt"/>
                    <a:cs typeface="+mn-lt"/>
                  </a:rPr>
                  <a:t>Для такого паттерна энтропия будет считаться как:</a:t>
                </a:r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−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ru-RU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𝑃𝑒𝑟𝑚</m:t>
                    </m:r>
                    <m:r>
                      <a:rPr lang="ru-RU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ru-RU" i="1" dirty="0" err="1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𝑃𝑒𝑟𝑚</m:t>
                    </m:r>
                    <m:r>
                      <a:rPr lang="ru-RU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- относительная частота определенной перестановки в данном временном ряду.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378B7-50A3-B6B3-6671-9F9A6550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r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7E760E-4229-532F-B6BE-2C61DF91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2CD52-6F59-3B9F-692E-A999EED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>
            <a:extLst>
              <a:ext uri="{FF2B5EF4-FFF2-40B4-BE49-F238E27FC236}">
                <a16:creationId xmlns:a16="http://schemas.microsoft.com/office/drawing/2014/main" id="{AE526F16-4003-70EF-19E8-0AD253FB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>
            <a:normAutofit fontScale="90000"/>
          </a:bodyPr>
          <a:lstStyle/>
          <a:p>
            <a:r>
              <a:rPr lang="ru-RU" altLang="ru-RU" sz="3200" b="1"/>
              <a:t>Энтропия и ее свойства</a:t>
            </a:r>
            <a:br>
              <a:rPr lang="ru-RU" altLang="ru-RU" sz="3200" b="1"/>
            </a:br>
            <a:endParaRPr lang="ru-RU" altLang="ru-RU" sz="3200"/>
          </a:p>
        </p:txBody>
      </p:sp>
      <p:sp>
        <p:nvSpPr>
          <p:cNvPr id="4099" name="Содержимое 2">
            <a:extLst>
              <a:ext uri="{FF2B5EF4-FFF2-40B4-BE49-F238E27FC236}">
                <a16:creationId xmlns:a16="http://schemas.microsoft.com/office/drawing/2014/main" id="{7C17D1AD-5A72-CC9A-B6A9-7F92708A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ru-RU" altLang="ru-RU" sz="2000" u="sng"/>
              <a:t>Энтропия – мера неопределенности случайного состояния некоторой системы</a:t>
            </a:r>
            <a:r>
              <a:rPr lang="ru-RU" altLang="ru-RU" sz="2000"/>
              <a:t>. </a:t>
            </a:r>
          </a:p>
          <a:p>
            <a:r>
              <a:rPr lang="ru-RU" altLang="ru-RU" sz="2000"/>
              <a:t>Мы рассматриваем информационные системы, то есть системы, воспринимающие, хранящие, перерабатывающие и использующие информацию. Нормальное функционирование подобных систем – это прием-передача информационных сообщений. </a:t>
            </a:r>
          </a:p>
          <a:p>
            <a:r>
              <a:rPr lang="ru-RU" altLang="ru-RU" sz="2000"/>
              <a:t>Для целей теории информации мы определим </a:t>
            </a:r>
            <a:r>
              <a:rPr lang="ru-RU" altLang="ru-RU" sz="2000" b="1"/>
              <a:t>энтропию</a:t>
            </a:r>
            <a:r>
              <a:rPr lang="ru-RU" altLang="ru-RU" sz="2000"/>
              <a:t> как среднее количество информации, приходящееся на одно сообщение в ансамбле сообщений (или на один символ в отдельном сообщении). Иначе говоря, </a:t>
            </a:r>
            <a:r>
              <a:rPr lang="ru-RU" altLang="ru-RU" sz="2000" b="1" u="sng"/>
              <a:t>энтропия</a:t>
            </a:r>
            <a:r>
              <a:rPr lang="ru-RU" altLang="ru-RU" sz="2000" u="sng"/>
              <a:t> – это математическое ожидание количества информации в сообщении</a:t>
            </a:r>
            <a:r>
              <a:rPr lang="ru-RU" altLang="ru-RU" sz="2000"/>
              <a:t>.</a:t>
            </a:r>
          </a:p>
          <a:p>
            <a:endParaRPr lang="ru-RU" altLang="ru-RU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15D42-D897-44DA-9268-3A180FA4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entropy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712D841-3DD3-4B0E-98A5-B2A8F4E53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96" y="1268760"/>
            <a:ext cx="6221408" cy="4954503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9BD99-376E-4B97-A454-F92FE7FD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60DE3-E28D-AEC8-9A8C-12ECAA0E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permutation entropy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4FC61F4-215B-43D3-BFC1-2D167D136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366" y="1196752"/>
            <a:ext cx="5595698" cy="4968044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6555C-1721-E680-E20B-0B104941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240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96BFB-F3A1-4BFB-B17E-3A1FAEA3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AF9375-B508-45DA-868B-1CC92168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We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forecast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a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time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series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of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n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values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​​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for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the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next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 k </a:t>
                </a:r>
                <a:r>
                  <a:rPr kumimoji="0" lang="ru-RU" altLang="ru-RU" sz="2000" b="0" i="0" u="none" strike="noStrike" cap="none" normalizeH="0" baseline="0" dirty="0" err="1">
                    <a:ln>
                      <a:noFill/>
                    </a:ln>
                    <a:solidFill>
                      <a:srgbClr val="202124"/>
                    </a:solidFill>
                    <a:effectLst/>
                    <a:latin typeface="inherit"/>
                  </a:rPr>
                  <a:t>values</a:t>
                </a:r>
                <a:r>
                  <a:rPr kumimoji="0" lang="ru-RU" altLang="ru-RU" sz="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- predicted values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- real values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-  time series values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AF9375-B508-45DA-868B-1CC92168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AD599-928E-41B5-A3E5-2AA4BE1C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B2B756-D9AE-407C-BD78-1298FB2F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1" y="4149080"/>
            <a:ext cx="7530214" cy="17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9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68B4B-4AE3-4522-9B5C-00B9C55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8A789D9-7D1B-4A01-83EC-97D3E64B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11" y="1196752"/>
            <a:ext cx="7669734" cy="4916210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3FBA1-3017-47BC-94DA-1ADA4CB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BA96D-FEA3-4D61-AC0D-D233E38C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1351D-9714-42A8-9C7D-F360A9C0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30615-42A6-4416-ACD7-AA2287DA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10-792E-412F-8528-A2B3A8D9591F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E83F5-17F9-4B90-9EB7-3974F3A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8A768-41D5-4828-8E70-DA1A211C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4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A63D2-0717-439E-BC64-ED6F8825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2BC7B-8D1E-4074-BE69-E1DC58BA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363E15-C6BF-4DA9-BEB4-B9B6DC38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4B5-D1F4-4EF7-9D6F-6BF96BCCA3D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23F0C-A12F-4AE5-9D19-D50FA473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6345D-5AAC-4AF3-93B2-D1DAF6C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61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7C582-DF7E-4820-A73D-BB3425E0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CF906-DFF8-40E8-8174-223B10A2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98932E-6456-4C59-A9EE-D7F83B56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38CF-1544-4B43-B8DF-15CEDED9C558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171271-716B-452E-9FE5-9F778239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D31BF-0571-4874-95F5-05407F28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1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Содержимое 2">
            <a:extLst>
              <a:ext uri="{FF2B5EF4-FFF2-40B4-BE49-F238E27FC236}">
                <a16:creationId xmlns:a16="http://schemas.microsoft.com/office/drawing/2014/main" id="{C3729FD7-832F-E00F-372D-8323B2D1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altLang="ru-RU" sz="2000" dirty="0"/>
              <a:t>Пусть информационная система может порождать ансамбль (алфавит) сообщений </a:t>
            </a:r>
            <a:r>
              <a:rPr lang="en-US" altLang="ru-RU" sz="2000" b="1" dirty="0"/>
              <a:t>a</a:t>
            </a:r>
            <a:r>
              <a:rPr lang="ru-RU" altLang="ru-RU" sz="2000" b="1" baseline="-25000" dirty="0"/>
              <a:t>1</a:t>
            </a:r>
            <a:r>
              <a:rPr lang="ru-RU" altLang="ru-RU" sz="2000" b="1" dirty="0"/>
              <a:t>, </a:t>
            </a:r>
            <a:r>
              <a:rPr lang="en-US" altLang="ru-RU" sz="2000" b="1" dirty="0"/>
              <a:t>a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>,…,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m</a:t>
            </a:r>
            <a:r>
              <a:rPr lang="ru-RU" altLang="ru-RU" sz="2000" dirty="0"/>
              <a:t>.</a:t>
            </a:r>
            <a:r>
              <a:rPr lang="ru-RU" altLang="ru-RU" sz="2000" b="1" dirty="0"/>
              <a:t> </a:t>
            </a:r>
            <a:r>
              <a:rPr lang="ru-RU" altLang="ru-RU" sz="2000" dirty="0"/>
              <a:t>Вероятности каждого сообщения:</a:t>
            </a:r>
            <a:r>
              <a:rPr lang="en-US" altLang="ru-RU" sz="2000" b="1" dirty="0"/>
              <a:t> P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ru-RU" altLang="ru-RU" sz="2000" b="1" baseline="-25000" dirty="0"/>
              <a:t>1</a:t>
            </a:r>
            <a:r>
              <a:rPr lang="ru-RU" altLang="ru-RU" sz="2000" b="1" dirty="0"/>
              <a:t>), </a:t>
            </a:r>
            <a:r>
              <a:rPr lang="en-US" altLang="ru-RU" sz="2000" b="1" dirty="0"/>
              <a:t>P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>), …,</a:t>
            </a:r>
            <a:r>
              <a:rPr lang="en-US" altLang="ru-RU" sz="2000" b="1" dirty="0"/>
              <a:t>P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m</a:t>
            </a:r>
            <a:r>
              <a:rPr lang="ru-RU" altLang="ru-RU" sz="2000" b="1" dirty="0"/>
              <a:t>)</a:t>
            </a:r>
            <a:r>
              <a:rPr lang="ru-RU" altLang="ru-RU" sz="2000" dirty="0"/>
              <a:t>. Так как вероятности сообщений не одинаковы, то они несут разное количество информации.</a:t>
            </a:r>
          </a:p>
          <a:p>
            <a:r>
              <a:rPr lang="en-US" altLang="ru-RU" sz="2000" b="1" dirty="0"/>
              <a:t>I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i</a:t>
            </a:r>
            <a:r>
              <a:rPr lang="ru-RU" altLang="ru-RU" sz="2000" b="1" dirty="0"/>
              <a:t>)</a:t>
            </a:r>
            <a:r>
              <a:rPr lang="en-US" altLang="ru-RU" sz="2000" b="1" dirty="0"/>
              <a:t> </a:t>
            </a:r>
            <a:r>
              <a:rPr lang="ru-RU" altLang="ru-RU" sz="2000" b="1" dirty="0"/>
              <a:t>=</a:t>
            </a:r>
            <a:r>
              <a:rPr lang="en-US" altLang="ru-RU" sz="2000" b="1" dirty="0"/>
              <a:t> </a:t>
            </a:r>
            <a:r>
              <a:rPr lang="ru-RU" altLang="ru-RU" sz="2000" b="1" dirty="0"/>
              <a:t>- </a:t>
            </a:r>
            <a:r>
              <a:rPr lang="en-US" altLang="ru-RU" sz="2000" b="1" dirty="0"/>
              <a:t>log</a:t>
            </a:r>
            <a:r>
              <a:rPr lang="ru-RU" altLang="ru-RU" sz="2000" b="1" baseline="-25000" dirty="0"/>
              <a:t>2</a:t>
            </a:r>
            <a:r>
              <a:rPr lang="en-US" altLang="ru-RU" sz="2000" b="1" dirty="0"/>
              <a:t> P</a:t>
            </a:r>
            <a:r>
              <a:rPr lang="ru-RU" altLang="ru-RU" sz="2000" b="1" dirty="0"/>
              <a:t>(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i</a:t>
            </a:r>
            <a:r>
              <a:rPr lang="ru-RU" altLang="ru-RU" sz="2000" b="1" dirty="0"/>
              <a:t>)</a:t>
            </a:r>
            <a:r>
              <a:rPr lang="ru-RU" altLang="ru-RU" sz="2000" dirty="0"/>
              <a:t>.</a:t>
            </a:r>
            <a:r>
              <a:rPr lang="ru-RU" altLang="ru-RU" dirty="0"/>
              <a:t> </a:t>
            </a:r>
            <a:endParaRPr lang="ru-RU" altLang="ru-RU" sz="2000" dirty="0"/>
          </a:p>
          <a:p>
            <a:r>
              <a:rPr lang="ru-RU" altLang="ru-RU" sz="2000" dirty="0"/>
              <a:t>Среднее количество информации (математическое ожидание):</a:t>
            </a:r>
          </a:p>
          <a:p>
            <a:r>
              <a:rPr lang="ru-RU" altLang="ru-RU" dirty="0"/>
              <a:t>                                 				 </a:t>
            </a:r>
            <a:endParaRPr lang="ru-RU" altLang="ru-RU" sz="2000" dirty="0"/>
          </a:p>
          <a:p>
            <a:endParaRPr lang="ru-RU" altLang="ru-RU" sz="2000"/>
          </a:p>
          <a:p>
            <a:r>
              <a:rPr lang="ru-RU" altLang="ru-RU" sz="2000" dirty="0"/>
              <a:t>Совершенно аналогично вводится энтропия сообщений:</a:t>
            </a:r>
            <a:r>
              <a:rPr lang="ru-RU" altLang="ru-RU" dirty="0"/>
              <a:t> </a:t>
            </a:r>
            <a:endParaRPr lang="ru-RU" altLang="ru-RU" sz="2000" dirty="0"/>
          </a:p>
          <a:p>
            <a:endParaRPr lang="ru-RU" altLang="ru-RU" sz="2000"/>
          </a:p>
          <a:p>
            <a:endParaRPr lang="ru-RU" altLang="ru-RU" sz="2000"/>
          </a:p>
          <a:p>
            <a:endParaRPr lang="ru-RU" altLang="ru-RU" sz="2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EB996A6-FAED-93E5-0B56-E33B7EA91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124" name="Object 1">
            <a:extLst>
              <a:ext uri="{FF2B5EF4-FFF2-40B4-BE49-F238E27FC236}">
                <a16:creationId xmlns:a16="http://schemas.microsoft.com/office/drawing/2014/main" id="{7336DD4F-185D-5B8A-4BFE-3C177A5EF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92050"/>
              </p:ext>
            </p:extLst>
          </p:nvPr>
        </p:nvGraphicFramePr>
        <p:xfrm>
          <a:off x="935880" y="2940141"/>
          <a:ext cx="5651287" cy="68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796120" imgH="11582280" progId="Equation.3">
                  <p:embed/>
                </p:oleObj>
              </mc:Choice>
              <mc:Fallback>
                <p:oleObj name="Формула" r:id="rId2" imgW="11796120" imgH="11582280" progId="Equation.3">
                  <p:embed/>
                  <p:pic>
                    <p:nvPicPr>
                      <p:cNvPr id="5124" name="Object 1">
                        <a:extLst>
                          <a:ext uri="{FF2B5EF4-FFF2-40B4-BE49-F238E27FC236}">
                            <a16:creationId xmlns:a16="http://schemas.microsoft.com/office/drawing/2014/main" id="{7336DD4F-185D-5B8A-4BFE-3C177A5EF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80" y="2940141"/>
                        <a:ext cx="5651287" cy="68405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>
            <a:extLst>
              <a:ext uri="{FF2B5EF4-FFF2-40B4-BE49-F238E27FC236}">
                <a16:creationId xmlns:a16="http://schemas.microsoft.com/office/drawing/2014/main" id="{9DE4C2EF-9151-C384-85BB-E4AA1D61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5126" name="Object 3">
            <a:extLst>
              <a:ext uri="{FF2B5EF4-FFF2-40B4-BE49-F238E27FC236}">
                <a16:creationId xmlns:a16="http://schemas.microsoft.com/office/drawing/2014/main" id="{87E41DAD-3377-FB14-18B1-69DABB1D1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71131"/>
              </p:ext>
            </p:extLst>
          </p:nvPr>
        </p:nvGraphicFramePr>
        <p:xfrm>
          <a:off x="795961" y="4364524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69449" imgH="431613" progId="Equation.3">
                  <p:embed/>
                </p:oleObj>
              </mc:Choice>
              <mc:Fallback>
                <p:oleObj name="Формула" r:id="rId4" imgW="1269449" imgH="431613" progId="Equation.3">
                  <p:embed/>
                  <p:pic>
                    <p:nvPicPr>
                      <p:cNvPr id="5126" name="Object 3">
                        <a:extLst>
                          <a:ext uri="{FF2B5EF4-FFF2-40B4-BE49-F238E27FC236}">
                            <a16:creationId xmlns:a16="http://schemas.microsoft.com/office/drawing/2014/main" id="{87E41DAD-3377-FB14-18B1-69DABB1D1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61" y="4364524"/>
                        <a:ext cx="2016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Содержимое 2">
            <a:extLst>
              <a:ext uri="{FF2B5EF4-FFF2-40B4-BE49-F238E27FC236}">
                <a16:creationId xmlns:a16="http://schemas.microsoft.com/office/drawing/2014/main" id="{A859DBF7-34E7-8392-8693-02B7CCF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altLang="ru-RU" sz="2000" dirty="0"/>
              <a:t>Энтропия не зависит от конкретного сообщения. </a:t>
            </a:r>
            <a:r>
              <a:rPr lang="ru-RU" altLang="ru-RU" sz="2000" u="sng" dirty="0"/>
              <a:t>Это характеристика информационной системы</a:t>
            </a:r>
            <a:r>
              <a:rPr lang="ru-RU" altLang="ru-RU" sz="2000" dirty="0"/>
              <a:t> (источника сообщений или канала передачи сообщений).</a:t>
            </a:r>
            <a:r>
              <a:rPr lang="ru-RU" altLang="ru-RU" dirty="0"/>
              <a:t> </a:t>
            </a:r>
            <a:endParaRPr lang="ru-RU" altLang="ru-RU" sz="2000"/>
          </a:p>
          <a:p>
            <a:r>
              <a:rPr lang="ru-RU" altLang="ru-RU" sz="2000" dirty="0"/>
              <a:t>Энтропия в таком виде является априорной характеристикой и может быть вычислена до эксперимента, если известна статистика сообщений.</a:t>
            </a:r>
            <a:r>
              <a:rPr lang="ru-RU" altLang="ru-RU" dirty="0"/>
              <a:t> </a:t>
            </a:r>
            <a:endParaRPr lang="ru-RU" altLang="ru-RU" sz="2000" dirty="0"/>
          </a:p>
          <a:p>
            <a:r>
              <a:rPr lang="ru-RU" altLang="ru-RU" sz="2000" dirty="0"/>
              <a:t>Энтропия характеризует неопределенность ситуации до передачи сообщения, поскольку заранее не известно, какое сообщение из ансамбля будет передано. Чем больше энтропия, тем сильнее неопределенность и тем большую информацию в среднем несет одно сообщение источника.</a:t>
            </a:r>
          </a:p>
          <a:p>
            <a:endParaRPr lang="ru-RU" altLang="ru-RU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13FC5587-61CD-727E-4839-4CE0035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>
            <a:normAutofit fontScale="90000"/>
          </a:bodyPr>
          <a:lstStyle/>
          <a:p>
            <a:r>
              <a:rPr lang="ru-RU" altLang="ru-RU" sz="3200" b="1" i="1"/>
              <a:t>Свойства энтропии</a:t>
            </a:r>
            <a:br>
              <a:rPr lang="ru-RU" altLang="ru-RU" sz="3200" b="1" i="1"/>
            </a:br>
            <a:endParaRPr lang="ru-RU" altLang="ru-RU" sz="320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3C70A96-107E-D68F-0726-BD558CCF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000" b="1" u="sng" dirty="0"/>
              <a:t>Энтропия принимает значение, равное </a:t>
            </a:r>
            <a:r>
              <a:rPr lang="ru-RU" b="1" u="sng" dirty="0"/>
              <a:t>0</a:t>
            </a:r>
            <a:r>
              <a:rPr lang="ru-RU" sz="2000" b="1" u="sng" dirty="0"/>
              <a:t>, только в случае детерминированного источника сообщений системы</a:t>
            </a:r>
            <a:r>
              <a:rPr lang="ru-RU" sz="2000" u="sng" dirty="0"/>
              <a:t>.</a:t>
            </a:r>
            <a:r>
              <a:rPr lang="ru-RU" u="sng" dirty="0"/>
              <a:t> </a:t>
            </a:r>
            <a:endParaRPr lang="ru-RU" sz="2000" u="sng" dirty="0"/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Детерминированность источника означает, что один из возможных символов генерируется источником постоянно (с единичной вероятностью), а остальные – не производятся вовсе. Предположим для определенности, что генерируется </a:t>
            </a:r>
            <a:r>
              <a:rPr lang="en-US" sz="2000" b="1" dirty="0"/>
              <a:t>k</a:t>
            </a:r>
            <a:r>
              <a:rPr lang="ru-RU" sz="2000" dirty="0"/>
              <a:t>-й символ.</a:t>
            </a:r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Пусть </a:t>
            </a:r>
            <a:r>
              <a:rPr lang="en-US" sz="2000" b="1" dirty="0"/>
              <a:t>P</a:t>
            </a:r>
            <a:r>
              <a:rPr lang="ru-RU" sz="2000" b="1" dirty="0"/>
              <a:t>(</a:t>
            </a:r>
            <a:r>
              <a:rPr lang="en-US" sz="2000" b="1" dirty="0" err="1"/>
              <a:t>a</a:t>
            </a:r>
            <a:r>
              <a:rPr lang="en-US" sz="2000" b="1" baseline="-25000" dirty="0" err="1"/>
              <a:t>k</a:t>
            </a:r>
            <a:r>
              <a:rPr lang="ru-RU" sz="2000" b="1" dirty="0"/>
              <a:t>)=1 </a:t>
            </a:r>
            <a:r>
              <a:rPr lang="ru-RU" sz="2000" dirty="0"/>
              <a:t>, а</a:t>
            </a:r>
            <a:r>
              <a:rPr lang="ru-RU" sz="2000" b="1" dirty="0"/>
              <a:t> </a:t>
            </a:r>
            <a:r>
              <a:rPr lang="en-US" sz="2000" b="1" dirty="0"/>
              <a:t>P</a:t>
            </a:r>
            <a:r>
              <a:rPr lang="ru-RU" sz="2000" b="1" dirty="0"/>
              <a:t>(</a:t>
            </a:r>
            <a:r>
              <a:rPr lang="en-US" sz="2000" b="1" dirty="0"/>
              <a:t>a</a:t>
            </a:r>
            <a:r>
              <a:rPr lang="en-US" sz="2000" b="1" baseline="-25000" dirty="0"/>
              <a:t>i</a:t>
            </a:r>
            <a:r>
              <a:rPr lang="ru-RU" sz="2000" b="1" dirty="0"/>
              <a:t>)=0 </a:t>
            </a:r>
            <a:r>
              <a:rPr lang="ru-RU" sz="2000" dirty="0"/>
              <a:t>для всех</a:t>
            </a:r>
            <a:r>
              <a:rPr lang="ru-RU" sz="2000" b="1" dirty="0"/>
              <a:t> </a:t>
            </a:r>
            <a:r>
              <a:rPr lang="en-US" sz="2000" b="1" dirty="0" err="1"/>
              <a:t>i</a:t>
            </a:r>
            <a:r>
              <a:rPr lang="ru-RU" sz="2000" b="1" dirty="0"/>
              <a:t>=1,</a:t>
            </a:r>
            <a:r>
              <a:rPr lang="en-US" sz="2000" b="1" dirty="0"/>
              <a:t>m</a:t>
            </a:r>
            <a:r>
              <a:rPr lang="ru-RU" b="1" dirty="0"/>
              <a:t>   </a:t>
            </a:r>
            <a:r>
              <a:rPr lang="ru-RU" sz="2000" b="1" dirty="0"/>
              <a:t> </a:t>
            </a:r>
            <a:r>
              <a:rPr lang="en-US" sz="2000" b="1" dirty="0" err="1"/>
              <a:t>i</a:t>
            </a:r>
            <a:r>
              <a:rPr lang="ru-RU" sz="2000" b="1" dirty="0"/>
              <a:t>≠</a:t>
            </a:r>
            <a:r>
              <a:rPr lang="en-US" sz="2000" b="1" dirty="0"/>
              <a:t>k</a:t>
            </a:r>
            <a:endParaRPr lang="ru-RU" sz="2000" b="1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Тогда, обозначив элемент суммы через </a:t>
            </a:r>
            <a:r>
              <a:rPr lang="en-US" sz="2000" b="1" dirty="0"/>
              <a:t>h</a:t>
            </a:r>
            <a:r>
              <a:rPr lang="en-US" sz="2000" b="1" baseline="-25000" dirty="0"/>
              <a:t>i</a:t>
            </a:r>
            <a:r>
              <a:rPr lang="ru-RU" sz="2000" dirty="0"/>
              <a:t>, получим</a:t>
            </a:r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785EA47-9F51-A5E2-6657-E244E426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7173" name="Object 1">
            <a:extLst>
              <a:ext uri="{FF2B5EF4-FFF2-40B4-BE49-F238E27FC236}">
                <a16:creationId xmlns:a16="http://schemas.microsoft.com/office/drawing/2014/main" id="{DD59610F-677E-1AED-7483-BC154A7BB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432962"/>
              </p:ext>
            </p:extLst>
          </p:nvPr>
        </p:nvGraphicFramePr>
        <p:xfrm>
          <a:off x="825333" y="5413481"/>
          <a:ext cx="32400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796120" imgH="11796120" progId="Equation.3">
                  <p:embed/>
                </p:oleObj>
              </mc:Choice>
              <mc:Fallback>
                <p:oleObj name="Формула" r:id="rId2" imgW="11796120" imgH="11796120" progId="Equation.3">
                  <p:embed/>
                  <p:pic>
                    <p:nvPicPr>
                      <p:cNvPr id="7173" name="Object 1">
                        <a:extLst>
                          <a:ext uri="{FF2B5EF4-FFF2-40B4-BE49-F238E27FC236}">
                            <a16:creationId xmlns:a16="http://schemas.microsoft.com/office/drawing/2014/main" id="{DD59610F-677E-1AED-7483-BC154A7BB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33" y="5413481"/>
                        <a:ext cx="3240088" cy="857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3">
            <a:extLst>
              <a:ext uri="{FF2B5EF4-FFF2-40B4-BE49-F238E27FC236}">
                <a16:creationId xmlns:a16="http://schemas.microsoft.com/office/drawing/2014/main" id="{E393AB02-AD5A-06A4-EE98-8C2C8A493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1275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Содержимое 2">
            <a:extLst>
              <a:ext uri="{FF2B5EF4-FFF2-40B4-BE49-F238E27FC236}">
                <a16:creationId xmlns:a16="http://schemas.microsoft.com/office/drawing/2014/main" id="{AD18ADE8-0A2C-F24F-56D7-89492E83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r>
              <a:rPr lang="ru-RU" altLang="ru-RU" sz="2000"/>
              <a:t>Раскроем неопределенность вида </a:t>
            </a:r>
            <a:r>
              <a:rPr lang="ru-RU" altLang="ru-RU" sz="2000" b="1"/>
              <a:t>0∙∞</a:t>
            </a:r>
            <a:r>
              <a:rPr lang="ru-RU" altLang="ru-RU" sz="2000"/>
              <a:t> по правилу Лопиталя.</a:t>
            </a:r>
          </a:p>
          <a:p>
            <a:endParaRPr lang="ru-RU" altLang="ru-RU" sz="2000"/>
          </a:p>
          <a:p>
            <a:endParaRPr lang="ru-RU" altLang="ru-RU" sz="2000"/>
          </a:p>
          <a:p>
            <a:endParaRPr lang="ru-RU" altLang="ru-RU" sz="2000"/>
          </a:p>
          <a:p>
            <a:endParaRPr lang="ru-RU" altLang="ru-RU" sz="2000"/>
          </a:p>
          <a:p>
            <a:endParaRPr lang="ru-RU" altLang="ru-RU" sz="2000"/>
          </a:p>
          <a:p>
            <a:endParaRPr lang="ru-RU" altLang="ru-RU" sz="2000"/>
          </a:p>
          <a:p>
            <a:endParaRPr lang="ru-RU" altLang="ru-RU" sz="2000"/>
          </a:p>
          <a:p>
            <a:r>
              <a:rPr lang="ru-RU" altLang="ru-RU" sz="2000"/>
              <a:t>Следовательно, для детерминированного источника </a:t>
            </a:r>
            <a:r>
              <a:rPr lang="en-US" altLang="ru-RU" sz="2000" b="1"/>
              <a:t>h</a:t>
            </a:r>
            <a:r>
              <a:rPr lang="en-US" altLang="ru-RU" sz="2000" b="1" baseline="-25000"/>
              <a:t>i</a:t>
            </a:r>
            <a:r>
              <a:rPr lang="ru-RU" altLang="ru-RU" sz="2000" b="1"/>
              <a:t>= 0 </a:t>
            </a:r>
            <a:r>
              <a:rPr lang="ru-RU" altLang="ru-RU" sz="2000"/>
              <a:t>для всех </a:t>
            </a:r>
            <a:r>
              <a:rPr lang="en-US" altLang="ru-RU" sz="2000" b="1"/>
              <a:t>i</a:t>
            </a:r>
            <a:r>
              <a:rPr lang="ru-RU" altLang="ru-RU" sz="2000"/>
              <a:t>. С другой стороны, если ни одна </a:t>
            </a:r>
            <a:r>
              <a:rPr lang="ru-RU" altLang="ru-RU" sz="2000" b="1"/>
              <a:t>p(</a:t>
            </a:r>
            <a:r>
              <a:rPr lang="en-US" altLang="ru-RU" sz="2000" b="1"/>
              <a:t>a</a:t>
            </a:r>
            <a:r>
              <a:rPr lang="ru-RU" altLang="ru-RU" sz="2000" b="1" baseline="-25000"/>
              <a:t>i</a:t>
            </a:r>
            <a:r>
              <a:rPr lang="ru-RU" altLang="ru-RU" sz="2000" b="1"/>
              <a:t>)≠1</a:t>
            </a:r>
            <a:r>
              <a:rPr lang="ru-RU" altLang="ru-RU" sz="2000" i="1"/>
              <a:t>, </a:t>
            </a:r>
            <a:r>
              <a:rPr lang="ru-RU" altLang="ru-RU" sz="2000"/>
              <a:t>то ни одно слагаемое </a:t>
            </a:r>
            <a:r>
              <a:rPr lang="ru-RU" altLang="ru-RU" sz="2000" b="1"/>
              <a:t>h</a:t>
            </a:r>
            <a:r>
              <a:rPr lang="ru-RU" altLang="ru-RU" sz="2000" b="1" baseline="-25000"/>
              <a:t>i</a:t>
            </a:r>
            <a:r>
              <a:rPr lang="ru-RU" altLang="ru-RU" sz="2000"/>
              <a:t>  не обращается в </a:t>
            </a:r>
            <a:r>
              <a:rPr lang="ru-RU" altLang="ru-RU" sz="2000" b="1"/>
              <a:t>0</a:t>
            </a:r>
            <a:r>
              <a:rPr lang="ru-RU" altLang="ru-RU" sz="2000"/>
              <a:t>. Что и требовалось доказать.</a:t>
            </a:r>
          </a:p>
          <a:p>
            <a:endParaRPr lang="ru-RU" altLang="ru-RU" sz="2000"/>
          </a:p>
          <a:p>
            <a:endParaRPr lang="ru-RU" altLang="ru-RU" sz="2000"/>
          </a:p>
          <a:p>
            <a:endParaRPr lang="ru-RU" altLang="ru-RU" sz="2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673CC8D-F8A5-C9EF-B84F-28FC6EA3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8196" name="Object 1">
            <a:extLst>
              <a:ext uri="{FF2B5EF4-FFF2-40B4-BE49-F238E27FC236}">
                <a16:creationId xmlns:a16="http://schemas.microsoft.com/office/drawing/2014/main" id="{A446D83B-E9DB-3DDA-A19D-0515EB958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052513"/>
          <a:ext cx="75660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796120" imgH="11796120" progId="Equation.3">
                  <p:embed/>
                </p:oleObj>
              </mc:Choice>
              <mc:Fallback>
                <p:oleObj name="Формула" r:id="rId2" imgW="11796120" imgH="11796120" progId="Equation.3">
                  <p:embed/>
                  <p:pic>
                    <p:nvPicPr>
                      <p:cNvPr id="8196" name="Object 1">
                        <a:extLst>
                          <a:ext uri="{FF2B5EF4-FFF2-40B4-BE49-F238E27FC236}">
                            <a16:creationId xmlns:a16="http://schemas.microsoft.com/office/drawing/2014/main" id="{A446D83B-E9DB-3DDA-A19D-0515EB958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7566025" cy="19446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1FCAE27F-1128-154F-0ECE-95A734A9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  <a:defRPr/>
            </a:pPr>
            <a:r>
              <a:rPr lang="ru-RU" sz="2000" b="1" u="sng" dirty="0"/>
              <a:t>Энтропия  - величина неотрицательная и ограниченная.</a:t>
            </a:r>
            <a:endParaRPr lang="ru-RU" sz="2000" u="sng" dirty="0"/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Если каждое слагаемое </a:t>
            </a:r>
            <a:r>
              <a:rPr lang="en-US" sz="2000" b="1" dirty="0"/>
              <a:t>h</a:t>
            </a:r>
            <a:r>
              <a:rPr lang="ru-RU" sz="2000" b="1" baseline="-25000" dirty="0"/>
              <a:t>i</a:t>
            </a:r>
            <a:r>
              <a:rPr lang="ru-RU" sz="2000" b="1" dirty="0"/>
              <a:t>=-p(</a:t>
            </a:r>
            <a:r>
              <a:rPr lang="en-US" sz="2000" b="1" dirty="0"/>
              <a:t>a</a:t>
            </a:r>
            <a:r>
              <a:rPr lang="ru-RU" sz="2000" b="1" baseline="-25000" dirty="0"/>
              <a:t>i</a:t>
            </a:r>
            <a:r>
              <a:rPr lang="ru-RU" sz="2000" b="1" dirty="0"/>
              <a:t>)log</a:t>
            </a:r>
            <a:r>
              <a:rPr lang="ru-RU" sz="2000" b="1" baseline="-25000" dirty="0"/>
              <a:t>2</a:t>
            </a:r>
            <a:r>
              <a:rPr lang="ru-RU" sz="2000" b="1" dirty="0"/>
              <a:t>p(</a:t>
            </a:r>
            <a:r>
              <a:rPr lang="en-US" sz="2000" b="1" dirty="0"/>
              <a:t>a</a:t>
            </a:r>
            <a:r>
              <a:rPr lang="en-US" sz="2000" b="1" baseline="-25000" dirty="0"/>
              <a:t>i</a:t>
            </a:r>
            <a:r>
              <a:rPr lang="ru-RU" sz="2000" b="1" dirty="0"/>
              <a:t>)</a:t>
            </a:r>
            <a:r>
              <a:rPr lang="ru-RU" sz="2000" dirty="0"/>
              <a:t> неотрицательно и ограниченно, то и их сумма также будет неотрицательна и ограниченна.</a:t>
            </a:r>
            <a:r>
              <a:rPr lang="ru-RU" dirty="0"/>
              <a:t> </a:t>
            </a:r>
            <a:endParaRPr lang="ru-RU" sz="2000" dirty="0"/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Докажем </a:t>
            </a:r>
            <a:r>
              <a:rPr lang="ru-RU" sz="2000" dirty="0" err="1"/>
              <a:t>неотрицательность</a:t>
            </a:r>
            <a:r>
              <a:rPr lang="ru-RU" sz="2000" dirty="0"/>
              <a:t>: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b="1" dirty="0"/>
              <a:t>p</a:t>
            </a:r>
            <a:r>
              <a:rPr lang="ru-RU" sz="2000" b="1" dirty="0"/>
              <a:t>(</a:t>
            </a:r>
            <a:r>
              <a:rPr lang="en-US" sz="2000" b="1" dirty="0"/>
              <a:t>a</a:t>
            </a:r>
            <a:r>
              <a:rPr lang="ru-RU" sz="2000" b="1" dirty="0"/>
              <a:t>)  ≥ 0;   </a:t>
            </a:r>
            <a:r>
              <a:rPr lang="en-US" sz="2000" b="1" dirty="0"/>
              <a:t>p</a:t>
            </a:r>
            <a:r>
              <a:rPr lang="ru-RU" sz="2000" b="1" dirty="0"/>
              <a:t>(</a:t>
            </a:r>
            <a:r>
              <a:rPr lang="en-US" sz="2000" b="1" dirty="0"/>
              <a:t>a</a:t>
            </a:r>
            <a:r>
              <a:rPr lang="ru-RU" sz="2000" b="1" dirty="0"/>
              <a:t>) ≤ 1   следовательно</a:t>
            </a:r>
            <a:r>
              <a:rPr lang="en-US" sz="2000" b="1" dirty="0"/>
              <a:t> log p</a:t>
            </a:r>
            <a:r>
              <a:rPr lang="ru-RU" sz="2000" b="1" dirty="0"/>
              <a:t>(</a:t>
            </a:r>
            <a:r>
              <a:rPr lang="en-US" sz="2000" b="1" dirty="0"/>
              <a:t>a</a:t>
            </a:r>
            <a:r>
              <a:rPr lang="ru-RU" sz="2000" b="1" dirty="0"/>
              <a:t>) ≤ 0  и (- </a:t>
            </a:r>
            <a:r>
              <a:rPr lang="en-US" sz="2000" b="1" dirty="0"/>
              <a:t>p</a:t>
            </a:r>
            <a:r>
              <a:rPr lang="ru-RU" sz="2000" b="1" dirty="0"/>
              <a:t>(</a:t>
            </a:r>
            <a:r>
              <a:rPr lang="en-US" sz="2000" b="1" dirty="0"/>
              <a:t>a</a:t>
            </a:r>
            <a:r>
              <a:rPr lang="ru-RU" sz="2000" b="1" dirty="0"/>
              <a:t>) </a:t>
            </a:r>
            <a:r>
              <a:rPr lang="en-US" sz="2000" b="1" dirty="0"/>
              <a:t>log p</a:t>
            </a:r>
            <a:r>
              <a:rPr lang="ru-RU" sz="2000" b="1" dirty="0"/>
              <a:t>(</a:t>
            </a:r>
            <a:r>
              <a:rPr lang="en-US" sz="2000" b="1" dirty="0"/>
              <a:t>a</a:t>
            </a:r>
            <a:r>
              <a:rPr lang="ru-RU" sz="2000" b="1" dirty="0"/>
              <a:t>)) </a:t>
            </a:r>
            <a:r>
              <a:rPr lang="en-US" sz="2000" b="1" dirty="0"/>
              <a:t>≥</a:t>
            </a:r>
            <a:r>
              <a:rPr lang="ru-RU" sz="2000" b="1" dirty="0"/>
              <a:t> 0.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Докажем ограниченность, продифференцировав по </a:t>
            </a:r>
            <a:r>
              <a:rPr lang="en-US" sz="2000" b="1" dirty="0"/>
              <a:t>p</a:t>
            </a:r>
            <a:r>
              <a:rPr lang="ru-RU" sz="2000" dirty="0"/>
              <a:t>:</a:t>
            </a:r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Следовательно, величина </a:t>
            </a:r>
            <a:r>
              <a:rPr lang="en-US" sz="2000" b="1" dirty="0"/>
              <a:t>h</a:t>
            </a:r>
            <a:r>
              <a:rPr lang="en-US" sz="2000" b="1" baseline="-25000" dirty="0"/>
              <a:t>i</a:t>
            </a:r>
            <a:r>
              <a:rPr lang="en-US" sz="2000" dirty="0"/>
              <a:t> </a:t>
            </a:r>
            <a:r>
              <a:rPr lang="ru-RU" sz="2000" dirty="0"/>
              <a:t>имеет экстремум (можно доказать, что это максимум), а значит это величина ограниченная</a:t>
            </a:r>
            <a:r>
              <a:rPr lang="ru-RU" dirty="0"/>
              <a:t>.</a:t>
            </a:r>
            <a:endParaRPr lang="ru-RU" sz="20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7EA61A3-E3FC-3659-0E64-DAD47B439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9220" name="Object 1">
            <a:extLst>
              <a:ext uri="{FF2B5EF4-FFF2-40B4-BE49-F238E27FC236}">
                <a16:creationId xmlns:a16="http://schemas.microsoft.com/office/drawing/2014/main" id="{80A9EBDC-955E-223D-C449-796D0F041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63987"/>
              </p:ext>
            </p:extLst>
          </p:nvPr>
        </p:nvGraphicFramePr>
        <p:xfrm>
          <a:off x="629524" y="4184294"/>
          <a:ext cx="7600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796120" imgH="11796120" progId="Equation.3">
                  <p:embed/>
                </p:oleObj>
              </mc:Choice>
              <mc:Fallback>
                <p:oleObj name="Формула" r:id="rId2" imgW="11796120" imgH="11796120" progId="Equation.3">
                  <p:embed/>
                  <p:pic>
                    <p:nvPicPr>
                      <p:cNvPr id="9220" name="Object 1">
                        <a:extLst>
                          <a:ext uri="{FF2B5EF4-FFF2-40B4-BE49-F238E27FC236}">
                            <a16:creationId xmlns:a16="http://schemas.microsoft.com/office/drawing/2014/main" id="{80A9EBDC-955E-223D-C449-796D0F041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24" y="4184294"/>
                        <a:ext cx="7600950" cy="720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3">
            <a:extLst>
              <a:ext uri="{FF2B5EF4-FFF2-40B4-BE49-F238E27FC236}">
                <a16:creationId xmlns:a16="http://schemas.microsoft.com/office/drawing/2014/main" id="{6EE48F49-86B8-CF9E-0110-602A04DA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5AD6D2F3-8D74-0E5A-43D9-BDB4B025ABD7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836613"/>
            <a:ext cx="5081588" cy="2808287"/>
            <a:chOff x="-180" y="110"/>
            <a:chExt cx="5040" cy="2700"/>
          </a:xfrm>
        </p:grpSpPr>
        <p:sp>
          <p:nvSpPr>
            <p:cNvPr id="10248" name="Line 3">
              <a:extLst>
                <a:ext uri="{FF2B5EF4-FFF2-40B4-BE49-F238E27FC236}">
                  <a16:creationId xmlns:a16="http://schemas.microsoft.com/office/drawing/2014/main" id="{AD0961AA-65CB-51A7-ED8C-1D3929561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10"/>
              <a:ext cx="0" cy="27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49" name="Line 4">
              <a:extLst>
                <a:ext uri="{FF2B5EF4-FFF2-40B4-BE49-F238E27FC236}">
                  <a16:creationId xmlns:a16="http://schemas.microsoft.com/office/drawing/2014/main" id="{292EA4C2-AA0E-0B9C-E44F-00961B6D4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80" y="2630"/>
              <a:ext cx="504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0" name="Freeform 5">
              <a:extLst>
                <a:ext uri="{FF2B5EF4-FFF2-40B4-BE49-F238E27FC236}">
                  <a16:creationId xmlns:a16="http://schemas.microsoft.com/office/drawing/2014/main" id="{385B9685-8FBF-8219-3DC2-8C308D62F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30"/>
              <a:ext cx="3960" cy="1800"/>
            </a:xfrm>
            <a:custGeom>
              <a:avLst/>
              <a:gdLst>
                <a:gd name="T0" fmla="*/ 0 w 3960"/>
                <a:gd name="T1" fmla="*/ 1800 h 1800"/>
                <a:gd name="T2" fmla="*/ 1260 w 3960"/>
                <a:gd name="T3" fmla="*/ 0 h 1800"/>
                <a:gd name="T4" fmla="*/ 3960 w 3960"/>
                <a:gd name="T5" fmla="*/ 1800 h 1800"/>
                <a:gd name="T6" fmla="*/ 0 60000 65536"/>
                <a:gd name="T7" fmla="*/ 0 60000 65536"/>
                <a:gd name="T8" fmla="*/ 0 60000 65536"/>
                <a:gd name="T9" fmla="*/ 0 w 3960"/>
                <a:gd name="T10" fmla="*/ 0 h 1800"/>
                <a:gd name="T11" fmla="*/ 3960 w 3960"/>
                <a:gd name="T12" fmla="*/ 1800 h 1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0" h="1800">
                  <a:moveTo>
                    <a:pt x="0" y="1800"/>
                  </a:moveTo>
                  <a:cubicBezTo>
                    <a:pt x="300" y="900"/>
                    <a:pt x="600" y="0"/>
                    <a:pt x="1260" y="0"/>
                  </a:cubicBezTo>
                  <a:cubicBezTo>
                    <a:pt x="1920" y="0"/>
                    <a:pt x="2940" y="900"/>
                    <a:pt x="3960" y="180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51" name="Line 6">
              <a:extLst>
                <a:ext uri="{FF2B5EF4-FFF2-40B4-BE49-F238E27FC236}">
                  <a16:creationId xmlns:a16="http://schemas.microsoft.com/office/drawing/2014/main" id="{DBD3EA87-B1C2-11D9-C258-DEED79C87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830"/>
              <a:ext cx="0" cy="1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43" name="Rectangle 17">
            <a:extLst>
              <a:ext uri="{FF2B5EF4-FFF2-40B4-BE49-F238E27FC236}">
                <a16:creationId xmlns:a16="http://schemas.microsoft.com/office/drawing/2014/main" id="{2D9E5F0F-E35A-A59D-4A8D-ED1D59DDF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0244" name="Rectangle 19">
            <a:extLst>
              <a:ext uri="{FF2B5EF4-FFF2-40B4-BE49-F238E27FC236}">
                <a16:creationId xmlns:a16="http://schemas.microsoft.com/office/drawing/2014/main" id="{E95300E7-F198-D6BA-B931-59852A99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506788"/>
            <a:ext cx="5651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 indent="4508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71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71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71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1400" b="1" dirty="0">
                <a:latin typeface="Arial"/>
                <a:cs typeface="Times New Roman"/>
              </a:rPr>
              <a:t> 0</a:t>
            </a:r>
            <a:r>
              <a:rPr lang="ru-RU" altLang="ru-RU" sz="1400" dirty="0">
                <a:latin typeface="Arial"/>
                <a:cs typeface="Times New Roman"/>
              </a:rPr>
              <a:t>			</a:t>
            </a:r>
            <a:r>
              <a:rPr lang="ru-RU" altLang="ru-RU" sz="1400" b="1" dirty="0">
                <a:latin typeface="Arial"/>
                <a:cs typeface="Times New Roman"/>
              </a:rPr>
              <a:t>1/</a:t>
            </a:r>
            <a:r>
              <a:rPr lang="en-US" altLang="ru-RU" sz="1400" b="1" dirty="0">
                <a:latin typeface="Arial"/>
                <a:cs typeface="Times New Roman"/>
              </a:rPr>
              <a:t>e</a:t>
            </a:r>
            <a:r>
              <a:rPr lang="ru-RU" altLang="ru-RU" sz="1400" b="1" dirty="0">
                <a:latin typeface="Arial"/>
                <a:cs typeface="Times New Roman"/>
              </a:rPr>
              <a:t>			     1</a:t>
            </a:r>
            <a:endParaRPr lang="ru-RU" altLang="ru-RU" sz="900" dirty="0">
              <a:latin typeface="Arial"/>
              <a:cs typeface="Times New Roman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/>
                <a:cs typeface="Times New Roman"/>
              </a:rPr>
              <a:t>Рис. 1. К свойству ограниченности энтропии.</a:t>
            </a:r>
          </a:p>
        </p:txBody>
      </p:sp>
      <p:sp>
        <p:nvSpPr>
          <p:cNvPr id="10245" name="Прямоугольник 21">
            <a:extLst>
              <a:ext uri="{FF2B5EF4-FFF2-40B4-BE49-F238E27FC236}">
                <a16:creationId xmlns:a16="http://schemas.microsoft.com/office/drawing/2014/main" id="{348E0301-670B-E029-0212-3458A3024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997200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p</a:t>
            </a:r>
            <a:r>
              <a:rPr lang="en-US" altLang="ru-RU" sz="1800" baseline="-25000">
                <a:latin typeface="Arial" panose="020B0604020202020204" pitchFamily="34" charset="0"/>
              </a:rPr>
              <a:t>i</a:t>
            </a: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0246" name="Rectangle 25">
            <a:extLst>
              <a:ext uri="{FF2B5EF4-FFF2-40B4-BE49-F238E27FC236}">
                <a16:creationId xmlns:a16="http://schemas.microsoft.com/office/drawing/2014/main" id="{F9BB75BD-F95B-5A75-E11A-D0B71A6F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0247" name="Rectangle 26">
            <a:extLst>
              <a:ext uri="{FF2B5EF4-FFF2-40B4-BE49-F238E27FC236}">
                <a16:creationId xmlns:a16="http://schemas.microsoft.com/office/drawing/2014/main" id="{A17520F4-2498-568E-A35E-908B45FF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908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08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71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71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71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71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ru-RU" sz="1400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altLang="ru-RU" sz="1400" baseline="-30000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1959DA2-F7B1-BAF4-383F-20C753C1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76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ru-RU" sz="2000" b="1" u="sng" dirty="0"/>
              <a:t>Энтропия системы, имеющей</a:t>
            </a:r>
            <a:r>
              <a:rPr lang="ru-RU" b="1" u="sng" dirty="0"/>
              <a:t> n</a:t>
            </a:r>
            <a:r>
              <a:rPr lang="ru-RU" sz="2000" b="1" u="sng" dirty="0"/>
              <a:t> равновероятных состояний, максимальна и равна </a:t>
            </a:r>
            <a:r>
              <a:rPr lang="ru-RU" b="1" u="sng" dirty="0" err="1"/>
              <a:t>log</a:t>
            </a:r>
            <a:r>
              <a:rPr lang="ru-RU" b="1" u="sng" dirty="0"/>
              <a:t> n</a:t>
            </a:r>
            <a:r>
              <a:rPr lang="ru-RU" sz="2000" b="1" i="1" u="sng" dirty="0"/>
              <a:t>.</a:t>
            </a:r>
            <a:endParaRPr lang="ru-RU" sz="2000" u="sng" dirty="0"/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Докажем максимальность</a:t>
            </a:r>
            <a:r>
              <a:rPr lang="ru-RU" dirty="0"/>
              <a:t> методом множителей Лагранжа.</a:t>
            </a:r>
            <a:endParaRPr lang="ru-RU" sz="20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  <a:p>
            <a:pPr>
              <a:buFont typeface="Arial" charset="0"/>
              <a:buChar char="•"/>
              <a:defRPr/>
            </a:pPr>
            <a:endParaRPr lang="ru-RU" sz="20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488B9CE-CE94-9A86-334C-F0D73346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2" name="Рисунок 1" descr="Изображение выглядит как Шрифт, белый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CD814544-4AAA-FEFA-BE90-234FC500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6" y="1907483"/>
            <a:ext cx="5314950" cy="9429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EA827A0-14C8-8351-8690-27EEBB10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4" y="2769815"/>
            <a:ext cx="84963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E9ECDCFA16F3147A72A22E48C232EB9" ma:contentTypeVersion="8" ma:contentTypeDescription="Создание документа." ma:contentTypeScope="" ma:versionID="3ff62d90d1c42293435f5ac590376c18">
  <xsd:schema xmlns:xsd="http://www.w3.org/2001/XMLSchema" xmlns:xs="http://www.w3.org/2001/XMLSchema" xmlns:p="http://schemas.microsoft.com/office/2006/metadata/properties" xmlns:ns2="74852c07-60bd-40af-a964-e5d919c59f46" targetNamespace="http://schemas.microsoft.com/office/2006/metadata/properties" ma:root="true" ma:fieldsID="e4766b4aae7181a6f485587a908b03f5" ns2:_="">
    <xsd:import namespace="74852c07-60bd-40af-a964-e5d919c59f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52c07-60bd-40af-a964-e5d919c59f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A8C9B0-46F1-478D-B04D-6B6212A62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C1C5D6-4B48-4A79-ACBC-12C7637A6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52c07-60bd-40af-a964-e5d919c59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94D5E6-0B75-4EB3-9116-7987F6814B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1398</Words>
  <Application>Microsoft Office PowerPoint</Application>
  <PresentationFormat>Экран (4:3)</PresentationFormat>
  <Paragraphs>141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VanillaVTI</vt:lpstr>
      <vt:lpstr>Презентация PowerPoint</vt:lpstr>
      <vt:lpstr>Энтропия и ее свойства </vt:lpstr>
      <vt:lpstr>Презентация PowerPoint</vt:lpstr>
      <vt:lpstr>Презентация PowerPoint</vt:lpstr>
      <vt:lpstr>Свойства энтропии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Дифференциальная энтропия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Энтропия перестановок</vt:lpstr>
      <vt:lpstr>Permutation entropy</vt:lpstr>
      <vt:lpstr>Weighted permutation entropy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Владислав</dc:creator>
  <cp:lastModifiedBy>Виктор Карпенко</cp:lastModifiedBy>
  <cp:revision>426</cp:revision>
  <dcterms:created xsi:type="dcterms:W3CDTF">2010-03-15T08:55:59Z</dcterms:created>
  <dcterms:modified xsi:type="dcterms:W3CDTF">2024-06-18T16:01:25Z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0x010100DE9ECDCFA16F3147A72A22E48C232EB9</vt:lpwstr>
  </property>
</Properties>
</file>