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8" r:id="rId3"/>
    <p:sldId id="262" r:id="rId4"/>
    <p:sldId id="257" r:id="rId5"/>
    <p:sldId id="263" r:id="rId6"/>
    <p:sldId id="259" r:id="rId7"/>
    <p:sldId id="260" r:id="rId8"/>
    <p:sldId id="270" r:id="rId9"/>
    <p:sldId id="280" r:id="rId10"/>
    <p:sldId id="261" r:id="rId11"/>
    <p:sldId id="265" r:id="rId12"/>
    <p:sldId id="266" r:id="rId13"/>
    <p:sldId id="264" r:id="rId14"/>
    <p:sldId id="306" r:id="rId15"/>
    <p:sldId id="289" r:id="rId16"/>
    <p:sldId id="276" r:id="rId17"/>
    <p:sldId id="283" r:id="rId18"/>
    <p:sldId id="268" r:id="rId19"/>
    <p:sldId id="290" r:id="rId20"/>
    <p:sldId id="304" r:id="rId21"/>
    <p:sldId id="269" r:id="rId22"/>
    <p:sldId id="281" r:id="rId23"/>
    <p:sldId id="305" r:id="rId24"/>
    <p:sldId id="282" r:id="rId25"/>
    <p:sldId id="271" r:id="rId26"/>
    <p:sldId id="287" r:id="rId27"/>
    <p:sldId id="272" r:id="rId28"/>
    <p:sldId id="273" r:id="rId29"/>
    <p:sldId id="274" r:id="rId30"/>
    <p:sldId id="267" r:id="rId31"/>
    <p:sldId id="278" r:id="rId32"/>
    <p:sldId id="284" r:id="rId33"/>
    <p:sldId id="285" r:id="rId34"/>
    <p:sldId id="286" r:id="rId35"/>
    <p:sldId id="292" r:id="rId36"/>
    <p:sldId id="277" r:id="rId37"/>
    <p:sldId id="294" r:id="rId38"/>
    <p:sldId id="297" r:id="rId39"/>
    <p:sldId id="293" r:id="rId40"/>
    <p:sldId id="307" r:id="rId41"/>
    <p:sldId id="308" r:id="rId42"/>
    <p:sldId id="296" r:id="rId43"/>
    <p:sldId id="298" r:id="rId44"/>
    <p:sldId id="295" r:id="rId45"/>
    <p:sldId id="300" r:id="rId46"/>
    <p:sldId id="299" r:id="rId47"/>
    <p:sldId id="301" r:id="rId48"/>
    <p:sldId id="291" r:id="rId49"/>
    <p:sldId id="302" r:id="rId50"/>
    <p:sldId id="309" r:id="rId51"/>
    <p:sldId id="303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5341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1A09C-3147-4A7C-ACE8-F2D1662CD1CE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0EA8C-4F6D-4387-866D-544D6C32495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659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1A09C-3147-4A7C-ACE8-F2D1662CD1CE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0EA8C-4F6D-4387-866D-544D6C324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57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1A09C-3147-4A7C-ACE8-F2D1662CD1CE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0EA8C-4F6D-4387-866D-544D6C324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5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1A09C-3147-4A7C-ACE8-F2D1662CD1CE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0EA8C-4F6D-4387-866D-544D6C324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09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1A09C-3147-4A7C-ACE8-F2D1662CD1CE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0EA8C-4F6D-4387-866D-544D6C32495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503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1A09C-3147-4A7C-ACE8-F2D1662CD1CE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0EA8C-4F6D-4387-866D-544D6C324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52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1A09C-3147-4A7C-ACE8-F2D1662CD1CE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0EA8C-4F6D-4387-866D-544D6C324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60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1A09C-3147-4A7C-ACE8-F2D1662CD1CE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0EA8C-4F6D-4387-866D-544D6C324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60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1A09C-3147-4A7C-ACE8-F2D1662CD1CE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0EA8C-4F6D-4387-866D-544D6C324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64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681A09C-3147-4A7C-ACE8-F2D1662CD1CE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A0EA8C-4F6D-4387-866D-544D6C324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6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1A09C-3147-4A7C-ACE8-F2D1662CD1CE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0EA8C-4F6D-4387-866D-544D6C324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78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681A09C-3147-4A7C-ACE8-F2D1662CD1CE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6A0EA8C-4F6D-4387-866D-544D6C32495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41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eholmes.com/blog/2014/10/09/playing-with-classes-in-powershell-v5-preview/" TargetMode="External"/><Relationship Id="rId2" Type="http://schemas.openxmlformats.org/officeDocument/2006/relationships/hyperlink" Target="http://trevorsullivan.net/2014/10/25/implementing-a-net-class-in-powershell-v5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apien.com/blog/2015/01/05/enumerators-in-windows-powershell-5-0/" TargetMode="External"/><Relationship Id="rId5" Type="http://schemas.openxmlformats.org/officeDocument/2006/relationships/hyperlink" Target="http://www.sapien.com/blog/2014/12/02/beyond-custom-objects-create-a-net-class/" TargetMode="External"/><Relationship Id="rId4" Type="http://schemas.openxmlformats.org/officeDocument/2006/relationships/hyperlink" Target="http://tfl09.blogspot.com/2014/11/writing-classes-with-powershell-v5-part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 A Class of          Wine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Creating Classes in the windows PowerShell 5.0 Preview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077093" y="401444"/>
            <a:ext cx="25701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June Blender</a:t>
            </a:r>
          </a:p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Technology Evangelist</a:t>
            </a:r>
          </a:p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SAPIEN Technologies, Inc.</a:t>
            </a:r>
          </a:p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juneb@sapien.com</a:t>
            </a:r>
          </a:p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@juneb_get_help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846" y="346188"/>
            <a:ext cx="1989462" cy="397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3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Create a class : </a:t>
            </a:r>
            <a:r>
              <a:rPr lang="en-US" b="1" smtClean="0"/>
              <a:t>Class</a:t>
            </a:r>
            <a:r>
              <a:rPr lang="en-US" smtClean="0"/>
              <a:t> keyword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pPr marL="201168" lvl="1" indent="0">
              <a:buNone/>
            </a:pPr>
            <a:r>
              <a:rPr lang="en-US" sz="2400">
                <a:cs typeface="Consolas" panose="020B0609020204030204" pitchFamily="49" charset="0"/>
              </a:rPr>
              <a:t>Syntax:</a:t>
            </a:r>
          </a:p>
          <a:p>
            <a:pPr marL="201168" lvl="1" indent="0">
              <a:buNone/>
            </a:pPr>
            <a:r>
              <a:rPr lang="en-US" sz="240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class</a:t>
            </a:r>
            <a:r>
              <a:rPr 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i="1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className</a:t>
            </a:r>
            <a:r>
              <a:rPr lang="en-US" sz="240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  <a:t> { }</a:t>
            </a:r>
          </a:p>
          <a:p>
            <a:pPr marL="201168" lvl="1" indent="0">
              <a:buNone/>
            </a:pPr>
            <a:endParaRPr lang="en-US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sz="2400" smtClean="0">
                <a:cs typeface="Consolas" panose="020B0609020204030204" pitchFamily="49" charset="0"/>
              </a:rPr>
              <a:t>Example</a:t>
            </a:r>
            <a:r>
              <a:rPr lang="en-US" sz="2400" smtClean="0">
                <a:latin typeface="+mj-lt"/>
                <a:cs typeface="Consolas" panose="020B0609020204030204" pitchFamily="49" charset="0"/>
              </a:rPr>
              <a:t>:</a:t>
            </a:r>
          </a:p>
          <a:p>
            <a:pPr marL="201168" lvl="1" indent="0">
              <a:buNone/>
            </a:pPr>
            <a:r>
              <a:rPr lang="en-US" sz="240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class</a:t>
            </a:r>
            <a:r>
              <a:rPr 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Wine</a:t>
            </a:r>
            <a:r>
              <a:rPr 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{ }</a:t>
            </a:r>
          </a:p>
          <a:p>
            <a:pPr marL="201168" lvl="1" indent="0">
              <a:buNone/>
            </a:pP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83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 properties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79937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000" smtClean="0">
                <a:cs typeface="Consolas" panose="020B0609020204030204" pitchFamily="49" charset="0"/>
              </a:rPr>
              <a:t>Syntax</a:t>
            </a:r>
            <a:r>
              <a:rPr lang="en-US" sz="2000">
                <a:cs typeface="Consolas" panose="020B0609020204030204" pitchFamily="49" charset="0"/>
              </a:rPr>
              <a:t>:</a:t>
            </a:r>
          </a:p>
          <a:p>
            <a:pPr marL="201168" lvl="1" indent="0">
              <a:buNone/>
            </a:pPr>
            <a:r>
              <a:rPr lang="en-US" sz="200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class</a:t>
            </a: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i="1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className</a:t>
            </a:r>
            <a:r>
              <a:rPr lang="en-US" sz="20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marL="201168" lvl="1" indent="0">
              <a:buNone/>
            </a:pP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		[&lt;</a:t>
            </a:r>
            <a:r>
              <a:rPr lang="en-US" sz="2000" i="1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Attribute</a:t>
            </a: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&gt;] [&lt;</a:t>
            </a:r>
            <a:r>
              <a:rPr lang="en-US" sz="2000" i="1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&gt;] &lt;</a:t>
            </a:r>
            <a:r>
              <a:rPr lang="en-US" sz="2000" i="1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PropertyName</a:t>
            </a: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&gt; [ = &lt;defaultValue&gt;]</a:t>
            </a:r>
            <a:b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201168" lvl="1" indent="0">
              <a:buNone/>
            </a:pP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Example:</a:t>
            </a:r>
            <a:endParaRPr lang="en-US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Wine</a:t>
            </a:r>
          </a:p>
          <a:p>
            <a:pPr marL="201168" lvl="1" indent="0">
              <a:buNone/>
            </a:pP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201168" lvl="1" indent="0">
              <a:buNone/>
            </a:pP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		[String] </a:t>
            </a:r>
            <a:r>
              <a:rPr lang="en-US" sz="200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$Name	</a:t>
            </a: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201168" lvl="1" indent="0">
              <a:buNone/>
            </a:pP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en-US" sz="2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67165" y="2735108"/>
            <a:ext cx="145656" cy="49361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6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 properties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sz="2400" smtClean="0">
                <a:cs typeface="Consolas" panose="020B0609020204030204" pitchFamily="49" charset="0"/>
              </a:rPr>
              <a:t>Syntax</a:t>
            </a:r>
            <a:r>
              <a:rPr lang="en-US" sz="2400">
                <a:cs typeface="Consolas" panose="020B0609020204030204" pitchFamily="49" charset="0"/>
              </a:rPr>
              <a:t>:</a:t>
            </a:r>
          </a:p>
          <a:p>
            <a:pPr marL="201168" lvl="1" indent="0">
              <a:buNone/>
            </a:pPr>
            <a:r>
              <a:rPr lang="en-US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class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i="1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className</a:t>
            </a: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marL="201168" lvl="1" indent="0">
              <a:buNone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i="1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Attribute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[&lt;</a:t>
            </a:r>
            <a:r>
              <a:rPr lang="en-US" i="1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&gt;]</a:t>
            </a:r>
            <a:r>
              <a:rPr lang="en-US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i="1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PropertyName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201168" lvl="1" indent="0">
              <a:buNone/>
            </a:pPr>
            <a:endParaRPr lang="en-US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Wine</a:t>
            </a:r>
          </a:p>
          <a:p>
            <a:pPr marL="201168" lvl="1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201168" lvl="1" indent="0">
              <a:buNone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$Name</a:t>
            </a:r>
          </a:p>
          <a:p>
            <a:pPr marL="201168" lvl="1" indent="0">
              <a:buNone/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[ValidateSet("Red", "White", "Rose")]$Color</a:t>
            </a:r>
          </a:p>
          <a:p>
            <a:pPr marL="201168" lvl="1" indent="0">
              <a:buNone/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[int32]$Year = (Get-Date).Year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42527" y="5081799"/>
            <a:ext cx="72830" cy="29131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4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Wine class properties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Wine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384048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200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$Name</a:t>
            </a:r>
          </a:p>
          <a:p>
            <a:pPr marL="384048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200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$Winery</a:t>
            </a:r>
          </a:p>
          <a:p>
            <a:pPr marL="384048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Int32</a:t>
            </a: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200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$Year</a:t>
            </a:r>
          </a:p>
          <a:p>
            <a:pPr marL="384048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200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$isSparkling</a:t>
            </a: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 = $False</a:t>
            </a:r>
          </a:p>
          <a:p>
            <a:pPr marL="384048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ValidateSet</a:t>
            </a: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"Red"</a:t>
            </a: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"White"</a:t>
            </a: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"Rose"</a:t>
            </a: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)][</a:t>
            </a:r>
            <a:r>
              <a:rPr lang="en-US" sz="200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200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$Color</a:t>
            </a:r>
          </a:p>
          <a:p>
            <a:pPr marL="384048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WineSweetness</a:t>
            </a: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200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$Sweetness</a:t>
            </a:r>
          </a:p>
          <a:p>
            <a:pPr marL="384048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200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$Description</a:t>
            </a:r>
            <a:endParaRPr lang="en-US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84048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200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$Price</a:t>
            </a:r>
            <a:endParaRPr lang="en-US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77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 methods : syntax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517373"/>
            <a:ext cx="10374529" cy="2507782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40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[returnType] </a:t>
            </a:r>
            <a:r>
              <a:rPr lang="en-US" sz="240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&lt;methodName&gt;</a:t>
            </a:r>
            <a:r>
              <a:rPr 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[&lt;</a:t>
            </a:r>
            <a:r>
              <a:rPr lang="en-US" sz="2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parameters&gt;]</a:t>
            </a:r>
            <a:r>
              <a:rPr lang="en-US" sz="240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marL="201168" lvl="1" indent="0">
              <a:buNone/>
            </a:pPr>
            <a:r>
              <a:rPr 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  <a:t>		&lt;process parameter values&gt;</a:t>
            </a:r>
          </a:p>
          <a:p>
            <a:pPr marL="201168" lvl="1" indent="0">
              <a:buNone/>
            </a:pP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[return]</a:t>
            </a:r>
            <a:r>
              <a:rPr 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sz="240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returnType expression</a:t>
            </a:r>
            <a:r>
              <a:rPr 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1168" lvl="1" indent="0">
              <a:buNone/>
            </a:pPr>
            <a:endParaRPr lang="en-US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1168" lvl="1" indent="0">
              <a:buNone/>
            </a:pPr>
            <a:endParaRPr lang="en-US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8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02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 methods : syntax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918562"/>
            <a:ext cx="10374529" cy="2507782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160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[returnType] </a:t>
            </a:r>
            <a:r>
              <a:rPr lang="en-US" sz="160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&lt;methodName&gt;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[&lt;parameters&gt;]</a:t>
            </a:r>
            <a:r>
              <a:rPr lang="en-US" sz="160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marL="201168" lvl="1" indent="0">
              <a:buNone/>
            </a:pP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		&lt;process parameter values&gt;</a:t>
            </a:r>
          </a:p>
          <a:p>
            <a:pPr marL="201168" lvl="1" indent="0">
              <a:buNone/>
            </a:pP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[return]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sz="160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returnType expression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b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1168" lvl="1" indent="0">
              <a:buNone/>
            </a:pPr>
            <a:endParaRPr lang="en-US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-- Parentheses around parameters are required  ()</a:t>
            </a:r>
          </a:p>
          <a:p>
            <a:pPr marL="201168" lvl="1" indent="0">
              <a:buNone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-- All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parameters are </a:t>
            </a:r>
            <a:r>
              <a:rPr lang="en-US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mandatory and positional</a:t>
            </a:r>
            <a:endParaRPr lang="en-US" smtClean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-- Multiple methods with same name and different parameter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types ("overload")</a:t>
            </a:r>
          </a:p>
          <a:p>
            <a:pPr marL="201168" lvl="1" indent="0">
              <a:buNone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-- Default return type is void (nothing)</a:t>
            </a:r>
          </a:p>
          <a:p>
            <a:pPr marL="201168" lvl="1" indent="0">
              <a:buNone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-- All paths of method must return the return type</a:t>
            </a:r>
          </a:p>
          <a:p>
            <a:pPr marL="201168" lvl="1" indent="0">
              <a:buNone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-- </a:t>
            </a:r>
            <a:r>
              <a:rPr lang="en-US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keyword is required to return anything (no standard output)</a:t>
            </a:r>
          </a:p>
          <a:p>
            <a:pPr marL="201168" lvl="1" indent="0">
              <a:buNone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--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Parameter "(" must be on first line</a:t>
            </a:r>
          </a:p>
          <a:p>
            <a:pPr marL="201168" lvl="1" indent="0">
              <a:buNone/>
            </a:pPr>
            <a:endParaRPr lang="en-US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8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9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Return Types:  Contract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Optional.  The default is "[void]"  :  Cannot return anything.</a:t>
            </a:r>
          </a:p>
          <a:p>
            <a:r>
              <a:rPr lang="en-US" smtClean="0"/>
              <a:t>Every logical path must return the same type.</a:t>
            </a:r>
          </a:p>
          <a:p>
            <a:r>
              <a:rPr lang="en-US" smtClean="0"/>
              <a:t>Return keyword is required.</a:t>
            </a:r>
            <a:endParaRPr lang="en-US"/>
          </a:p>
          <a:p>
            <a:pPr marL="384048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mtClean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84048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String]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GetHelp() </a:t>
            </a:r>
          </a:p>
          <a:p>
            <a:pPr marL="384048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84048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[String]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$firstRef = $this.Reference.Split(",").Trim() | Select-Object -First 1</a:t>
            </a:r>
          </a:p>
          <a:p>
            <a:pPr marL="384048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 </a:t>
            </a:r>
          </a:p>
          <a:p>
            <a:pPr marL="384048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384048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Get-Help $firstRef</a:t>
            </a:r>
          </a:p>
          <a:p>
            <a:pPr marL="384048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84048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</a:p>
          <a:p>
            <a:pPr marL="384048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384048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""</a:t>
            </a:r>
          </a:p>
          <a:p>
            <a:pPr marL="384048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84048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71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$</a:t>
            </a:r>
            <a:r>
              <a:rPr lang="en-US" smtClean="0"/>
              <a:t>this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cs typeface="Consolas" panose="020B0609020204030204" pitchFamily="49" charset="0"/>
              </a:rPr>
              <a:t>Refers to the </a:t>
            </a:r>
            <a:r>
              <a:rPr lang="en-US" smtClean="0">
                <a:solidFill>
                  <a:schemeClr val="accent2"/>
                </a:solidFill>
                <a:cs typeface="Consolas" panose="020B0609020204030204" pitchFamily="49" charset="0"/>
              </a:rPr>
              <a:t>current instance</a:t>
            </a:r>
            <a:r>
              <a:rPr lang="en-US" smtClean="0">
                <a:cs typeface="Consolas" panose="020B0609020204030204" pitchFamily="49" charset="0"/>
              </a:rPr>
              <a:t> of the class ($_ for classes)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cs typeface="Consolas" panose="020B0609020204030204" pitchFamily="49" charset="0"/>
              </a:rPr>
              <a:t>Distinguishes properties from parameters and variables.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cs typeface="Consolas" panose="020B0609020204030204" pitchFamily="49" charset="0"/>
            </a:endParaRP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class Tree </a:t>
            </a: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384048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#Properties</a:t>
            </a:r>
          </a:p>
          <a:p>
            <a:pPr marL="384048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[String] </a:t>
            </a:r>
            <a:r>
              <a:rPr lang="en-US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$Species</a:t>
            </a:r>
          </a:p>
          <a:p>
            <a:pPr marL="384048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[Int32]  </a:t>
            </a:r>
            <a:r>
              <a:rPr lang="en-US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$Height</a:t>
            </a:r>
          </a:p>
          <a:p>
            <a:pPr marL="384048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84048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Tree (</a:t>
            </a:r>
            <a:r>
              <a:rPr lang="en-US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$Species, $Height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384048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$this.Species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$Species</a:t>
            </a:r>
          </a:p>
          <a:p>
            <a:pPr marL="384048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$this.Height</a:t>
            </a:r>
            <a:r>
              <a:rPr lang="en-US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$Height</a:t>
            </a:r>
          </a:p>
          <a:p>
            <a:pPr marL="384048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724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Wine class methods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Wine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pPr marL="384048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#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toString()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# Override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: Returns a human-readable string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384048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String] toString()</a:t>
            </a: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   $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color = $this.Color</a:t>
            </a: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($this.isSparkling) {$color = "Sparkling $color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"}</a:t>
            </a: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"$color Wine: $($this.Name)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          $($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this.Year) by $($this.Winery).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    Priced at: $("{0:C}" -f $this.Price). `</a:t>
            </a: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Described 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as: $($this.Description). "</a:t>
            </a: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644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 methods : 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918562"/>
            <a:ext cx="10374529" cy="2507782"/>
          </a:xfrm>
        </p:spPr>
        <p:txBody>
          <a:bodyPr>
            <a:normAutofit/>
          </a:bodyPr>
          <a:lstStyle/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#Properties</a:t>
            </a:r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[int] $Amount</a:t>
            </a:r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smtClean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#Methods</a:t>
            </a:r>
            <a:endParaRPr lang="en-US" sz="160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[String]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Sip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([Int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]$Ounces, [String]$Response)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     if ($this.Amount 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-ge 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$Ounces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	  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		$this.Amount -= $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Ounces</a:t>
            </a:r>
            <a:b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sz="160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"Oh! $Response"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	   	         </a:t>
            </a:r>
            <a:b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201168" lvl="1" indent="0">
              <a:buNone/>
            </a:pP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8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32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</a:t>
            </a:r>
            <a:r>
              <a:rPr lang="en-US" i="1" smtClean="0"/>
              <a:t>class</a:t>
            </a:r>
            <a:r>
              <a:rPr lang="en-US" smtClean="0"/>
              <a:t>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In Windows PowerShell, a class defines a </a:t>
            </a:r>
            <a:r>
              <a:rPr lang="en-US" sz="2400" b="1" smtClean="0"/>
              <a:t>type</a:t>
            </a:r>
            <a:r>
              <a:rPr lang="en-US" sz="2400" smtClean="0"/>
              <a:t> of object.</a:t>
            </a:r>
          </a:p>
          <a:p>
            <a:r>
              <a:rPr lang="en-US" sz="2400" smtClean="0"/>
              <a:t>The class is </a:t>
            </a:r>
            <a:r>
              <a:rPr lang="en-US" sz="2400" b="1" smtClean="0"/>
              <a:t>not</a:t>
            </a:r>
            <a:r>
              <a:rPr lang="en-US" sz="2400" smtClean="0"/>
              <a:t> an object.</a:t>
            </a:r>
          </a:p>
          <a:p>
            <a:r>
              <a:rPr lang="en-US" sz="2400" smtClean="0"/>
              <a:t>It's like a </a:t>
            </a:r>
            <a:r>
              <a:rPr lang="en-US" sz="2400" b="1" smtClean="0"/>
              <a:t>specification</a:t>
            </a:r>
            <a:r>
              <a:rPr lang="en-US" sz="2400" smtClean="0"/>
              <a:t> of an object.</a:t>
            </a:r>
          </a:p>
          <a:p>
            <a:r>
              <a:rPr lang="en-US" sz="2400" smtClean="0"/>
              <a:t>You can create objects based on </a:t>
            </a:r>
            <a:br>
              <a:rPr lang="en-US" sz="2400" smtClean="0"/>
            </a:br>
            <a:r>
              <a:rPr lang="en-US" sz="2400" smtClean="0"/>
              <a:t>the specification.</a:t>
            </a:r>
          </a:p>
          <a:p>
            <a:endParaRPr lang="en-US" sz="2400"/>
          </a:p>
          <a:p>
            <a:endParaRPr lang="en-US" smtClean="0"/>
          </a:p>
          <a:p>
            <a:endParaRPr lang="en-US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037" y="2448897"/>
            <a:ext cx="4585861" cy="339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69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5384440" cy="1450757"/>
          </a:xfrm>
        </p:spPr>
        <p:txBody>
          <a:bodyPr/>
          <a:lstStyle/>
          <a:p>
            <a:r>
              <a:rPr lang="en-US" smtClean="0"/>
              <a:t>Calling class methods 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No parameter names;  All parameters are mandatory and positional; Parentheses are required</a:t>
            </a:r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60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String]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Sip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([Int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]$Ounces, 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[String]$Response)</a:t>
            </a:r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     {</a:t>
            </a:r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         if ($this.Amount </a:t>
            </a:r>
            <a: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ge- </a:t>
            </a:r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$Ounces</a:t>
            </a:r>
            <a: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	    {</a:t>
            </a:r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      $</a:t>
            </a:r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this.Amount -= $Ounces</a:t>
            </a:r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sz="120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Oh! </a:t>
            </a:r>
            <a:r>
              <a:rPr lang="en-US" sz="120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20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Response"</a:t>
            </a:r>
            <a:endParaRPr 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	         </a:t>
            </a:r>
            <a:b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     }</a:t>
            </a:r>
          </a:p>
          <a:p>
            <a:pPr marL="201168" lvl="1" indent="0">
              <a:buNone/>
            </a:pPr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$myWine.Sip(2, "What a delightful finish!") </a:t>
            </a:r>
          </a:p>
          <a:p>
            <a:pPr marL="201168" lvl="1" indent="0">
              <a:buNone/>
            </a:pPr>
            <a:r>
              <a:rPr lang="en-US" strike="sngStrike">
                <a:latin typeface="Consolas" panose="020B0609020204030204" pitchFamily="49" charset="0"/>
                <a:cs typeface="Consolas" panose="020B0609020204030204" pitchFamily="49" charset="0"/>
              </a:rPr>
              <a:t>$myWine.Sip</a:t>
            </a:r>
            <a:r>
              <a:rPr lang="en-US" strike="sngStrike" smtClean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trike="sngStrike">
                <a:latin typeface="Consolas" panose="020B0609020204030204" pitchFamily="49" charset="0"/>
                <a:cs typeface="Consolas" panose="020B0609020204030204" pitchFamily="49" charset="0"/>
              </a:rPr>
              <a:t>what a delightful finish</a:t>
            </a:r>
            <a:r>
              <a:rPr lang="en-US" strike="sngStrike" smtClean="0">
                <a:latin typeface="Consolas" panose="020B0609020204030204" pitchFamily="49" charset="0"/>
                <a:cs typeface="Consolas" panose="020B0609020204030204" pitchFamily="49" charset="0"/>
              </a:rPr>
              <a:t>", 2) </a:t>
            </a:r>
          </a:p>
          <a:p>
            <a:pPr marL="201168" lvl="1" indent="0">
              <a:buNone/>
            </a:pPr>
            <a:r>
              <a:rPr lang="en-US" strike="sngStrike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trike="sngStrike" smtClean="0">
                <a:latin typeface="Consolas" panose="020B0609020204030204" pitchFamily="49" charset="0"/>
                <a:cs typeface="Consolas" panose="020B0609020204030204" pitchFamily="49" charset="0"/>
              </a:rPr>
              <a:t>myWine.Sip(2)</a:t>
            </a:r>
          </a:p>
          <a:p>
            <a:pPr marL="201168" lvl="1" indent="0">
              <a:buNone/>
            </a:pPr>
            <a:r>
              <a:rPr lang="en-US" strike="sngStrike">
                <a:latin typeface="Consolas" panose="020B0609020204030204" pitchFamily="49" charset="0"/>
                <a:cs typeface="Consolas" panose="020B0609020204030204" pitchFamily="49" charset="0"/>
              </a:rPr>
              <a:t>$myWine.Sip</a:t>
            </a:r>
            <a:r>
              <a:rPr lang="en-US" strike="sngStrike" smtClean="0">
                <a:latin typeface="Consolas" panose="020B0609020204030204" pitchFamily="49" charset="0"/>
                <a:cs typeface="Consolas" panose="020B0609020204030204" pitchFamily="49" charset="0"/>
              </a:rPr>
              <a:t>(-Amount 2 -Response "what </a:t>
            </a:r>
            <a:r>
              <a:rPr lang="en-US" strike="sngStrike">
                <a:latin typeface="Consolas" panose="020B0609020204030204" pitchFamily="49" charset="0"/>
                <a:cs typeface="Consolas" panose="020B0609020204030204" pitchFamily="49" charset="0"/>
              </a:rPr>
              <a:t>a delightful finish")</a:t>
            </a:r>
            <a:r>
              <a:rPr lang="en-US" sz="1600" strike="sngStrike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201168" lvl="1" indent="0">
              <a:buNone/>
            </a:pPr>
            <a:endParaRPr lang="en-US" strike="sngStrike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strike="sngStrike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trike="sngStrike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trike="sngStrike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trike="sngStrike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1168" lvl="1" indent="0">
              <a:buNone/>
            </a:pPr>
            <a:endParaRPr lang="en-US" strike="sngStrike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1168" lvl="1" indent="0">
              <a:buNone/>
            </a:pPr>
            <a:endParaRPr lang="en-US" strike="sngStrike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1168" lvl="1" indent="0">
              <a:buNone/>
            </a:pP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1168" lvl="1" indent="0">
              <a:buNone/>
            </a:pPr>
            <a:endParaRPr lang="en-US" sz="2200" smtClean="0"/>
          </a:p>
          <a:p>
            <a:pPr marL="201168" lvl="1" indent="0">
              <a:buNone/>
            </a:pP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201168" lvl="1" indent="0">
              <a:buNone/>
            </a:pPr>
            <a:r>
              <a:rPr 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sz="24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15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5384440" cy="1450757"/>
          </a:xfrm>
        </p:spPr>
        <p:txBody>
          <a:bodyPr/>
          <a:lstStyle/>
          <a:p>
            <a:r>
              <a:rPr lang="en-US" smtClean="0"/>
              <a:t>Create a wine </a:t>
            </a:r>
            <a:br>
              <a:rPr lang="en-US" smtClean="0"/>
            </a:br>
            <a:r>
              <a:rPr lang="en-US" sz="3600" smtClean="0"/>
              <a:t>(instance of the Wine class)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smtClean="0"/>
              <a:t>To create an instance of a class, use the </a:t>
            </a:r>
            <a:r>
              <a:rPr lang="en-US" sz="2000" b="1" smtClean="0"/>
              <a:t>New</a:t>
            </a:r>
            <a:r>
              <a:rPr lang="en-US" sz="2000" smtClean="0"/>
              <a:t> static method.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smtClean="0"/>
              <a:t>The parameters of the New method match a </a:t>
            </a:r>
            <a:r>
              <a:rPr lang="en-US" sz="2000" smtClean="0">
                <a:solidFill>
                  <a:schemeClr val="accent2"/>
                </a:solidFill>
              </a:rPr>
              <a:t>constructor</a:t>
            </a:r>
            <a:r>
              <a:rPr lang="en-US" sz="2000" smtClean="0"/>
              <a:t>.</a:t>
            </a:r>
            <a:br>
              <a:rPr lang="en-US" sz="2000" smtClean="0"/>
            </a:br>
            <a:endParaRPr lang="en-US" sz="200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smtClean="0"/>
              <a:t>New-Object doesn't work, because "you can't refer to the type name as a string."</a:t>
            </a:r>
            <a:br>
              <a:rPr lang="en-US" sz="2000" smtClean="0"/>
            </a:br>
            <a:endParaRPr lang="en-US" sz="200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smtClean="0"/>
              <a:t>You can't create types at the command-line, because "you </a:t>
            </a:r>
            <a:r>
              <a:rPr lang="en-US" sz="2000"/>
              <a:t>can't use a type literal </a:t>
            </a:r>
            <a:r>
              <a:rPr lang="en-US" sz="2000" smtClean="0"/>
              <a:t>([</a:t>
            </a:r>
            <a:r>
              <a:rPr lang="en-US" sz="2000"/>
              <a:t>MyClass]) outside the script/module file in which the </a:t>
            </a:r>
            <a:r>
              <a:rPr lang="en-US" sz="2000" smtClean="0"/>
              <a:t>class is </a:t>
            </a:r>
            <a:r>
              <a:rPr lang="en-US" sz="2000"/>
              <a:t>defined</a:t>
            </a:r>
            <a:r>
              <a:rPr lang="en-US" sz="2000" smtClean="0"/>
              <a:t>."</a:t>
            </a:r>
            <a:endParaRPr lang="en-US" sz="2000"/>
          </a:p>
          <a:p>
            <a:pPr lvl="1">
              <a:buFont typeface="Arial" panose="020B0604020202020204" pitchFamily="34" charset="0"/>
              <a:buChar char="•"/>
            </a:pPr>
            <a:endParaRPr lang="en-US" sz="2800" smtClean="0"/>
          </a:p>
          <a:p>
            <a:pPr marL="201168" lvl="1" indent="0">
              <a:buNone/>
            </a:pPr>
            <a:endParaRPr lang="en-US" smtClean="0"/>
          </a:p>
          <a:p>
            <a:endParaRPr lang="en-US" sz="2400" smtClean="0"/>
          </a:p>
        </p:txBody>
      </p:sp>
      <p:sp>
        <p:nvSpPr>
          <p:cNvPr id="4" name="TextBox 3"/>
          <p:cNvSpPr txBox="1"/>
          <p:nvPr/>
        </p:nvSpPr>
        <p:spPr>
          <a:xfrm>
            <a:off x="8868871" y="873940"/>
            <a:ext cx="2103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(Feb. v5.0.10018.0)</a:t>
            </a:r>
          </a:p>
        </p:txBody>
      </p:sp>
    </p:spTree>
    <p:extLst>
      <p:ext uri="{BB962C8B-B14F-4D97-AF65-F5344CB8AC3E}">
        <p14:creationId xmlns:p14="http://schemas.microsoft.com/office/powerpoint/2010/main" val="181127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Constructors : about constructors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cs typeface="Consolas" panose="020B0609020204030204" pitchFamily="49" charset="0"/>
              </a:rPr>
              <a:t>Special methods for creating an instance of the object.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cs typeface="Consolas" panose="020B0609020204030204" pitchFamily="49" charset="0"/>
              </a:rPr>
              <a:t>Constructor name is always the class name.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mtClean="0"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cs typeface="Consolas" panose="020B0609020204030204" pitchFamily="49" charset="0"/>
              </a:rPr>
              <a:t>Multiple constructors for a class.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mtClean="0"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cs typeface="Consolas" panose="020B0609020204030204" pitchFamily="49" charset="0"/>
              </a:rPr>
              <a:t>Each constructor must take a different number or type of parameter values.</a:t>
            </a:r>
            <a:endParaRPr lang="en-US"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cs typeface="Consolas" panose="020B0609020204030204" pitchFamily="49" charset="0"/>
              </a:rPr>
              <a:t>Windows PowerShell adds a null constructor (no parameters) to every class.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68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Constructors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# Constructors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Wine () {}   </a:t>
            </a:r>
            <a:r>
              <a:rPr lang="en-US" sz="180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Null constructor; Automatic in Windows PowerShell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Wine ([string]</a:t>
            </a: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80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8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r>
              <a:rPr lang="en-US" sz="180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8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US"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 </a:t>
            </a: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80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8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Wine ([string]</a:t>
            </a:r>
            <a:r>
              <a:rPr lang="en-US" sz="180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$Name, </a:t>
            </a:r>
            <a:r>
              <a:rPr lang="en-US" sz="18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[int</a:t>
            </a:r>
            <a:r>
              <a:rPr lang="en-US"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][ValidateRange(10, 10000</a:t>
            </a:r>
            <a:r>
              <a:rPr lang="en-US" sz="18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  <a:r>
              <a:rPr lang="en-US" sz="180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$Price</a:t>
            </a:r>
            <a:r>
              <a:rPr lang="en-US" sz="18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$this.Name</a:t>
            </a: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 </a:t>
            </a:r>
            <a:r>
              <a:rPr lang="en-US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$Name</a:t>
            </a:r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this.Price</a:t>
            </a: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$Price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myWine = [Wine]::new()</a:t>
            </a:r>
            <a:r>
              <a:rPr lang="en-US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#Using null constructor</a:t>
            </a:r>
            <a:endParaRPr lang="en-US" sz="14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$myWine = [Wine]::new("Great Duck")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$</a:t>
            </a:r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myWine = [Wine]::new</a:t>
            </a:r>
            <a:r>
              <a:rPr lang="en-US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("PSWine", 40)  </a:t>
            </a:r>
            <a:r>
              <a:rPr lang="en-US" sz="140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#No parameter names!</a:t>
            </a:r>
            <a:endParaRPr lang="en-US" sz="140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32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smtClean="0"/>
              <a:t>Calling a constructor: create new instance</a:t>
            </a:r>
            <a:endParaRPr lang="en-US"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[</a:t>
            </a:r>
            <a:r>
              <a:rPr lang="en-US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&lt;className&gt;</a:t>
            </a: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]::New(</a:t>
            </a:r>
            <a:r>
              <a:rPr lang="en-US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&lt;constructor&gt;</a:t>
            </a: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Constructor: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Wine () {}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Call:</a:t>
            </a:r>
            <a:endParaRPr lang="en-US" sz="14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$myWine = [Wine]::New()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Constructor:</a:t>
            </a:r>
            <a:endParaRPr lang="en-US" sz="14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75488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Wine ([string]</a:t>
            </a:r>
            <a:r>
              <a:rPr lang="en-US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$Name, 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[int]</a:t>
            </a:r>
            <a:r>
              <a:rPr lang="en-US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$Price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475488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566928" lvl="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$this.Name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 </a:t>
            </a:r>
            <a:r>
              <a:rPr lang="en-US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$Name</a:t>
            </a:r>
          </a:p>
          <a:p>
            <a:pPr marL="566928" lvl="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$this.Price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[ValidateRange(10, 10000)</a:t>
            </a:r>
            <a:r>
              <a:rPr lang="en-US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$Price</a:t>
            </a:r>
          </a:p>
          <a:p>
            <a:pPr marL="475488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Call: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myWine = [Wine]::new</a:t>
            </a:r>
            <a:r>
              <a:rPr lang="en-US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("PSWine", 40)  </a:t>
            </a:r>
            <a:r>
              <a:rPr lang="en-US" sz="140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#No parameter names!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$myWine = [Wine]</a:t>
            </a:r>
            <a:r>
              <a:rPr lang="en-US" sz="140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@{</a:t>
            </a:r>
            <a:r>
              <a:rPr lang="en-US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Name="PSWine"</a:t>
            </a:r>
            <a:r>
              <a:rPr lang="en-US" sz="140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Price=40</a:t>
            </a:r>
            <a:r>
              <a:rPr lang="en-US" sz="140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#Requires null/"parameter-less" constructor</a:t>
            </a:r>
            <a:endParaRPr 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84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5384440" cy="1450757"/>
          </a:xfrm>
        </p:spPr>
        <p:txBody>
          <a:bodyPr/>
          <a:lstStyle/>
          <a:p>
            <a:r>
              <a:rPr lang="en-US" smtClean="0"/>
              <a:t>Create a wine </a:t>
            </a:r>
            <a:br>
              <a:rPr lang="en-US" smtClean="0"/>
            </a:br>
            <a:r>
              <a:rPr lang="en-US" sz="3600" smtClean="0"/>
              <a:t>(hash table)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smtClean="0"/>
          </a:p>
          <a:p>
            <a:pPr marL="201168" lvl="1" indent="0">
              <a:buNone/>
            </a:pPr>
            <a:r>
              <a:rPr lang="en-US" sz="2200" smtClean="0"/>
              <a:t>	$myWine = </a:t>
            </a:r>
            <a:r>
              <a:rPr 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  <a:t>[Wine]::New()    </a:t>
            </a:r>
            <a:r>
              <a:rPr lang="en-US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Must be explicit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br>
              <a:rPr 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mtClean="0">
                <a:latin typeface="Consolas" panose="020B0609020204030204" pitchFamily="49" charset="0"/>
                <a:cs typeface="Consolas" panose="020B0609020204030204" pitchFamily="49" charset="0"/>
              </a:rPr>
              <a:t>$myWine </a:t>
            </a:r>
            <a:r>
              <a:rPr lang="de-DE">
                <a:latin typeface="Consolas" panose="020B0609020204030204" pitchFamily="49" charset="0"/>
                <a:cs typeface="Consolas" panose="020B0609020204030204" pitchFamily="49" charset="0"/>
              </a:rPr>
              <a:t>= [Wine]</a:t>
            </a:r>
            <a:r>
              <a:rPr lang="de-DE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@{</a:t>
            </a:r>
            <a:r>
              <a:rPr lang="de-DE">
                <a:latin typeface="Consolas" panose="020B0609020204030204" pitchFamily="49" charset="0"/>
                <a:cs typeface="Consolas" panose="020B0609020204030204" pitchFamily="49" charset="0"/>
              </a:rPr>
              <a:t>Name="Great Duck";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              Winery="Escalante Winery";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              Year="2003";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              isSparkling = $True;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              Color = "White";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              Sweetness = 4;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              Description= "Rich and magnificent";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Price = 22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1168" lvl="1" indent="0">
              <a:buNone/>
            </a:pPr>
            <a:endParaRPr lang="en-US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201168" lvl="1" indent="0">
              <a:buNone/>
            </a:pPr>
            <a:r>
              <a:rPr 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sz="24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68871" y="873940"/>
            <a:ext cx="2103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(Feb. v5.0.10018.0)</a:t>
            </a:r>
          </a:p>
        </p:txBody>
      </p:sp>
    </p:spTree>
    <p:extLst>
      <p:ext uri="{BB962C8B-B14F-4D97-AF65-F5344CB8AC3E}">
        <p14:creationId xmlns:p14="http://schemas.microsoft.com/office/powerpoint/2010/main" val="346278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Interacting Classes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Create a WineGlass class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056" y="702982"/>
            <a:ext cx="923925" cy="17430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28800" y="2561148"/>
            <a:ext cx="49523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class WineGlass </a:t>
            </a:r>
          </a:p>
          <a:p>
            <a:r>
              <a:rPr lang="en-US" smtClean="0"/>
              <a:t>{</a:t>
            </a:r>
          </a:p>
          <a:p>
            <a:r>
              <a:rPr lang="en-US" smtClean="0"/>
              <a:t>    </a:t>
            </a:r>
            <a:r>
              <a:rPr lang="en-US" smtClean="0">
                <a:solidFill>
                  <a:schemeClr val="accent2"/>
                </a:solidFill>
              </a:rPr>
              <a:t>[Wine]$Wine</a:t>
            </a:r>
          </a:p>
          <a:p>
            <a:r>
              <a:rPr lang="en-US"/>
              <a:t> </a:t>
            </a:r>
            <a:r>
              <a:rPr lang="en-US" smtClean="0"/>
              <a:t>   [Int] $Size</a:t>
            </a:r>
          </a:p>
          <a:p>
            <a:r>
              <a:rPr lang="en-US"/>
              <a:t> </a:t>
            </a:r>
            <a:r>
              <a:rPr lang="en-US" smtClean="0"/>
              <a:t>   [Int] Amount</a:t>
            </a:r>
            <a:endParaRPr lang="en-US"/>
          </a:p>
          <a:p>
            <a:endParaRPr lang="en-US" smtClean="0"/>
          </a:p>
          <a:p>
            <a:r>
              <a:rPr lang="en-US" smtClean="0"/>
              <a:t>    Sip ($Amt) { ... }</a:t>
            </a:r>
          </a:p>
          <a:p>
            <a:r>
              <a:rPr lang="en-US"/>
              <a:t> </a:t>
            </a:r>
            <a:r>
              <a:rPr lang="en-US" smtClean="0"/>
              <a:t>   Sip() {...}</a:t>
            </a:r>
          </a:p>
          <a:p>
            <a:r>
              <a:rPr lang="en-US"/>
              <a:t> </a:t>
            </a:r>
            <a:r>
              <a:rPr lang="en-US" smtClean="0"/>
              <a:t>   Pour </a:t>
            </a:r>
            <a:r>
              <a:rPr lang="en-US"/>
              <a:t>($Amt) { ... }</a:t>
            </a:r>
          </a:p>
          <a:p>
            <a:r>
              <a:rPr lang="en-US" smtClean="0"/>
              <a:t>    Refill()</a:t>
            </a:r>
          </a:p>
          <a:p>
            <a:r>
              <a:rPr lang="en-US"/>
              <a:t> </a:t>
            </a:r>
            <a:r>
              <a:rPr lang="en-US" smtClean="0"/>
              <a:t>   ...</a:t>
            </a:r>
          </a:p>
          <a:p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794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Enumerated types ("enums")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mtClean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WineSweetness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VeryDry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Dry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Moderate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Sweet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VerySweet 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160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WineSweetness </a:t>
            </a:r>
            <a:r>
              <a:rPr lang="en-US" sz="160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{VeryDry; Dry; Moderate; Sweet; VerySweet}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78489" y="2315392"/>
            <a:ext cx="542108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Wine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384048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#Properties</a:t>
            </a:r>
          </a:p>
          <a:p>
            <a:pPr marL="384048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384048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WineSweetness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200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00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Sweetness</a:t>
            </a:r>
            <a:br>
              <a:rPr lang="en-US" sz="200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sz="200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4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Enum value rules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mtClean="0"/>
              <a:t>Default values are zero-based integers.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mtClean="0"/>
              <a:t>You can change to a different int, but you can't</a:t>
            </a:r>
            <a:br>
              <a:rPr lang="en-US" smtClean="0"/>
            </a:br>
            <a:r>
              <a:rPr lang="en-US" smtClean="0"/>
              <a:t>change the base type.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mtClean="0"/>
              <a:t>Values can be expressions that return an int.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mtClean="0"/>
              <a:t>Can't </a:t>
            </a:r>
            <a:r>
              <a:rPr lang="en-US"/>
              <a:t>be the result of an invoked command.</a:t>
            </a:r>
            <a:br>
              <a:rPr lang="en-US"/>
            </a:br>
            <a:r>
              <a:rPr 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("Must be a parse-time constant.")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mtClean="0"/>
              <a:t>You can't define it or refer to it </a:t>
            </a:r>
            <a:br>
              <a:rPr lang="en-US" smtClean="0"/>
            </a:br>
            <a:r>
              <a:rPr lang="en-US" smtClean="0"/>
              <a:t>at the command-line.</a:t>
            </a:r>
            <a:br>
              <a:rPr lang="en-US" smtClean="0"/>
            </a:br>
            <a:r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("You </a:t>
            </a:r>
            <a:r>
              <a:rPr 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can't use a type </a:t>
            </a:r>
            <a:r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literal outside </a:t>
            </a:r>
            <a:r>
              <a:rPr 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the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script/module </a:t>
            </a:r>
            <a:r>
              <a:rPr 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file in which the class is defined</a:t>
            </a:r>
            <a:r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.")</a:t>
            </a:r>
          </a:p>
          <a:p>
            <a:endParaRPr lang="en-US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965" y="844312"/>
            <a:ext cx="6294417" cy="528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7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enums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mtClean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mtClean="0"/>
          </a:p>
        </p:txBody>
      </p:sp>
      <p:sp>
        <p:nvSpPr>
          <p:cNvPr id="5" name="TextBox 4"/>
          <p:cNvSpPr txBox="1"/>
          <p:nvPr/>
        </p:nvSpPr>
        <p:spPr>
          <a:xfrm>
            <a:off x="1294725" y="2006825"/>
            <a:ext cx="790953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WineSweetness </a:t>
            </a: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{VeryDry; Dry; Moderate; Sweet; VerySweet}</a:t>
            </a:r>
            <a:endParaRPr lang="en-US" smtClean="0">
              <a:solidFill>
                <a:srgbClr val="00B050"/>
              </a:solidFill>
            </a:endParaRPr>
          </a:p>
          <a:p>
            <a:endParaRPr lang="en-US">
              <a:solidFill>
                <a:srgbClr val="00B050"/>
              </a:solidFill>
            </a:endParaRPr>
          </a:p>
          <a:p>
            <a:endParaRPr lang="en-US">
              <a:solidFill>
                <a:srgbClr val="00B050"/>
              </a:solidFill>
            </a:endParaRPr>
          </a:p>
          <a:p>
            <a:r>
              <a:rPr lang="en-US" smtClean="0">
                <a:solidFill>
                  <a:srgbClr val="00B050"/>
                </a:solidFill>
              </a:rPr>
              <a:t>#Properties</a:t>
            </a:r>
          </a:p>
          <a:p>
            <a:r>
              <a:rPr lang="en-US" smtClean="0"/>
              <a:t>[WineSweetness] $Sweetness</a:t>
            </a:r>
          </a:p>
          <a:p>
            <a:endParaRPr lang="en-US"/>
          </a:p>
          <a:p>
            <a:endParaRPr lang="en-US"/>
          </a:p>
          <a:p>
            <a:r>
              <a:rPr lang="en-US" smtClean="0"/>
              <a:t>$myWine.Sweetness = </a:t>
            </a:r>
            <a:r>
              <a:rPr lang="en-US">
                <a:solidFill>
                  <a:srgbClr val="FF0000"/>
                </a:solidFill>
              </a:rPr>
              <a:t>4</a:t>
            </a:r>
            <a:endParaRPr lang="en-US" smtClean="0">
              <a:solidFill>
                <a:srgbClr val="FF0000"/>
              </a:solidFill>
            </a:endParaRPr>
          </a:p>
          <a:p>
            <a:r>
              <a:rPr lang="en-US" smtClean="0"/>
              <a:t>$hisWine.Sweetness = </a:t>
            </a:r>
            <a:r>
              <a:rPr lang="en-US" smtClean="0">
                <a:solidFill>
                  <a:srgbClr val="FF0000"/>
                </a:solidFill>
              </a:rPr>
              <a:t>VerySweet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64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 discover classes, use Get-Member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36149"/>
            <a:ext cx="4939626" cy="23530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29" y="1936148"/>
            <a:ext cx="799955" cy="8233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5707" y="1936148"/>
            <a:ext cx="695325" cy="1762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8279" y="4603343"/>
            <a:ext cx="923925" cy="17430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603373" y="3605165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Wine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968760" y="5682343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WineGlass</a:t>
            </a:r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2204" y="4012375"/>
            <a:ext cx="3733911" cy="227168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7298698" y="1911662"/>
            <a:ext cx="3864647" cy="237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43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Enums:  set alternate int values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mtClean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WineSweetness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VeryDry = 10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Dry = 20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Moderate = 50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Sweet = 90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VerySweet = 100   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mtClean="0"/>
          </a:p>
        </p:txBody>
      </p:sp>
      <p:sp>
        <p:nvSpPr>
          <p:cNvPr id="4" name="TextBox 3"/>
          <p:cNvSpPr txBox="1"/>
          <p:nvPr/>
        </p:nvSpPr>
        <p:spPr>
          <a:xfrm>
            <a:off x="5178489" y="2315392"/>
            <a:ext cx="542108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Wine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384048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#Properties</a:t>
            </a:r>
          </a:p>
          <a:p>
            <a:pPr marL="384048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384048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WineSweetness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200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00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Sweetness</a:t>
            </a:r>
            <a:br>
              <a:rPr lang="en-US" sz="200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sz="200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6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65" y="246143"/>
            <a:ext cx="10058400" cy="1450757"/>
          </a:xfrm>
        </p:spPr>
        <p:txBody>
          <a:bodyPr/>
          <a:lstStyle/>
          <a:p>
            <a:r>
              <a:rPr lang="en-US" smtClean="0"/>
              <a:t>Get/Set Property Values </a:t>
            </a:r>
            <a:br>
              <a:rPr lang="en-US" smtClean="0"/>
            </a:br>
            <a:r>
              <a:rPr lang="en-US" sz="3200" smtClean="0"/>
              <a:t>(in other languages)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class Wine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 [String] $Name</a:t>
            </a:r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 ...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$myWine = [Wine]::new()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$myWine.Name = "Great Duck"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Error: Name is a read-only property.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#Not PowerShell</a:t>
            </a:r>
            <a:endParaRPr lang="en-US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myTree.Name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Error: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is a private value. </a:t>
            </a:r>
            <a:r>
              <a:rPr lang="en-US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#Not PowerShell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01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Automatic Getters/Setters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8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Wine</a:t>
            </a:r>
            <a:r>
              <a:rPr lang="en-US"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[String] </a:t>
            </a: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$Name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7279" y="3625232"/>
            <a:ext cx="96084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$myTree =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[Wine]::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new()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myTree.set_Name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= "Sycamore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"  </a:t>
            </a:r>
            <a:r>
              <a:rPr lang="en-US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Set the property value</a:t>
            </a:r>
            <a:endParaRPr lang="en-US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myTree.get_Name               </a:t>
            </a:r>
            <a:r>
              <a:rPr lang="en-US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Get the property value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Sycamore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07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Automatic Getters/Setters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smtClean="0">
                <a:cs typeface="Consolas" panose="020B0609020204030204" pitchFamily="49" charset="0"/>
              </a:rPr>
              <a:t>When you create a property in a scripted class, Windows PowerShell adds get and set methods for you.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smtClean="0">
                <a:cs typeface="Consolas" panose="020B0609020204030204" pitchFamily="49" charset="0"/>
              </a:rPr>
              <a:t>All properties are public (you can get the value) and read-write (you can change the value).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smtClean="0"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>
                <a:cs typeface="Consolas" panose="020B0609020204030204" pitchFamily="49" charset="0"/>
              </a:rPr>
              <a:t>All variables in a class are properties of the class.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40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Wine { $Name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$myWine = [Wine]::new()</a:t>
            </a:r>
            <a:br>
              <a:rPr lang="en-US" sz="140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400" smtClean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$myWine | Get-Member -Force</a:t>
            </a:r>
            <a:br>
              <a:rPr lang="en-US" sz="140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get_Name </a:t>
            </a:r>
            <a:r>
              <a:rPr lang="en-US" sz="140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       string </a:t>
            </a:r>
            <a:r>
              <a:rPr lang="en-US" sz="140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get_Name()                                                                                                                                                                                                     </a:t>
            </a:r>
            <a:endParaRPr lang="en-US" sz="140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set_Name </a:t>
            </a:r>
            <a:r>
              <a:rPr lang="en-US" sz="140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       void </a:t>
            </a:r>
            <a:r>
              <a:rPr lang="en-US" sz="140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set_Name(string </a:t>
            </a:r>
            <a:r>
              <a:rPr lang="en-US" sz="140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    </a:t>
            </a:r>
            <a:r>
              <a:rPr lang="en-US" sz="140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     string </a:t>
            </a:r>
            <a:r>
              <a:rPr lang="en-US" sz="140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Name{get;set</a:t>
            </a:r>
            <a:r>
              <a:rPr lang="en-US" sz="140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;} </a:t>
            </a:r>
            <a:r>
              <a:rPr lang="en-US" sz="180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                                             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00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Hidden:  sort of…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Hidden keyword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Hidden hides them from Get-Member and other cmdlets (Format-List *), but you can see them in Get-Member -Force.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WineGlass : Glass</a:t>
            </a: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384048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hidden</a:t>
            </a:r>
            <a:r>
              <a:rPr lang="en-US" sz="160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[int] Consumed</a:t>
            </a:r>
          </a:p>
          <a:p>
            <a:pPr marL="384048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hidden</a:t>
            </a:r>
            <a:r>
              <a:rPr lang="en-US" sz="160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[int] TotalPoured</a:t>
            </a:r>
            <a:endParaRPr lang="en-US" sz="160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88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Inheritance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Hierarchy of classes</a:t>
            </a:r>
          </a:p>
          <a:p>
            <a:r>
              <a:rPr lang="en-US" smtClean="0"/>
              <a:t>Child classes inherit properties and methods </a:t>
            </a:r>
            <a:br>
              <a:rPr lang="en-US" smtClean="0"/>
            </a:br>
            <a:r>
              <a:rPr lang="en-US" smtClean="0"/>
              <a:t>(and events and other members) from parent classes</a:t>
            </a:r>
          </a:p>
          <a:p>
            <a:r>
              <a:rPr lang="en-US" smtClean="0"/>
              <a:t>If they don't like them, they can override them.</a:t>
            </a:r>
          </a:p>
          <a:p>
            <a:r>
              <a:rPr lang="en-US" smtClean="0"/>
              <a:t>                                                           </a:t>
            </a:r>
          </a:p>
          <a:p>
            <a:r>
              <a:rPr lang="en-US"/>
              <a:t> </a:t>
            </a:r>
            <a:r>
              <a:rPr lang="en-US" smtClean="0"/>
              <a:t>                                                             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189" y="844944"/>
            <a:ext cx="2743179" cy="21410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891" y="3709338"/>
            <a:ext cx="2738345" cy="16411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26938" y="3827533"/>
            <a:ext cx="36962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Terminology:</a:t>
            </a:r>
          </a:p>
          <a:p>
            <a:r>
              <a:rPr lang="en-US"/>
              <a:t> </a:t>
            </a:r>
            <a:r>
              <a:rPr lang="en-US" smtClean="0"/>
              <a:t>   Parent class:  Superclass, base class</a:t>
            </a:r>
          </a:p>
          <a:p>
            <a:r>
              <a:rPr lang="en-US" smtClean="0"/>
              <a:t>    Child class:     Subclass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8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Inherit from System.Object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All .NET classes are derived from System.Object ("</a:t>
            </a:r>
            <a:r>
              <a:rPr lang="en-US" sz="2800" smtClean="0">
                <a:solidFill>
                  <a:schemeClr val="accent2"/>
                </a:solidFill>
              </a:rPr>
              <a:t>superclass</a:t>
            </a:r>
            <a:r>
              <a:rPr lang="en-US" sz="2800" smtClean="0"/>
              <a:t>")</a:t>
            </a:r>
          </a:p>
          <a:p>
            <a:endParaRPr lang="en-US" sz="2800" smtClean="0"/>
          </a:p>
          <a:p>
            <a:pPr marL="1471400" lvl="8" indent="0">
              <a:buNone/>
            </a:pPr>
            <a:r>
              <a:rPr lang="en-US" sz="2200" smtClean="0"/>
              <a:t>Superclass                     System.Object                System.Object</a:t>
            </a:r>
          </a:p>
          <a:p>
            <a:pPr marL="1471400" lvl="8" indent="0">
              <a:buNone/>
            </a:pPr>
            <a:r>
              <a:rPr lang="en-US" sz="2200"/>
              <a:t> </a:t>
            </a:r>
            <a:r>
              <a:rPr lang="en-US" sz="2200" smtClean="0"/>
              <a:t>       |                                         |                                        |</a:t>
            </a:r>
          </a:p>
          <a:p>
            <a:pPr marL="1471400" lvl="8" indent="0">
              <a:buNone/>
            </a:pPr>
            <a:r>
              <a:rPr lang="en-US" sz="2200"/>
              <a:t> </a:t>
            </a:r>
            <a:r>
              <a:rPr lang="en-US" sz="2200" smtClean="0"/>
              <a:t> Subclass                          Wine, Tree                          Glass</a:t>
            </a:r>
          </a:p>
          <a:p>
            <a:pPr marL="1471400" lvl="8" indent="0">
              <a:buNone/>
            </a:pPr>
            <a:r>
              <a:rPr lang="en-US" sz="2200"/>
              <a:t> </a:t>
            </a:r>
            <a:r>
              <a:rPr lang="en-US" sz="2200" smtClean="0"/>
              <a:t>                                                                                             |</a:t>
            </a:r>
          </a:p>
          <a:p>
            <a:pPr marL="1471400" lvl="8" indent="0">
              <a:buNone/>
            </a:pPr>
            <a:r>
              <a:rPr lang="en-US" sz="2200"/>
              <a:t> </a:t>
            </a:r>
            <a:r>
              <a:rPr lang="en-US" sz="2200" smtClean="0"/>
              <a:t>                                                                                     WineGlass</a:t>
            </a:r>
          </a:p>
          <a:p>
            <a:pPr marL="1471400" lvl="8" indent="0">
              <a:buNone/>
            </a:pPr>
            <a:endParaRPr lang="en-US" sz="2200"/>
          </a:p>
          <a:p>
            <a:endParaRPr lang="en-US" sz="2800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3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Inherit from other classes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Base </a:t>
            </a:r>
            <a:r>
              <a:rPr lang="en-US"/>
              <a:t>a scripted class on </a:t>
            </a:r>
            <a:r>
              <a:rPr lang="en-US" smtClean="0"/>
              <a:t>a .NET class (inheritable, not sealed)</a:t>
            </a:r>
          </a:p>
          <a:p>
            <a:r>
              <a:rPr lang="en-US"/>
              <a:t>Base a scripted class on </a:t>
            </a:r>
            <a:r>
              <a:rPr lang="en-US" smtClean="0"/>
              <a:t>another scripted class</a:t>
            </a:r>
            <a:r>
              <a:rPr lang="en-US" sz="2800" smtClean="0"/>
              <a:t/>
            </a:r>
            <a:br>
              <a:rPr lang="en-US" sz="2800" smtClean="0"/>
            </a:br>
            <a:endParaRPr lang="en-US" sz="2800" smtClean="0"/>
          </a:p>
          <a:p>
            <a:pPr marL="1471400" lvl="8" indent="0">
              <a:buNone/>
            </a:pPr>
            <a:r>
              <a:rPr lang="en-US" sz="2000" smtClean="0"/>
              <a:t>System.Object                System.Object	              System.Object	</a:t>
            </a:r>
          </a:p>
          <a:p>
            <a:pPr marL="1471400" lvl="8" indent="0">
              <a:buNone/>
            </a:pPr>
            <a:r>
              <a:rPr lang="en-US" sz="2000"/>
              <a:t> </a:t>
            </a:r>
            <a:r>
              <a:rPr lang="en-US" sz="2000" smtClean="0"/>
              <a:t>         |                                        |                                        |</a:t>
            </a:r>
          </a:p>
          <a:p>
            <a:pPr marL="1471400" lvl="8" indent="0">
              <a:buNone/>
            </a:pPr>
            <a:r>
              <a:rPr lang="en-US" sz="2000" smtClean="0"/>
              <a:t> Wine, Tree                           Glass               </a:t>
            </a:r>
            <a:r>
              <a:rPr lang="en-US" sz="2000"/>
              <a:t>            </a:t>
            </a:r>
            <a:r>
              <a:rPr lang="en-US" sz="2000" smtClean="0"/>
              <a:t>KeyedCollection (.NET class)</a:t>
            </a:r>
          </a:p>
          <a:p>
            <a:pPr marL="1471400" lvl="8" indent="0">
              <a:buNone/>
            </a:pPr>
            <a:r>
              <a:rPr lang="en-US" sz="2000" smtClean="0"/>
              <a:t>                                                   |                                          |</a:t>
            </a:r>
          </a:p>
          <a:p>
            <a:pPr marL="1471400" lvl="8" indent="0">
              <a:buNone/>
            </a:pPr>
            <a:r>
              <a:rPr lang="en-US" sz="2000"/>
              <a:t> </a:t>
            </a:r>
            <a:r>
              <a:rPr lang="en-US" sz="2000" smtClean="0"/>
              <a:t>                                          WineGlass                        FileCollection</a:t>
            </a:r>
          </a:p>
          <a:p>
            <a:pPr marL="1471400" lvl="8" indent="0">
              <a:buNone/>
            </a:pPr>
            <a:endParaRPr lang="en-US" sz="2200"/>
          </a:p>
          <a:p>
            <a:endParaRPr lang="en-US" sz="2800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5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Create a subclass : syntax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z="3200" smtClean="0"/>
              <a:t>class &lt;</a:t>
            </a:r>
            <a:r>
              <a:rPr lang="en-US" sz="3200" smtClean="0">
                <a:solidFill>
                  <a:schemeClr val="accent6"/>
                </a:solidFill>
              </a:rPr>
              <a:t>sub</a:t>
            </a:r>
            <a:r>
              <a:rPr lang="en-US" sz="3200" smtClean="0">
                <a:solidFill>
                  <a:schemeClr val="accent4"/>
                </a:solidFill>
              </a:rPr>
              <a:t>ClassName</a:t>
            </a:r>
            <a:r>
              <a:rPr lang="en-US" sz="3200" smtClean="0"/>
              <a:t>&gt;</a:t>
            </a:r>
            <a:r>
              <a:rPr lang="en-US" sz="3200" smtClean="0">
                <a:solidFill>
                  <a:schemeClr val="accent2"/>
                </a:solidFill>
              </a:rPr>
              <a:t> : &lt;SuperClass&gt; </a:t>
            </a:r>
            <a:endParaRPr lang="en-US" sz="3200" smtClean="0">
              <a:solidFill>
                <a:schemeClr val="tx1"/>
              </a:solidFill>
            </a:endParaRPr>
          </a:p>
          <a:p>
            <a:r>
              <a:rPr lang="en-US" sz="3200" smtClean="0">
                <a:solidFill>
                  <a:schemeClr val="tx1"/>
                </a:solidFill>
              </a:rPr>
              <a:t>class </a:t>
            </a:r>
            <a:r>
              <a:rPr lang="en-US" sz="3200" smtClean="0">
                <a:solidFill>
                  <a:schemeClr val="accent4"/>
                </a:solidFill>
              </a:rPr>
              <a:t>WineGlass</a:t>
            </a:r>
            <a:r>
              <a:rPr lang="en-US" sz="3200" smtClean="0">
                <a:solidFill>
                  <a:schemeClr val="tx1"/>
                </a:solidFill>
              </a:rPr>
              <a:t> </a:t>
            </a:r>
            <a:r>
              <a:rPr lang="en-US" sz="3200" smtClean="0">
                <a:solidFill>
                  <a:schemeClr val="accent2"/>
                </a:solidFill>
              </a:rPr>
              <a:t>:</a:t>
            </a:r>
            <a:r>
              <a:rPr lang="en-US" sz="3200" smtClean="0">
                <a:solidFill>
                  <a:schemeClr val="tx1"/>
                </a:solidFill>
              </a:rPr>
              <a:t> </a:t>
            </a:r>
            <a:r>
              <a:rPr lang="en-US" sz="3200" smtClean="0">
                <a:solidFill>
                  <a:schemeClr val="accent2"/>
                </a:solidFill>
              </a:rPr>
              <a:t>Glass</a:t>
            </a:r>
            <a:r>
              <a:rPr lang="en-US" sz="3200" smtClean="0">
                <a:solidFill>
                  <a:schemeClr val="tx1"/>
                </a:solidFill>
              </a:rPr>
              <a:t> </a:t>
            </a:r>
            <a:r>
              <a:rPr lang="en-US" sz="3200" smtClean="0">
                <a:solidFill>
                  <a:schemeClr val="tx1"/>
                </a:solidFill>
              </a:rPr>
              <a:t>{}</a:t>
            </a:r>
            <a:endParaRPr lang="en-US" sz="3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18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260806" y="-72756"/>
            <a:ext cx="10058400" cy="6279347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200" smtClean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smtClean="0">
                <a:latin typeface="+mj-lt"/>
              </a:rPr>
              <a:t>Scripted classes inherit from System.Object</a:t>
            </a:r>
            <a:endParaRPr lang="en-US" sz="2800" smtClean="0">
              <a:solidFill>
                <a:schemeClr val="accent2"/>
              </a:solidFill>
              <a:latin typeface="+mj-lt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200" smtClean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 C:\ps-test&gt; $myObj = New-Object -TypeName System.Object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 C:\ps-test&gt; $myObj | Get-Member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200" smtClean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TypeName: System.Object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200" smtClean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       MemberType Definition                   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        ---------- ----------                   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Equals      Method     bool Equals(System.Object obj)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GetHashCode Method     int GetHashCode()            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GetType     Method     type GetType()               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    Method     string ToString()  </a:t>
            </a:r>
            <a: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2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20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Wine {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$myWine = [Wine]::new()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20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PS C:\ps-test&gt; $myWine | Get-Member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2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   TypeName: Wine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2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Name        MemberType Definition                   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----        ---------- ----------                   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Equals      Method     bool Equals(System.Object obj)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GetHashCode Method     int GetHashCode()            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GetType     Method     type GetType()               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ToString    Method     string ToString()    </a:t>
            </a:r>
            <a:r>
              <a:rPr lang="en-US" sz="1200" smtClean="0"/>
              <a:t>       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200"/>
          </a:p>
        </p:txBody>
      </p:sp>
      <p:sp>
        <p:nvSpPr>
          <p:cNvPr id="3" name="TextBox 2"/>
          <p:cNvSpPr txBox="1"/>
          <p:nvPr/>
        </p:nvSpPr>
        <p:spPr>
          <a:xfrm>
            <a:off x="7104807" y="1359462"/>
            <a:ext cx="39050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System.Object is a "superclass" (parent)</a:t>
            </a:r>
          </a:p>
          <a:p>
            <a:r>
              <a:rPr lang="en-US" smtClean="0"/>
              <a:t>Scripted class is a "subclass" (child)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4752" y="2414613"/>
            <a:ext cx="2952644" cy="209265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9152092" y="4151215"/>
            <a:ext cx="16184" cy="7120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0427396" y="2969777"/>
            <a:ext cx="7315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568851" y="2559791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Subclasses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152092" y="4596276"/>
            <a:ext cx="116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Superclass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an </a:t>
            </a:r>
            <a:r>
              <a:rPr lang="en-US" i="1" smtClean="0"/>
              <a:t>instance</a:t>
            </a:r>
            <a:r>
              <a:rPr lang="en-US" smtClean="0"/>
              <a:t>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024" y="2789075"/>
            <a:ext cx="4200656" cy="2715985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249680" y="19981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smtClean="0"/>
              <a:t>It's an object that's based on a class.</a:t>
            </a:r>
          </a:p>
          <a:p>
            <a:r>
              <a:rPr lang="en-US" sz="2400" smtClean="0"/>
              <a:t>Like a house that's built from a model</a:t>
            </a:r>
            <a:br>
              <a:rPr lang="en-US" sz="2400" smtClean="0"/>
            </a:br>
            <a:r>
              <a:rPr lang="en-US" sz="2400" smtClean="0"/>
              <a:t>(but more reliable!)</a:t>
            </a:r>
          </a:p>
          <a:p>
            <a:r>
              <a:rPr lang="en-US" sz="2400" smtClean="0"/>
              <a:t>It has the properties and methods that</a:t>
            </a:r>
            <a:br>
              <a:rPr lang="en-US" sz="2400" smtClean="0"/>
            </a:br>
            <a:r>
              <a:rPr lang="en-US" sz="2400" smtClean="0"/>
              <a:t>the class defines, like Roof and Door.</a:t>
            </a:r>
          </a:p>
          <a:p>
            <a:r>
              <a:rPr lang="en-US" sz="2400" smtClean="0"/>
              <a:t>But it's property values might differ from</a:t>
            </a:r>
            <a:br>
              <a:rPr lang="en-US" sz="2400" smtClean="0"/>
            </a:br>
            <a:r>
              <a:rPr lang="en-US" sz="2400" smtClean="0"/>
              <a:t>other instances, like:</a:t>
            </a:r>
            <a:br>
              <a:rPr lang="en-US" sz="2400" smtClean="0"/>
            </a:b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>	Roof = Composite</a:t>
            </a:r>
            <a:br>
              <a:rPr lang="en-US" sz="2400" smtClean="0"/>
            </a:br>
            <a:r>
              <a:rPr lang="en-US" sz="2400" smtClean="0"/>
              <a:t>	Door = 1</a:t>
            </a:r>
          </a:p>
          <a:p>
            <a:endParaRPr lang="en-US" smtClean="0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8380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smtClean="0"/>
              <a:t>Overload: Same name, different signature</a:t>
            </a:r>
            <a:endParaRPr lang="en-US"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z="280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Drink</a:t>
            </a:r>
            <a:r>
              <a:rPr lang="en-US" sz="280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8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[int]Amount</a:t>
            </a:r>
            <a:r>
              <a:rPr lang="en-US" sz="280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280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smtClean="0">
                <a:latin typeface="Consolas" panose="020B0609020204030204" pitchFamily="49" charset="0"/>
                <a:cs typeface="Consolas" panose="020B0609020204030204" pitchFamily="49" charset="0"/>
              </a:rPr>
              <a:t>    { ...        }</a:t>
            </a:r>
          </a:p>
          <a:p>
            <a:endParaRPr lang="en-US" sz="28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80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Drink</a:t>
            </a:r>
            <a:r>
              <a:rPr lang="en-US" sz="2800" smtClean="0">
                <a:latin typeface="Consolas" panose="020B0609020204030204" pitchFamily="49" charset="0"/>
                <a:cs typeface="Consolas" panose="020B0609020204030204" pitchFamily="49" charset="0"/>
              </a:rPr>
              <a:t> ()</a:t>
            </a:r>
            <a:r>
              <a:rPr lang="en-US" sz="280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8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>
                <a:latin typeface="Consolas" panose="020B0609020204030204" pitchFamily="49" charset="0"/>
                <a:cs typeface="Consolas" panose="020B0609020204030204" pitchFamily="49" charset="0"/>
              </a:rPr>
              <a:t>    { ...       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65252" y="1737360"/>
            <a:ext cx="3709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In same class or parent class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72995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smtClean="0"/>
              <a:t>Override: Same name, same signature</a:t>
            </a:r>
            <a:endParaRPr lang="en-US"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  <a:t>class Glass { </a:t>
            </a:r>
          </a:p>
          <a:p>
            <a:r>
              <a:rPr 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Drink</a:t>
            </a:r>
            <a:r>
              <a:rPr 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4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[int]Amount</a:t>
            </a:r>
            <a:r>
              <a:rPr 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  <a:t>    { ...        }</a:t>
            </a:r>
          </a:p>
          <a:p>
            <a:r>
              <a:rPr 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  <a:t>class WineGlass : Glass {</a:t>
            </a:r>
            <a:endParaRPr lang="en-US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Drink</a:t>
            </a:r>
            <a:r>
              <a:rPr 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4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[int]Amount</a:t>
            </a:r>
            <a:r>
              <a:rPr 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    { ...        </a:t>
            </a:r>
            <a:r>
              <a:rPr 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65252" y="1737360"/>
            <a:ext cx="7257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In superclass class and subclass :  Local takes precedence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0099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Interfaces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An </a:t>
            </a:r>
            <a:r>
              <a:rPr lang="en-US" i="1" smtClean="0">
                <a:solidFill>
                  <a:schemeClr val="accent2"/>
                </a:solidFill>
              </a:rPr>
              <a:t>interface</a:t>
            </a:r>
            <a:r>
              <a:rPr lang="en-US" smtClean="0">
                <a:solidFill>
                  <a:schemeClr val="accent2"/>
                </a:solidFill>
              </a:rPr>
              <a:t> </a:t>
            </a:r>
            <a:r>
              <a:rPr lang="en-US" smtClean="0"/>
              <a:t>is a like a contract.</a:t>
            </a:r>
          </a:p>
          <a:p>
            <a:r>
              <a:rPr lang="en-US"/>
              <a:t>It guarantees that classes have the </a:t>
            </a:r>
            <a:r>
              <a:rPr lang="en-US" smtClean="0"/>
              <a:t>members (properties/methods/events) </a:t>
            </a:r>
            <a:r>
              <a:rPr lang="en-US"/>
              <a:t>that it </a:t>
            </a:r>
            <a:r>
              <a:rPr lang="en-US" smtClean="0"/>
              <a:t>specifies. </a:t>
            </a:r>
          </a:p>
          <a:p>
            <a:r>
              <a:rPr lang="en-US"/>
              <a:t>But, the interface does </a:t>
            </a:r>
            <a:r>
              <a:rPr lang="en-US" b="1"/>
              <a:t>not</a:t>
            </a:r>
            <a:r>
              <a:rPr lang="en-US"/>
              <a:t> specify how the </a:t>
            </a:r>
            <a:r>
              <a:rPr lang="en-US" smtClean="0"/>
              <a:t>members work</a:t>
            </a:r>
            <a:r>
              <a:rPr lang="en-US"/>
              <a:t>. </a:t>
            </a:r>
          </a:p>
          <a:p>
            <a:endParaRPr lang="en-US" smtClean="0"/>
          </a:p>
          <a:p>
            <a:r>
              <a:rPr lang="en-US" smtClean="0"/>
              <a:t>Classes that "sign the contract" </a:t>
            </a:r>
            <a:r>
              <a:rPr lang="en-US" i="1" smtClean="0">
                <a:solidFill>
                  <a:schemeClr val="accent2"/>
                </a:solidFill>
              </a:rPr>
              <a:t>implement </a:t>
            </a:r>
            <a:r>
              <a:rPr lang="en-US" smtClean="0">
                <a:solidFill>
                  <a:schemeClr val="tx1"/>
                </a:solidFill>
              </a:rPr>
              <a:t>the interface. </a:t>
            </a:r>
            <a:endParaRPr lang="en-US" smtClean="0"/>
          </a:p>
          <a:p>
            <a:r>
              <a:rPr lang="en-US" smtClean="0"/>
              <a:t>They have the </a:t>
            </a:r>
            <a:r>
              <a:rPr lang="en-US" smtClean="0">
                <a:solidFill>
                  <a:schemeClr val="accent2"/>
                </a:solidFill>
              </a:rPr>
              <a:t>members</a:t>
            </a:r>
            <a:r>
              <a:rPr lang="en-US" smtClean="0"/>
              <a:t> that the interface specifies ("signature").</a:t>
            </a:r>
          </a:p>
          <a:p>
            <a:endParaRPr lang="en-US" smtClean="0"/>
          </a:p>
          <a:p>
            <a:r>
              <a:rPr lang="en-US" smtClean="0"/>
              <a:t>Each class can </a:t>
            </a:r>
            <a:r>
              <a:rPr lang="en-US" b="1" smtClean="0"/>
              <a:t>implement</a:t>
            </a:r>
            <a:r>
              <a:rPr lang="en-US" smtClean="0"/>
              <a:t> multiple interfaces.</a:t>
            </a:r>
          </a:p>
          <a:p>
            <a:r>
              <a:rPr lang="en-US" smtClean="0"/>
              <a:t>Classes can inherit multiple interfaces and override them.</a:t>
            </a:r>
          </a:p>
          <a:p>
            <a:endParaRPr lang="en-US" smtClean="0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3970" y="3223782"/>
            <a:ext cx="2098534" cy="236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20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Interfaces in .NET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2608" lvl="1" indent="0">
              <a:buNone/>
            </a:pPr>
            <a:r>
              <a:rPr lang="en-US" sz="2000" smtClean="0">
                <a:solidFill>
                  <a:schemeClr val="accent2"/>
                </a:solidFill>
              </a:rPr>
              <a:t>IEnumerable</a:t>
            </a:r>
            <a:r>
              <a:rPr lang="en-US" sz="2000" smtClean="0"/>
              <a:t>: enumerating, foreach</a:t>
            </a:r>
          </a:p>
          <a:p>
            <a:pPr marL="292608" lvl="1" indent="0">
              <a:buNone/>
            </a:pPr>
            <a:r>
              <a:rPr lang="en-US" sz="2000" smtClean="0">
                <a:solidFill>
                  <a:schemeClr val="accent2"/>
                </a:solidFill>
              </a:rPr>
              <a:t>IComparable</a:t>
            </a:r>
            <a:r>
              <a:rPr lang="en-US" sz="2000" smtClean="0"/>
              <a:t>: sorting</a:t>
            </a:r>
            <a:endParaRPr lang="en-US" sz="2000"/>
          </a:p>
          <a:p>
            <a:pPr marL="292608" lvl="1" indent="0">
              <a:buNone/>
            </a:pPr>
            <a:r>
              <a:rPr lang="en-US" sz="2000" smtClean="0">
                <a:solidFill>
                  <a:schemeClr val="accent2"/>
                </a:solidFill>
              </a:rPr>
              <a:t>IClonable</a:t>
            </a:r>
            <a:r>
              <a:rPr lang="en-US" sz="2000" smtClean="0"/>
              <a:t>: duplicate instances of the class </a:t>
            </a:r>
            <a:endParaRPr lang="en-US" sz="2000"/>
          </a:p>
          <a:p>
            <a:pPr marL="292608" lvl="1" indent="0">
              <a:buNone/>
            </a:pPr>
            <a:r>
              <a:rPr lang="en-US" sz="2000" smtClean="0">
                <a:solidFill>
                  <a:schemeClr val="accent2"/>
                </a:solidFill>
              </a:rPr>
              <a:t>IFormattable</a:t>
            </a:r>
            <a:r>
              <a:rPr lang="en-US" sz="2000" smtClean="0"/>
              <a:t>: change toString() behavior</a:t>
            </a:r>
            <a:endParaRPr lang="en-US" sz="2000"/>
          </a:p>
          <a:p>
            <a:pPr marL="292608" lvl="1" indent="0">
              <a:buNone/>
            </a:pPr>
            <a:r>
              <a:rPr lang="en-US" sz="2000" smtClean="0">
                <a:solidFill>
                  <a:schemeClr val="accent2"/>
                </a:solidFill>
              </a:rPr>
              <a:t>IDisposable</a:t>
            </a:r>
            <a:r>
              <a:rPr lang="en-US" sz="2000" smtClean="0"/>
              <a:t>: garbage collection, releasing unused resources</a:t>
            </a:r>
          </a:p>
          <a:p>
            <a:pPr marL="0" indent="0">
              <a:buNone/>
            </a:pPr>
            <a:r>
              <a:rPr lang="en-US" smtClean="0"/>
              <a:t> </a:t>
            </a:r>
          </a:p>
          <a:p>
            <a:pPr marL="0" indent="0">
              <a:buNone/>
            </a:pPr>
            <a:r>
              <a:rPr lang="en-US" sz="2400" smtClean="0"/>
              <a:t> To find the interfaces a class implements: 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[&lt;className&gt;].</a:t>
            </a:r>
            <a:r>
              <a:rPr lang="en-US" smtClean="0">
                <a:solidFill>
                  <a:schemeClr val="accent2"/>
                </a:solidFill>
              </a:rPr>
              <a:t>ImplementedInterfaces   </a:t>
            </a:r>
            <a:r>
              <a:rPr lang="en-US" smtClean="0">
                <a:solidFill>
                  <a:srgbClr val="00B050"/>
                </a:solidFill>
              </a:rPr>
              <a:t># PowerShell 4.0</a:t>
            </a:r>
          </a:p>
          <a:p>
            <a:pPr marL="0" indent="0">
              <a:buNone/>
            </a:pPr>
            <a:r>
              <a:rPr lang="en-US"/>
              <a:t>	[&lt;className</a:t>
            </a:r>
            <a:r>
              <a:rPr lang="en-US" smtClean="0"/>
              <a:t>&gt;].</a:t>
            </a:r>
            <a:r>
              <a:rPr lang="en-US" smtClean="0">
                <a:solidFill>
                  <a:schemeClr val="accent2"/>
                </a:solidFill>
              </a:rPr>
              <a:t>GetInterfaces()                  </a:t>
            </a:r>
            <a:r>
              <a:rPr lang="en-US">
                <a:solidFill>
                  <a:srgbClr val="00B050"/>
                </a:solidFill>
              </a:rPr>
              <a:t># PowerShell </a:t>
            </a:r>
            <a:r>
              <a:rPr lang="en-US" smtClean="0">
                <a:solidFill>
                  <a:srgbClr val="00B050"/>
                </a:solidFill>
              </a:rPr>
              <a:t>5.0</a:t>
            </a:r>
            <a:endParaRPr lang="en-US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8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Interfaces : syntax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49680" y="19981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Scripted classes can implement interfaces</a:t>
            </a:r>
          </a:p>
          <a:p>
            <a:r>
              <a:rPr lang="en-US" smtClean="0"/>
              <a:t>You cannot (yet?) create/define interface</a:t>
            </a:r>
          </a:p>
          <a:p>
            <a:endParaRPr lang="en-US"/>
          </a:p>
          <a:p>
            <a:pPr marL="201168" lvl="1" indent="0">
              <a:buNone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class &lt;className&gt; : &lt;interfaceName&gt;</a:t>
            </a:r>
          </a:p>
          <a:p>
            <a:pPr marL="201168" lvl="1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class &lt;className&gt; :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&lt;superclass&gt;, &lt;interfaceName&gt; [,&lt;interfaceName&gt;, ...]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1168" lvl="1" indent="0">
              <a:buNone/>
            </a:pPr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9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Get-Help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Script help, About topics</a:t>
            </a:r>
          </a:p>
          <a:p>
            <a:r>
              <a:rPr lang="en-US" smtClean="0"/>
              <a:t>Best practices:</a:t>
            </a:r>
          </a:p>
          <a:p>
            <a:r>
              <a:rPr lang="en-US" smtClean="0"/>
              <a:t>-- Examples: </a:t>
            </a:r>
            <a:br>
              <a:rPr lang="en-US" smtClean="0"/>
            </a:br>
            <a:r>
              <a:rPr lang="en-US" smtClean="0"/>
              <a:t>	-- </a:t>
            </a:r>
            <a:r>
              <a:rPr lang="en-US"/>
              <a:t>Show how to create an instance (constructors</a:t>
            </a:r>
            <a:r>
              <a:rPr lang="en-US" smtClean="0"/>
              <a:t>).</a:t>
            </a:r>
            <a:br>
              <a:rPr lang="en-US" smtClean="0"/>
            </a:br>
            <a:r>
              <a:rPr lang="en-US" smtClean="0"/>
              <a:t>	-- Show how to use the properties and methods.</a:t>
            </a:r>
          </a:p>
          <a:p>
            <a:r>
              <a:rPr lang="en-US" smtClean="0"/>
              <a:t>-- Explain the </a:t>
            </a:r>
            <a:r>
              <a:rPr lang="en-US" smtClean="0">
                <a:solidFill>
                  <a:schemeClr val="accent2"/>
                </a:solidFill>
              </a:rPr>
              <a:t>purpose</a:t>
            </a:r>
            <a:r>
              <a:rPr lang="en-US" smtClean="0"/>
              <a:t> of the class and its instances.</a:t>
            </a:r>
          </a:p>
          <a:p>
            <a:r>
              <a:rPr lang="en-US" smtClean="0"/>
              <a:t>-- Describe the </a:t>
            </a:r>
            <a:r>
              <a:rPr lang="en-US" smtClean="0">
                <a:solidFill>
                  <a:schemeClr val="accent2"/>
                </a:solidFill>
              </a:rPr>
              <a:t>properties</a:t>
            </a:r>
            <a:r>
              <a:rPr lang="en-US" smtClean="0"/>
              <a:t> and their values.</a:t>
            </a:r>
          </a:p>
          <a:p>
            <a:r>
              <a:rPr lang="en-US" smtClean="0"/>
              <a:t>-- Explain the </a:t>
            </a:r>
            <a:r>
              <a:rPr lang="en-US" smtClean="0">
                <a:solidFill>
                  <a:schemeClr val="accent2"/>
                </a:solidFill>
              </a:rPr>
              <a:t>methods</a:t>
            </a:r>
            <a:r>
              <a:rPr lang="en-US" smtClean="0"/>
              <a:t>, their parameters/values, and return values.</a:t>
            </a:r>
          </a:p>
          <a:p>
            <a:r>
              <a:rPr lang="en-US"/>
              <a:t>-- Note inheritance, interfaces, overrides</a:t>
            </a:r>
            <a:r>
              <a:rPr lang="en-US" smtClean="0"/>
              <a:t>.</a:t>
            </a:r>
            <a:br>
              <a:rPr lang="en-US" smtClean="0"/>
            </a:br>
            <a:endParaRPr lang="en-US" smtClean="0"/>
          </a:p>
          <a:p>
            <a:endParaRPr lang="en-US"/>
          </a:p>
          <a:p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4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Classes </a:t>
            </a:r>
            <a:r>
              <a:rPr lang="en-US" smtClean="0">
                <a:solidFill>
                  <a:schemeClr val="accent5"/>
                </a:solidFill>
              </a:rPr>
              <a:t>in 5.0.10018.0</a:t>
            </a:r>
            <a:endParaRPr lang="en-US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smtClean="0"/>
              <a:t>You can create scripted classes in Windows PowerShell 5.0 preview.</a:t>
            </a:r>
          </a:p>
          <a:p>
            <a:pPr marL="384048" lvl="2" indent="0">
              <a:buNone/>
            </a:pP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class &lt;className&gt; [: &lt;Superclass&gt;, &lt;Interface]</a:t>
            </a:r>
          </a:p>
          <a:p>
            <a:r>
              <a:rPr lang="en-US" sz="1600" smtClean="0"/>
              <a:t>Classes have </a:t>
            </a:r>
            <a:r>
              <a:rPr lang="en-US" sz="1600" smtClean="0">
                <a:solidFill>
                  <a:schemeClr val="accent2"/>
                </a:solidFill>
              </a:rPr>
              <a:t>constructors</a:t>
            </a:r>
            <a:r>
              <a:rPr lang="en-US" sz="1600" smtClean="0"/>
              <a:t> to make instances of the class</a:t>
            </a:r>
          </a:p>
          <a:p>
            <a:r>
              <a:rPr lang="en-US" sz="1600" smtClean="0"/>
              <a:t>Classes have </a:t>
            </a:r>
            <a:r>
              <a:rPr lang="en-US" sz="1600" smtClean="0">
                <a:solidFill>
                  <a:schemeClr val="accent2"/>
                </a:solidFill>
              </a:rPr>
              <a:t>properties</a:t>
            </a:r>
            <a:r>
              <a:rPr lang="en-US" sz="1600" smtClean="0"/>
              <a:t> and </a:t>
            </a:r>
            <a:r>
              <a:rPr lang="en-US" sz="1600" smtClean="0">
                <a:solidFill>
                  <a:schemeClr val="accent2"/>
                </a:solidFill>
              </a:rPr>
              <a:t>methods</a:t>
            </a:r>
            <a:r>
              <a:rPr lang="en-US" sz="1600" smtClean="0"/>
              <a:t>.</a:t>
            </a:r>
          </a:p>
          <a:p>
            <a:r>
              <a:rPr lang="en-US" sz="1600" smtClean="0"/>
              <a:t>Windows PowerShell adds </a:t>
            </a:r>
            <a:r>
              <a:rPr lang="en-US" sz="1600" smtClean="0">
                <a:solidFill>
                  <a:schemeClr val="accent2"/>
                </a:solidFill>
              </a:rPr>
              <a:t>getter/setter methods</a:t>
            </a:r>
            <a:r>
              <a:rPr lang="en-US" sz="1600" smtClean="0"/>
              <a:t> for properties.</a:t>
            </a:r>
          </a:p>
          <a:p>
            <a:r>
              <a:rPr lang="en-US" sz="1600" smtClean="0"/>
              <a:t>Classes can </a:t>
            </a:r>
            <a:r>
              <a:rPr lang="en-US" sz="1600" smtClean="0">
                <a:solidFill>
                  <a:schemeClr val="accent2"/>
                </a:solidFill>
              </a:rPr>
              <a:t>inherit</a:t>
            </a:r>
            <a:r>
              <a:rPr lang="en-US" sz="1600" smtClean="0"/>
              <a:t> from other classes (and System.Object)</a:t>
            </a:r>
          </a:p>
          <a:p>
            <a:r>
              <a:rPr lang="en-US" sz="1600" smtClean="0"/>
              <a:t>You can </a:t>
            </a:r>
            <a:r>
              <a:rPr lang="en-US" sz="1600" smtClean="0">
                <a:solidFill>
                  <a:schemeClr val="accent2"/>
                </a:solidFill>
              </a:rPr>
              <a:t>override</a:t>
            </a:r>
            <a:r>
              <a:rPr lang="en-US" sz="1600" smtClean="0"/>
              <a:t> inherited methods.</a:t>
            </a:r>
          </a:p>
          <a:p>
            <a:r>
              <a:rPr lang="en-US" sz="1600" smtClean="0"/>
              <a:t>Classes can implement .NET </a:t>
            </a:r>
            <a:r>
              <a:rPr lang="en-US" sz="1600" smtClean="0">
                <a:solidFill>
                  <a:schemeClr val="accent2"/>
                </a:solidFill>
              </a:rPr>
              <a:t>interfaces</a:t>
            </a:r>
            <a:r>
              <a:rPr lang="en-US" sz="1600" smtClean="0"/>
              <a:t>.</a:t>
            </a:r>
          </a:p>
          <a:p>
            <a:r>
              <a:rPr lang="en-US" sz="1600" smtClean="0"/>
              <a:t>You can include classes in </a:t>
            </a:r>
            <a:r>
              <a:rPr lang="en-US" sz="1600" smtClean="0">
                <a:solidFill>
                  <a:schemeClr val="accent2"/>
                </a:solidFill>
              </a:rPr>
              <a:t>scripts and modules</a:t>
            </a:r>
            <a:r>
              <a:rPr lang="en-US" sz="1600" smtClean="0"/>
              <a:t>.</a:t>
            </a:r>
          </a:p>
          <a:p>
            <a:r>
              <a:rPr lang="en-US" sz="1600" smtClean="0"/>
              <a:t>You can write </a:t>
            </a:r>
            <a:r>
              <a:rPr lang="en-US" sz="1600" smtClean="0">
                <a:solidFill>
                  <a:schemeClr val="accent2"/>
                </a:solidFill>
              </a:rPr>
              <a:t>help</a:t>
            </a:r>
            <a:r>
              <a:rPr lang="en-US" sz="1600" smtClean="0"/>
              <a:t> for classes.</a:t>
            </a:r>
          </a:p>
          <a:p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Classes: The Final Frontier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947" y="2705353"/>
            <a:ext cx="3042223" cy="30966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80252" y="4692310"/>
            <a:ext cx="151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Run cmdlets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517176" y="3826698"/>
            <a:ext cx="1214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Run scripts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023644" y="2959724"/>
            <a:ext cx="170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Write a function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100668" y="2281834"/>
            <a:ext cx="1440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Write a script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48654" y="2959724"/>
            <a:ext cx="173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Create a module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668709" y="4011364"/>
            <a:ext cx="145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Create a class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862375" y="4933150"/>
            <a:ext cx="1719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Script with your </a:t>
            </a:r>
            <a:br>
              <a:rPr lang="en-US" smtClean="0"/>
            </a:br>
            <a:r>
              <a:rPr lang="en-US" smtClean="0"/>
              <a:t>own classes</a:t>
            </a: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263161" y="3833955"/>
            <a:ext cx="1229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DevOps</a:t>
            </a:r>
            <a:br>
              <a:rPr lang="en-US" smtClean="0">
                <a:solidFill>
                  <a:schemeClr val="bg1"/>
                </a:solidFill>
              </a:rPr>
            </a:br>
            <a:r>
              <a:rPr lang="en-US" smtClean="0">
                <a:solidFill>
                  <a:schemeClr val="bg1"/>
                </a:solidFill>
              </a:rPr>
              <a:t>Continuum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52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Understanding MSDN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596" y="1737360"/>
            <a:ext cx="8900939" cy="450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24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about_Classes</a:t>
            </a:r>
          </a:p>
          <a:p>
            <a:r>
              <a:rPr lang="en-US" smtClean="0"/>
              <a:t>Release Notes</a:t>
            </a:r>
          </a:p>
          <a:p>
            <a:endParaRPr lang="en-US"/>
          </a:p>
          <a:p>
            <a:r>
              <a:rPr lang="en-US" smtClean="0">
                <a:hlinkClick r:id="rId2"/>
              </a:rPr>
              <a:t>Implementing a .NET Class in PowerShell v5</a:t>
            </a:r>
            <a:r>
              <a:rPr lang="en-US" smtClean="0"/>
              <a:t> by Trevor Sullivan</a:t>
            </a:r>
          </a:p>
          <a:p>
            <a:r>
              <a:rPr lang="en-US" smtClean="0">
                <a:hlinkClick r:id="rId3"/>
              </a:rPr>
              <a:t>Playing with Classes in PowerShell v5 Preview</a:t>
            </a:r>
            <a:r>
              <a:rPr lang="en-US" smtClean="0"/>
              <a:t> by Lee Holmes</a:t>
            </a:r>
          </a:p>
          <a:p>
            <a:r>
              <a:rPr lang="en-US">
                <a:hlinkClick r:id="rId4"/>
              </a:rPr>
              <a:t>Writing Classes With PowerShell V5-Part 1 </a:t>
            </a:r>
            <a:r>
              <a:rPr lang="en-US" smtClean="0">
                <a:hlinkClick r:id="rId4"/>
              </a:rPr>
              <a:t>&amp; 2</a:t>
            </a:r>
            <a:r>
              <a:rPr lang="en-US" smtClean="0"/>
              <a:t> by Thomas Lee</a:t>
            </a:r>
          </a:p>
          <a:p>
            <a:r>
              <a:rPr lang="en-US">
                <a:hlinkClick r:id="rId5" tooltip="Permanent Link: Beyond custom objects: Create a .NET class"/>
              </a:rPr>
              <a:t>Beyond custom objects: Create a .NET class</a:t>
            </a:r>
            <a:r>
              <a:rPr lang="en-US" b="1" smtClean="0"/>
              <a:t> </a:t>
            </a:r>
            <a:r>
              <a:rPr lang="en-US"/>
              <a:t>by June </a:t>
            </a:r>
            <a:r>
              <a:rPr lang="en-US" smtClean="0"/>
              <a:t>Blender</a:t>
            </a:r>
          </a:p>
          <a:p>
            <a:r>
              <a:rPr lang="en-US">
                <a:hlinkClick r:id="rId6" tooltip="Permanent Link: Enumerated Types in Windows PowerShell 5.0"/>
              </a:rPr>
              <a:t>Enumerated Types in Windows PowerShell 5.0</a:t>
            </a:r>
            <a:r>
              <a:rPr lang="en-US" b="1" smtClean="0"/>
              <a:t> </a:t>
            </a:r>
            <a:r>
              <a:rPr lang="en-US"/>
              <a:t>by June Blender</a:t>
            </a:r>
          </a:p>
        </p:txBody>
      </p:sp>
    </p:spTree>
    <p:extLst>
      <p:ext uri="{BB962C8B-B14F-4D97-AF65-F5344CB8AC3E}">
        <p14:creationId xmlns:p14="http://schemas.microsoft.com/office/powerpoint/2010/main" val="197318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 discover instances, </a:t>
            </a:r>
            <a:br>
              <a:rPr lang="en-US" smtClean="0"/>
            </a:br>
            <a:r>
              <a:rPr lang="en-US" smtClean="0"/>
              <a:t>use Format-List -Property * (fl *)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29" y="1936148"/>
            <a:ext cx="799955" cy="8233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5707" y="1936148"/>
            <a:ext cx="695325" cy="1762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8279" y="4603343"/>
            <a:ext cx="923925" cy="17430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603373" y="3605165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Wine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968760" y="5682343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WineGlass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0713" y="1833253"/>
            <a:ext cx="4407696" cy="22939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0133" y="4603343"/>
            <a:ext cx="3870763" cy="144833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8697" y="1985519"/>
            <a:ext cx="3328869" cy="221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82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Thanks!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mtClean="0">
                <a:solidFill>
                  <a:srgbClr val="FF0000"/>
                </a:solidFill>
              </a:rPr>
              <a:t>Trevor Sullivan</a:t>
            </a:r>
          </a:p>
          <a:p>
            <a:r>
              <a:rPr lang="en-US" sz="2800" smtClean="0">
                <a:solidFill>
                  <a:srgbClr val="FF0000"/>
                </a:solidFill>
              </a:rPr>
              <a:t>Sergei Vorobev</a:t>
            </a:r>
          </a:p>
          <a:p>
            <a:r>
              <a:rPr lang="en-US" sz="2800" smtClean="0">
                <a:solidFill>
                  <a:srgbClr val="FF0000"/>
                </a:solidFill>
              </a:rPr>
              <a:t>Joel Bennett</a:t>
            </a:r>
          </a:p>
          <a:p>
            <a:r>
              <a:rPr lang="en-US" sz="2800" smtClean="0">
                <a:solidFill>
                  <a:srgbClr val="FF0000"/>
                </a:solidFill>
              </a:rPr>
              <a:t>Doug Finke</a:t>
            </a:r>
            <a:endParaRPr 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42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 A Class of          Wine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Creating Classes in the windows PowerShell 5.0 Preview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077093" y="401444"/>
            <a:ext cx="25701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June Blender</a:t>
            </a:r>
          </a:p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Technology Evangelist</a:t>
            </a:r>
          </a:p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SAPIEN Technologies, Inc.</a:t>
            </a:r>
          </a:p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juneb@sapien.com</a:t>
            </a:r>
          </a:p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@juneb_get_help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846" y="346188"/>
            <a:ext cx="1989462" cy="397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16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Wine class and a WineGlass class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2088891"/>
            <a:ext cx="9299271" cy="359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21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</a:t>
            </a:r>
            <a:r>
              <a:rPr lang="en-US" smtClean="0"/>
              <a:t>hy?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90586" y="1854668"/>
            <a:ext cx="9965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You create custom objects … from hash tables, CSV files, Select-Object</a:t>
            </a:r>
            <a:endParaRPr lang="en-US" sz="2400"/>
          </a:p>
        </p:txBody>
      </p:sp>
      <p:sp>
        <p:nvSpPr>
          <p:cNvPr id="7" name="TextBox 6"/>
          <p:cNvSpPr txBox="1"/>
          <p:nvPr/>
        </p:nvSpPr>
        <p:spPr>
          <a:xfrm>
            <a:off x="1190586" y="3024469"/>
            <a:ext cx="9965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What if you could create classes -- reusable object models -- with methods?</a:t>
            </a:r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300" y="3608783"/>
            <a:ext cx="5057775" cy="25812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300" y="2433641"/>
            <a:ext cx="9475239" cy="35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35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Classes: The Final Frontier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947" y="2705353"/>
            <a:ext cx="3042223" cy="30966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80252" y="4692310"/>
            <a:ext cx="151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Run cmdlets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517176" y="3826698"/>
            <a:ext cx="1214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Run scripts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023644" y="2959724"/>
            <a:ext cx="170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Write a function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100668" y="2281834"/>
            <a:ext cx="1440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Write a script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48654" y="2959724"/>
            <a:ext cx="173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Create a module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668709" y="4011364"/>
            <a:ext cx="145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Create a class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862375" y="4933150"/>
            <a:ext cx="1719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Script with your </a:t>
            </a:r>
            <a:br>
              <a:rPr lang="en-US" smtClean="0"/>
            </a:br>
            <a:r>
              <a:rPr lang="en-US" smtClean="0"/>
              <a:t>own classes</a:t>
            </a: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263161" y="3833955"/>
            <a:ext cx="1229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DevOps</a:t>
            </a:r>
            <a:br>
              <a:rPr lang="en-US" smtClean="0">
                <a:solidFill>
                  <a:schemeClr val="bg1"/>
                </a:solidFill>
              </a:rPr>
            </a:br>
            <a:r>
              <a:rPr lang="en-US" smtClean="0">
                <a:solidFill>
                  <a:schemeClr val="bg1"/>
                </a:solidFill>
              </a:rPr>
              <a:t>Continuum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0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Demo:  Wine Class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13" y="1944240"/>
            <a:ext cx="1513319" cy="38351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02662" y="2346690"/>
            <a:ext cx="3353675" cy="14773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Define the Wine class</a:t>
            </a:r>
          </a:p>
          <a:p>
            <a:endParaRPr lang="en-US"/>
          </a:p>
          <a:p>
            <a:r>
              <a:rPr lang="en-US" smtClean="0"/>
              <a:t>Create instances of the Wine class</a:t>
            </a:r>
          </a:p>
          <a:p>
            <a:endParaRPr lang="en-US"/>
          </a:p>
          <a:p>
            <a:r>
              <a:rPr lang="en-US" smtClean="0"/>
              <a:t>Use their properties and methods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010825" y="4486701"/>
            <a:ext cx="692978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You can't create types at the command-line, because "you can't use a type literal </a:t>
            </a:r>
            <a:br>
              <a:rPr lang="en-US" sz="1600"/>
            </a:br>
            <a:r>
              <a:rPr lang="en-US" sz="1600"/>
              <a:t>([MyClass]) outside the script/module file in which the class is defined."</a:t>
            </a:r>
          </a:p>
          <a:p>
            <a:endParaRPr lang="en-US" sz="1600"/>
          </a:p>
          <a:p>
            <a:r>
              <a:rPr lang="en-US" sz="1600" smtClean="0"/>
              <a:t>New-Object </a:t>
            </a:r>
            <a:r>
              <a:rPr lang="en-US" sz="1600"/>
              <a:t>doesn't work, because "you can't refer to the type name as a string</a:t>
            </a:r>
            <a:r>
              <a:rPr lang="en-US" sz="1600" smtClean="0"/>
              <a:t>."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6988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3021</TotalTime>
  <Words>1686</Words>
  <Application>Microsoft Office PowerPoint</Application>
  <PresentationFormat>Widescreen</PresentationFormat>
  <Paragraphs>523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Calibri Light</vt:lpstr>
      <vt:lpstr>Consolas</vt:lpstr>
      <vt:lpstr>Wingdings</vt:lpstr>
      <vt:lpstr>Retrospect</vt:lpstr>
      <vt:lpstr> A Class of          Wine</vt:lpstr>
      <vt:lpstr>What is a class?</vt:lpstr>
      <vt:lpstr>To discover classes, use Get-Member</vt:lpstr>
      <vt:lpstr>What is an instance?</vt:lpstr>
      <vt:lpstr>To discover instances,  use Format-List -Property * (fl *)</vt:lpstr>
      <vt:lpstr>A Wine class and a WineGlass class</vt:lpstr>
      <vt:lpstr>Why?</vt:lpstr>
      <vt:lpstr>Classes: The Final Frontier</vt:lpstr>
      <vt:lpstr>Demo:  Wine Class</vt:lpstr>
      <vt:lpstr>Create a class : Class keyword</vt:lpstr>
      <vt:lpstr>Add properties</vt:lpstr>
      <vt:lpstr>Add properties</vt:lpstr>
      <vt:lpstr>Wine class properties</vt:lpstr>
      <vt:lpstr>Add methods : syntax</vt:lpstr>
      <vt:lpstr>Add methods : syntax</vt:lpstr>
      <vt:lpstr>Return Types:  Contract</vt:lpstr>
      <vt:lpstr>$this </vt:lpstr>
      <vt:lpstr>Wine class methods</vt:lpstr>
      <vt:lpstr>Add methods : Example</vt:lpstr>
      <vt:lpstr>Calling class methods </vt:lpstr>
      <vt:lpstr>Create a wine  (instance of the Wine class)</vt:lpstr>
      <vt:lpstr>Constructors : about constructors</vt:lpstr>
      <vt:lpstr>Constructors </vt:lpstr>
      <vt:lpstr>Calling a constructor: create new instance</vt:lpstr>
      <vt:lpstr>Create a wine  (hash table)</vt:lpstr>
      <vt:lpstr>Interacting Classes</vt:lpstr>
      <vt:lpstr>Enumerated types ("enums")</vt:lpstr>
      <vt:lpstr>Enum value rules</vt:lpstr>
      <vt:lpstr>Using enums</vt:lpstr>
      <vt:lpstr>Enums:  set alternate int values</vt:lpstr>
      <vt:lpstr>Get/Set Property Values  (in other languages)</vt:lpstr>
      <vt:lpstr>Automatic Getters/Setters </vt:lpstr>
      <vt:lpstr>Automatic Getters/Setters</vt:lpstr>
      <vt:lpstr>Hidden:  sort of…</vt:lpstr>
      <vt:lpstr>Inheritance</vt:lpstr>
      <vt:lpstr>Inherit from System.Object</vt:lpstr>
      <vt:lpstr>Inherit from other classes</vt:lpstr>
      <vt:lpstr>Create a subclass : syntax</vt:lpstr>
      <vt:lpstr>PowerPoint Presentation</vt:lpstr>
      <vt:lpstr>Overload: Same name, different signature</vt:lpstr>
      <vt:lpstr>Override: Same name, same signature</vt:lpstr>
      <vt:lpstr>Interfaces</vt:lpstr>
      <vt:lpstr>Interfaces in .NET</vt:lpstr>
      <vt:lpstr>Interfaces : syntax</vt:lpstr>
      <vt:lpstr>Get-Help</vt:lpstr>
      <vt:lpstr>Classes in 5.0.10018.0</vt:lpstr>
      <vt:lpstr>Classes: The Final Frontier</vt:lpstr>
      <vt:lpstr>Understanding MSDN</vt:lpstr>
      <vt:lpstr>Resources</vt:lpstr>
      <vt:lpstr>Thanks!</vt:lpstr>
      <vt:lpstr> A Class of          Wine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June Blender Rogers</dc:creator>
  <cp:lastModifiedBy>June Blender Rogers</cp:lastModifiedBy>
  <cp:revision>205</cp:revision>
  <dcterms:created xsi:type="dcterms:W3CDTF">2015-03-05T16:50:16Z</dcterms:created>
  <dcterms:modified xsi:type="dcterms:W3CDTF">2015-03-13T01:05:39Z</dcterms:modified>
</cp:coreProperties>
</file>