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64"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F1BC-341C-4D19-BF26-648B828B99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544076-AB60-4D6F-A9B2-BBC742D64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58D0C8-22FB-4955-98B9-4475B2B12C4D}"/>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7B2DADCA-84CA-4A6C-B4C1-47222BBD5D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D841B92-796B-4775-8C5F-87951CBD29BE}"/>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158827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8531-5151-491D-A68D-21966C5615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93877-BD82-4DCA-9326-FA675EC80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351B1-6DD6-4F2D-BD24-B14FB8D9A140}"/>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BE0899A3-950B-47CE-94AE-DD23AACE27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D0A312-F162-4618-9FEF-A3E45C150675}"/>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337276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ECC60-83C5-4B89-90E2-E86E7CAE4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28EC8-387F-4190-9D88-2FC7E14B4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CA251-1DBB-47ED-831C-A4EB8F8BAAA0}"/>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A21FFAA1-2457-4548-BDA6-1954EA1CE8A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5B7DAE-5ABF-4654-AF63-2CAF26AEE56A}"/>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368673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8F7C-AA2F-4E52-8EA3-F4BD123125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006C0C-CDB0-4AA5-BF9A-4B74D00548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4A1AC-84A1-4C5C-98F0-23D9DC402334}"/>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4BA5C7BA-1BD8-443B-B8C5-7E19742444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42F688-A18F-4CB4-B92D-82B84ACE332F}"/>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342706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AFBC-12B4-420A-BBED-3BA9A0E6E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391D7A-5D02-4D42-88A6-AAFF8B698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E705F-BD1F-4AB3-8171-B05E21142CF0}"/>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7BDFC405-E5B6-4FEC-984E-9FC67B6DC1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FBAB7B2-844B-462D-8C06-CC5BCE2473C9}"/>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195002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3288-8245-44EE-95B0-58267CA92A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C7C9B-9905-4612-AD90-0F5F7C200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3CB06E-1D3F-4EE1-A5F8-5B972FC94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7A1619-65C9-4D24-AF10-72E95A49EF68}"/>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6" name="Footer Placeholder 5">
            <a:extLst>
              <a:ext uri="{FF2B5EF4-FFF2-40B4-BE49-F238E27FC236}">
                <a16:creationId xmlns:a16="http://schemas.microsoft.com/office/drawing/2014/main" id="{55C22822-1FF3-4ACA-847B-F6DB83BDA91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160C55-857D-4EE4-AC5A-CD55A19E25DD}"/>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15677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EF26-C576-42BD-AE3F-BA49DB1D4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1D666B-ACA0-4220-8A8C-7745B3EC3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52F66-C4D0-4467-838D-B2B2A0335A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42E06F-C19B-413B-9C5A-4412C114E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51A6A-AC52-4E40-980E-0BC679FED7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604C4C-A05C-43F9-87D4-2ED188FB17CE}"/>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8" name="Footer Placeholder 7">
            <a:extLst>
              <a:ext uri="{FF2B5EF4-FFF2-40B4-BE49-F238E27FC236}">
                <a16:creationId xmlns:a16="http://schemas.microsoft.com/office/drawing/2014/main" id="{BD92562B-A230-47F0-86C9-B5D1A98096E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2D4DEE2-4F6B-49BF-981B-752395D5848C}"/>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297264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D08E-571C-4AFF-B0B2-06C65404A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746962-822A-4B68-A740-E2B1954F5629}"/>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4" name="Footer Placeholder 3">
            <a:extLst>
              <a:ext uri="{FF2B5EF4-FFF2-40B4-BE49-F238E27FC236}">
                <a16:creationId xmlns:a16="http://schemas.microsoft.com/office/drawing/2014/main" id="{E8F6ED4B-AAEF-40D6-811E-FED44414F521}"/>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5508FA1-173C-47D1-8420-36BA15F4585D}"/>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110970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84BF5-3F53-4185-9284-E4E4CF4E105C}"/>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3" name="Footer Placeholder 2">
            <a:extLst>
              <a:ext uri="{FF2B5EF4-FFF2-40B4-BE49-F238E27FC236}">
                <a16:creationId xmlns:a16="http://schemas.microsoft.com/office/drawing/2014/main" id="{6CF5972A-4EBE-4E5A-899C-B60B1809CAB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A4AF280-C0A6-4959-9E3B-774251F6BD9D}"/>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31318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D2D0-39C6-4964-B472-51EE8D238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9E46A3-4059-4E9D-8672-F982EFBA3C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067568-5A48-43C2-AEB5-E56BE51C7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7124F-D03B-4757-AA3F-B86BE7BDF4AB}"/>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6" name="Footer Placeholder 5">
            <a:extLst>
              <a:ext uri="{FF2B5EF4-FFF2-40B4-BE49-F238E27FC236}">
                <a16:creationId xmlns:a16="http://schemas.microsoft.com/office/drawing/2014/main" id="{ECA4B950-DD75-46C3-92F3-229FAFE9001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9A3A867-7FE7-4DB0-AE61-DE621DA061DC}"/>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34539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1DD2-615A-4DBF-94B8-EA2806AD3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183AD-C9CB-497F-8191-6605DD7AA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AF423CD-9159-4666-82AE-0EFBE95E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62D65-09BE-4795-8135-1FD5A7C980E5}"/>
              </a:ext>
            </a:extLst>
          </p:cNvPr>
          <p:cNvSpPr>
            <a:spLocks noGrp="1"/>
          </p:cNvSpPr>
          <p:nvPr>
            <p:ph type="dt" sz="half" idx="10"/>
          </p:nvPr>
        </p:nvSpPr>
        <p:spPr/>
        <p:txBody>
          <a:bodyPr/>
          <a:lstStyle/>
          <a:p>
            <a:fld id="{7C59C04C-134A-4EAD-B46C-47A9CA4317D9}" type="datetimeFigureOut">
              <a:rPr lang="en-IN" smtClean="0"/>
              <a:t>18-07-2023</a:t>
            </a:fld>
            <a:endParaRPr lang="en-IN" dirty="0"/>
          </a:p>
        </p:txBody>
      </p:sp>
      <p:sp>
        <p:nvSpPr>
          <p:cNvPr id="6" name="Footer Placeholder 5">
            <a:extLst>
              <a:ext uri="{FF2B5EF4-FFF2-40B4-BE49-F238E27FC236}">
                <a16:creationId xmlns:a16="http://schemas.microsoft.com/office/drawing/2014/main" id="{222023DE-A774-4076-876A-BEE62ABC49D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4933E7C-3A5D-41E0-A7AE-11445F2F2188}"/>
              </a:ext>
            </a:extLst>
          </p:cNvPr>
          <p:cNvSpPr>
            <a:spLocks noGrp="1"/>
          </p:cNvSpPr>
          <p:nvPr>
            <p:ph type="sldNum" sz="quarter" idx="12"/>
          </p:nvPr>
        </p:nvSpPr>
        <p:spPr/>
        <p:txBody>
          <a:bodyPr/>
          <a:lstStyle/>
          <a:p>
            <a:fld id="{64E17F69-944B-45DB-A2A3-4D09ED1ED534}" type="slidenum">
              <a:rPr lang="en-IN" smtClean="0"/>
              <a:t>‹#›</a:t>
            </a:fld>
            <a:endParaRPr lang="en-IN" dirty="0"/>
          </a:p>
        </p:txBody>
      </p:sp>
    </p:spTree>
    <p:extLst>
      <p:ext uri="{BB962C8B-B14F-4D97-AF65-F5344CB8AC3E}">
        <p14:creationId xmlns:p14="http://schemas.microsoft.com/office/powerpoint/2010/main" val="197997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E7B5B-A7EB-4CEF-865C-6D66B1DB8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3ED28F-9134-477E-AE68-7C183590E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CC0A4-95C4-4CC4-8707-433E8C3D1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9C04C-134A-4EAD-B46C-47A9CA4317D9}" type="datetimeFigureOut">
              <a:rPr lang="en-IN" smtClean="0"/>
              <a:t>18-07-2023</a:t>
            </a:fld>
            <a:endParaRPr lang="en-IN" dirty="0"/>
          </a:p>
        </p:txBody>
      </p:sp>
      <p:sp>
        <p:nvSpPr>
          <p:cNvPr id="5" name="Footer Placeholder 4">
            <a:extLst>
              <a:ext uri="{FF2B5EF4-FFF2-40B4-BE49-F238E27FC236}">
                <a16:creationId xmlns:a16="http://schemas.microsoft.com/office/drawing/2014/main" id="{D884A32A-1726-4D85-A15F-BA4D558CB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2ADC8A5-C1A9-4483-953F-A8044834B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17F69-944B-45DB-A2A3-4D09ED1ED534}" type="slidenum">
              <a:rPr lang="en-IN" smtClean="0"/>
              <a:t>‹#›</a:t>
            </a:fld>
            <a:endParaRPr lang="en-IN" dirty="0"/>
          </a:p>
        </p:txBody>
      </p:sp>
    </p:spTree>
    <p:extLst>
      <p:ext uri="{BB962C8B-B14F-4D97-AF65-F5344CB8AC3E}">
        <p14:creationId xmlns:p14="http://schemas.microsoft.com/office/powerpoint/2010/main" val="42051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9D1D76-266A-4AA3-AB41-37D62AF6A142}"/>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1028" name="Picture 4" descr="IIITB">
            <a:extLst>
              <a:ext uri="{FF2B5EF4-FFF2-40B4-BE49-F238E27FC236}">
                <a16:creationId xmlns:a16="http://schemas.microsoft.com/office/drawing/2014/main" id="{64E23D54-F344-463F-AD74-4FDB4CBFA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7439509-B64D-42E3-9D20-4A6DD75AE564}"/>
              </a:ext>
            </a:extLst>
          </p:cNvPr>
          <p:cNvCxnSpPr>
            <a:cxnSpLocks/>
          </p:cNvCxnSpPr>
          <p:nvPr/>
        </p:nvCxnSpPr>
        <p:spPr>
          <a:xfrm>
            <a:off x="3116981" y="2175309"/>
            <a:ext cx="595803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31A96A-49A0-4A5D-99ED-A25CBF65BFE6}"/>
              </a:ext>
            </a:extLst>
          </p:cNvPr>
          <p:cNvCxnSpPr>
            <a:cxnSpLocks/>
          </p:cNvCxnSpPr>
          <p:nvPr/>
        </p:nvCxnSpPr>
        <p:spPr>
          <a:xfrm>
            <a:off x="3116981" y="4966635"/>
            <a:ext cx="5958038"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59A7E06-5CFB-4DA5-BDFD-E723F8DF0653}"/>
              </a:ext>
            </a:extLst>
          </p:cNvPr>
          <p:cNvSpPr txBox="1"/>
          <p:nvPr/>
        </p:nvSpPr>
        <p:spPr>
          <a:xfrm>
            <a:off x="4642585" y="2970808"/>
            <a:ext cx="2906830" cy="1200329"/>
          </a:xfrm>
          <a:prstGeom prst="rect">
            <a:avLst/>
          </a:prstGeom>
          <a:noFill/>
        </p:spPr>
        <p:txBody>
          <a:bodyPr wrap="square" rtlCol="0">
            <a:spAutoFit/>
          </a:bodyPr>
          <a:lstStyle/>
          <a:p>
            <a:pPr algn="ctr"/>
            <a:r>
              <a:rPr lang="en-IN" sz="3600" b="1" dirty="0"/>
              <a:t>Leads Scoring Case Study</a:t>
            </a:r>
          </a:p>
        </p:txBody>
      </p:sp>
    </p:spTree>
    <p:extLst>
      <p:ext uri="{BB962C8B-B14F-4D97-AF65-F5344CB8AC3E}">
        <p14:creationId xmlns:p14="http://schemas.microsoft.com/office/powerpoint/2010/main" val="147099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Lead Scores</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164656"/>
            <a:ext cx="10905423" cy="830997"/>
          </a:xfrm>
          <a:prstGeom prst="rect">
            <a:avLst/>
          </a:prstGeom>
          <a:noFill/>
        </p:spPr>
        <p:txBody>
          <a:bodyPr wrap="square" rtlCol="0">
            <a:spAutoFit/>
          </a:bodyPr>
          <a:lstStyle/>
          <a:p>
            <a:r>
              <a:rPr lang="en-IN" sz="1600" dirty="0"/>
              <a:t>Lead scores were assigned to every row to highlight if a row is a hot lead or not. While the accuracy was around 80% for the train data, it went over 80% for the test data. These lead scores can be directly utilized before a sales call and conversation should always start with the higher ones.</a:t>
            </a:r>
          </a:p>
        </p:txBody>
      </p:sp>
      <p:sp>
        <p:nvSpPr>
          <p:cNvPr id="15" name="TextBox 14">
            <a:extLst>
              <a:ext uri="{FF2B5EF4-FFF2-40B4-BE49-F238E27FC236}">
                <a16:creationId xmlns:a16="http://schemas.microsoft.com/office/drawing/2014/main" id="{647050EE-8015-42A9-9921-745F3D75B6D5}"/>
              </a:ext>
            </a:extLst>
          </p:cNvPr>
          <p:cNvSpPr txBox="1"/>
          <p:nvPr/>
        </p:nvSpPr>
        <p:spPr>
          <a:xfrm>
            <a:off x="2246738" y="2021305"/>
            <a:ext cx="2157580" cy="307777"/>
          </a:xfrm>
          <a:prstGeom prst="rect">
            <a:avLst/>
          </a:prstGeom>
          <a:noFill/>
        </p:spPr>
        <p:txBody>
          <a:bodyPr wrap="square" rtlCol="0">
            <a:spAutoFit/>
          </a:bodyPr>
          <a:lstStyle/>
          <a:p>
            <a:pPr algn="ctr"/>
            <a:r>
              <a:rPr lang="en-IN" sz="1400" b="1" u="sng" dirty="0"/>
              <a:t>Lead Score on Train Data</a:t>
            </a:r>
          </a:p>
        </p:txBody>
      </p:sp>
      <p:sp>
        <p:nvSpPr>
          <p:cNvPr id="17" name="TextBox 16">
            <a:extLst>
              <a:ext uri="{FF2B5EF4-FFF2-40B4-BE49-F238E27FC236}">
                <a16:creationId xmlns:a16="http://schemas.microsoft.com/office/drawing/2014/main" id="{4527EB85-115B-4CAD-BA47-438B2F0A7981}"/>
              </a:ext>
            </a:extLst>
          </p:cNvPr>
          <p:cNvSpPr txBox="1"/>
          <p:nvPr/>
        </p:nvSpPr>
        <p:spPr>
          <a:xfrm>
            <a:off x="8437602" y="2021305"/>
            <a:ext cx="1961436" cy="523220"/>
          </a:xfrm>
          <a:prstGeom prst="rect">
            <a:avLst/>
          </a:prstGeom>
          <a:noFill/>
        </p:spPr>
        <p:txBody>
          <a:bodyPr wrap="square" rtlCol="0">
            <a:spAutoFit/>
          </a:bodyPr>
          <a:lstStyle/>
          <a:p>
            <a:pPr algn="ctr"/>
            <a:r>
              <a:rPr lang="en-IN" sz="1400" b="1" u="sng" dirty="0"/>
              <a:t>Lead Score on Test Data</a:t>
            </a:r>
          </a:p>
        </p:txBody>
      </p:sp>
      <p:cxnSp>
        <p:nvCxnSpPr>
          <p:cNvPr id="18" name="Straight Connector 17">
            <a:extLst>
              <a:ext uri="{FF2B5EF4-FFF2-40B4-BE49-F238E27FC236}">
                <a16:creationId xmlns:a16="http://schemas.microsoft.com/office/drawing/2014/main" id="{06453DC1-1BA4-42D2-9BBA-127FD81FC9DC}"/>
              </a:ext>
            </a:extLst>
          </p:cNvPr>
          <p:cNvCxnSpPr/>
          <p:nvPr/>
        </p:nvCxnSpPr>
        <p:spPr>
          <a:xfrm>
            <a:off x="6246795" y="2252312"/>
            <a:ext cx="0" cy="41677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4F67E8-51B2-47DB-969B-7388CCC31C53}"/>
              </a:ext>
            </a:extLst>
          </p:cNvPr>
          <p:cNvPicPr>
            <a:picLocks noChangeAspect="1"/>
          </p:cNvPicPr>
          <p:nvPr/>
        </p:nvPicPr>
        <p:blipFill>
          <a:blip r:embed="rId4"/>
          <a:stretch>
            <a:fillRect/>
          </a:stretch>
        </p:blipFill>
        <p:spPr>
          <a:xfrm>
            <a:off x="6530395" y="2550887"/>
            <a:ext cx="5392005" cy="3642778"/>
          </a:xfrm>
          <a:prstGeom prst="rect">
            <a:avLst/>
          </a:prstGeom>
          <a:ln>
            <a:solidFill>
              <a:schemeClr val="tx1"/>
            </a:solidFill>
          </a:ln>
        </p:spPr>
      </p:pic>
      <p:pic>
        <p:nvPicPr>
          <p:cNvPr id="10" name="Picture 9">
            <a:extLst>
              <a:ext uri="{FF2B5EF4-FFF2-40B4-BE49-F238E27FC236}">
                <a16:creationId xmlns:a16="http://schemas.microsoft.com/office/drawing/2014/main" id="{744EAE35-4A3B-4418-8BCA-D068CD7900F9}"/>
              </a:ext>
            </a:extLst>
          </p:cNvPr>
          <p:cNvPicPr>
            <a:picLocks noChangeAspect="1"/>
          </p:cNvPicPr>
          <p:nvPr/>
        </p:nvPicPr>
        <p:blipFill>
          <a:blip r:embed="rId5"/>
          <a:stretch>
            <a:fillRect/>
          </a:stretch>
        </p:blipFill>
        <p:spPr>
          <a:xfrm>
            <a:off x="462329" y="2550887"/>
            <a:ext cx="5184175" cy="3642778"/>
          </a:xfrm>
          <a:prstGeom prst="rect">
            <a:avLst/>
          </a:prstGeom>
          <a:ln>
            <a:solidFill>
              <a:schemeClr val="tx1"/>
            </a:solidFill>
          </a:ln>
        </p:spPr>
      </p:pic>
    </p:spTree>
    <p:extLst>
      <p:ext uri="{BB962C8B-B14F-4D97-AF65-F5344CB8AC3E}">
        <p14:creationId xmlns:p14="http://schemas.microsoft.com/office/powerpoint/2010/main" val="212645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Case Study Description</a:t>
            </a:r>
          </a:p>
        </p:txBody>
      </p:sp>
      <p:sp>
        <p:nvSpPr>
          <p:cNvPr id="10" name="TextBox 9">
            <a:extLst>
              <a:ext uri="{FF2B5EF4-FFF2-40B4-BE49-F238E27FC236}">
                <a16:creationId xmlns:a16="http://schemas.microsoft.com/office/drawing/2014/main" id="{989B5760-39E2-4A1D-9449-54A9069839F4}"/>
              </a:ext>
            </a:extLst>
          </p:cNvPr>
          <p:cNvSpPr txBox="1"/>
          <p:nvPr/>
        </p:nvSpPr>
        <p:spPr>
          <a:xfrm>
            <a:off x="644893" y="1289785"/>
            <a:ext cx="11194181" cy="1077218"/>
          </a:xfrm>
          <a:prstGeom prst="rect">
            <a:avLst/>
          </a:prstGeom>
          <a:noFill/>
        </p:spPr>
        <p:txBody>
          <a:bodyPr wrap="square" rtlCol="0">
            <a:spAutoFit/>
          </a:bodyPr>
          <a:lstStyle/>
          <a:p>
            <a:r>
              <a:rPr lang="en-US" sz="1600" b="0" i="0" dirty="0">
                <a:solidFill>
                  <a:srgbClr val="091E42"/>
                </a:solidFill>
                <a:effectLst/>
                <a:latin typeface="freight-text-pro"/>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sz="1600" dirty="0"/>
          </a:p>
        </p:txBody>
      </p:sp>
      <p:sp>
        <p:nvSpPr>
          <p:cNvPr id="11" name="TextBox 10">
            <a:extLst>
              <a:ext uri="{FF2B5EF4-FFF2-40B4-BE49-F238E27FC236}">
                <a16:creationId xmlns:a16="http://schemas.microsoft.com/office/drawing/2014/main" id="{E89B24EC-0B44-4260-AD64-57C1109EC15A}"/>
              </a:ext>
            </a:extLst>
          </p:cNvPr>
          <p:cNvSpPr txBox="1"/>
          <p:nvPr/>
        </p:nvSpPr>
        <p:spPr>
          <a:xfrm>
            <a:off x="644893" y="2781700"/>
            <a:ext cx="11194181" cy="2308324"/>
          </a:xfrm>
          <a:prstGeom prst="rect">
            <a:avLst/>
          </a:prstGeom>
          <a:noFill/>
        </p:spPr>
        <p:txBody>
          <a:bodyPr wrap="square" rtlCol="0">
            <a:spAutoFit/>
          </a:bodyPr>
          <a:lstStyle/>
          <a:p>
            <a:r>
              <a:rPr lang="en-US" sz="1600" b="1" i="0" dirty="0">
                <a:solidFill>
                  <a:srgbClr val="091E42"/>
                </a:solidFill>
                <a:effectLst/>
                <a:latin typeface="freight-text-pro"/>
              </a:rPr>
              <a:t>Goals:</a:t>
            </a:r>
          </a:p>
          <a:p>
            <a:pPr algn="l">
              <a:buFont typeface="+mj-lt"/>
              <a:buAutoNum type="arabicPeriod"/>
            </a:pPr>
            <a:r>
              <a:rPr lang="en-US" sz="1600" b="0" i="0" dirty="0">
                <a:solidFill>
                  <a:srgbClr val="091E42"/>
                </a:solidFill>
                <a:effectLst/>
                <a:latin typeface="freight-text-pro"/>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buFont typeface="+mj-lt"/>
              <a:buAutoNum type="arabicPeriod"/>
            </a:pPr>
            <a:r>
              <a:rPr lang="en-US" sz="1600" b="0" i="0" dirty="0">
                <a:solidFill>
                  <a:srgbClr val="091E42"/>
                </a:solidFill>
                <a:effectLst/>
                <a:latin typeface="freight-text-pro"/>
              </a:rPr>
              <a:t>There are some more problems presented by the company which your model should be able to adjust to if the company's requirement changes in the future so you will need to handle these as well. These problems are provided in a separate doc file. Please fill it based on the logistic regression model you got in the first step. Also, make sure you include this in your final PPT where you'll make recommendations.</a:t>
            </a:r>
          </a:p>
          <a:p>
            <a:endParaRPr lang="en-IN" sz="1600" dirty="0"/>
          </a:p>
        </p:txBody>
      </p:sp>
    </p:spTree>
    <p:extLst>
      <p:ext uri="{BB962C8B-B14F-4D97-AF65-F5344CB8AC3E}">
        <p14:creationId xmlns:p14="http://schemas.microsoft.com/office/powerpoint/2010/main" val="264115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95CAABB-F38F-4AB4-BE17-FFAE39A8DF1D}"/>
              </a:ext>
            </a:extLst>
          </p:cNvPr>
          <p:cNvGraphicFramePr>
            <a:graphicFrameLocks noGrp="1"/>
          </p:cNvGraphicFramePr>
          <p:nvPr/>
        </p:nvGraphicFramePr>
        <p:xfrm>
          <a:off x="721894" y="1788069"/>
          <a:ext cx="10828422" cy="3775332"/>
        </p:xfrm>
        <a:graphic>
          <a:graphicData uri="http://schemas.openxmlformats.org/drawingml/2006/table">
            <a:tbl>
              <a:tblPr firstRow="1" bandRow="1">
                <a:tableStyleId>{5C22544A-7EE6-4342-B048-85BDC9FD1C3A}</a:tableStyleId>
              </a:tblPr>
              <a:tblGrid>
                <a:gridCol w="1804737">
                  <a:extLst>
                    <a:ext uri="{9D8B030D-6E8A-4147-A177-3AD203B41FA5}">
                      <a16:colId xmlns:a16="http://schemas.microsoft.com/office/drawing/2014/main" val="356832328"/>
                    </a:ext>
                  </a:extLst>
                </a:gridCol>
                <a:gridCol w="1804737">
                  <a:extLst>
                    <a:ext uri="{9D8B030D-6E8A-4147-A177-3AD203B41FA5}">
                      <a16:colId xmlns:a16="http://schemas.microsoft.com/office/drawing/2014/main" val="1024892476"/>
                    </a:ext>
                  </a:extLst>
                </a:gridCol>
                <a:gridCol w="1804737">
                  <a:extLst>
                    <a:ext uri="{9D8B030D-6E8A-4147-A177-3AD203B41FA5}">
                      <a16:colId xmlns:a16="http://schemas.microsoft.com/office/drawing/2014/main" val="2894151845"/>
                    </a:ext>
                  </a:extLst>
                </a:gridCol>
                <a:gridCol w="1804737">
                  <a:extLst>
                    <a:ext uri="{9D8B030D-6E8A-4147-A177-3AD203B41FA5}">
                      <a16:colId xmlns:a16="http://schemas.microsoft.com/office/drawing/2014/main" val="594734247"/>
                    </a:ext>
                  </a:extLst>
                </a:gridCol>
                <a:gridCol w="1804737">
                  <a:extLst>
                    <a:ext uri="{9D8B030D-6E8A-4147-A177-3AD203B41FA5}">
                      <a16:colId xmlns:a16="http://schemas.microsoft.com/office/drawing/2014/main" val="77927671"/>
                    </a:ext>
                  </a:extLst>
                </a:gridCol>
                <a:gridCol w="1804737">
                  <a:extLst>
                    <a:ext uri="{9D8B030D-6E8A-4147-A177-3AD203B41FA5}">
                      <a16:colId xmlns:a16="http://schemas.microsoft.com/office/drawing/2014/main" val="2460055613"/>
                    </a:ext>
                  </a:extLst>
                </a:gridCol>
              </a:tblGrid>
              <a:tr h="1258444">
                <a:tc>
                  <a:txBody>
                    <a:bodyPr/>
                    <a:lstStyle/>
                    <a:p>
                      <a:pPr algn="ctr"/>
                      <a:r>
                        <a:rPr lang="en-IN" sz="1400" dirty="0"/>
                        <a:t>Understanding Data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algn="ctr"/>
                      <a:r>
                        <a:rPr lang="en-IN" sz="1400" dirty="0"/>
                        <a:t>Cleaning Data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algn="ctr"/>
                      <a:r>
                        <a:rPr lang="en-IN" sz="1400" dirty="0"/>
                        <a:t>EDA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algn="ctr"/>
                      <a:r>
                        <a:rPr lang="en-IN" sz="1400" dirty="0"/>
                        <a:t>Model Preparation</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algn="ctr"/>
                      <a:r>
                        <a:rPr lang="en-IN" sz="1400" dirty="0"/>
                        <a:t>Model building</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algn="ctr"/>
                      <a:r>
                        <a:rPr lang="en-IN" sz="1400" dirty="0"/>
                        <a:t>Model Evaluation</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extLst>
                  <a:ext uri="{0D108BD9-81ED-4DB2-BD59-A6C34878D82A}">
                    <a16:rowId xmlns:a16="http://schemas.microsoft.com/office/drawing/2014/main" val="1758581802"/>
                  </a:ext>
                </a:extLst>
              </a:tr>
              <a:tr h="2516888">
                <a:tc>
                  <a:txBody>
                    <a:bodyPr/>
                    <a:lstStyle/>
                    <a:p>
                      <a:pPr marL="171450" indent="-171450">
                        <a:buFont typeface="Arial" panose="020B0604020202020204" pitchFamily="34" charset="0"/>
                        <a:buChar char="•"/>
                      </a:pPr>
                      <a:r>
                        <a:rPr lang="en-IN" sz="1200" dirty="0"/>
                        <a:t>Understood data set shape, column types, value range, etc.</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171450" indent="-171450">
                        <a:buFont typeface="Arial" panose="020B0604020202020204" pitchFamily="34" charset="0"/>
                        <a:buChar char="•"/>
                      </a:pPr>
                      <a:r>
                        <a:rPr lang="en-IN" sz="1200" dirty="0"/>
                        <a:t>Identified Null values and Outliers</a:t>
                      </a:r>
                    </a:p>
                    <a:p>
                      <a:pPr marL="171450" indent="-171450">
                        <a:buFont typeface="Arial" panose="020B0604020202020204" pitchFamily="34" charset="0"/>
                        <a:buChar char="•"/>
                      </a:pPr>
                      <a:r>
                        <a:rPr lang="en-IN" sz="1200" dirty="0"/>
                        <a:t>Treated them</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171450" indent="-171450">
                        <a:buFont typeface="Arial" panose="020B0604020202020204" pitchFamily="34" charset="0"/>
                        <a:buChar char="•"/>
                      </a:pPr>
                      <a:r>
                        <a:rPr lang="en-IN" sz="1200" dirty="0"/>
                        <a:t>Basic visualization</a:t>
                      </a:r>
                    </a:p>
                    <a:p>
                      <a:pPr marL="171450" indent="-171450">
                        <a:buFont typeface="Arial" panose="020B0604020202020204" pitchFamily="34" charset="0"/>
                        <a:buChar char="•"/>
                      </a:pPr>
                      <a:r>
                        <a:rPr lang="en-IN" sz="1200" dirty="0"/>
                        <a:t>Converting variables to binary</a:t>
                      </a:r>
                    </a:p>
                    <a:p>
                      <a:pPr marL="171450" indent="-171450">
                        <a:buFont typeface="Arial" panose="020B0604020202020204" pitchFamily="34" charset="0"/>
                        <a:buChar char="•"/>
                      </a:pPr>
                      <a:r>
                        <a:rPr lang="en-IN" sz="1200" dirty="0"/>
                        <a:t>Adding Dummy variables</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171450" indent="-171450">
                        <a:buFont typeface="Arial" panose="020B0604020202020204" pitchFamily="34" charset="0"/>
                        <a:buChar char="•"/>
                      </a:pPr>
                      <a:r>
                        <a:rPr lang="en-IN" sz="1200" dirty="0"/>
                        <a:t>Split data (70-30)</a:t>
                      </a:r>
                    </a:p>
                    <a:p>
                      <a:pPr marL="171450" indent="-171450">
                        <a:buFont typeface="Arial" panose="020B0604020202020204" pitchFamily="34" charset="0"/>
                        <a:buChar char="•"/>
                      </a:pPr>
                      <a:r>
                        <a:rPr lang="en-IN" sz="1200" dirty="0"/>
                        <a:t>Scaled numeric variables</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171450" indent="-171450">
                        <a:buFont typeface="Arial" panose="020B0604020202020204" pitchFamily="34" charset="0"/>
                        <a:buChar char="•"/>
                      </a:pPr>
                      <a:r>
                        <a:rPr lang="en-IN" sz="1200" dirty="0"/>
                        <a:t>Utilized logistic regression</a:t>
                      </a:r>
                    </a:p>
                    <a:p>
                      <a:pPr marL="171450" indent="-171450">
                        <a:buFont typeface="Arial" panose="020B0604020202020204" pitchFamily="34" charset="0"/>
                        <a:buChar char="•"/>
                      </a:pPr>
                      <a:r>
                        <a:rPr lang="en-IN" sz="1200" dirty="0"/>
                        <a:t>Selected features automatically using RFE</a:t>
                      </a:r>
                    </a:p>
                    <a:p>
                      <a:pPr marL="171450" indent="-171450">
                        <a:buFont typeface="Arial" panose="020B0604020202020204" pitchFamily="34" charset="0"/>
                        <a:buChar char="•"/>
                      </a:pPr>
                      <a:r>
                        <a:rPr lang="en-IN" sz="1200" dirty="0"/>
                        <a:t>Fine tuned manually using p-value and VIF</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171450" indent="-171450">
                        <a:buFont typeface="Arial" panose="020B0604020202020204" pitchFamily="34" charset="0"/>
                        <a:buChar char="•"/>
                      </a:pPr>
                      <a:r>
                        <a:rPr lang="en-US" sz="1200" dirty="0"/>
                        <a:t>Checked accuracy, sensitivity, Specificity, ROC curve &amp; AUC</a:t>
                      </a:r>
                    </a:p>
                    <a:p>
                      <a:pPr marL="171450" indent="-171450">
                        <a:buFont typeface="Arial" panose="020B0604020202020204" pitchFamily="34" charset="0"/>
                        <a:buChar char="•"/>
                      </a:pPr>
                      <a:r>
                        <a:rPr lang="en-US" sz="1200" dirty="0"/>
                        <a:t>Compared results for test and train dataset</a:t>
                      </a:r>
                      <a:endParaRPr lang="en-IN" sz="1200"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615507350"/>
                  </a:ext>
                </a:extLst>
              </a:tr>
            </a:tbl>
          </a:graphicData>
        </a:graphic>
      </p:graphicFrame>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Process Followed</a:t>
            </a:r>
          </a:p>
        </p:txBody>
      </p:sp>
    </p:spTree>
    <p:extLst>
      <p:ext uri="{BB962C8B-B14F-4D97-AF65-F5344CB8AC3E}">
        <p14:creationId xmlns:p14="http://schemas.microsoft.com/office/powerpoint/2010/main" val="848140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Understanding Data</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289785"/>
            <a:ext cx="11194181" cy="523220"/>
          </a:xfrm>
          <a:prstGeom prst="rect">
            <a:avLst/>
          </a:prstGeom>
          <a:noFill/>
        </p:spPr>
        <p:txBody>
          <a:bodyPr wrap="square" rtlCol="0">
            <a:spAutoFit/>
          </a:bodyPr>
          <a:lstStyle/>
          <a:p>
            <a:r>
              <a:rPr lang="en-IN" sz="1400" dirty="0"/>
              <a:t>We started with importing the data set and understanding it based on the type of columns, the ranges and percentiles of the numerical columns and general value breakdowns.</a:t>
            </a:r>
          </a:p>
        </p:txBody>
      </p:sp>
      <p:pic>
        <p:nvPicPr>
          <p:cNvPr id="21" name="Picture 20">
            <a:extLst>
              <a:ext uri="{FF2B5EF4-FFF2-40B4-BE49-F238E27FC236}">
                <a16:creationId xmlns:a16="http://schemas.microsoft.com/office/drawing/2014/main" id="{68DBB804-3AB7-48D0-B179-6E8F8AADEEC5}"/>
              </a:ext>
            </a:extLst>
          </p:cNvPr>
          <p:cNvPicPr>
            <a:picLocks noChangeAspect="1"/>
          </p:cNvPicPr>
          <p:nvPr/>
        </p:nvPicPr>
        <p:blipFill>
          <a:blip r:embed="rId4"/>
          <a:stretch>
            <a:fillRect/>
          </a:stretch>
        </p:blipFill>
        <p:spPr>
          <a:xfrm>
            <a:off x="682564" y="2708308"/>
            <a:ext cx="4801455" cy="2788922"/>
          </a:xfrm>
          <a:prstGeom prst="rect">
            <a:avLst/>
          </a:prstGeom>
          <a:ln>
            <a:solidFill>
              <a:schemeClr val="tx1"/>
            </a:solidFill>
          </a:ln>
        </p:spPr>
      </p:pic>
      <p:pic>
        <p:nvPicPr>
          <p:cNvPr id="23" name="Picture 22">
            <a:extLst>
              <a:ext uri="{FF2B5EF4-FFF2-40B4-BE49-F238E27FC236}">
                <a16:creationId xmlns:a16="http://schemas.microsoft.com/office/drawing/2014/main" id="{331080F1-8102-47C6-BCF6-9C1F31525108}"/>
              </a:ext>
            </a:extLst>
          </p:cNvPr>
          <p:cNvPicPr>
            <a:picLocks noChangeAspect="1"/>
          </p:cNvPicPr>
          <p:nvPr/>
        </p:nvPicPr>
        <p:blipFill>
          <a:blip r:embed="rId5"/>
          <a:stretch>
            <a:fillRect/>
          </a:stretch>
        </p:blipFill>
        <p:spPr>
          <a:xfrm>
            <a:off x="5932568" y="2673280"/>
            <a:ext cx="5794016" cy="1626943"/>
          </a:xfrm>
          <a:prstGeom prst="rect">
            <a:avLst/>
          </a:prstGeom>
          <a:ln>
            <a:solidFill>
              <a:schemeClr val="tx1"/>
            </a:solidFill>
          </a:ln>
        </p:spPr>
      </p:pic>
      <p:pic>
        <p:nvPicPr>
          <p:cNvPr id="25" name="Picture 24">
            <a:extLst>
              <a:ext uri="{FF2B5EF4-FFF2-40B4-BE49-F238E27FC236}">
                <a16:creationId xmlns:a16="http://schemas.microsoft.com/office/drawing/2014/main" id="{536B7604-7C15-47D6-96DB-ACAD76C5BD13}"/>
              </a:ext>
            </a:extLst>
          </p:cNvPr>
          <p:cNvPicPr>
            <a:picLocks noChangeAspect="1"/>
          </p:cNvPicPr>
          <p:nvPr/>
        </p:nvPicPr>
        <p:blipFill>
          <a:blip r:embed="rId6"/>
          <a:stretch>
            <a:fillRect/>
          </a:stretch>
        </p:blipFill>
        <p:spPr>
          <a:xfrm>
            <a:off x="5821449" y="4646522"/>
            <a:ext cx="5862244" cy="1973325"/>
          </a:xfrm>
          <a:prstGeom prst="rect">
            <a:avLst/>
          </a:prstGeom>
          <a:ln>
            <a:solidFill>
              <a:schemeClr val="tx1"/>
            </a:solidFill>
          </a:ln>
        </p:spPr>
      </p:pic>
    </p:spTree>
    <p:extLst>
      <p:ext uri="{BB962C8B-B14F-4D97-AF65-F5344CB8AC3E}">
        <p14:creationId xmlns:p14="http://schemas.microsoft.com/office/powerpoint/2010/main" val="31473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Cleaning Data</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289785"/>
            <a:ext cx="11194181" cy="523220"/>
          </a:xfrm>
          <a:prstGeom prst="rect">
            <a:avLst/>
          </a:prstGeom>
          <a:noFill/>
        </p:spPr>
        <p:txBody>
          <a:bodyPr wrap="square" rtlCol="0">
            <a:spAutoFit/>
          </a:bodyPr>
          <a:lstStyle/>
          <a:p>
            <a:r>
              <a:rPr lang="en-IN" sz="1400" dirty="0"/>
              <a:t>Identified columns with null values and treated them based on the data distribution. Deleted the ones that were not required and changed null to different values wherever required</a:t>
            </a:r>
          </a:p>
        </p:txBody>
      </p:sp>
      <p:pic>
        <p:nvPicPr>
          <p:cNvPr id="3" name="Picture 2">
            <a:extLst>
              <a:ext uri="{FF2B5EF4-FFF2-40B4-BE49-F238E27FC236}">
                <a16:creationId xmlns:a16="http://schemas.microsoft.com/office/drawing/2014/main" id="{D5D8B89F-C42F-473F-A97D-3D5A8B474E74}"/>
              </a:ext>
            </a:extLst>
          </p:cNvPr>
          <p:cNvPicPr>
            <a:picLocks noChangeAspect="1"/>
          </p:cNvPicPr>
          <p:nvPr/>
        </p:nvPicPr>
        <p:blipFill>
          <a:blip r:embed="rId4"/>
          <a:stretch>
            <a:fillRect/>
          </a:stretch>
        </p:blipFill>
        <p:spPr>
          <a:xfrm>
            <a:off x="750999" y="2370102"/>
            <a:ext cx="5396107" cy="1078268"/>
          </a:xfrm>
          <a:prstGeom prst="rect">
            <a:avLst/>
          </a:prstGeom>
          <a:ln>
            <a:solidFill>
              <a:schemeClr val="tx1"/>
            </a:solidFill>
          </a:ln>
        </p:spPr>
      </p:pic>
      <p:pic>
        <p:nvPicPr>
          <p:cNvPr id="5" name="Picture 4">
            <a:extLst>
              <a:ext uri="{FF2B5EF4-FFF2-40B4-BE49-F238E27FC236}">
                <a16:creationId xmlns:a16="http://schemas.microsoft.com/office/drawing/2014/main" id="{45D7C7EE-C467-4DCF-8C05-46E5B53F2C0C}"/>
              </a:ext>
            </a:extLst>
          </p:cNvPr>
          <p:cNvPicPr>
            <a:picLocks noChangeAspect="1"/>
          </p:cNvPicPr>
          <p:nvPr/>
        </p:nvPicPr>
        <p:blipFill>
          <a:blip r:embed="rId5"/>
          <a:stretch>
            <a:fillRect/>
          </a:stretch>
        </p:blipFill>
        <p:spPr>
          <a:xfrm>
            <a:off x="743479" y="3639629"/>
            <a:ext cx="4121362" cy="2235315"/>
          </a:xfrm>
          <a:prstGeom prst="rect">
            <a:avLst/>
          </a:prstGeom>
          <a:ln>
            <a:solidFill>
              <a:schemeClr val="tx1"/>
            </a:solidFill>
          </a:ln>
        </p:spPr>
      </p:pic>
      <p:pic>
        <p:nvPicPr>
          <p:cNvPr id="10" name="Picture 9">
            <a:extLst>
              <a:ext uri="{FF2B5EF4-FFF2-40B4-BE49-F238E27FC236}">
                <a16:creationId xmlns:a16="http://schemas.microsoft.com/office/drawing/2014/main" id="{5B357444-B615-4F2A-85D8-AE8A64DB8D25}"/>
              </a:ext>
            </a:extLst>
          </p:cNvPr>
          <p:cNvPicPr>
            <a:picLocks noChangeAspect="1"/>
          </p:cNvPicPr>
          <p:nvPr/>
        </p:nvPicPr>
        <p:blipFill>
          <a:blip r:embed="rId6"/>
          <a:stretch>
            <a:fillRect/>
          </a:stretch>
        </p:blipFill>
        <p:spPr>
          <a:xfrm>
            <a:off x="5931663" y="3736616"/>
            <a:ext cx="5641819" cy="2618854"/>
          </a:xfrm>
          <a:prstGeom prst="rect">
            <a:avLst/>
          </a:prstGeom>
          <a:ln>
            <a:solidFill>
              <a:schemeClr val="tx1"/>
            </a:solidFill>
          </a:ln>
        </p:spPr>
      </p:pic>
    </p:spTree>
    <p:extLst>
      <p:ext uri="{BB962C8B-B14F-4D97-AF65-F5344CB8AC3E}">
        <p14:creationId xmlns:p14="http://schemas.microsoft.com/office/powerpoint/2010/main" val="165010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EDA</a:t>
            </a:r>
          </a:p>
        </p:txBody>
      </p:sp>
      <p:pic>
        <p:nvPicPr>
          <p:cNvPr id="12" name="Picture 11">
            <a:extLst>
              <a:ext uri="{FF2B5EF4-FFF2-40B4-BE49-F238E27FC236}">
                <a16:creationId xmlns:a16="http://schemas.microsoft.com/office/drawing/2014/main" id="{0D30C0D5-169B-4E69-BE3F-A8586EF47C07}"/>
              </a:ext>
            </a:extLst>
          </p:cNvPr>
          <p:cNvPicPr>
            <a:picLocks noChangeAspect="1"/>
          </p:cNvPicPr>
          <p:nvPr/>
        </p:nvPicPr>
        <p:blipFill>
          <a:blip r:embed="rId4"/>
          <a:stretch>
            <a:fillRect/>
          </a:stretch>
        </p:blipFill>
        <p:spPr>
          <a:xfrm>
            <a:off x="411402" y="2316661"/>
            <a:ext cx="5651791" cy="1858914"/>
          </a:xfrm>
          <a:prstGeom prst="rect">
            <a:avLst/>
          </a:prstGeom>
          <a:ln>
            <a:solidFill>
              <a:schemeClr val="tx1"/>
            </a:solidFill>
          </a:ln>
        </p:spPr>
      </p:pic>
      <p:pic>
        <p:nvPicPr>
          <p:cNvPr id="14" name="Picture 13">
            <a:extLst>
              <a:ext uri="{FF2B5EF4-FFF2-40B4-BE49-F238E27FC236}">
                <a16:creationId xmlns:a16="http://schemas.microsoft.com/office/drawing/2014/main" id="{AFCFF73D-9696-4ABB-A447-A8A0108DC7B4}"/>
              </a:ext>
            </a:extLst>
          </p:cNvPr>
          <p:cNvPicPr>
            <a:picLocks noChangeAspect="1"/>
          </p:cNvPicPr>
          <p:nvPr/>
        </p:nvPicPr>
        <p:blipFill>
          <a:blip r:embed="rId5"/>
          <a:stretch>
            <a:fillRect/>
          </a:stretch>
        </p:blipFill>
        <p:spPr>
          <a:xfrm>
            <a:off x="457596" y="4373571"/>
            <a:ext cx="5617153" cy="1806956"/>
          </a:xfrm>
          <a:prstGeom prst="rect">
            <a:avLst/>
          </a:prstGeom>
          <a:ln>
            <a:solidFill>
              <a:schemeClr val="tx1"/>
            </a:solidFill>
          </a:ln>
        </p:spPr>
      </p:pic>
      <p:pic>
        <p:nvPicPr>
          <p:cNvPr id="16" name="Picture 15">
            <a:extLst>
              <a:ext uri="{FF2B5EF4-FFF2-40B4-BE49-F238E27FC236}">
                <a16:creationId xmlns:a16="http://schemas.microsoft.com/office/drawing/2014/main" id="{BADD2917-DCD8-4C43-8A8F-6F9626F37447}"/>
              </a:ext>
            </a:extLst>
          </p:cNvPr>
          <p:cNvPicPr>
            <a:picLocks noChangeAspect="1"/>
          </p:cNvPicPr>
          <p:nvPr/>
        </p:nvPicPr>
        <p:blipFill>
          <a:blip r:embed="rId6"/>
          <a:stretch>
            <a:fillRect/>
          </a:stretch>
        </p:blipFill>
        <p:spPr>
          <a:xfrm>
            <a:off x="6300419" y="2358026"/>
            <a:ext cx="5565195" cy="1737680"/>
          </a:xfrm>
          <a:prstGeom prst="rect">
            <a:avLst/>
          </a:prstGeom>
          <a:ln>
            <a:solidFill>
              <a:schemeClr val="tx1"/>
            </a:solidFill>
          </a:ln>
        </p:spPr>
      </p:pic>
      <p:pic>
        <p:nvPicPr>
          <p:cNvPr id="18" name="Picture 17">
            <a:extLst>
              <a:ext uri="{FF2B5EF4-FFF2-40B4-BE49-F238E27FC236}">
                <a16:creationId xmlns:a16="http://schemas.microsoft.com/office/drawing/2014/main" id="{F59303C6-E877-47AE-AE26-A66BA2A33C59}"/>
              </a:ext>
            </a:extLst>
          </p:cNvPr>
          <p:cNvPicPr>
            <a:picLocks noChangeAspect="1"/>
          </p:cNvPicPr>
          <p:nvPr/>
        </p:nvPicPr>
        <p:blipFill>
          <a:blip r:embed="rId7"/>
          <a:stretch>
            <a:fillRect/>
          </a:stretch>
        </p:blipFill>
        <p:spPr>
          <a:xfrm>
            <a:off x="6260663" y="4349513"/>
            <a:ext cx="5599834" cy="1835822"/>
          </a:xfrm>
          <a:prstGeom prst="rect">
            <a:avLst/>
          </a:prstGeom>
          <a:ln>
            <a:solidFill>
              <a:schemeClr val="tx1"/>
            </a:solidFill>
          </a:ln>
        </p:spPr>
      </p:pic>
      <p:sp>
        <p:nvSpPr>
          <p:cNvPr id="19" name="TextBox 18">
            <a:extLst>
              <a:ext uri="{FF2B5EF4-FFF2-40B4-BE49-F238E27FC236}">
                <a16:creationId xmlns:a16="http://schemas.microsoft.com/office/drawing/2014/main" id="{53222427-0907-46A6-BE4F-6DE2821838A5}"/>
              </a:ext>
            </a:extLst>
          </p:cNvPr>
          <p:cNvSpPr txBox="1"/>
          <p:nvPr/>
        </p:nvSpPr>
        <p:spPr>
          <a:xfrm>
            <a:off x="644893" y="1289785"/>
            <a:ext cx="11194181" cy="738664"/>
          </a:xfrm>
          <a:prstGeom prst="rect">
            <a:avLst/>
          </a:prstGeom>
          <a:noFill/>
        </p:spPr>
        <p:txBody>
          <a:bodyPr wrap="square" rtlCol="0">
            <a:spAutoFit/>
          </a:bodyPr>
          <a:lstStyle/>
          <a:p>
            <a:r>
              <a:rPr lang="en-IN" sz="1400" dirty="0"/>
              <a:t>General Observations: </a:t>
            </a:r>
            <a:r>
              <a:rPr lang="en-US" sz="1400" dirty="0"/>
              <a:t>SMS sent feature has the highest conversion, Followed by Email Opened, Modified and page visit. Lead Source feature we observe referrals ,Welinkak website have the highest conversion compared to others. Lead To Conversion Ratio for these features were noticed to be above 80% Business Swelinck &amp; Advertising, Marketing management, Insurance &amp; banking, OS management, health care &amp; hospitality management</a:t>
            </a:r>
            <a:endParaRPr lang="en-IN" sz="1400" dirty="0"/>
          </a:p>
        </p:txBody>
      </p:sp>
    </p:spTree>
    <p:extLst>
      <p:ext uri="{BB962C8B-B14F-4D97-AF65-F5344CB8AC3E}">
        <p14:creationId xmlns:p14="http://schemas.microsoft.com/office/powerpoint/2010/main" val="170072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Model building</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106906"/>
            <a:ext cx="10905423" cy="830997"/>
          </a:xfrm>
          <a:prstGeom prst="rect">
            <a:avLst/>
          </a:prstGeom>
          <a:noFill/>
        </p:spPr>
        <p:txBody>
          <a:bodyPr wrap="square" rtlCol="0">
            <a:spAutoFit/>
          </a:bodyPr>
          <a:lstStyle/>
          <a:p>
            <a:r>
              <a:rPr lang="en-IN" sz="1600" dirty="0"/>
              <a:t>We dropped multiple variables due to their high VIF scores or their insignificant p-values. Our final model included 13 variables that were significant and provided a stable result. Organization should focus on the source from </a:t>
            </a:r>
            <a:r>
              <a:rPr lang="en-IN" sz="1600" dirty="0" err="1"/>
              <a:t>Wellingak</a:t>
            </a:r>
            <a:r>
              <a:rPr lang="en-IN" sz="1600" dirty="0"/>
              <a:t> Website and consider the time a person is spending on the website while reaching out for a sales call.</a:t>
            </a:r>
          </a:p>
        </p:txBody>
      </p:sp>
      <p:pic>
        <p:nvPicPr>
          <p:cNvPr id="3" name="Picture 2">
            <a:extLst>
              <a:ext uri="{FF2B5EF4-FFF2-40B4-BE49-F238E27FC236}">
                <a16:creationId xmlns:a16="http://schemas.microsoft.com/office/drawing/2014/main" id="{F847163A-BEDE-4808-BEDB-1EA75313228C}"/>
              </a:ext>
            </a:extLst>
          </p:cNvPr>
          <p:cNvPicPr>
            <a:picLocks noChangeAspect="1"/>
          </p:cNvPicPr>
          <p:nvPr/>
        </p:nvPicPr>
        <p:blipFill>
          <a:blip r:embed="rId4"/>
          <a:stretch>
            <a:fillRect/>
          </a:stretch>
        </p:blipFill>
        <p:spPr>
          <a:xfrm>
            <a:off x="1002284" y="2392842"/>
            <a:ext cx="3642253" cy="4035868"/>
          </a:xfrm>
          <a:prstGeom prst="rect">
            <a:avLst/>
          </a:prstGeom>
          <a:ln>
            <a:solidFill>
              <a:schemeClr val="tx1"/>
            </a:solidFill>
          </a:ln>
        </p:spPr>
      </p:pic>
      <p:pic>
        <p:nvPicPr>
          <p:cNvPr id="5" name="Picture 4">
            <a:extLst>
              <a:ext uri="{FF2B5EF4-FFF2-40B4-BE49-F238E27FC236}">
                <a16:creationId xmlns:a16="http://schemas.microsoft.com/office/drawing/2014/main" id="{C11549C4-A6D1-4C8F-96E3-9938E82F5430}"/>
              </a:ext>
            </a:extLst>
          </p:cNvPr>
          <p:cNvPicPr>
            <a:picLocks noChangeAspect="1"/>
          </p:cNvPicPr>
          <p:nvPr/>
        </p:nvPicPr>
        <p:blipFill>
          <a:blip r:embed="rId5"/>
          <a:stretch>
            <a:fillRect/>
          </a:stretch>
        </p:blipFill>
        <p:spPr>
          <a:xfrm>
            <a:off x="7782522" y="2392842"/>
            <a:ext cx="4076910" cy="4159464"/>
          </a:xfrm>
          <a:prstGeom prst="rect">
            <a:avLst/>
          </a:prstGeom>
          <a:ln>
            <a:solidFill>
              <a:schemeClr val="tx1"/>
            </a:solidFill>
          </a:ln>
        </p:spPr>
      </p:pic>
      <p:sp>
        <p:nvSpPr>
          <p:cNvPr id="6" name="Arrow: Right 5">
            <a:extLst>
              <a:ext uri="{FF2B5EF4-FFF2-40B4-BE49-F238E27FC236}">
                <a16:creationId xmlns:a16="http://schemas.microsoft.com/office/drawing/2014/main" id="{E6901F9B-DAA0-4A9E-9648-B061B9875183}"/>
              </a:ext>
            </a:extLst>
          </p:cNvPr>
          <p:cNvSpPr/>
          <p:nvPr/>
        </p:nvSpPr>
        <p:spPr>
          <a:xfrm>
            <a:off x="5890661" y="4215865"/>
            <a:ext cx="683393" cy="500514"/>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7050EE-8015-42A9-9921-745F3D75B6D5}"/>
              </a:ext>
            </a:extLst>
          </p:cNvPr>
          <p:cNvSpPr txBox="1"/>
          <p:nvPr/>
        </p:nvSpPr>
        <p:spPr>
          <a:xfrm>
            <a:off x="1886056" y="2021305"/>
            <a:ext cx="1473656" cy="307777"/>
          </a:xfrm>
          <a:prstGeom prst="rect">
            <a:avLst/>
          </a:prstGeom>
          <a:noFill/>
        </p:spPr>
        <p:txBody>
          <a:bodyPr wrap="square" rtlCol="0">
            <a:spAutoFit/>
          </a:bodyPr>
          <a:lstStyle/>
          <a:p>
            <a:pPr algn="ctr"/>
            <a:r>
              <a:rPr lang="en-IN" sz="1400" b="1" u="sng" dirty="0"/>
              <a:t>First Model</a:t>
            </a:r>
          </a:p>
        </p:txBody>
      </p:sp>
      <p:sp>
        <p:nvSpPr>
          <p:cNvPr id="17" name="TextBox 16">
            <a:extLst>
              <a:ext uri="{FF2B5EF4-FFF2-40B4-BE49-F238E27FC236}">
                <a16:creationId xmlns:a16="http://schemas.microsoft.com/office/drawing/2014/main" id="{4527EB85-115B-4CAD-BA47-438B2F0A7981}"/>
              </a:ext>
            </a:extLst>
          </p:cNvPr>
          <p:cNvSpPr txBox="1"/>
          <p:nvPr/>
        </p:nvSpPr>
        <p:spPr>
          <a:xfrm>
            <a:off x="9095378" y="2021305"/>
            <a:ext cx="1473656" cy="307777"/>
          </a:xfrm>
          <a:prstGeom prst="rect">
            <a:avLst/>
          </a:prstGeom>
          <a:noFill/>
        </p:spPr>
        <p:txBody>
          <a:bodyPr wrap="square" rtlCol="0">
            <a:spAutoFit/>
          </a:bodyPr>
          <a:lstStyle/>
          <a:p>
            <a:pPr algn="ctr"/>
            <a:r>
              <a:rPr lang="en-IN" sz="1400" b="1" u="sng" dirty="0"/>
              <a:t>Final Model</a:t>
            </a:r>
          </a:p>
        </p:txBody>
      </p:sp>
    </p:spTree>
    <p:extLst>
      <p:ext uri="{BB962C8B-B14F-4D97-AF65-F5344CB8AC3E}">
        <p14:creationId xmlns:p14="http://schemas.microsoft.com/office/powerpoint/2010/main" val="132708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Model building</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222410"/>
            <a:ext cx="10905423" cy="830997"/>
          </a:xfrm>
          <a:prstGeom prst="rect">
            <a:avLst/>
          </a:prstGeom>
          <a:noFill/>
        </p:spPr>
        <p:txBody>
          <a:bodyPr wrap="square" rtlCol="0">
            <a:spAutoFit/>
          </a:bodyPr>
          <a:lstStyle/>
          <a:p>
            <a:r>
              <a:rPr lang="en-IN" sz="1600" dirty="0"/>
              <a:t>We witnessed  a good increase in the number of respondents categorized as positives, which is good in our case as correct leads will result to higher revenue. A high sensitivity and specificity means that categorization is good and the organization would not waste time in reaching out to folks that might not be our customer</a:t>
            </a:r>
          </a:p>
        </p:txBody>
      </p:sp>
      <p:sp>
        <p:nvSpPr>
          <p:cNvPr id="15" name="TextBox 14">
            <a:extLst>
              <a:ext uri="{FF2B5EF4-FFF2-40B4-BE49-F238E27FC236}">
                <a16:creationId xmlns:a16="http://schemas.microsoft.com/office/drawing/2014/main" id="{647050EE-8015-42A9-9921-745F3D75B6D5}"/>
              </a:ext>
            </a:extLst>
          </p:cNvPr>
          <p:cNvSpPr txBox="1"/>
          <p:nvPr/>
        </p:nvSpPr>
        <p:spPr>
          <a:xfrm>
            <a:off x="1544094" y="2021305"/>
            <a:ext cx="2157580" cy="523220"/>
          </a:xfrm>
          <a:prstGeom prst="rect">
            <a:avLst/>
          </a:prstGeom>
          <a:noFill/>
        </p:spPr>
        <p:txBody>
          <a:bodyPr wrap="square" rtlCol="0">
            <a:spAutoFit/>
          </a:bodyPr>
          <a:lstStyle/>
          <a:p>
            <a:pPr algn="ctr"/>
            <a:r>
              <a:rPr lang="en-IN" sz="1400" b="1" u="sng" dirty="0"/>
              <a:t>Train Data Prediction at cut-off 0.5</a:t>
            </a:r>
          </a:p>
        </p:txBody>
      </p:sp>
      <p:sp>
        <p:nvSpPr>
          <p:cNvPr id="17" name="TextBox 16">
            <a:extLst>
              <a:ext uri="{FF2B5EF4-FFF2-40B4-BE49-F238E27FC236}">
                <a16:creationId xmlns:a16="http://schemas.microsoft.com/office/drawing/2014/main" id="{4527EB85-115B-4CAD-BA47-438B2F0A7981}"/>
              </a:ext>
            </a:extLst>
          </p:cNvPr>
          <p:cNvSpPr txBox="1"/>
          <p:nvPr/>
        </p:nvSpPr>
        <p:spPr>
          <a:xfrm>
            <a:off x="9479659" y="2021305"/>
            <a:ext cx="1783124" cy="523220"/>
          </a:xfrm>
          <a:prstGeom prst="rect">
            <a:avLst/>
          </a:prstGeom>
          <a:noFill/>
        </p:spPr>
        <p:txBody>
          <a:bodyPr wrap="square" rtlCol="0">
            <a:spAutoFit/>
          </a:bodyPr>
          <a:lstStyle/>
          <a:p>
            <a:pPr algn="ctr"/>
            <a:r>
              <a:rPr lang="en-IN" sz="1400" b="1" u="sng" dirty="0"/>
              <a:t>Train Data Prediction at cut-off 0.33</a:t>
            </a:r>
          </a:p>
        </p:txBody>
      </p:sp>
      <p:graphicFrame>
        <p:nvGraphicFramePr>
          <p:cNvPr id="2" name="Table 1">
            <a:extLst>
              <a:ext uri="{FF2B5EF4-FFF2-40B4-BE49-F238E27FC236}">
                <a16:creationId xmlns:a16="http://schemas.microsoft.com/office/drawing/2014/main" id="{E4481BFA-4205-4602-9A08-696F0E14D236}"/>
              </a:ext>
            </a:extLst>
          </p:cNvPr>
          <p:cNvGraphicFramePr>
            <a:graphicFrameLocks noGrp="1"/>
          </p:cNvGraphicFramePr>
          <p:nvPr>
            <p:extLst>
              <p:ext uri="{D42A27DB-BD31-4B8C-83A1-F6EECF244321}">
                <p14:modId xmlns:p14="http://schemas.microsoft.com/office/powerpoint/2010/main" val="4045243617"/>
              </p:ext>
            </p:extLst>
          </p:nvPr>
        </p:nvGraphicFramePr>
        <p:xfrm>
          <a:off x="833784" y="2733575"/>
          <a:ext cx="2983035" cy="1207970"/>
        </p:xfrm>
        <a:graphic>
          <a:graphicData uri="http://schemas.openxmlformats.org/drawingml/2006/table">
            <a:tbl>
              <a:tblPr firstRow="1" bandRow="1">
                <a:tableStyleId>{5C22544A-7EE6-4342-B048-85BDC9FD1C3A}</a:tableStyleId>
              </a:tblPr>
              <a:tblGrid>
                <a:gridCol w="994345">
                  <a:extLst>
                    <a:ext uri="{9D8B030D-6E8A-4147-A177-3AD203B41FA5}">
                      <a16:colId xmlns:a16="http://schemas.microsoft.com/office/drawing/2014/main" val="1313756853"/>
                    </a:ext>
                  </a:extLst>
                </a:gridCol>
                <a:gridCol w="994345">
                  <a:extLst>
                    <a:ext uri="{9D8B030D-6E8A-4147-A177-3AD203B41FA5}">
                      <a16:colId xmlns:a16="http://schemas.microsoft.com/office/drawing/2014/main" val="3744313613"/>
                    </a:ext>
                  </a:extLst>
                </a:gridCol>
                <a:gridCol w="994345">
                  <a:extLst>
                    <a:ext uri="{9D8B030D-6E8A-4147-A177-3AD203B41FA5}">
                      <a16:colId xmlns:a16="http://schemas.microsoft.com/office/drawing/2014/main" val="3251074876"/>
                    </a:ext>
                  </a:extLst>
                </a:gridCol>
              </a:tblGrid>
              <a:tr h="375385">
                <a:tc>
                  <a:txBody>
                    <a:bodyPr/>
                    <a:lstStyle/>
                    <a:p>
                      <a:pPr marL="0" indent="0" algn="ctr">
                        <a:buFont typeface="Arial" panose="020B0604020202020204" pitchFamily="34" charset="0"/>
                        <a:buNone/>
                      </a:pPr>
                      <a:r>
                        <a:rPr lang="en-IN" sz="1200" dirty="0">
                          <a:solidFill>
                            <a:schemeClr val="bg1"/>
                          </a:solidFill>
                        </a:rPr>
                        <a:t>Predicted/</a:t>
                      </a:r>
                    </a:p>
                    <a:p>
                      <a:pPr marL="0" indent="0" algn="ctr">
                        <a:buFont typeface="Arial" panose="020B0604020202020204" pitchFamily="34" charset="0"/>
                        <a:buNone/>
                      </a:pPr>
                      <a:r>
                        <a:rPr lang="en-IN" sz="1200" dirty="0">
                          <a:solidFill>
                            <a:schemeClr val="bg1"/>
                          </a:solidFill>
                        </a:rPr>
                        <a:t>Actual</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extLst>
                  <a:ext uri="{0D108BD9-81ED-4DB2-BD59-A6C34878D82A}">
                    <a16:rowId xmlns:a16="http://schemas.microsoft.com/office/drawing/2014/main" val="695914923"/>
                  </a:ext>
                </a:extLst>
              </a:tr>
              <a:tr h="375385">
                <a:tc>
                  <a:txBody>
                    <a:bodyPr/>
                    <a:lstStyle/>
                    <a:p>
                      <a:pPr marL="0" indent="0" algn="ctr">
                        <a:buFont typeface="Arial" panose="020B0604020202020204" pitchFamily="34" charset="0"/>
                        <a:buNone/>
                      </a:pPr>
                      <a:r>
                        <a:rPr lang="en-IN" sz="1200" b="1"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3524</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366</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3353573"/>
                  </a:ext>
                </a:extLst>
              </a:tr>
              <a:tr h="375385">
                <a:tc>
                  <a:txBody>
                    <a:bodyPr/>
                    <a:lstStyle/>
                    <a:p>
                      <a:pPr marL="0" indent="0" algn="ctr">
                        <a:buFont typeface="Arial" panose="020B0604020202020204" pitchFamily="34" charset="0"/>
                        <a:buNone/>
                      </a:pPr>
                      <a:r>
                        <a:rPr lang="en-IN" sz="1200" b="1"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508</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1900</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348050771"/>
                  </a:ext>
                </a:extLst>
              </a:tr>
            </a:tbl>
          </a:graphicData>
        </a:graphic>
      </p:graphicFrame>
      <p:graphicFrame>
        <p:nvGraphicFramePr>
          <p:cNvPr id="4" name="Table 3">
            <a:extLst>
              <a:ext uri="{FF2B5EF4-FFF2-40B4-BE49-F238E27FC236}">
                <a16:creationId xmlns:a16="http://schemas.microsoft.com/office/drawing/2014/main" id="{57CE39FA-4F3A-437E-A896-29583E7449E5}"/>
              </a:ext>
            </a:extLst>
          </p:cNvPr>
          <p:cNvGraphicFramePr>
            <a:graphicFrameLocks noGrp="1"/>
          </p:cNvGraphicFramePr>
          <p:nvPr>
            <p:extLst>
              <p:ext uri="{D42A27DB-BD31-4B8C-83A1-F6EECF244321}">
                <p14:modId xmlns:p14="http://schemas.microsoft.com/office/powerpoint/2010/main" val="2368485495"/>
              </p:ext>
            </p:extLst>
          </p:nvPr>
        </p:nvGraphicFramePr>
        <p:xfrm>
          <a:off x="838200" y="4809457"/>
          <a:ext cx="2406316" cy="1126155"/>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4008762269"/>
                    </a:ext>
                  </a:extLst>
                </a:gridCol>
                <a:gridCol w="1203158">
                  <a:extLst>
                    <a:ext uri="{9D8B030D-6E8A-4147-A177-3AD203B41FA5}">
                      <a16:colId xmlns:a16="http://schemas.microsoft.com/office/drawing/2014/main" val="3654834169"/>
                    </a:ext>
                  </a:extLst>
                </a:gridCol>
              </a:tblGrid>
              <a:tr h="375385">
                <a:tc>
                  <a:txBody>
                    <a:bodyPr/>
                    <a:lstStyle/>
                    <a:p>
                      <a:pPr marL="0" indent="0" algn="ctr">
                        <a:buFont typeface="Arial" panose="020B0604020202020204" pitchFamily="34" charset="0"/>
                        <a:buNone/>
                      </a:pPr>
                      <a:r>
                        <a:rPr lang="en-IN" sz="1200" b="1" dirty="0">
                          <a:solidFill>
                            <a:schemeClr val="bg1"/>
                          </a:solidFill>
                        </a:rPr>
                        <a:t>Accuracy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122804206"/>
                  </a:ext>
                </a:extLst>
              </a:tr>
              <a:tr h="375385">
                <a:tc>
                  <a:txBody>
                    <a:bodyPr/>
                    <a:lstStyle/>
                    <a:p>
                      <a:pPr marL="0" indent="0" algn="ctr">
                        <a:buFont typeface="Arial" panose="020B0604020202020204" pitchFamily="34" charset="0"/>
                        <a:buNone/>
                      </a:pPr>
                      <a:r>
                        <a:rPr lang="en-IN" sz="1200" b="1" dirty="0">
                          <a:solidFill>
                            <a:schemeClr val="bg1"/>
                          </a:solidFill>
                        </a:rPr>
                        <a:t>Sensitivity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79%</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8374627"/>
                  </a:ext>
                </a:extLst>
              </a:tr>
              <a:tr h="375385">
                <a:tc>
                  <a:txBody>
                    <a:bodyPr/>
                    <a:lstStyle/>
                    <a:p>
                      <a:pPr marL="0" indent="0" algn="ctr">
                        <a:buFont typeface="Arial" panose="020B0604020202020204" pitchFamily="34" charset="0"/>
                        <a:buNone/>
                      </a:pPr>
                      <a:r>
                        <a:rPr lang="en-IN" sz="1200" b="1" dirty="0">
                          <a:solidFill>
                            <a:schemeClr val="bg1"/>
                          </a:solidFill>
                        </a:rPr>
                        <a:t>Specificity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91%</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72292229"/>
                  </a:ext>
                </a:extLst>
              </a:tr>
            </a:tbl>
          </a:graphicData>
        </a:graphic>
      </p:graphicFrame>
      <p:pic>
        <p:nvPicPr>
          <p:cNvPr id="11" name="Picture 10">
            <a:extLst>
              <a:ext uri="{FF2B5EF4-FFF2-40B4-BE49-F238E27FC236}">
                <a16:creationId xmlns:a16="http://schemas.microsoft.com/office/drawing/2014/main" id="{A798B68F-C081-4988-90B1-8F72844CD932}"/>
              </a:ext>
            </a:extLst>
          </p:cNvPr>
          <p:cNvPicPr>
            <a:picLocks noChangeAspect="1"/>
          </p:cNvPicPr>
          <p:nvPr/>
        </p:nvPicPr>
        <p:blipFill>
          <a:blip r:embed="rId4"/>
          <a:stretch>
            <a:fillRect/>
          </a:stretch>
        </p:blipFill>
        <p:spPr>
          <a:xfrm>
            <a:off x="4862812" y="2556916"/>
            <a:ext cx="3217149" cy="1705666"/>
          </a:xfrm>
          <a:prstGeom prst="rect">
            <a:avLst/>
          </a:prstGeom>
        </p:spPr>
      </p:pic>
      <p:pic>
        <p:nvPicPr>
          <p:cNvPr id="14" name="Picture 13">
            <a:extLst>
              <a:ext uri="{FF2B5EF4-FFF2-40B4-BE49-F238E27FC236}">
                <a16:creationId xmlns:a16="http://schemas.microsoft.com/office/drawing/2014/main" id="{CE02201A-8ED4-4D79-AE2D-1138F2F7EC3A}"/>
              </a:ext>
            </a:extLst>
          </p:cNvPr>
          <p:cNvPicPr>
            <a:picLocks noChangeAspect="1"/>
          </p:cNvPicPr>
          <p:nvPr/>
        </p:nvPicPr>
        <p:blipFill>
          <a:blip r:embed="rId5"/>
          <a:stretch>
            <a:fillRect/>
          </a:stretch>
        </p:blipFill>
        <p:spPr>
          <a:xfrm>
            <a:off x="4769779" y="4591832"/>
            <a:ext cx="2844946" cy="2101958"/>
          </a:xfrm>
          <a:prstGeom prst="rect">
            <a:avLst/>
          </a:prstGeom>
        </p:spPr>
      </p:pic>
      <p:cxnSp>
        <p:nvCxnSpPr>
          <p:cNvPr id="18" name="Straight Connector 17">
            <a:extLst>
              <a:ext uri="{FF2B5EF4-FFF2-40B4-BE49-F238E27FC236}">
                <a16:creationId xmlns:a16="http://schemas.microsoft.com/office/drawing/2014/main" id="{06453DC1-1BA4-42D2-9BBA-127FD81FC9DC}"/>
              </a:ext>
            </a:extLst>
          </p:cNvPr>
          <p:cNvCxnSpPr/>
          <p:nvPr/>
        </p:nvCxnSpPr>
        <p:spPr>
          <a:xfrm>
            <a:off x="4129238" y="2252312"/>
            <a:ext cx="0" cy="41677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A10F7D4-72CD-44D1-916C-CF3BD53B86B5}"/>
              </a:ext>
            </a:extLst>
          </p:cNvPr>
          <p:cNvCxnSpPr/>
          <p:nvPr/>
        </p:nvCxnSpPr>
        <p:spPr>
          <a:xfrm>
            <a:off x="8518358" y="2252312"/>
            <a:ext cx="0" cy="41677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40BB121-7535-4B51-B24E-9EEDC38FF8E6}"/>
              </a:ext>
            </a:extLst>
          </p:cNvPr>
          <p:cNvSpPr txBox="1"/>
          <p:nvPr/>
        </p:nvSpPr>
        <p:spPr>
          <a:xfrm>
            <a:off x="5153568" y="2021305"/>
            <a:ext cx="2157580" cy="307777"/>
          </a:xfrm>
          <a:prstGeom prst="rect">
            <a:avLst/>
          </a:prstGeom>
          <a:noFill/>
        </p:spPr>
        <p:txBody>
          <a:bodyPr wrap="square" rtlCol="0">
            <a:spAutoFit/>
          </a:bodyPr>
          <a:lstStyle/>
          <a:p>
            <a:pPr algn="ctr"/>
            <a:r>
              <a:rPr lang="en-IN" sz="1400" b="1" u="sng" dirty="0"/>
              <a:t>Finding Optimal Cut-off</a:t>
            </a:r>
          </a:p>
        </p:txBody>
      </p:sp>
      <p:graphicFrame>
        <p:nvGraphicFramePr>
          <p:cNvPr id="22" name="Table 21">
            <a:extLst>
              <a:ext uri="{FF2B5EF4-FFF2-40B4-BE49-F238E27FC236}">
                <a16:creationId xmlns:a16="http://schemas.microsoft.com/office/drawing/2014/main" id="{7035C9A7-4A2A-476D-8307-B531EC72C6D6}"/>
              </a:ext>
            </a:extLst>
          </p:cNvPr>
          <p:cNvGraphicFramePr>
            <a:graphicFrameLocks noGrp="1"/>
          </p:cNvGraphicFramePr>
          <p:nvPr>
            <p:extLst>
              <p:ext uri="{D42A27DB-BD31-4B8C-83A1-F6EECF244321}">
                <p14:modId xmlns:p14="http://schemas.microsoft.com/office/powerpoint/2010/main" val="3444202102"/>
              </p:ext>
            </p:extLst>
          </p:nvPr>
        </p:nvGraphicFramePr>
        <p:xfrm>
          <a:off x="8822752" y="2733575"/>
          <a:ext cx="2983035" cy="1207970"/>
        </p:xfrm>
        <a:graphic>
          <a:graphicData uri="http://schemas.openxmlformats.org/drawingml/2006/table">
            <a:tbl>
              <a:tblPr firstRow="1" bandRow="1">
                <a:tableStyleId>{5C22544A-7EE6-4342-B048-85BDC9FD1C3A}</a:tableStyleId>
              </a:tblPr>
              <a:tblGrid>
                <a:gridCol w="994345">
                  <a:extLst>
                    <a:ext uri="{9D8B030D-6E8A-4147-A177-3AD203B41FA5}">
                      <a16:colId xmlns:a16="http://schemas.microsoft.com/office/drawing/2014/main" val="1313756853"/>
                    </a:ext>
                  </a:extLst>
                </a:gridCol>
                <a:gridCol w="994345">
                  <a:extLst>
                    <a:ext uri="{9D8B030D-6E8A-4147-A177-3AD203B41FA5}">
                      <a16:colId xmlns:a16="http://schemas.microsoft.com/office/drawing/2014/main" val="3744313613"/>
                    </a:ext>
                  </a:extLst>
                </a:gridCol>
                <a:gridCol w="994345">
                  <a:extLst>
                    <a:ext uri="{9D8B030D-6E8A-4147-A177-3AD203B41FA5}">
                      <a16:colId xmlns:a16="http://schemas.microsoft.com/office/drawing/2014/main" val="3251074876"/>
                    </a:ext>
                  </a:extLst>
                </a:gridCol>
              </a:tblGrid>
              <a:tr h="375385">
                <a:tc>
                  <a:txBody>
                    <a:bodyPr/>
                    <a:lstStyle/>
                    <a:p>
                      <a:pPr marL="0" indent="0" algn="ctr">
                        <a:buFont typeface="Arial" panose="020B0604020202020204" pitchFamily="34" charset="0"/>
                        <a:buNone/>
                      </a:pPr>
                      <a:r>
                        <a:rPr lang="en-IN" sz="1200" dirty="0">
                          <a:solidFill>
                            <a:schemeClr val="bg1"/>
                          </a:solidFill>
                        </a:rPr>
                        <a:t>Predicted/</a:t>
                      </a:r>
                    </a:p>
                    <a:p>
                      <a:pPr marL="0" indent="0" algn="ctr">
                        <a:buFont typeface="Arial" panose="020B0604020202020204" pitchFamily="34" charset="0"/>
                        <a:buNone/>
                      </a:pPr>
                      <a:r>
                        <a:rPr lang="en-IN" sz="1200" dirty="0">
                          <a:solidFill>
                            <a:schemeClr val="bg1"/>
                          </a:solidFill>
                        </a:rPr>
                        <a:t>Actual</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extLst>
                  <a:ext uri="{0D108BD9-81ED-4DB2-BD59-A6C34878D82A}">
                    <a16:rowId xmlns:a16="http://schemas.microsoft.com/office/drawing/2014/main" val="695914923"/>
                  </a:ext>
                </a:extLst>
              </a:tr>
              <a:tr h="375385">
                <a:tc>
                  <a:txBody>
                    <a:bodyPr/>
                    <a:lstStyle/>
                    <a:p>
                      <a:pPr marL="0" indent="0" algn="ctr">
                        <a:buFont typeface="Arial" panose="020B0604020202020204" pitchFamily="34" charset="0"/>
                        <a:buNone/>
                      </a:pPr>
                      <a:r>
                        <a:rPr lang="en-IN" sz="1200" b="1"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3283</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607</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3353573"/>
                  </a:ext>
                </a:extLst>
              </a:tr>
              <a:tr h="375385">
                <a:tc>
                  <a:txBody>
                    <a:bodyPr/>
                    <a:lstStyle/>
                    <a:p>
                      <a:pPr marL="0" indent="0" algn="ctr">
                        <a:buFont typeface="Arial" panose="020B0604020202020204" pitchFamily="34" charset="0"/>
                        <a:buNone/>
                      </a:pPr>
                      <a:r>
                        <a:rPr lang="en-IN" sz="1200" b="1"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351</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2057</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348050771"/>
                  </a:ext>
                </a:extLst>
              </a:tr>
            </a:tbl>
          </a:graphicData>
        </a:graphic>
      </p:graphicFrame>
      <p:graphicFrame>
        <p:nvGraphicFramePr>
          <p:cNvPr id="23" name="Table 22">
            <a:extLst>
              <a:ext uri="{FF2B5EF4-FFF2-40B4-BE49-F238E27FC236}">
                <a16:creationId xmlns:a16="http://schemas.microsoft.com/office/drawing/2014/main" id="{AC4E3130-5453-41C9-B9A6-5470CA3DF9EE}"/>
              </a:ext>
            </a:extLst>
          </p:cNvPr>
          <p:cNvGraphicFramePr>
            <a:graphicFrameLocks noGrp="1"/>
          </p:cNvGraphicFramePr>
          <p:nvPr>
            <p:extLst>
              <p:ext uri="{D42A27DB-BD31-4B8C-83A1-F6EECF244321}">
                <p14:modId xmlns:p14="http://schemas.microsoft.com/office/powerpoint/2010/main" val="2509109585"/>
              </p:ext>
            </p:extLst>
          </p:nvPr>
        </p:nvGraphicFramePr>
        <p:xfrm>
          <a:off x="8827168" y="4809457"/>
          <a:ext cx="2406316" cy="1126155"/>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4008762269"/>
                    </a:ext>
                  </a:extLst>
                </a:gridCol>
                <a:gridCol w="1203158">
                  <a:extLst>
                    <a:ext uri="{9D8B030D-6E8A-4147-A177-3AD203B41FA5}">
                      <a16:colId xmlns:a16="http://schemas.microsoft.com/office/drawing/2014/main" val="3654834169"/>
                    </a:ext>
                  </a:extLst>
                </a:gridCol>
              </a:tblGrid>
              <a:tr h="375385">
                <a:tc>
                  <a:txBody>
                    <a:bodyPr/>
                    <a:lstStyle/>
                    <a:p>
                      <a:pPr marL="0" indent="0" algn="ctr">
                        <a:buFont typeface="Arial" panose="020B0604020202020204" pitchFamily="34" charset="0"/>
                        <a:buNone/>
                      </a:pPr>
                      <a:r>
                        <a:rPr lang="en-IN" sz="1200" b="1" dirty="0">
                          <a:solidFill>
                            <a:schemeClr val="bg1"/>
                          </a:solidFill>
                        </a:rPr>
                        <a:t>Accuracy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122804206"/>
                  </a:ext>
                </a:extLst>
              </a:tr>
              <a:tr h="375385">
                <a:tc>
                  <a:txBody>
                    <a:bodyPr/>
                    <a:lstStyle/>
                    <a:p>
                      <a:pPr marL="0" indent="0" algn="ctr">
                        <a:buFont typeface="Arial" panose="020B0604020202020204" pitchFamily="34" charset="0"/>
                        <a:buNone/>
                      </a:pPr>
                      <a:r>
                        <a:rPr lang="en-IN" sz="1200" b="1" dirty="0">
                          <a:solidFill>
                            <a:schemeClr val="bg1"/>
                          </a:solidFill>
                        </a:rPr>
                        <a:t>Sensitivity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8374627"/>
                  </a:ext>
                </a:extLst>
              </a:tr>
              <a:tr h="375385">
                <a:tc>
                  <a:txBody>
                    <a:bodyPr/>
                    <a:lstStyle/>
                    <a:p>
                      <a:pPr marL="0" indent="0" algn="ctr">
                        <a:buFont typeface="Arial" panose="020B0604020202020204" pitchFamily="34" charset="0"/>
                        <a:buNone/>
                      </a:pPr>
                      <a:r>
                        <a:rPr lang="en-IN" sz="1200" b="1" dirty="0">
                          <a:solidFill>
                            <a:schemeClr val="bg1"/>
                          </a:solidFill>
                        </a:rPr>
                        <a:t>Specificity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84%</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72292229"/>
                  </a:ext>
                </a:extLst>
              </a:tr>
            </a:tbl>
          </a:graphicData>
        </a:graphic>
      </p:graphicFrame>
    </p:spTree>
    <p:extLst>
      <p:ext uri="{BB962C8B-B14F-4D97-AF65-F5344CB8AC3E}">
        <p14:creationId xmlns:p14="http://schemas.microsoft.com/office/powerpoint/2010/main" val="2832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7A80D2-0C7E-4384-8B3F-991FCC75873C}"/>
              </a:ext>
            </a:extLst>
          </p:cNvPr>
          <p:cNvPicPr>
            <a:picLocks noChangeAspect="1"/>
          </p:cNvPicPr>
          <p:nvPr/>
        </p:nvPicPr>
        <p:blipFill rotWithShape="1">
          <a:blip r:embed="rId2"/>
          <a:srcRect t="17253" r="23681"/>
          <a:stretch/>
        </p:blipFill>
        <p:spPr>
          <a:xfrm>
            <a:off x="10396693" y="0"/>
            <a:ext cx="1795307" cy="1338771"/>
          </a:xfrm>
          <a:prstGeom prst="rect">
            <a:avLst/>
          </a:prstGeom>
        </p:spPr>
      </p:pic>
      <p:pic>
        <p:nvPicPr>
          <p:cNvPr id="8" name="Picture 4" descr="IIITB">
            <a:extLst>
              <a:ext uri="{FF2B5EF4-FFF2-40B4-BE49-F238E27FC236}">
                <a16:creationId xmlns:a16="http://schemas.microsoft.com/office/drawing/2014/main" id="{CF0625DC-566E-4F22-B2CC-912E1F8F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85" y="108913"/>
            <a:ext cx="1333045" cy="9420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5E8482F-1C28-44D4-A739-0AC9DF41A104}"/>
              </a:ext>
            </a:extLst>
          </p:cNvPr>
          <p:cNvSpPr txBox="1"/>
          <p:nvPr/>
        </p:nvSpPr>
        <p:spPr>
          <a:xfrm>
            <a:off x="2698281" y="246858"/>
            <a:ext cx="7071360" cy="646331"/>
          </a:xfrm>
          <a:prstGeom prst="rect">
            <a:avLst/>
          </a:prstGeom>
          <a:noFill/>
        </p:spPr>
        <p:txBody>
          <a:bodyPr wrap="square" rtlCol="0">
            <a:spAutoFit/>
          </a:bodyPr>
          <a:lstStyle/>
          <a:p>
            <a:pPr algn="ctr"/>
            <a:r>
              <a:rPr lang="en-IN" sz="3600" b="1" dirty="0"/>
              <a:t>Model Evaluation</a:t>
            </a:r>
          </a:p>
        </p:txBody>
      </p:sp>
      <p:sp>
        <p:nvSpPr>
          <p:cNvPr id="19" name="TextBox 18">
            <a:extLst>
              <a:ext uri="{FF2B5EF4-FFF2-40B4-BE49-F238E27FC236}">
                <a16:creationId xmlns:a16="http://schemas.microsoft.com/office/drawing/2014/main" id="{53222427-0907-46A6-BE4F-6DE2821838A5}"/>
              </a:ext>
            </a:extLst>
          </p:cNvPr>
          <p:cNvSpPr txBox="1"/>
          <p:nvPr/>
        </p:nvSpPr>
        <p:spPr>
          <a:xfrm>
            <a:off x="644893" y="1135781"/>
            <a:ext cx="10905423" cy="830997"/>
          </a:xfrm>
          <a:prstGeom prst="rect">
            <a:avLst/>
          </a:prstGeom>
          <a:noFill/>
        </p:spPr>
        <p:txBody>
          <a:bodyPr wrap="square" rtlCol="0">
            <a:spAutoFit/>
          </a:bodyPr>
          <a:lstStyle/>
          <a:p>
            <a:r>
              <a:rPr lang="en-IN" sz="1600" dirty="0"/>
              <a:t>Both the models witnessed a similar evaluation scores indicating that the model is performing well and can be considered for business purposes. A high score across evaluation metrics on test data indicates the model performs well and utilizing this by the organization would work in their </a:t>
            </a:r>
            <a:r>
              <a:rPr lang="en-IN" sz="1600" dirty="0" err="1"/>
              <a:t>favor</a:t>
            </a:r>
            <a:endParaRPr lang="en-IN" sz="1600" dirty="0"/>
          </a:p>
        </p:txBody>
      </p:sp>
      <p:sp>
        <p:nvSpPr>
          <p:cNvPr id="15" name="TextBox 14">
            <a:extLst>
              <a:ext uri="{FF2B5EF4-FFF2-40B4-BE49-F238E27FC236}">
                <a16:creationId xmlns:a16="http://schemas.microsoft.com/office/drawing/2014/main" id="{647050EE-8015-42A9-9921-745F3D75B6D5}"/>
              </a:ext>
            </a:extLst>
          </p:cNvPr>
          <p:cNvSpPr txBox="1"/>
          <p:nvPr/>
        </p:nvSpPr>
        <p:spPr>
          <a:xfrm>
            <a:off x="1544094" y="2021305"/>
            <a:ext cx="2157580" cy="307777"/>
          </a:xfrm>
          <a:prstGeom prst="rect">
            <a:avLst/>
          </a:prstGeom>
          <a:noFill/>
        </p:spPr>
        <p:txBody>
          <a:bodyPr wrap="square" rtlCol="0">
            <a:spAutoFit/>
          </a:bodyPr>
          <a:lstStyle/>
          <a:p>
            <a:pPr algn="ctr"/>
            <a:r>
              <a:rPr lang="en-IN" sz="1400" b="1" u="sng" dirty="0"/>
              <a:t>Final Model on Train Data</a:t>
            </a:r>
          </a:p>
        </p:txBody>
      </p:sp>
      <p:sp>
        <p:nvSpPr>
          <p:cNvPr id="17" name="TextBox 16">
            <a:extLst>
              <a:ext uri="{FF2B5EF4-FFF2-40B4-BE49-F238E27FC236}">
                <a16:creationId xmlns:a16="http://schemas.microsoft.com/office/drawing/2014/main" id="{4527EB85-115B-4CAD-BA47-438B2F0A7981}"/>
              </a:ext>
            </a:extLst>
          </p:cNvPr>
          <p:cNvSpPr txBox="1"/>
          <p:nvPr/>
        </p:nvSpPr>
        <p:spPr>
          <a:xfrm>
            <a:off x="9479659" y="2021305"/>
            <a:ext cx="1783124" cy="307777"/>
          </a:xfrm>
          <a:prstGeom prst="rect">
            <a:avLst/>
          </a:prstGeom>
          <a:noFill/>
        </p:spPr>
        <p:txBody>
          <a:bodyPr wrap="square" rtlCol="0">
            <a:spAutoFit/>
          </a:bodyPr>
          <a:lstStyle/>
          <a:p>
            <a:pPr algn="ctr"/>
            <a:r>
              <a:rPr lang="en-IN" sz="1400" b="1" u="sng" dirty="0"/>
              <a:t>Result on Test Data</a:t>
            </a:r>
          </a:p>
        </p:txBody>
      </p:sp>
      <p:graphicFrame>
        <p:nvGraphicFramePr>
          <p:cNvPr id="2" name="Table 1">
            <a:extLst>
              <a:ext uri="{FF2B5EF4-FFF2-40B4-BE49-F238E27FC236}">
                <a16:creationId xmlns:a16="http://schemas.microsoft.com/office/drawing/2014/main" id="{E4481BFA-4205-4602-9A08-696F0E14D236}"/>
              </a:ext>
            </a:extLst>
          </p:cNvPr>
          <p:cNvGraphicFramePr>
            <a:graphicFrameLocks noGrp="1"/>
          </p:cNvGraphicFramePr>
          <p:nvPr>
            <p:extLst>
              <p:ext uri="{D42A27DB-BD31-4B8C-83A1-F6EECF244321}">
                <p14:modId xmlns:p14="http://schemas.microsoft.com/office/powerpoint/2010/main" val="606406846"/>
              </p:ext>
            </p:extLst>
          </p:nvPr>
        </p:nvGraphicFramePr>
        <p:xfrm>
          <a:off x="833784" y="2733575"/>
          <a:ext cx="2983035" cy="1207970"/>
        </p:xfrm>
        <a:graphic>
          <a:graphicData uri="http://schemas.openxmlformats.org/drawingml/2006/table">
            <a:tbl>
              <a:tblPr firstRow="1" bandRow="1">
                <a:tableStyleId>{5C22544A-7EE6-4342-B048-85BDC9FD1C3A}</a:tableStyleId>
              </a:tblPr>
              <a:tblGrid>
                <a:gridCol w="994345">
                  <a:extLst>
                    <a:ext uri="{9D8B030D-6E8A-4147-A177-3AD203B41FA5}">
                      <a16:colId xmlns:a16="http://schemas.microsoft.com/office/drawing/2014/main" val="1313756853"/>
                    </a:ext>
                  </a:extLst>
                </a:gridCol>
                <a:gridCol w="994345">
                  <a:extLst>
                    <a:ext uri="{9D8B030D-6E8A-4147-A177-3AD203B41FA5}">
                      <a16:colId xmlns:a16="http://schemas.microsoft.com/office/drawing/2014/main" val="3744313613"/>
                    </a:ext>
                  </a:extLst>
                </a:gridCol>
                <a:gridCol w="994345">
                  <a:extLst>
                    <a:ext uri="{9D8B030D-6E8A-4147-A177-3AD203B41FA5}">
                      <a16:colId xmlns:a16="http://schemas.microsoft.com/office/drawing/2014/main" val="3251074876"/>
                    </a:ext>
                  </a:extLst>
                </a:gridCol>
              </a:tblGrid>
              <a:tr h="375385">
                <a:tc>
                  <a:txBody>
                    <a:bodyPr/>
                    <a:lstStyle/>
                    <a:p>
                      <a:pPr marL="0" indent="0" algn="ctr">
                        <a:buFont typeface="Arial" panose="020B0604020202020204" pitchFamily="34" charset="0"/>
                        <a:buNone/>
                      </a:pPr>
                      <a:r>
                        <a:rPr lang="en-IN" sz="1200" dirty="0">
                          <a:solidFill>
                            <a:schemeClr val="bg1"/>
                          </a:solidFill>
                        </a:rPr>
                        <a:t>Predicted/</a:t>
                      </a:r>
                    </a:p>
                    <a:p>
                      <a:pPr marL="0" indent="0" algn="ctr">
                        <a:buFont typeface="Arial" panose="020B0604020202020204" pitchFamily="34" charset="0"/>
                        <a:buNone/>
                      </a:pPr>
                      <a:r>
                        <a:rPr lang="en-IN" sz="1200" dirty="0">
                          <a:solidFill>
                            <a:schemeClr val="bg1"/>
                          </a:solidFill>
                        </a:rPr>
                        <a:t>Actual</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extLst>
                  <a:ext uri="{0D108BD9-81ED-4DB2-BD59-A6C34878D82A}">
                    <a16:rowId xmlns:a16="http://schemas.microsoft.com/office/drawing/2014/main" val="695914923"/>
                  </a:ext>
                </a:extLst>
              </a:tr>
              <a:tr h="375385">
                <a:tc>
                  <a:txBody>
                    <a:bodyPr/>
                    <a:lstStyle/>
                    <a:p>
                      <a:pPr marL="0" indent="0" algn="ctr">
                        <a:buFont typeface="Arial" panose="020B0604020202020204" pitchFamily="34" charset="0"/>
                        <a:buNone/>
                      </a:pPr>
                      <a:r>
                        <a:rPr lang="en-IN" sz="1200" b="1"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3283</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607</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3353573"/>
                  </a:ext>
                </a:extLst>
              </a:tr>
              <a:tr h="375385">
                <a:tc>
                  <a:txBody>
                    <a:bodyPr/>
                    <a:lstStyle/>
                    <a:p>
                      <a:pPr marL="0" indent="0" algn="ctr">
                        <a:buFont typeface="Arial" panose="020B0604020202020204" pitchFamily="34" charset="0"/>
                        <a:buNone/>
                      </a:pPr>
                      <a:r>
                        <a:rPr lang="en-IN" sz="1200" b="1"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351</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2057</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348050771"/>
                  </a:ext>
                </a:extLst>
              </a:tr>
            </a:tbl>
          </a:graphicData>
        </a:graphic>
      </p:graphicFrame>
      <p:graphicFrame>
        <p:nvGraphicFramePr>
          <p:cNvPr id="4" name="Table 3">
            <a:extLst>
              <a:ext uri="{FF2B5EF4-FFF2-40B4-BE49-F238E27FC236}">
                <a16:creationId xmlns:a16="http://schemas.microsoft.com/office/drawing/2014/main" id="{57CE39FA-4F3A-437E-A896-29583E7449E5}"/>
              </a:ext>
            </a:extLst>
          </p:cNvPr>
          <p:cNvGraphicFramePr>
            <a:graphicFrameLocks noGrp="1"/>
          </p:cNvGraphicFramePr>
          <p:nvPr>
            <p:extLst>
              <p:ext uri="{D42A27DB-BD31-4B8C-83A1-F6EECF244321}">
                <p14:modId xmlns:p14="http://schemas.microsoft.com/office/powerpoint/2010/main" val="4149024818"/>
              </p:ext>
            </p:extLst>
          </p:nvPr>
        </p:nvGraphicFramePr>
        <p:xfrm>
          <a:off x="838200" y="4809457"/>
          <a:ext cx="2406316" cy="1126155"/>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4008762269"/>
                    </a:ext>
                  </a:extLst>
                </a:gridCol>
                <a:gridCol w="1203158">
                  <a:extLst>
                    <a:ext uri="{9D8B030D-6E8A-4147-A177-3AD203B41FA5}">
                      <a16:colId xmlns:a16="http://schemas.microsoft.com/office/drawing/2014/main" val="3654834169"/>
                    </a:ext>
                  </a:extLst>
                </a:gridCol>
              </a:tblGrid>
              <a:tr h="375385">
                <a:tc>
                  <a:txBody>
                    <a:bodyPr/>
                    <a:lstStyle/>
                    <a:p>
                      <a:pPr marL="0" indent="0" algn="ctr">
                        <a:buFont typeface="Arial" panose="020B0604020202020204" pitchFamily="34" charset="0"/>
                        <a:buNone/>
                      </a:pPr>
                      <a:r>
                        <a:rPr lang="en-IN" sz="1200" b="1" dirty="0">
                          <a:solidFill>
                            <a:schemeClr val="bg1"/>
                          </a:solidFill>
                        </a:rPr>
                        <a:t>Accuracy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122804206"/>
                  </a:ext>
                </a:extLst>
              </a:tr>
              <a:tr h="375385">
                <a:tc>
                  <a:txBody>
                    <a:bodyPr/>
                    <a:lstStyle/>
                    <a:p>
                      <a:pPr marL="0" indent="0" algn="ctr">
                        <a:buFont typeface="Arial" panose="020B0604020202020204" pitchFamily="34" charset="0"/>
                        <a:buNone/>
                      </a:pPr>
                      <a:r>
                        <a:rPr lang="en-IN" sz="1200" b="1" dirty="0">
                          <a:solidFill>
                            <a:schemeClr val="bg1"/>
                          </a:solidFill>
                        </a:rPr>
                        <a:t>Sensitivity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8374627"/>
                  </a:ext>
                </a:extLst>
              </a:tr>
              <a:tr h="375385">
                <a:tc>
                  <a:txBody>
                    <a:bodyPr/>
                    <a:lstStyle/>
                    <a:p>
                      <a:pPr marL="0" indent="0" algn="ctr">
                        <a:buFont typeface="Arial" panose="020B0604020202020204" pitchFamily="34" charset="0"/>
                        <a:buNone/>
                      </a:pPr>
                      <a:r>
                        <a:rPr lang="en-IN" sz="1200" b="1" dirty="0">
                          <a:solidFill>
                            <a:schemeClr val="bg1"/>
                          </a:solidFill>
                        </a:rPr>
                        <a:t>Specificity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84%</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72292229"/>
                  </a:ext>
                </a:extLst>
              </a:tr>
            </a:tbl>
          </a:graphicData>
        </a:graphic>
      </p:graphicFrame>
      <p:cxnSp>
        <p:nvCxnSpPr>
          <p:cNvPr id="18" name="Straight Connector 17">
            <a:extLst>
              <a:ext uri="{FF2B5EF4-FFF2-40B4-BE49-F238E27FC236}">
                <a16:creationId xmlns:a16="http://schemas.microsoft.com/office/drawing/2014/main" id="{06453DC1-1BA4-42D2-9BBA-127FD81FC9DC}"/>
              </a:ext>
            </a:extLst>
          </p:cNvPr>
          <p:cNvCxnSpPr/>
          <p:nvPr/>
        </p:nvCxnSpPr>
        <p:spPr>
          <a:xfrm>
            <a:off x="6708808" y="2252312"/>
            <a:ext cx="0" cy="416773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7035C9A7-4A2A-476D-8307-B531EC72C6D6}"/>
              </a:ext>
            </a:extLst>
          </p:cNvPr>
          <p:cNvGraphicFramePr>
            <a:graphicFrameLocks noGrp="1"/>
          </p:cNvGraphicFramePr>
          <p:nvPr>
            <p:extLst>
              <p:ext uri="{D42A27DB-BD31-4B8C-83A1-F6EECF244321}">
                <p14:modId xmlns:p14="http://schemas.microsoft.com/office/powerpoint/2010/main" val="2986877221"/>
              </p:ext>
            </p:extLst>
          </p:nvPr>
        </p:nvGraphicFramePr>
        <p:xfrm>
          <a:off x="8822752" y="2733575"/>
          <a:ext cx="2983035" cy="1207970"/>
        </p:xfrm>
        <a:graphic>
          <a:graphicData uri="http://schemas.openxmlformats.org/drawingml/2006/table">
            <a:tbl>
              <a:tblPr firstRow="1" bandRow="1">
                <a:tableStyleId>{5C22544A-7EE6-4342-B048-85BDC9FD1C3A}</a:tableStyleId>
              </a:tblPr>
              <a:tblGrid>
                <a:gridCol w="994345">
                  <a:extLst>
                    <a:ext uri="{9D8B030D-6E8A-4147-A177-3AD203B41FA5}">
                      <a16:colId xmlns:a16="http://schemas.microsoft.com/office/drawing/2014/main" val="1313756853"/>
                    </a:ext>
                  </a:extLst>
                </a:gridCol>
                <a:gridCol w="994345">
                  <a:extLst>
                    <a:ext uri="{9D8B030D-6E8A-4147-A177-3AD203B41FA5}">
                      <a16:colId xmlns:a16="http://schemas.microsoft.com/office/drawing/2014/main" val="3744313613"/>
                    </a:ext>
                  </a:extLst>
                </a:gridCol>
                <a:gridCol w="994345">
                  <a:extLst>
                    <a:ext uri="{9D8B030D-6E8A-4147-A177-3AD203B41FA5}">
                      <a16:colId xmlns:a16="http://schemas.microsoft.com/office/drawing/2014/main" val="3251074876"/>
                    </a:ext>
                  </a:extLst>
                </a:gridCol>
              </a:tblGrid>
              <a:tr h="375385">
                <a:tc>
                  <a:txBody>
                    <a:bodyPr/>
                    <a:lstStyle/>
                    <a:p>
                      <a:pPr marL="0" indent="0" algn="ctr">
                        <a:buFont typeface="Arial" panose="020B0604020202020204" pitchFamily="34" charset="0"/>
                        <a:buNone/>
                      </a:pPr>
                      <a:r>
                        <a:rPr lang="en-IN" sz="1200" dirty="0">
                          <a:solidFill>
                            <a:schemeClr val="bg1"/>
                          </a:solidFill>
                        </a:rPr>
                        <a:t>Predicted/</a:t>
                      </a:r>
                    </a:p>
                    <a:p>
                      <a:pPr marL="0" indent="0" algn="ctr">
                        <a:buFont typeface="Arial" panose="020B0604020202020204" pitchFamily="34" charset="0"/>
                        <a:buNone/>
                      </a:pPr>
                      <a:r>
                        <a:rPr lang="en-IN" sz="1200" dirty="0">
                          <a:solidFill>
                            <a:schemeClr val="bg1"/>
                          </a:solidFill>
                        </a:rPr>
                        <a:t>Actual</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extLst>
                  <a:ext uri="{0D108BD9-81ED-4DB2-BD59-A6C34878D82A}">
                    <a16:rowId xmlns:a16="http://schemas.microsoft.com/office/drawing/2014/main" val="695914923"/>
                  </a:ext>
                </a:extLst>
              </a:tr>
              <a:tr h="375385">
                <a:tc>
                  <a:txBody>
                    <a:bodyPr/>
                    <a:lstStyle/>
                    <a:p>
                      <a:pPr marL="0" indent="0" algn="ctr">
                        <a:buFont typeface="Arial" panose="020B0604020202020204" pitchFamily="34" charset="0"/>
                        <a:buNone/>
                      </a:pPr>
                      <a:r>
                        <a:rPr lang="en-IN" sz="1200" b="1" dirty="0">
                          <a:solidFill>
                            <a:schemeClr val="bg1"/>
                          </a:solidFill>
                        </a:rPr>
                        <a:t>Not 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1366</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309</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3353573"/>
                  </a:ext>
                </a:extLst>
              </a:tr>
              <a:tr h="375385">
                <a:tc>
                  <a:txBody>
                    <a:bodyPr/>
                    <a:lstStyle/>
                    <a:p>
                      <a:pPr marL="0" indent="0" algn="ctr">
                        <a:buFont typeface="Arial" panose="020B0604020202020204" pitchFamily="34" charset="0"/>
                        <a:buNone/>
                      </a:pPr>
                      <a:r>
                        <a:rPr lang="en-IN" sz="1200" b="1" dirty="0">
                          <a:solidFill>
                            <a:schemeClr val="bg1"/>
                          </a:solidFill>
                        </a:rPr>
                        <a:t>Lead</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166</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tc>
                  <a:txBody>
                    <a:bodyPr/>
                    <a:lstStyle/>
                    <a:p>
                      <a:pPr marL="0" indent="0" algn="ctr">
                        <a:buFont typeface="Arial" panose="020B0604020202020204" pitchFamily="34" charset="0"/>
                        <a:buNone/>
                      </a:pPr>
                      <a:r>
                        <a:rPr lang="en-IN" sz="1200" b="1" dirty="0">
                          <a:solidFill>
                            <a:schemeClr val="tx1"/>
                          </a:solidFill>
                        </a:rPr>
                        <a:t>859</a:t>
                      </a:r>
                    </a:p>
                  </a:txBody>
                  <a:tcPr marL="75570" marR="75570"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348050771"/>
                  </a:ext>
                </a:extLst>
              </a:tr>
            </a:tbl>
          </a:graphicData>
        </a:graphic>
      </p:graphicFrame>
      <p:graphicFrame>
        <p:nvGraphicFramePr>
          <p:cNvPr id="23" name="Table 22">
            <a:extLst>
              <a:ext uri="{FF2B5EF4-FFF2-40B4-BE49-F238E27FC236}">
                <a16:creationId xmlns:a16="http://schemas.microsoft.com/office/drawing/2014/main" id="{AC4E3130-5453-41C9-B9A6-5470CA3DF9EE}"/>
              </a:ext>
            </a:extLst>
          </p:cNvPr>
          <p:cNvGraphicFramePr>
            <a:graphicFrameLocks noGrp="1"/>
          </p:cNvGraphicFramePr>
          <p:nvPr>
            <p:extLst>
              <p:ext uri="{D42A27DB-BD31-4B8C-83A1-F6EECF244321}">
                <p14:modId xmlns:p14="http://schemas.microsoft.com/office/powerpoint/2010/main" val="2485316632"/>
              </p:ext>
            </p:extLst>
          </p:nvPr>
        </p:nvGraphicFramePr>
        <p:xfrm>
          <a:off x="8827168" y="4809457"/>
          <a:ext cx="2406316" cy="1126155"/>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4008762269"/>
                    </a:ext>
                  </a:extLst>
                </a:gridCol>
                <a:gridCol w="1203158">
                  <a:extLst>
                    <a:ext uri="{9D8B030D-6E8A-4147-A177-3AD203B41FA5}">
                      <a16:colId xmlns:a16="http://schemas.microsoft.com/office/drawing/2014/main" val="3654834169"/>
                    </a:ext>
                  </a:extLst>
                </a:gridCol>
              </a:tblGrid>
              <a:tr h="375385">
                <a:tc>
                  <a:txBody>
                    <a:bodyPr/>
                    <a:lstStyle/>
                    <a:p>
                      <a:pPr marL="0" indent="0" algn="ctr">
                        <a:buFont typeface="Arial" panose="020B0604020202020204" pitchFamily="34" charset="0"/>
                        <a:buNone/>
                      </a:pPr>
                      <a:r>
                        <a:rPr lang="en-IN" sz="1200" b="1" dirty="0">
                          <a:solidFill>
                            <a:schemeClr val="bg1"/>
                          </a:solidFill>
                        </a:rPr>
                        <a:t>Accuracy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82%</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122804206"/>
                  </a:ext>
                </a:extLst>
              </a:tr>
              <a:tr h="375385">
                <a:tc>
                  <a:txBody>
                    <a:bodyPr/>
                    <a:lstStyle/>
                    <a:p>
                      <a:pPr marL="0" indent="0" algn="ctr">
                        <a:buFont typeface="Arial" panose="020B0604020202020204" pitchFamily="34" charset="0"/>
                        <a:buNone/>
                      </a:pPr>
                      <a:r>
                        <a:rPr lang="en-IN" sz="1200" b="1" dirty="0">
                          <a:solidFill>
                            <a:schemeClr val="bg1"/>
                          </a:solidFill>
                        </a:rPr>
                        <a:t>Sensitivity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84%</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8374627"/>
                  </a:ext>
                </a:extLst>
              </a:tr>
              <a:tr h="375385">
                <a:tc>
                  <a:txBody>
                    <a:bodyPr/>
                    <a:lstStyle/>
                    <a:p>
                      <a:pPr marL="0" indent="0" algn="ctr">
                        <a:buFont typeface="Arial" panose="020B0604020202020204" pitchFamily="34" charset="0"/>
                        <a:buNone/>
                      </a:pPr>
                      <a:r>
                        <a:rPr lang="en-IN" sz="1200" b="1" dirty="0">
                          <a:solidFill>
                            <a:schemeClr val="bg1"/>
                          </a:solidFill>
                        </a:rPr>
                        <a:t>Specificity</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50000"/>
                      </a:schemeClr>
                    </a:solidFill>
                  </a:tcPr>
                </a:tc>
                <a:tc>
                  <a:txBody>
                    <a:bodyPr/>
                    <a:lstStyle/>
                    <a:p>
                      <a:pPr marL="0" indent="0" algn="ctr">
                        <a:buFont typeface="Arial" panose="020B0604020202020204" pitchFamily="34" charset="0"/>
                        <a:buNone/>
                      </a:pPr>
                      <a:r>
                        <a:rPr lang="en-IN" sz="1200" b="1" dirty="0">
                          <a:solidFill>
                            <a:schemeClr val="tx1"/>
                          </a:solidFill>
                        </a:rPr>
                        <a:t>82%</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072292229"/>
                  </a:ext>
                </a:extLst>
              </a:tr>
            </a:tbl>
          </a:graphicData>
        </a:graphic>
      </p:graphicFrame>
    </p:spTree>
    <p:extLst>
      <p:ext uri="{BB962C8B-B14F-4D97-AF65-F5344CB8AC3E}">
        <p14:creationId xmlns:p14="http://schemas.microsoft.com/office/powerpoint/2010/main" val="43778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834</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freight-text-pro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Rana</dc:creator>
  <cp:lastModifiedBy>Vinay Rana</cp:lastModifiedBy>
  <cp:revision>8</cp:revision>
  <dcterms:created xsi:type="dcterms:W3CDTF">2023-07-17T17:35:18Z</dcterms:created>
  <dcterms:modified xsi:type="dcterms:W3CDTF">2023-07-18T03:42:27Z</dcterms:modified>
</cp:coreProperties>
</file>