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75" r:id="rId8"/>
    <p:sldId id="267" r:id="rId9"/>
    <p:sldId id="268" r:id="rId10"/>
    <p:sldId id="274" r:id="rId11"/>
    <p:sldId id="269" r:id="rId12"/>
    <p:sldId id="280" r:id="rId13"/>
    <p:sldId id="262" r:id="rId14"/>
    <p:sldId id="276" r:id="rId15"/>
    <p:sldId id="278" r:id="rId16"/>
    <p:sldId id="259" r:id="rId17"/>
    <p:sldId id="277" r:id="rId18"/>
    <p:sldId id="281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C2E65"/>
    <a:srgbClr val="153769"/>
    <a:srgbClr val="1334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33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09-Aug-17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1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62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5842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044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09-Aug-17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5334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09-Aug-17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77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63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9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90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8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09-Aug-17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09-Aug-17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2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09-Aug-17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8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5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09-Aug-17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3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nagareshwar.securityxploded.com/wp-content/uploads/2013/10/PE-architecture.jpg" TargetMode="External"/><Relationship Id="rId2" Type="http://schemas.openxmlformats.org/officeDocument/2006/relationships/hyperlink" Target="http://techabreakk.com/wp-content/uploads/2015/08/04700566-photo-trustworthy-computing-aslr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lovegenerator.com/large/i-love-love-asm-131100977135.png" TargetMode="External"/><Relationship Id="rId4" Type="http://schemas.openxmlformats.org/officeDocument/2006/relationships/hyperlink" Target="http://realestate.nd.edu/assets/88234/original/realestate1.jp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lumMod val="60000"/>
                <a:lumOff val="4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</a:t>
            </a:r>
            <a:r>
              <a:rPr lang="en-US" dirty="0"/>
              <a:t> C++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through</a:t>
            </a:r>
            <a:r>
              <a:rPr lang="en-US" dirty="0"/>
              <a:t> memory injection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Presented as an ISP,</a:t>
            </a:r>
          </a:p>
          <a:p>
            <a:r>
              <a:rPr lang="en-US" dirty="0">
                <a:solidFill>
                  <a:schemeClr val="tx1"/>
                </a:solidFill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2394144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lumMod val="60000"/>
                <a:lumOff val="4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2223" y="1300322"/>
            <a:ext cx="110783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r>
              <a:rPr lang="en-US" sz="3600" dirty="0"/>
              <a:t>You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44262" y="1779788"/>
            <a:ext cx="1855078" cy="0"/>
          </a:xfrm>
          <a:prstGeom prst="straightConnector1">
            <a:avLst/>
          </a:prstGeom>
          <a:ln w="762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02906" y="1572098"/>
            <a:ext cx="11384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b">
            <a:spAutoFit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8796" y="1309114"/>
            <a:ext cx="181492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/>
              <a:t>“Send to Joe!”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96269" y="2144435"/>
            <a:ext cx="2931" cy="942869"/>
          </a:xfrm>
          <a:prstGeom prst="straightConnector1">
            <a:avLst/>
          </a:prstGeom>
          <a:ln w="76200">
            <a:solidFill>
              <a:srgbClr val="153769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14645" y="3306873"/>
            <a:ext cx="156324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b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Injected DLL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44262" y="1969539"/>
            <a:ext cx="11897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r>
              <a:rPr lang="en-US" dirty="0"/>
              <a:t>Message for Joe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67926" y="2155633"/>
            <a:ext cx="1069524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/>
              <a:t>“Send </a:t>
            </a:r>
          </a:p>
          <a:p>
            <a:r>
              <a:rPr lang="en-US" dirty="0"/>
              <a:t>to Joe!”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71365" y="1323208"/>
            <a:ext cx="15976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r>
              <a:rPr lang="en-US" dirty="0"/>
              <a:t>Message dispatcher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32685" y="3063014"/>
            <a:ext cx="2026517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>
                <a:solidFill>
                  <a:srgbClr val="13346B"/>
                </a:solidFill>
              </a:rPr>
              <a:t>Don’t send at all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 dirty="0"/>
              <a:t>Memory injection + patching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684212" y="5559179"/>
            <a:ext cx="8534400" cy="87043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Also known as hooking, lets you ‘redirect’ the execution flow</a:t>
            </a:r>
          </a:p>
        </p:txBody>
      </p:sp>
      <p:sp>
        <p:nvSpPr>
          <p:cNvPr id="3" name="Minus 2"/>
          <p:cNvSpPr/>
          <p:nvPr/>
        </p:nvSpPr>
        <p:spPr>
          <a:xfrm>
            <a:off x="5077893" y="3388577"/>
            <a:ext cx="2371725" cy="400050"/>
          </a:xfrm>
          <a:prstGeom prst="mathMinus">
            <a:avLst/>
          </a:prstGeom>
          <a:solidFill>
            <a:srgbClr val="153769"/>
          </a:solidFill>
          <a:ln>
            <a:solidFill>
              <a:srgbClr val="1334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8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lumMod val="60000"/>
                <a:lumOff val="4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5500401"/>
            <a:ext cx="8934573" cy="493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chemeClr val="tx1"/>
                </a:solidFill>
              </a:rPr>
              <a:t>The power of memory manipulation</a:t>
            </a:r>
          </a:p>
        </p:txBody>
      </p:sp>
    </p:spTree>
    <p:extLst>
      <p:ext uri="{BB962C8B-B14F-4D97-AF65-F5344CB8AC3E}">
        <p14:creationId xmlns:p14="http://schemas.microsoft.com/office/powerpoint/2010/main" val="275798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push/>
      </p:transition>
    </mc:Choice>
    <mc:Fallback xmlns="">
      <p:transition>
        <p:push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lumMod val="60000"/>
                <a:lumOff val="4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did this</a:t>
            </a:r>
            <a:r>
              <a:rPr lang="bg-BG" dirty="0"/>
              <a:t> </a:t>
            </a:r>
            <a:r>
              <a:rPr lang="en-US" dirty="0"/>
              <a:t>– Part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4212" y="5605528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injector</a:t>
            </a:r>
          </a:p>
        </p:txBody>
      </p:sp>
    </p:spTree>
    <p:extLst>
      <p:ext uri="{BB962C8B-B14F-4D97-AF65-F5344CB8AC3E}">
        <p14:creationId xmlns:p14="http://schemas.microsoft.com/office/powerpoint/2010/main" val="21746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push/>
      </p:transition>
    </mc:Choice>
    <mc:Fallback xmlns="">
      <p:transition>
        <p:push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2E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9629165" cy="1507067"/>
          </a:xfrm>
        </p:spPr>
        <p:txBody>
          <a:bodyPr/>
          <a:lstStyle/>
          <a:p>
            <a:r>
              <a:rPr lang="en-US" dirty="0"/>
              <a:t>Address Space Layout Randomization (ASLR)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712177"/>
            <a:ext cx="10914917" cy="2924219"/>
          </a:xfrm>
        </p:spPr>
      </p:pic>
    </p:spTree>
    <p:extLst>
      <p:ext uri="{BB962C8B-B14F-4D97-AF65-F5344CB8AC3E}">
        <p14:creationId xmlns:p14="http://schemas.microsoft.com/office/powerpoint/2010/main" val="171837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push/>
      </p:transition>
    </mc:Choice>
    <mc:Fallback xmlns="">
      <p:transition>
        <p:push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lumMod val="60000"/>
                <a:lumOff val="4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did this</a:t>
            </a:r>
            <a:r>
              <a:rPr lang="bg-BG" dirty="0"/>
              <a:t> </a:t>
            </a:r>
            <a:r>
              <a:rPr lang="en-US" dirty="0"/>
              <a:t>–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948591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Open process for editing</a:t>
            </a:r>
          </a:p>
          <a:p>
            <a:r>
              <a:rPr lang="en-US" dirty="0">
                <a:solidFill>
                  <a:srgbClr val="FFFFFF"/>
                </a:solidFill>
              </a:rPr>
              <a:t>Get address of </a:t>
            </a:r>
            <a:r>
              <a:rPr lang="en-US" dirty="0" err="1">
                <a:solidFill>
                  <a:srgbClr val="FFFFFF"/>
                </a:solidFill>
              </a:rPr>
              <a:t>LoadLibraryA</a:t>
            </a:r>
            <a:r>
              <a:rPr lang="en-US" dirty="0">
                <a:solidFill>
                  <a:srgbClr val="FFFFFF"/>
                </a:solidFill>
              </a:rPr>
              <a:t> function (ASLR)</a:t>
            </a:r>
          </a:p>
          <a:p>
            <a:r>
              <a:rPr lang="en-US" dirty="0">
                <a:solidFill>
                  <a:srgbClr val="FFFFFF"/>
                </a:solidFill>
              </a:rPr>
              <a:t>Allocate enough memory in target to put the injectable DLL inside</a:t>
            </a:r>
          </a:p>
          <a:p>
            <a:r>
              <a:rPr lang="en-US" dirty="0">
                <a:solidFill>
                  <a:srgbClr val="FFFFFF"/>
                </a:solidFill>
              </a:rPr>
              <a:t>Write DLL bytes to that memory location</a:t>
            </a:r>
          </a:p>
          <a:p>
            <a:r>
              <a:rPr lang="en-US" dirty="0" err="1">
                <a:solidFill>
                  <a:srgbClr val="FFFFFF"/>
                </a:solidFill>
              </a:rPr>
              <a:t>RtlCreateUserThread</a:t>
            </a:r>
            <a:r>
              <a:rPr lang="en-US" dirty="0">
                <a:solidFill>
                  <a:srgbClr val="FFFFFF"/>
                </a:solidFill>
              </a:rPr>
              <a:t> – make the new memory region a thread and execute 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4212" y="5605528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injector</a:t>
            </a:r>
          </a:p>
        </p:txBody>
      </p:sp>
    </p:spTree>
    <p:extLst>
      <p:ext uri="{BB962C8B-B14F-4D97-AF65-F5344CB8AC3E}">
        <p14:creationId xmlns:p14="http://schemas.microsoft.com/office/powerpoint/2010/main" val="102113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push/>
      </p:transition>
    </mc:Choice>
    <mc:Fallback xmlns="">
      <p:transition>
        <p:push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lumMod val="60000"/>
                <a:lumOff val="4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did this –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948591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Calculate memory addresses of where to patch and jump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Reverse engineering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4212" y="5605528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injectable DLL</a:t>
            </a:r>
          </a:p>
        </p:txBody>
      </p:sp>
    </p:spTree>
    <p:extLst>
      <p:ext uri="{BB962C8B-B14F-4D97-AF65-F5344CB8AC3E}">
        <p14:creationId xmlns:p14="http://schemas.microsoft.com/office/powerpoint/2010/main" val="199012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64570"/>
          </a:xfrm>
        </p:spPr>
      </p:pic>
    </p:spTree>
    <p:extLst>
      <p:ext uri="{BB962C8B-B14F-4D97-AF65-F5344CB8AC3E}">
        <p14:creationId xmlns:p14="http://schemas.microsoft.com/office/powerpoint/2010/main" val="334927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push/>
      </p:transition>
    </mc:Choice>
    <mc:Fallback xmlns="">
      <p:transition>
        <p:push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lumMod val="60000"/>
                <a:lumOff val="4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did this –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60485"/>
            <a:ext cx="8534400" cy="42033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Dynamic trampoline (in target program)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Overwrites specific place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Jumps to </a:t>
            </a:r>
            <a:r>
              <a:rPr lang="en-US" b="1" dirty="0">
                <a:solidFill>
                  <a:srgbClr val="FFFFFF"/>
                </a:solidFill>
              </a:rPr>
              <a:t>receiver</a:t>
            </a:r>
          </a:p>
          <a:p>
            <a:r>
              <a:rPr lang="en-US" dirty="0">
                <a:solidFill>
                  <a:srgbClr val="FFFFFF"/>
                </a:solidFill>
              </a:rPr>
              <a:t>Dynamic </a:t>
            </a:r>
            <a:r>
              <a:rPr lang="en-US" b="1" dirty="0">
                <a:solidFill>
                  <a:srgbClr val="FFFFFF"/>
                </a:solidFill>
              </a:rPr>
              <a:t>receiver</a:t>
            </a:r>
            <a:r>
              <a:rPr lang="en-US" dirty="0">
                <a:solidFill>
                  <a:srgbClr val="FFFFFF"/>
                </a:solidFill>
              </a:rPr>
              <a:t> (in injected DLL)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Begins with the overwritten instructions to preserve normal logic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Backs up registers &amp; creates stack space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Calls a C++ function in injectable DLL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Restores stack and registers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Jumps back to continue expected code 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4212" y="5605528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injectable DLL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616" y="4170944"/>
            <a:ext cx="3810000" cy="3238500"/>
          </a:xfrm>
          <a:prstGeom prst="rect">
            <a:avLst/>
          </a:prstGeom>
          <a:effectLst>
            <a:softEdge rad="63500"/>
          </a:effectLst>
          <a:scene3d>
            <a:camera prst="isometricOffAxis2Top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08091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push/>
      </p:transition>
    </mc:Choice>
    <mc:Fallback xmlns="">
      <p:transition>
        <p:push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lumMod val="60000"/>
                <a:lumOff val="4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2223" y="1300322"/>
            <a:ext cx="110783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r>
              <a:rPr lang="en-US" sz="3600" dirty="0"/>
              <a:t>You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44262" y="1779788"/>
            <a:ext cx="1855078" cy="0"/>
          </a:xfrm>
          <a:prstGeom prst="straightConnector1">
            <a:avLst/>
          </a:prstGeom>
          <a:ln w="762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20802" y="1295099"/>
            <a:ext cx="19912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b">
            <a:spAutoFit/>
          </a:bodyPr>
          <a:lstStyle/>
          <a:p>
            <a:r>
              <a:rPr lang="en-US" sz="3600" dirty="0"/>
              <a:t>Michael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2906" y="1572098"/>
            <a:ext cx="11384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b">
            <a:spAutoFit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8796" y="1309114"/>
            <a:ext cx="181492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/>
              <a:t>“Send to Joe!”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921265" y="1756764"/>
            <a:ext cx="814756" cy="8398"/>
          </a:xfrm>
          <a:prstGeom prst="straightConnector1">
            <a:avLst/>
          </a:prstGeom>
          <a:ln w="762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86885" y="1309114"/>
            <a:ext cx="814647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/>
              <a:t>sends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96269" y="2144435"/>
            <a:ext cx="2931" cy="942869"/>
          </a:xfrm>
          <a:prstGeom prst="straightConnector1">
            <a:avLst/>
          </a:prstGeom>
          <a:ln w="76200">
            <a:solidFill>
              <a:srgbClr val="153769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14645" y="3306873"/>
            <a:ext cx="156324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b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Injected DLL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44262" y="1969539"/>
            <a:ext cx="11897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r>
              <a:rPr lang="en-US" dirty="0"/>
              <a:t>Message for Joe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67926" y="2155633"/>
            <a:ext cx="1069524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/>
              <a:t>“Send </a:t>
            </a:r>
          </a:p>
          <a:p>
            <a:r>
              <a:rPr lang="en-US" dirty="0"/>
              <a:t>to Joe!”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71365" y="1323208"/>
            <a:ext cx="15976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r>
              <a:rPr lang="en-US" dirty="0"/>
              <a:t>Message dispatcher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301523" y="1720414"/>
            <a:ext cx="1688363" cy="1791147"/>
          </a:xfrm>
          <a:prstGeom prst="straightConnector1">
            <a:avLst/>
          </a:prstGeom>
          <a:ln w="76200">
            <a:solidFill>
              <a:srgbClr val="153769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31950" y="2601927"/>
            <a:ext cx="1560042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>
                <a:solidFill>
                  <a:srgbClr val="13346B"/>
                </a:solidFill>
              </a:rPr>
              <a:t>“Send </a:t>
            </a:r>
          </a:p>
          <a:p>
            <a:r>
              <a:rPr lang="en-US" dirty="0">
                <a:solidFill>
                  <a:srgbClr val="13346B"/>
                </a:solidFill>
              </a:rPr>
              <a:t>to Michael!”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 dirty="0"/>
              <a:t>Memory injection + patching</a:t>
            </a:r>
          </a:p>
        </p:txBody>
      </p:sp>
    </p:spTree>
    <p:extLst>
      <p:ext uri="{BB962C8B-B14F-4D97-AF65-F5344CB8AC3E}">
        <p14:creationId xmlns:p14="http://schemas.microsoft.com/office/powerpoint/2010/main" val="136170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lumMod val="60000"/>
                <a:lumOff val="4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http://techabreakk.com/wp-content/uploads/2015/08/04700566-photo-trustworthy-computing-aslr.jpg</a:t>
            </a:r>
            <a:endParaRPr lang="en-US" dirty="0"/>
          </a:p>
          <a:p>
            <a:r>
              <a:rPr lang="en-US" dirty="0">
                <a:hlinkClick r:id="rId3"/>
              </a:rPr>
              <a:t>http://nagareshwar.securityxploded.com/wp-content/uploads/2013/10/PE-architecture.jpg</a:t>
            </a:r>
            <a:endParaRPr lang="en-US" dirty="0"/>
          </a:p>
          <a:p>
            <a:r>
              <a:rPr lang="en-US" dirty="0">
                <a:hlinkClick r:id="rId4"/>
              </a:rPr>
              <a:t>http://realestate.nd.edu/assets/88234/original/realestate1.jpg</a:t>
            </a:r>
            <a:endParaRPr lang="en-US" dirty="0"/>
          </a:p>
          <a:p>
            <a:r>
              <a:rPr lang="en-US" dirty="0">
                <a:hlinkClick r:id="rId5"/>
              </a:rPr>
              <a:t>http://www.ilovegenerator.com/large/i-love-love-asm-131100977135.png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0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push/>
      </p:transition>
    </mc:Choice>
    <mc:Fallback xmlns="">
      <p:transition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lumMod val="60000"/>
                <a:lumOff val="4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Learning through a real-world problem</a:t>
            </a:r>
          </a:p>
          <a:p>
            <a:r>
              <a:rPr lang="en-US" dirty="0">
                <a:solidFill>
                  <a:schemeClr val="tx1"/>
                </a:solidFill>
              </a:rPr>
              <a:t>Immediate practical use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Numerous platforms, for numerous different goals</a:t>
            </a:r>
          </a:p>
          <a:p>
            <a:r>
              <a:rPr lang="en-US" dirty="0">
                <a:solidFill>
                  <a:schemeClr val="tx1"/>
                </a:solidFill>
              </a:rPr>
              <a:t>Wanted to improve my Windows computer where Microsoft wouldn’t</a:t>
            </a:r>
          </a:p>
          <a:p>
            <a:r>
              <a:rPr lang="en-US" dirty="0">
                <a:solidFill>
                  <a:schemeClr val="tx1"/>
                </a:solidFill>
              </a:rPr>
              <a:t>Learning ASM (Assembly Language) *</a:t>
            </a:r>
          </a:p>
          <a:p>
            <a:r>
              <a:rPr lang="en-US" dirty="0">
                <a:solidFill>
                  <a:schemeClr val="tx1"/>
                </a:solidFill>
              </a:rPr>
              <a:t>Learning low-level (processor, memory &amp; OS) mechanics</a:t>
            </a:r>
          </a:p>
        </p:txBody>
      </p:sp>
    </p:spTree>
    <p:extLst>
      <p:ext uri="{BB962C8B-B14F-4D97-AF65-F5344CB8AC3E}">
        <p14:creationId xmlns:p14="http://schemas.microsoft.com/office/powerpoint/2010/main" val="397568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lumMod val="60000"/>
                <a:lumOff val="4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61057"/>
            <a:ext cx="8534400" cy="1507067"/>
          </a:xfrm>
        </p:spPr>
        <p:txBody>
          <a:bodyPr/>
          <a:lstStyle/>
          <a:p>
            <a:r>
              <a:rPr lang="en-US" dirty="0"/>
              <a:t>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666" y="306386"/>
            <a:ext cx="9905999" cy="51096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C++ - a general-purpose programming language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 ‘veteran’ in programming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Used almost everywhere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ASM – a lower-level programming language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Closest and fastest way to interact with the processor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Full control over computer</a:t>
            </a:r>
          </a:p>
        </p:txBody>
      </p:sp>
    </p:spTree>
    <p:extLst>
      <p:ext uri="{BB962C8B-B14F-4D97-AF65-F5344CB8AC3E}">
        <p14:creationId xmlns:p14="http://schemas.microsoft.com/office/powerpoint/2010/main" val="150644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">
              <a:schemeClr val="bg2">
                <a:lumMod val="60000"/>
                <a:lumOff val="4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ched Right Arrow 4"/>
          <p:cNvSpPr/>
          <p:nvPr/>
        </p:nvSpPr>
        <p:spPr>
          <a:xfrm>
            <a:off x="2936540" y="1872869"/>
            <a:ext cx="2075081" cy="1600199"/>
          </a:xfrm>
          <a:prstGeom prst="notched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Notched Right Arrow 5"/>
          <p:cNvSpPr/>
          <p:nvPr/>
        </p:nvSpPr>
        <p:spPr>
          <a:xfrm>
            <a:off x="7631725" y="2004647"/>
            <a:ext cx="2101586" cy="1642543"/>
          </a:xfrm>
          <a:prstGeom prst="notched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362" y="2349804"/>
            <a:ext cx="2410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printf</a:t>
            </a:r>
            <a:r>
              <a:rPr lang="en-US" dirty="0"/>
              <a:t>("Mechanics 101");</a:t>
            </a:r>
          </a:p>
          <a:p>
            <a:r>
              <a:rPr lang="en-US" dirty="0"/>
              <a:t>return(0);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68182" y="2165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14197" y="1484090"/>
            <a:ext cx="22495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pushq</a:t>
            </a:r>
            <a:r>
              <a:rPr lang="en-US" dirty="0"/>
              <a:t>	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 err="1"/>
              <a:t>movq</a:t>
            </a:r>
            <a:r>
              <a:rPr lang="en-US" dirty="0"/>
              <a:t>	%</a:t>
            </a:r>
            <a:r>
              <a:rPr lang="en-US" dirty="0" err="1"/>
              <a:t>rsp</a:t>
            </a:r>
            <a:r>
              <a:rPr lang="en-US" dirty="0"/>
              <a:t>, 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 err="1"/>
              <a:t>movl</a:t>
            </a:r>
            <a:r>
              <a:rPr lang="en-US" dirty="0"/>
              <a:t>	$.LC0, %</a:t>
            </a:r>
            <a:r>
              <a:rPr lang="en-US" dirty="0" err="1"/>
              <a:t>edi</a:t>
            </a:r>
            <a:endParaRPr lang="en-US" dirty="0"/>
          </a:p>
          <a:p>
            <a:r>
              <a:rPr lang="en-US" dirty="0" err="1"/>
              <a:t>movl</a:t>
            </a:r>
            <a:r>
              <a:rPr lang="en-US" dirty="0"/>
              <a:t>	$0,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call	</a:t>
            </a:r>
            <a:r>
              <a:rPr lang="en-US" dirty="0" err="1"/>
              <a:t>printf</a:t>
            </a:r>
            <a:endParaRPr lang="en-US" dirty="0"/>
          </a:p>
          <a:p>
            <a:r>
              <a:rPr lang="en-US" dirty="0" err="1"/>
              <a:t>movl</a:t>
            </a:r>
            <a:r>
              <a:rPr lang="en-US" dirty="0"/>
              <a:t>	$0,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 err="1"/>
              <a:t>popq</a:t>
            </a:r>
            <a:r>
              <a:rPr lang="en-US" dirty="0"/>
              <a:t>	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ret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970702" y="1771467"/>
            <a:ext cx="23065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0000 55 0001 4889E5 0004 BF000000 0009 B8000000 000e E8000000 0013 B8000000 0018 5D 0019 C3</a:t>
            </a:r>
          </a:p>
        </p:txBody>
      </p:sp>
      <p:sp>
        <p:nvSpPr>
          <p:cNvPr id="13" name="Notched Right Arrow 12"/>
          <p:cNvSpPr/>
          <p:nvPr/>
        </p:nvSpPr>
        <p:spPr>
          <a:xfrm rot="5400000">
            <a:off x="10258212" y="4236824"/>
            <a:ext cx="1455308" cy="1184519"/>
          </a:xfrm>
          <a:prstGeom prst="notched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25251" y="5855375"/>
            <a:ext cx="124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9170" y="934915"/>
            <a:ext cx="91842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C++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65182" y="934915"/>
            <a:ext cx="91146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ASM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191381" y="934915"/>
            <a:ext cx="14144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Bytecode</a:t>
            </a:r>
          </a:p>
        </p:txBody>
      </p:sp>
    </p:spTree>
    <p:extLst>
      <p:ext uri="{BB962C8B-B14F-4D97-AF65-F5344CB8AC3E}">
        <p14:creationId xmlns:p14="http://schemas.microsoft.com/office/powerpoint/2010/main" val="40229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push/>
      </p:transition>
    </mc:Choice>
    <mc:Fallback xmlns="">
      <p:transition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lumMod val="60000"/>
                <a:lumOff val="4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Structure &amp; MEMORY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212" y="3930162"/>
            <a:ext cx="3490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=</a:t>
            </a:r>
          </a:p>
          <a:p>
            <a:r>
              <a:rPr lang="en-US" dirty="0"/>
              <a:t>Executable =</a:t>
            </a:r>
          </a:p>
          <a:p>
            <a:r>
              <a:rPr lang="en-US" dirty="0"/>
              <a:t>Portable Executable (PE)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508" y="358464"/>
            <a:ext cx="2994296" cy="403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5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push/>
      </p:transition>
    </mc:Choice>
    <mc:Fallback xmlns="">
      <p:transition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lumMod val="60000"/>
                <a:lumOff val="4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5539560"/>
            <a:ext cx="8534400" cy="90967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Changing code in memory to alter the behavior of a program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374" y="351427"/>
            <a:ext cx="3629832" cy="48894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4212" y="1692333"/>
            <a:ext cx="23065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0000 55 0001 4889E5 0004 BF000000 0009 B8000000 000e E8000000 </a:t>
            </a:r>
            <a:r>
              <a:rPr lang="en-US" dirty="0">
                <a:solidFill>
                  <a:srgbClr val="92D050"/>
                </a:solidFill>
              </a:rPr>
              <a:t>0013</a:t>
            </a:r>
            <a:r>
              <a:rPr lang="en-US" dirty="0"/>
              <a:t> B8000000 0018 5D 0019 C3</a:t>
            </a:r>
          </a:p>
        </p:txBody>
      </p:sp>
      <p:sp>
        <p:nvSpPr>
          <p:cNvPr id="6" name="Notched Right Arrow 5"/>
          <p:cNvSpPr/>
          <p:nvPr/>
        </p:nvSpPr>
        <p:spPr>
          <a:xfrm>
            <a:off x="2955637" y="2154114"/>
            <a:ext cx="2529083" cy="927487"/>
          </a:xfrm>
          <a:prstGeom prst="notched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4891" y="855781"/>
            <a:ext cx="14144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Bytecode</a:t>
            </a:r>
          </a:p>
        </p:txBody>
      </p:sp>
    </p:spTree>
    <p:extLst>
      <p:ext uri="{BB962C8B-B14F-4D97-AF65-F5344CB8AC3E}">
        <p14:creationId xmlns:p14="http://schemas.microsoft.com/office/powerpoint/2010/main" val="23070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push/>
      </p:transition>
    </mc:Choice>
    <mc:Fallback xmlns="">
      <p:transition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lumMod val="60000"/>
                <a:lumOff val="4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 dirty="0"/>
              <a:t>Memory Injection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684212" y="5559179"/>
            <a:ext cx="8534400" cy="87043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smart burglar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28601"/>
            <a:ext cx="10115550" cy="397861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76845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lumMod val="60000"/>
                <a:lumOff val="4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injection + patching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5559179"/>
            <a:ext cx="8534400" cy="87043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Also known as hooking, lets you ‘redirect’ the execution flow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042680" y="1785011"/>
            <a:ext cx="1855078" cy="0"/>
          </a:xfrm>
          <a:prstGeom prst="straightConnector1">
            <a:avLst/>
          </a:prstGeom>
          <a:ln w="762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319220" y="1300322"/>
            <a:ext cx="10102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b">
            <a:spAutoFit/>
          </a:bodyPr>
          <a:lstStyle/>
          <a:p>
            <a:r>
              <a:rPr lang="en-US" sz="3600" dirty="0"/>
              <a:t>Joe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101324" y="1577321"/>
            <a:ext cx="11384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b">
            <a:spAutoFit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827214" y="1314337"/>
            <a:ext cx="181492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/>
              <a:t>“Send to Joe!”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9319683" y="1761987"/>
            <a:ext cx="814756" cy="8398"/>
          </a:xfrm>
          <a:prstGeom prst="straightConnector1">
            <a:avLst/>
          </a:prstGeom>
          <a:ln w="762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285303" y="1314337"/>
            <a:ext cx="814647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/>
              <a:t>sends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42680" y="1974762"/>
            <a:ext cx="11897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r>
              <a:rPr lang="en-US" dirty="0"/>
              <a:t>Message for Joe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5475854" y="1778890"/>
            <a:ext cx="1912379" cy="9908"/>
          </a:xfrm>
          <a:prstGeom prst="straightConnector1">
            <a:avLst/>
          </a:prstGeom>
          <a:ln w="762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473131" y="1273639"/>
            <a:ext cx="181492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/>
              <a:t>“Send to Joe!”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569783" y="1328431"/>
            <a:ext cx="15976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r>
              <a:rPr lang="en-US" dirty="0"/>
              <a:t>Message dispatcher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0632" y="1300322"/>
            <a:ext cx="110783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r>
              <a:rPr lang="en-US" sz="36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4954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push/>
      </p:transition>
    </mc:Choice>
    <mc:Fallback xmlns="">
      <p:transition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lumMod val="60000"/>
                <a:lumOff val="4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2223" y="1300322"/>
            <a:ext cx="110783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r>
              <a:rPr lang="en-US" sz="3600" dirty="0"/>
              <a:t>You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44262" y="1779788"/>
            <a:ext cx="1855078" cy="0"/>
          </a:xfrm>
          <a:prstGeom prst="straightConnector1">
            <a:avLst/>
          </a:prstGeom>
          <a:ln w="762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20802" y="1295099"/>
            <a:ext cx="19912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b">
            <a:spAutoFit/>
          </a:bodyPr>
          <a:lstStyle/>
          <a:p>
            <a:r>
              <a:rPr lang="en-US" sz="3600" dirty="0"/>
              <a:t>Michael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2906" y="1572098"/>
            <a:ext cx="11384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b">
            <a:spAutoFit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8796" y="1309114"/>
            <a:ext cx="181492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/>
              <a:t>“Send to Joe!”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921265" y="1756764"/>
            <a:ext cx="814756" cy="8398"/>
          </a:xfrm>
          <a:prstGeom prst="straightConnector1">
            <a:avLst/>
          </a:prstGeom>
          <a:ln w="762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86885" y="1309114"/>
            <a:ext cx="814647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/>
              <a:t>sends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96269" y="2144435"/>
            <a:ext cx="2931" cy="942869"/>
          </a:xfrm>
          <a:prstGeom prst="straightConnector1">
            <a:avLst/>
          </a:prstGeom>
          <a:ln w="76200">
            <a:solidFill>
              <a:srgbClr val="153769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14645" y="3306873"/>
            <a:ext cx="156324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b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Injected DLL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44262" y="1969539"/>
            <a:ext cx="11897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r>
              <a:rPr lang="en-US" dirty="0"/>
              <a:t>Message for Joe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67926" y="2155633"/>
            <a:ext cx="1069524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/>
              <a:t>“Send </a:t>
            </a:r>
          </a:p>
          <a:p>
            <a:r>
              <a:rPr lang="en-US" dirty="0"/>
              <a:t>to Joe!”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71365" y="1323208"/>
            <a:ext cx="15976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r>
              <a:rPr lang="en-US" dirty="0"/>
              <a:t>Message dispatcher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301523" y="1720414"/>
            <a:ext cx="1688363" cy="1791147"/>
          </a:xfrm>
          <a:prstGeom prst="straightConnector1">
            <a:avLst/>
          </a:prstGeom>
          <a:ln w="76200">
            <a:solidFill>
              <a:srgbClr val="153769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31950" y="2601927"/>
            <a:ext cx="1560042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>
                <a:solidFill>
                  <a:srgbClr val="13346B"/>
                </a:solidFill>
              </a:rPr>
              <a:t>“Send </a:t>
            </a:r>
          </a:p>
          <a:p>
            <a:r>
              <a:rPr lang="en-US" dirty="0">
                <a:solidFill>
                  <a:srgbClr val="13346B"/>
                </a:solidFill>
              </a:rPr>
              <a:t>to Michael!”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 dirty="0"/>
              <a:t>Memory injection + patching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684212" y="5559179"/>
            <a:ext cx="8534400" cy="87043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Also known as hooking, lets you ‘redirect’ the execution flow</a:t>
            </a:r>
          </a:p>
        </p:txBody>
      </p:sp>
    </p:spTree>
    <p:extLst>
      <p:ext uri="{BB962C8B-B14F-4D97-AF65-F5344CB8AC3E}">
        <p14:creationId xmlns:p14="http://schemas.microsoft.com/office/powerpoint/2010/main" val="93171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502</TotalTime>
  <Words>543</Words>
  <Application>Microsoft Office PowerPoint</Application>
  <PresentationFormat>Widescreen</PresentationFormat>
  <Paragraphs>124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Century Gothic</vt:lpstr>
      <vt:lpstr>Wingdings 3</vt:lpstr>
      <vt:lpstr>Slice</vt:lpstr>
      <vt:lpstr>Learning C++ through memory injection</vt:lpstr>
      <vt:lpstr>Why bother?</vt:lpstr>
      <vt:lpstr>Programming languages</vt:lpstr>
      <vt:lpstr>PowerPoint Presentation</vt:lpstr>
      <vt:lpstr>PE Structure &amp; MEMORY</vt:lpstr>
      <vt:lpstr>Memory patching</vt:lpstr>
      <vt:lpstr>Memory Injection</vt:lpstr>
      <vt:lpstr>Memory injection + patching</vt:lpstr>
      <vt:lpstr>Memory injection + patching</vt:lpstr>
      <vt:lpstr>Memory injection + patching</vt:lpstr>
      <vt:lpstr>Practical examples</vt:lpstr>
      <vt:lpstr>How I did this – Part 1</vt:lpstr>
      <vt:lpstr>Address Space Layout Randomization (ASLR)</vt:lpstr>
      <vt:lpstr>How I did this – Part 1</vt:lpstr>
      <vt:lpstr>How I did this – PART 2</vt:lpstr>
      <vt:lpstr>PowerPoint Presentation</vt:lpstr>
      <vt:lpstr>How I did this – PART 2</vt:lpstr>
      <vt:lpstr>Memory injection + patching</vt:lpstr>
      <vt:lpstr>Presentation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C++ through memory injection</dc:title>
  <dc:creator/>
  <cp:lastModifiedBy>Admin</cp:lastModifiedBy>
  <cp:revision>44</cp:revision>
  <dcterms:created xsi:type="dcterms:W3CDTF">2016-05-08T22:07:57Z</dcterms:created>
  <dcterms:modified xsi:type="dcterms:W3CDTF">2017-08-08T22:47:38Z</dcterms:modified>
</cp:coreProperties>
</file>