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79" r:id="rId5"/>
    <p:sldId id="280" r:id="rId6"/>
    <p:sldId id="263" r:id="rId7"/>
    <p:sldId id="278" r:id="rId8"/>
    <p:sldId id="281" r:id="rId9"/>
    <p:sldId id="267" r:id="rId10"/>
    <p:sldId id="268" r:id="rId11"/>
    <p:sldId id="272" r:id="rId12"/>
    <p:sldId id="273" r:id="rId13"/>
    <p:sldId id="269" r:id="rId14"/>
    <p:sldId id="271" r:id="rId15"/>
    <p:sldId id="274" r:id="rId16"/>
    <p:sldId id="260" r:id="rId17"/>
    <p:sldId id="264" r:id="rId18"/>
    <p:sldId id="265" r:id="rId19"/>
    <p:sldId id="275" r:id="rId20"/>
    <p:sldId id="276" r:id="rId21"/>
    <p:sldId id="277" r:id="rId22"/>
    <p:sldId id="282" r:id="rId23"/>
    <p:sldId id="261" r:id="rId24"/>
    <p:sldId id="266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788aa8c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788aa8c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788aa8c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788aa8c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#downloads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Rb3/SmaliHelper" TargetMode="External"/><Relationship Id="rId2" Type="http://schemas.openxmlformats.org/officeDocument/2006/relationships/hyperlink" Target="https://github.com/ViRb3/apk-utilitie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onloch/bytecode-viewer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allergabor.uw.hu/androidblog/dalvik_opcodes.html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.sigint.mx/" TargetMode="External"/><Relationship Id="rId2" Type="http://schemas.openxmlformats.org/officeDocument/2006/relationships/hyperlink" Target="https://siginthqv2.slack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twitter.com/siginthq?lang=en" TargetMode="External"/><Relationship Id="rId4" Type="http://schemas.openxmlformats.org/officeDocument/2006/relationships/hyperlink" Target="https://www.facebook.com/SigintEdinburg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Rb3/sigint-workshop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133" y="1060333"/>
            <a:ext cx="5589733" cy="247546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721700" y="4033775"/>
            <a:ext cx="8748600" cy="24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>
                <a:solidFill>
                  <a:srgbClr val="B7B7B7"/>
                </a:solidFill>
              </a:rPr>
              <a:t>PwnSch00l</a:t>
            </a:r>
            <a:endParaRPr sz="6400">
              <a:solidFill>
                <a:srgbClr val="B7B7B7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>
                <a:solidFill>
                  <a:srgbClr val="B7B7B7"/>
                </a:solidFill>
              </a:rPr>
              <a:t>https://sigint.mx/pwn/</a:t>
            </a:r>
            <a:endParaRPr sz="6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C5F957-E60A-4A0F-B5BF-0D12727BC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714" y="0"/>
            <a:ext cx="743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0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0718-5117-46A9-9840-CF284C3D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Dalvik VM vs. Android Runtime (ART)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EAFB-DF33-4BC6-88D7-F5A800583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replaces Dalvik VM since Android 5.0</a:t>
            </a:r>
          </a:p>
          <a:p>
            <a:r>
              <a:rPr lang="en-US" dirty="0"/>
              <a:t>Reads and processes good-old .DEX files</a:t>
            </a:r>
          </a:p>
          <a:p>
            <a:endParaRPr lang="en-US" dirty="0"/>
          </a:p>
          <a:p>
            <a:r>
              <a:rPr lang="en-US" dirty="0"/>
              <a:t>Dalvik uses JIT</a:t>
            </a:r>
          </a:p>
          <a:p>
            <a:r>
              <a:rPr lang="en-US" dirty="0"/>
              <a:t>ART uses hybrid JIT+AOT (eventually everything is </a:t>
            </a:r>
            <a:r>
              <a:rPr lang="en-US" dirty="0" err="1"/>
              <a:t>AOT’d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7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B743-FFAF-4D1A-9A46-AF5AC922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(Just In Time) vs. AOT (Ahead Of Time)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A3CA39F-C520-4D3C-9C05-6752344EE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JIT compiles just in time when the method is executed</a:t>
            </a:r>
          </a:p>
          <a:p>
            <a:r>
              <a:rPr lang="en-US" dirty="0"/>
              <a:t>Restart the program, do all again</a:t>
            </a:r>
          </a:p>
          <a:p>
            <a:r>
              <a:rPr lang="en-US" dirty="0"/>
              <a:t>Slow initial loading time for all methods</a:t>
            </a:r>
          </a:p>
          <a:p>
            <a:endParaRPr lang="en-US" dirty="0"/>
          </a:p>
          <a:p>
            <a:r>
              <a:rPr lang="en-US" dirty="0"/>
              <a:t>AOT precompiles methods ahead of their time of execution</a:t>
            </a:r>
          </a:p>
          <a:p>
            <a:r>
              <a:rPr lang="en-US" dirty="0"/>
              <a:t>Restart the program, will always use that precompiled code</a:t>
            </a:r>
          </a:p>
          <a:p>
            <a:r>
              <a:rPr lang="en-US" dirty="0"/>
              <a:t>Fast, equivalent to native code loading times</a:t>
            </a:r>
          </a:p>
        </p:txBody>
      </p:sp>
    </p:spTree>
    <p:extLst>
      <p:ext uri="{BB962C8B-B14F-4D97-AF65-F5344CB8AC3E}">
        <p14:creationId xmlns:p14="http://schemas.microsoft.com/office/powerpoint/2010/main" val="177714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E39AD5-EC26-4848-B1AE-C504A558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12" y="0"/>
            <a:ext cx="7786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5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8028E-6BE5-4948-A5B8-EAB7152A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2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3DF6-3F70-46DB-916F-E8C28713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095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015E-1FC5-45FF-87A9-CD46A5F4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CA2B1-0FE8-49C1-AF65-77A9DF03B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SDK</a:t>
            </a:r>
          </a:p>
          <a:p>
            <a:pPr lvl="1"/>
            <a:r>
              <a:rPr lang="en-US" sz="2800" dirty="0">
                <a:hlinkClick r:id="rId2"/>
              </a:rPr>
              <a:t>https://developer.android.com/studio/#downloads</a:t>
            </a:r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/>
              <a:t>(Windows) Add to PATH:</a:t>
            </a:r>
          </a:p>
          <a:p>
            <a:pPr lvl="1"/>
            <a:r>
              <a:rPr lang="en-US" sz="2800" dirty="0"/>
              <a:t>android-</a:t>
            </a:r>
            <a:r>
              <a:rPr lang="en-US" sz="2800" dirty="0" err="1"/>
              <a:t>sdk</a:t>
            </a:r>
            <a:r>
              <a:rPr lang="en-US" sz="2800" dirty="0"/>
              <a:t>/platform-tools/</a:t>
            </a:r>
          </a:p>
          <a:p>
            <a:pPr lvl="1"/>
            <a:r>
              <a:rPr lang="en-US" sz="2800" dirty="0"/>
              <a:t>android-</a:t>
            </a:r>
            <a:r>
              <a:rPr lang="en-US" sz="2800" dirty="0" err="1"/>
              <a:t>sdk</a:t>
            </a:r>
            <a:r>
              <a:rPr lang="en-US" sz="2800" dirty="0"/>
              <a:t>/build-tools/</a:t>
            </a:r>
            <a:r>
              <a:rPr lang="en-US" sz="2800" dirty="0" err="1"/>
              <a:t>xx.x.x</a:t>
            </a:r>
            <a:r>
              <a:rPr lang="en-US" sz="2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5348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015E-1FC5-45FF-87A9-CD46A5F4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CA2B1-0FE8-49C1-AF65-77A9DF03B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APK Utilities</a:t>
            </a:r>
          </a:p>
          <a:p>
            <a:pPr lvl="1"/>
            <a:r>
              <a:rPr lang="en-US" dirty="0">
                <a:hlinkClick r:id="rId2"/>
              </a:rPr>
              <a:t>https://github.com/ViRb3/apk-utilities</a:t>
            </a:r>
            <a:endParaRPr lang="en-US" dirty="0"/>
          </a:p>
          <a:p>
            <a:r>
              <a:rPr lang="en-US" sz="2400" dirty="0"/>
              <a:t>(Windows) </a:t>
            </a:r>
            <a:r>
              <a:rPr lang="en-US" sz="2400" dirty="0" err="1"/>
              <a:t>Smali</a:t>
            </a:r>
            <a:r>
              <a:rPr lang="en-US" sz="2400" dirty="0"/>
              <a:t> Helper</a:t>
            </a:r>
          </a:p>
          <a:p>
            <a:pPr lvl="1"/>
            <a:r>
              <a:rPr lang="en-US" dirty="0">
                <a:hlinkClick r:id="rId3"/>
              </a:rPr>
              <a:t>https://github.com/ViRb3/SmaliHelper</a:t>
            </a:r>
            <a:endParaRPr lang="en-US" dirty="0"/>
          </a:p>
          <a:p>
            <a:r>
              <a:rPr lang="en-US" sz="2400" dirty="0"/>
              <a:t>Bytecode Viewer</a:t>
            </a:r>
          </a:p>
          <a:p>
            <a:pPr lvl="1"/>
            <a:r>
              <a:rPr lang="en-US" dirty="0">
                <a:hlinkClick r:id="rId4"/>
              </a:rPr>
              <a:t>https://github.com/Konloch/bytecode-viewer</a:t>
            </a:r>
            <a:endParaRPr lang="en-US" dirty="0"/>
          </a:p>
          <a:p>
            <a:r>
              <a:rPr lang="en-US" sz="2400" dirty="0"/>
              <a:t>Brain.exe</a:t>
            </a:r>
          </a:p>
          <a:p>
            <a:pPr lvl="1"/>
            <a:r>
              <a:rPr lang="en-US" dirty="0"/>
              <a:t>No download at this time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359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015E-1FC5-45FF-87A9-CD46A5F4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CA2B1-0FE8-49C1-AF65-77A9DF03B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Dalvik opcode reference</a:t>
            </a:r>
          </a:p>
          <a:p>
            <a:pPr lvl="1"/>
            <a:r>
              <a:rPr lang="en-US" sz="2800" dirty="0">
                <a:hlinkClick r:id="rId2"/>
              </a:rPr>
              <a:t>http://pallergabor.uw.hu/androidblog/dalvik_opcodes.html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3689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1DF1A-2F16-4038-A9DD-9AA9893A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</p:spTree>
    <p:extLst>
      <p:ext uri="{BB962C8B-B14F-4D97-AF65-F5344CB8AC3E}">
        <p14:creationId xmlns:p14="http://schemas.microsoft.com/office/powerpoint/2010/main" val="420188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415650" y="1827498"/>
            <a:ext cx="11360700" cy="135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sz="7200" dirty="0">
                <a:latin typeface="Calibri"/>
                <a:ea typeface="Calibri"/>
                <a:cs typeface="Calibri"/>
                <a:sym typeface="Calibri"/>
              </a:rPr>
              <a:t>Binary Hacking 0x02</a:t>
            </a:r>
            <a:endParaRPr sz="72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415650" y="3510981"/>
            <a:ext cx="11360700" cy="167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rPr lang="en-GB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Reversing Managed Languages – Workshop 1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rPr lang="en-GB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“Dissecting Android Applications”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41678-B03F-45B6-9652-DE8811B6B593}"/>
              </a:ext>
            </a:extLst>
          </p:cNvPr>
          <p:cNvSpPr txBox="1"/>
          <p:nvPr/>
        </p:nvSpPr>
        <p:spPr>
          <a:xfrm>
            <a:off x="10010222" y="6365526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01.28.2019, Victor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1DF1A-2F16-4038-A9DD-9AA9893A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</p:spTree>
    <p:extLst>
      <p:ext uri="{BB962C8B-B14F-4D97-AF65-F5344CB8AC3E}">
        <p14:creationId xmlns:p14="http://schemas.microsoft.com/office/powerpoint/2010/main" val="3424837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1DF1A-2F16-4038-A9DD-9AA9893A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 </a:t>
            </a:r>
          </a:p>
        </p:txBody>
      </p:sp>
    </p:spTree>
    <p:extLst>
      <p:ext uri="{BB962C8B-B14F-4D97-AF65-F5344CB8AC3E}">
        <p14:creationId xmlns:p14="http://schemas.microsoft.com/office/powerpoint/2010/main" val="1926503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E18D-0BAA-4BA8-A14D-A25463AD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4788964"/>
            <a:ext cx="11360700" cy="1122300"/>
          </a:xfrm>
        </p:spPr>
        <p:txBody>
          <a:bodyPr/>
          <a:lstStyle/>
          <a:p>
            <a:r>
              <a:rPr lang="en-US" dirty="0"/>
              <a:t>Android isn’t secure?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B4F31-199B-48E5-85B4-C447D88D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411" y="930436"/>
            <a:ext cx="6273179" cy="36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25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F2CB-C023-4DDA-99F6-662BEC5E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4D265-6ABF-4169-8753-12365D834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Dealing with native code (libraries)</a:t>
            </a:r>
          </a:p>
          <a:p>
            <a:r>
              <a:rPr lang="en-US" dirty="0"/>
              <a:t>Dealing with obfuscation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Frida</a:t>
            </a:r>
          </a:p>
        </p:txBody>
      </p:sp>
    </p:spTree>
    <p:extLst>
      <p:ext uri="{BB962C8B-B14F-4D97-AF65-F5344CB8AC3E}">
        <p14:creationId xmlns:p14="http://schemas.microsoft.com/office/powerpoint/2010/main" val="874007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F2D7-E770-45BC-BF5B-3D12100E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F98FC-0DFB-4EF8-BA49-7BFDE5227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Official Slack workspace</a:t>
            </a:r>
          </a:p>
          <a:p>
            <a:pPr lvl="1"/>
            <a:r>
              <a:rPr lang="en-US" dirty="0">
                <a:hlinkClick r:id="rId2"/>
              </a:rPr>
              <a:t>https://siginthqv2.slack.com</a:t>
            </a:r>
            <a:endParaRPr lang="en-US" dirty="0"/>
          </a:p>
          <a:p>
            <a:pPr lvl="1"/>
            <a:r>
              <a:rPr lang="en-US" dirty="0"/>
              <a:t>Or if you prefer Discord, make sure to spam the heck out of the admins to make the switch</a:t>
            </a:r>
          </a:p>
          <a:p>
            <a:r>
              <a:rPr lang="en-US" sz="2400" dirty="0"/>
              <a:t>Website</a:t>
            </a:r>
          </a:p>
          <a:p>
            <a:pPr lvl="1"/>
            <a:r>
              <a:rPr lang="en-US" dirty="0">
                <a:hlinkClick r:id="rId3"/>
              </a:rPr>
              <a:t>https://school.sigint.mx</a:t>
            </a:r>
            <a:endParaRPr lang="en-US" dirty="0"/>
          </a:p>
          <a:p>
            <a:r>
              <a:rPr lang="en-US" sz="2400" dirty="0"/>
              <a:t>Social media</a:t>
            </a:r>
          </a:p>
          <a:p>
            <a:pPr lvl="1"/>
            <a:r>
              <a:rPr lang="en-US" dirty="0">
                <a:hlinkClick r:id="rId4"/>
              </a:rPr>
              <a:t>https://www.facebook.com/SigintEdinburgh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https://twitter.com/siginthq?lang=en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2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DISCLAIMER</a:t>
            </a:r>
            <a:endParaRPr sz="4400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832196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048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Char char="•"/>
            </a:pPr>
            <a:r>
              <a:rPr lang="en-GB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of the material in this school can be used for good (testing, research, educating), but also for bad</a:t>
            </a:r>
          </a:p>
          <a:p>
            <a:pPr marL="3048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Char char="•"/>
            </a:pP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800" lvl="0" indent="-2984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700"/>
              <a:buChar char="•"/>
            </a:pPr>
            <a:r>
              <a:rPr lang="en-GB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use our skills and knowledge responsibly and ethically</a:t>
            </a:r>
          </a:p>
          <a:p>
            <a:pPr marL="304800" lvl="0" indent="-2984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700"/>
              <a:buChar char="•"/>
            </a:pP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800" lvl="0" indent="-2984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700"/>
              <a:buChar char="•"/>
            </a:pPr>
            <a:r>
              <a:rPr lang="en-GB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recommend you do the same</a:t>
            </a:r>
          </a:p>
          <a:p>
            <a:pPr marL="304800" lvl="0" indent="-2984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700"/>
              <a:buChar char="•"/>
            </a:pP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800" lvl="0" indent="-2984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700"/>
              <a:buChar char="•"/>
            </a:pPr>
            <a:r>
              <a:rPr lang="en-GB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not responsible for anything you do as a result of these lessons</a:t>
            </a:r>
            <a:endParaRPr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F61398-AF9F-4EDF-B7FA-149004F7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243912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CA2A-7F8E-4C07-B75C-E63FCFBC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403927"/>
            <a:ext cx="11360700" cy="3962400"/>
          </a:xfrm>
        </p:spPr>
        <p:txBody>
          <a:bodyPr/>
          <a:lstStyle/>
          <a:p>
            <a:r>
              <a:rPr lang="en-US" dirty="0"/>
              <a:t>Everything can be found on GitHub:</a:t>
            </a:r>
            <a:br>
              <a:rPr lang="en-US" dirty="0"/>
            </a:br>
            <a:br>
              <a:rPr lang="en-US" dirty="0"/>
            </a:br>
            <a:r>
              <a:rPr lang="en-US" sz="4400" dirty="0">
                <a:hlinkClick r:id="rId2"/>
              </a:rPr>
              <a:t>https://github.com/ViRb3/sigint-workshop-1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1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3D9-984E-4AD8-9145-A864FC42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[1/2] –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A7036-A1F8-4A8F-BED9-68F27F81C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Dalvik</a:t>
            </a:r>
          </a:p>
          <a:p>
            <a:pPr lvl="1"/>
            <a:r>
              <a:rPr lang="en-US" sz="2800" dirty="0"/>
              <a:t>Dalvik VM</a:t>
            </a:r>
          </a:p>
          <a:p>
            <a:pPr lvl="1"/>
            <a:r>
              <a:rPr lang="en-US" sz="2800" dirty="0"/>
              <a:t>Dalvik bytecode</a:t>
            </a:r>
          </a:p>
          <a:p>
            <a:r>
              <a:rPr lang="en-US" dirty="0"/>
              <a:t>Dalvik VM vs. Android Runtime (ART)</a:t>
            </a:r>
          </a:p>
          <a:p>
            <a:r>
              <a:rPr lang="en-US" dirty="0"/>
              <a:t>JIT (Just In Time) vs. AOT (Ahead Of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0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3D9-984E-4AD8-9145-A864FC42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[2/2] –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A7036-A1F8-4A8F-BED9-68F27F81C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Challenge 1</a:t>
            </a:r>
          </a:p>
          <a:p>
            <a:pPr lvl="1"/>
            <a:r>
              <a:rPr lang="en-US" dirty="0"/>
              <a:t>Basic </a:t>
            </a:r>
            <a:r>
              <a:rPr lang="en-US" dirty="0" err="1"/>
              <a:t>decompilation</a:t>
            </a:r>
            <a:r>
              <a:rPr lang="en-US" dirty="0"/>
              <a:t> and recompilation</a:t>
            </a:r>
          </a:p>
          <a:p>
            <a:r>
              <a:rPr lang="en-US" sz="2400" dirty="0"/>
              <a:t>Challenge 2</a:t>
            </a:r>
          </a:p>
          <a:p>
            <a:pPr lvl="1"/>
            <a:r>
              <a:rPr lang="en-US" dirty="0"/>
              <a:t>Anti-tamper check, bypass with optimization patch</a:t>
            </a:r>
          </a:p>
          <a:p>
            <a:r>
              <a:rPr lang="en-US" sz="2400" dirty="0"/>
              <a:t>Challenge 3</a:t>
            </a:r>
          </a:p>
          <a:p>
            <a:pPr lvl="1"/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Google CTF 2018 – Shall we play a game?</a:t>
            </a:r>
          </a:p>
        </p:txBody>
      </p:sp>
    </p:spTree>
    <p:extLst>
      <p:ext uri="{BB962C8B-B14F-4D97-AF65-F5344CB8AC3E}">
        <p14:creationId xmlns:p14="http://schemas.microsoft.com/office/powerpoint/2010/main" val="407149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AB4850-7484-487F-9895-8656962C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02220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F3D1-E489-4CB3-A4F7-7244D495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Dalvik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2A248-9F0A-47FD-9FB4-19C7A62E9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Open-source software, originally written by Dan Bornstein</a:t>
            </a:r>
          </a:p>
          <a:p>
            <a:r>
              <a:rPr lang="en-US" dirty="0"/>
              <a:t>Named after the fishing village of </a:t>
            </a:r>
            <a:r>
              <a:rPr lang="en-US" dirty="0" err="1"/>
              <a:t>Dalvík</a:t>
            </a:r>
            <a:r>
              <a:rPr lang="en-US" dirty="0"/>
              <a:t> in </a:t>
            </a:r>
            <a:r>
              <a:rPr lang="en-US" dirty="0" err="1"/>
              <a:t>Eyjafjörður</a:t>
            </a:r>
            <a:r>
              <a:rPr lang="en-US" dirty="0"/>
              <a:t>, Iceland</a:t>
            </a:r>
          </a:p>
          <a:p>
            <a:endParaRPr lang="en-US" dirty="0"/>
          </a:p>
          <a:p>
            <a:r>
              <a:rPr lang="en-US" dirty="0"/>
              <a:t>Dalvik Virtual Machine</a:t>
            </a:r>
          </a:p>
          <a:p>
            <a:r>
              <a:rPr lang="en-US" dirty="0"/>
              <a:t>Dalvik bytecode</a:t>
            </a:r>
          </a:p>
          <a:p>
            <a:endParaRPr lang="en-US" dirty="0"/>
          </a:p>
          <a:p>
            <a:r>
              <a:rPr lang="en-US" dirty="0"/>
              <a:t>A managed solution (as opposed to native/unmanaged)</a:t>
            </a:r>
          </a:p>
        </p:txBody>
      </p:sp>
    </p:spTree>
    <p:extLst>
      <p:ext uri="{BB962C8B-B14F-4D97-AF65-F5344CB8AC3E}">
        <p14:creationId xmlns:p14="http://schemas.microsoft.com/office/powerpoint/2010/main" val="42693238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486</Words>
  <Application>Microsoft Office PowerPoint</Application>
  <PresentationFormat>Widescreen</PresentationFormat>
  <Paragraphs>89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Simple Dark</vt:lpstr>
      <vt:lpstr>PowerPoint Presentation</vt:lpstr>
      <vt:lpstr>Binary Hacking 0x02</vt:lpstr>
      <vt:lpstr>DISCLAIMER</vt:lpstr>
      <vt:lpstr>LET’S GET STARTED!</vt:lpstr>
      <vt:lpstr>Everything can be found on GitHub:  https://github.com/ViRb3/sigint-workshop-1</vt:lpstr>
      <vt:lpstr>CONTENT [1/2] – THEORY</vt:lpstr>
      <vt:lpstr>CONTENT [2/2] – PRACTICE</vt:lpstr>
      <vt:lpstr>THEORY</vt:lpstr>
      <vt:lpstr>Dalvik</vt:lpstr>
      <vt:lpstr>PowerPoint Presentation</vt:lpstr>
      <vt:lpstr>Dalvik VM vs. Android Runtime (ART)</vt:lpstr>
      <vt:lpstr>JIT (Just In Time) vs. AOT (Ahead Of Time)</vt:lpstr>
      <vt:lpstr>PowerPoint Presentation</vt:lpstr>
      <vt:lpstr>PowerPoint Presentation</vt:lpstr>
      <vt:lpstr>PRACTICE</vt:lpstr>
      <vt:lpstr>SETUP</vt:lpstr>
      <vt:lpstr>TOOLS</vt:lpstr>
      <vt:lpstr>RESOURCES</vt:lpstr>
      <vt:lpstr>CHALLENGE 1</vt:lpstr>
      <vt:lpstr>CHALLENGE 2</vt:lpstr>
      <vt:lpstr>CHALLENGE 3 </vt:lpstr>
      <vt:lpstr>Android isn’t secure?</vt:lpstr>
      <vt:lpstr>WHAT’S NEXT?</vt:lpstr>
      <vt:lpstr>CONNECT WITH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27</cp:revision>
  <dcterms:modified xsi:type="dcterms:W3CDTF">2019-01-29T21:12:06Z</dcterms:modified>
</cp:coreProperties>
</file>