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4" r:id="rId1"/>
  </p:sldMasterIdLst>
  <p:notesMasterIdLst>
    <p:notesMasterId r:id="rId18"/>
  </p:notesMasterIdLst>
  <p:sldIdLst>
    <p:sldId id="256" r:id="rId2"/>
    <p:sldId id="266" r:id="rId3"/>
    <p:sldId id="270" r:id="rId4"/>
    <p:sldId id="267" r:id="rId5"/>
    <p:sldId id="257" r:id="rId6"/>
    <p:sldId id="258" r:id="rId7"/>
    <p:sldId id="261" r:id="rId8"/>
    <p:sldId id="269" r:id="rId9"/>
    <p:sldId id="262" r:id="rId10"/>
    <p:sldId id="260" r:id="rId11"/>
    <p:sldId id="259" r:id="rId12"/>
    <p:sldId id="263" r:id="rId13"/>
    <p:sldId id="271" r:id="rId14"/>
    <p:sldId id="273" r:id="rId15"/>
    <p:sldId id="27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D02D78-48B7-4883-A9B3-139EE72EBA82}">
          <p14:sldIdLst>
            <p14:sldId id="256"/>
            <p14:sldId id="266"/>
            <p14:sldId id="270"/>
            <p14:sldId id="267"/>
            <p14:sldId id="257"/>
            <p14:sldId id="258"/>
            <p14:sldId id="261"/>
            <p14:sldId id="269"/>
            <p14:sldId id="262"/>
            <p14:sldId id="260"/>
            <p14:sldId id="259"/>
            <p14:sldId id="263"/>
            <p14:sldId id="271"/>
            <p14:sldId id="273"/>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3707" autoAdjust="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93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083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5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420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9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26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015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359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44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1/30/2019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83595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293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1/30/2019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7824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alena.io/etcher/"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ygod/VPNHotspo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explainshel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dirty="0">
                <a:latin typeface="Rockwell" panose="02060603020205020403" pitchFamily="18" charset="0"/>
              </a:rPr>
              <a:t>Raspberry Pi Workshop</a:t>
            </a: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University Edition</a:t>
            </a:r>
          </a:p>
        </p:txBody>
      </p:sp>
      <p:sp>
        <p:nvSpPr>
          <p:cNvPr id="4" name="TextBox 3">
            <a:extLst>
              <a:ext uri="{FF2B5EF4-FFF2-40B4-BE49-F238E27FC236}">
                <a16:creationId xmlns:a16="http://schemas.microsoft.com/office/drawing/2014/main" id="{EE316F9A-A370-4827-A698-968C0848568E}"/>
              </a:ext>
            </a:extLst>
          </p:cNvPr>
          <p:cNvSpPr txBox="1"/>
          <p:nvPr/>
        </p:nvSpPr>
        <p:spPr>
          <a:xfrm>
            <a:off x="10818842" y="6423399"/>
            <a:ext cx="1207703" cy="369332"/>
          </a:xfrm>
          <a:prstGeom prst="rect">
            <a:avLst/>
          </a:prstGeom>
          <a:noFill/>
        </p:spPr>
        <p:txBody>
          <a:bodyPr wrap="none" rtlCol="0">
            <a:spAutoFit/>
          </a:bodyPr>
          <a:lstStyle/>
          <a:p>
            <a:r>
              <a:rPr lang="en-US" dirty="0">
                <a:solidFill>
                  <a:schemeClr val="bg1"/>
                </a:solidFill>
              </a:rPr>
              <a:t>30.01.2018</a:t>
            </a: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80959-0E4D-4223-8B02-240D577B181A}"/>
              </a:ext>
            </a:extLst>
          </p:cNvPr>
          <p:cNvSpPr>
            <a:spLocks noGrp="1"/>
          </p:cNvSpPr>
          <p:nvPr>
            <p:ph type="title"/>
          </p:nvPr>
        </p:nvSpPr>
        <p:spPr/>
        <p:txBody>
          <a:bodyPr/>
          <a:lstStyle/>
          <a:p>
            <a:r>
              <a:rPr lang="en-US" dirty="0"/>
              <a:t>SSH (Secure Shell)</a:t>
            </a:r>
          </a:p>
        </p:txBody>
      </p:sp>
      <p:sp>
        <p:nvSpPr>
          <p:cNvPr id="5" name="Content Placeholder 4">
            <a:extLst>
              <a:ext uri="{FF2B5EF4-FFF2-40B4-BE49-F238E27FC236}">
                <a16:creationId xmlns:a16="http://schemas.microsoft.com/office/drawing/2014/main" id="{35748895-50DA-4939-A611-10024EB389CD}"/>
              </a:ext>
            </a:extLst>
          </p:cNvPr>
          <p:cNvSpPr>
            <a:spLocks noGrp="1"/>
          </p:cNvSpPr>
          <p:nvPr>
            <p:ph idx="1"/>
          </p:nvPr>
        </p:nvSpPr>
        <p:spPr/>
        <p:txBody>
          <a:bodyPr>
            <a:normAutofit/>
          </a:bodyPr>
          <a:lstStyle/>
          <a:p>
            <a:r>
              <a:rPr lang="en-US" sz="2400" dirty="0"/>
              <a:t>Secure Shell (SSH) is a cryptographic network protocol for operating network services securely over an unsecured network. Typical applications include remote command-line login and remote command execution, but any network service can be secured with SSH.</a:t>
            </a:r>
          </a:p>
          <a:p>
            <a:r>
              <a:rPr lang="en-US" sz="2400" dirty="0"/>
              <a:t>Included in Linux, macOS, and now Windows 10!</a:t>
            </a:r>
          </a:p>
        </p:txBody>
      </p:sp>
    </p:spTree>
    <p:extLst>
      <p:ext uri="{BB962C8B-B14F-4D97-AF65-F5344CB8AC3E}">
        <p14:creationId xmlns:p14="http://schemas.microsoft.com/office/powerpoint/2010/main" val="144158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80959-0E4D-4223-8B02-240D577B181A}"/>
              </a:ext>
            </a:extLst>
          </p:cNvPr>
          <p:cNvSpPr>
            <a:spLocks noGrp="1"/>
          </p:cNvSpPr>
          <p:nvPr>
            <p:ph type="title"/>
          </p:nvPr>
        </p:nvSpPr>
        <p:spPr/>
        <p:txBody>
          <a:bodyPr/>
          <a:lstStyle/>
          <a:p>
            <a:r>
              <a:rPr lang="en-US" dirty="0"/>
              <a:t>Flashing and configuring</a:t>
            </a:r>
          </a:p>
        </p:txBody>
      </p:sp>
      <p:sp>
        <p:nvSpPr>
          <p:cNvPr id="5" name="Content Placeholder 4">
            <a:extLst>
              <a:ext uri="{FF2B5EF4-FFF2-40B4-BE49-F238E27FC236}">
                <a16:creationId xmlns:a16="http://schemas.microsoft.com/office/drawing/2014/main" id="{35748895-50DA-4939-A611-10024EB389CD}"/>
              </a:ext>
            </a:extLst>
          </p:cNvPr>
          <p:cNvSpPr>
            <a:spLocks noGrp="1"/>
          </p:cNvSpPr>
          <p:nvPr>
            <p:ph idx="1"/>
          </p:nvPr>
        </p:nvSpPr>
        <p:spPr/>
        <p:txBody>
          <a:bodyPr>
            <a:normAutofit/>
          </a:bodyPr>
          <a:lstStyle/>
          <a:p>
            <a:r>
              <a:rPr lang="en-US" sz="2400" dirty="0"/>
              <a:t>Highly recommended distro – Raspbian</a:t>
            </a:r>
          </a:p>
          <a:p>
            <a:pPr lvl="1"/>
            <a:r>
              <a:rPr lang="en-US" sz="2400" dirty="0">
                <a:hlinkClick r:id="rId2"/>
              </a:rPr>
              <a:t>https://www.raspberrypi.org/downloads/raspbian/</a:t>
            </a:r>
            <a:endParaRPr lang="en-US" sz="2400" dirty="0"/>
          </a:p>
          <a:p>
            <a:r>
              <a:rPr lang="en-US" sz="2400" dirty="0"/>
              <a:t>Highly recommended flash tool – </a:t>
            </a:r>
            <a:r>
              <a:rPr lang="en-US" sz="2400" dirty="0" err="1"/>
              <a:t>BalenaEtcher</a:t>
            </a:r>
            <a:endParaRPr lang="en-US" sz="2400" dirty="0"/>
          </a:p>
          <a:p>
            <a:pPr lvl="1"/>
            <a:r>
              <a:rPr lang="en-US" sz="2400" dirty="0">
                <a:hlinkClick r:id="rId3"/>
              </a:rPr>
              <a:t>https://www.balena.io/etcher/</a:t>
            </a:r>
            <a:endParaRPr lang="en-US" sz="2400" dirty="0"/>
          </a:p>
          <a:p>
            <a:r>
              <a:rPr lang="en-US" sz="2400" dirty="0"/>
              <a:t>Enable SSH</a:t>
            </a:r>
          </a:p>
          <a:p>
            <a:pPr lvl="1"/>
            <a:r>
              <a:rPr lang="en-US" sz="2400" dirty="0"/>
              <a:t>/boot/</a:t>
            </a:r>
            <a:r>
              <a:rPr lang="en-US" sz="2400" dirty="0" err="1"/>
              <a:t>ssh</a:t>
            </a:r>
            <a:endParaRPr lang="en-US" sz="2400" dirty="0"/>
          </a:p>
          <a:p>
            <a:r>
              <a:rPr lang="en-US" sz="2400" dirty="0"/>
              <a:t>Setup Wi-Fi</a:t>
            </a:r>
          </a:p>
          <a:p>
            <a:pPr lvl="1"/>
            <a:r>
              <a:rPr lang="en-US" sz="2400" dirty="0"/>
              <a:t>/boot/</a:t>
            </a:r>
            <a:r>
              <a:rPr lang="en-US" sz="2400" dirty="0" err="1"/>
              <a:t>wpa_supplicant.conf</a:t>
            </a:r>
            <a:endParaRPr lang="en-US" sz="2400" dirty="0"/>
          </a:p>
        </p:txBody>
      </p:sp>
    </p:spTree>
    <p:extLst>
      <p:ext uri="{BB962C8B-B14F-4D97-AF65-F5344CB8AC3E}">
        <p14:creationId xmlns:p14="http://schemas.microsoft.com/office/powerpoint/2010/main" val="93126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10FD0-9E6B-4202-A4BB-14AC05DDD8F5}"/>
              </a:ext>
            </a:extLst>
          </p:cNvPr>
          <p:cNvSpPr>
            <a:spLocks noGrp="1"/>
          </p:cNvSpPr>
          <p:nvPr>
            <p:ph type="title"/>
          </p:nvPr>
        </p:nvSpPr>
        <p:spPr/>
        <p:txBody>
          <a:bodyPr/>
          <a:lstStyle/>
          <a:p>
            <a:r>
              <a:rPr lang="en-US" dirty="0"/>
              <a:t>Connecting to the Pi</a:t>
            </a:r>
          </a:p>
        </p:txBody>
      </p:sp>
      <p:sp>
        <p:nvSpPr>
          <p:cNvPr id="5" name="Text Placeholder 4">
            <a:extLst>
              <a:ext uri="{FF2B5EF4-FFF2-40B4-BE49-F238E27FC236}">
                <a16:creationId xmlns:a16="http://schemas.microsoft.com/office/drawing/2014/main" id="{00A93706-64A4-49CF-B2F8-BCE7259958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751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80959-0E4D-4223-8B02-240D577B181A}"/>
              </a:ext>
            </a:extLst>
          </p:cNvPr>
          <p:cNvSpPr>
            <a:spLocks noGrp="1"/>
          </p:cNvSpPr>
          <p:nvPr>
            <p:ph type="title"/>
          </p:nvPr>
        </p:nvSpPr>
        <p:spPr/>
        <p:txBody>
          <a:bodyPr/>
          <a:lstStyle/>
          <a:p>
            <a:r>
              <a:rPr lang="en-US" dirty="0"/>
              <a:t>Connecting to the Pi</a:t>
            </a:r>
          </a:p>
        </p:txBody>
      </p:sp>
      <p:sp>
        <p:nvSpPr>
          <p:cNvPr id="5" name="Content Placeholder 4">
            <a:extLst>
              <a:ext uri="{FF2B5EF4-FFF2-40B4-BE49-F238E27FC236}">
                <a16:creationId xmlns:a16="http://schemas.microsoft.com/office/drawing/2014/main" id="{35748895-50DA-4939-A611-10024EB389CD}"/>
              </a:ext>
            </a:extLst>
          </p:cNvPr>
          <p:cNvSpPr>
            <a:spLocks noGrp="1"/>
          </p:cNvSpPr>
          <p:nvPr>
            <p:ph idx="1"/>
          </p:nvPr>
        </p:nvSpPr>
        <p:spPr/>
        <p:txBody>
          <a:bodyPr>
            <a:normAutofit/>
          </a:bodyPr>
          <a:lstStyle/>
          <a:p>
            <a:r>
              <a:rPr lang="en-US" sz="2400" dirty="0"/>
              <a:t>Ethernet over USB</a:t>
            </a:r>
          </a:p>
          <a:p>
            <a:pPr lvl="1"/>
            <a:r>
              <a:rPr lang="en-US" sz="2400" dirty="0"/>
              <a:t>Easiest method</a:t>
            </a:r>
          </a:p>
          <a:p>
            <a:pPr lvl="1"/>
            <a:r>
              <a:rPr lang="en-US" sz="2400" dirty="0"/>
              <a:t>Not reliable on Windows :(</a:t>
            </a:r>
          </a:p>
          <a:p>
            <a:r>
              <a:rPr lang="en-US" sz="2400" dirty="0" err="1"/>
              <a:t>WiFi</a:t>
            </a:r>
            <a:r>
              <a:rPr lang="en-US" sz="2400" dirty="0"/>
              <a:t> hotspot</a:t>
            </a:r>
          </a:p>
          <a:p>
            <a:pPr lvl="1"/>
            <a:r>
              <a:rPr lang="en-US" sz="2400" dirty="0"/>
              <a:t>Must pay attention to 2.4GHz vs 5GHz</a:t>
            </a:r>
          </a:p>
          <a:p>
            <a:pPr lvl="1"/>
            <a:r>
              <a:rPr lang="en-US" sz="2400" dirty="0"/>
              <a:t>Android hotspot (sharing mobile data)</a:t>
            </a:r>
          </a:p>
          <a:p>
            <a:pPr lvl="1"/>
            <a:r>
              <a:rPr lang="en-US" sz="2400" dirty="0"/>
              <a:t>Android repeater (requires root)</a:t>
            </a:r>
          </a:p>
          <a:p>
            <a:pPr lvl="2"/>
            <a:r>
              <a:rPr lang="en-US" sz="2400" dirty="0">
                <a:hlinkClick r:id="rId2"/>
              </a:rPr>
              <a:t>https://github.com/Mygod/VPNHotspot</a:t>
            </a:r>
            <a:endParaRPr lang="en-US" sz="2400" dirty="0"/>
          </a:p>
          <a:p>
            <a:pPr lvl="1"/>
            <a:r>
              <a:rPr lang="en-US" sz="2400" dirty="0"/>
              <a:t>Laptop</a:t>
            </a:r>
          </a:p>
        </p:txBody>
      </p:sp>
    </p:spTree>
    <p:extLst>
      <p:ext uri="{BB962C8B-B14F-4D97-AF65-F5344CB8AC3E}">
        <p14:creationId xmlns:p14="http://schemas.microsoft.com/office/powerpoint/2010/main" val="293511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10FD0-9E6B-4202-A4BB-14AC05DDD8F5}"/>
              </a:ext>
            </a:extLst>
          </p:cNvPr>
          <p:cNvSpPr>
            <a:spLocks noGrp="1"/>
          </p:cNvSpPr>
          <p:nvPr>
            <p:ph type="title"/>
          </p:nvPr>
        </p:nvSpPr>
        <p:spPr/>
        <p:txBody>
          <a:bodyPr/>
          <a:lstStyle/>
          <a:p>
            <a:r>
              <a:rPr lang="en-US" dirty="0"/>
              <a:t>Setting up the Pi</a:t>
            </a:r>
          </a:p>
        </p:txBody>
      </p:sp>
      <p:sp>
        <p:nvSpPr>
          <p:cNvPr id="5" name="Text Placeholder 4">
            <a:extLst>
              <a:ext uri="{FF2B5EF4-FFF2-40B4-BE49-F238E27FC236}">
                <a16:creationId xmlns:a16="http://schemas.microsoft.com/office/drawing/2014/main" id="{00A93706-64A4-49CF-B2F8-BCE7259958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35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80959-0E4D-4223-8B02-240D577B181A}"/>
              </a:ext>
            </a:extLst>
          </p:cNvPr>
          <p:cNvSpPr>
            <a:spLocks noGrp="1"/>
          </p:cNvSpPr>
          <p:nvPr>
            <p:ph type="title"/>
          </p:nvPr>
        </p:nvSpPr>
        <p:spPr/>
        <p:txBody>
          <a:bodyPr/>
          <a:lstStyle/>
          <a:p>
            <a:r>
              <a:rPr lang="en-US" dirty="0"/>
              <a:t>Setting up the Pi</a:t>
            </a:r>
          </a:p>
        </p:txBody>
      </p:sp>
      <p:sp>
        <p:nvSpPr>
          <p:cNvPr id="5" name="Content Placeholder 4">
            <a:extLst>
              <a:ext uri="{FF2B5EF4-FFF2-40B4-BE49-F238E27FC236}">
                <a16:creationId xmlns:a16="http://schemas.microsoft.com/office/drawing/2014/main" id="{35748895-50DA-4939-A611-10024EB389CD}"/>
              </a:ext>
            </a:extLst>
          </p:cNvPr>
          <p:cNvSpPr>
            <a:spLocks noGrp="1"/>
          </p:cNvSpPr>
          <p:nvPr>
            <p:ph idx="1"/>
          </p:nvPr>
        </p:nvSpPr>
        <p:spPr/>
        <p:txBody>
          <a:bodyPr>
            <a:normAutofit/>
          </a:bodyPr>
          <a:lstStyle/>
          <a:p>
            <a:endParaRPr lang="en-US" sz="2400" dirty="0"/>
          </a:p>
          <a:p>
            <a:endParaRPr lang="en-US" sz="2400" dirty="0"/>
          </a:p>
          <a:p>
            <a:endParaRPr lang="en-US" sz="2400" dirty="0"/>
          </a:p>
          <a:p>
            <a:r>
              <a:rPr lang="en-US" sz="2400" dirty="0"/>
              <a:t>Follow on-screen </a:t>
            </a:r>
            <a:r>
              <a:rPr lang="en-US" sz="2400" dirty="0">
                <a:sym typeface="Wingdings" panose="05000000000000000000" pitchFamily="2" charset="2"/>
              </a:rPr>
              <a:t>:)</a:t>
            </a:r>
          </a:p>
          <a:p>
            <a:r>
              <a:rPr lang="en-US" sz="2400" dirty="0">
                <a:sym typeface="Wingdings" panose="05000000000000000000" pitchFamily="2" charset="2"/>
              </a:rPr>
              <a:t>Usage doubts? </a:t>
            </a:r>
            <a:r>
              <a:rPr lang="en-US" sz="2400" dirty="0">
                <a:sym typeface="Wingdings" panose="05000000000000000000" pitchFamily="2" charset="2"/>
                <a:hlinkClick r:id="rId2"/>
              </a:rPr>
              <a:t>https://explainshell.com/</a:t>
            </a:r>
            <a:r>
              <a:rPr lang="en-US" sz="2400" dirty="0">
                <a:sym typeface="Wingdings" panose="05000000000000000000" pitchFamily="2" charset="2"/>
              </a:rPr>
              <a:t> </a:t>
            </a:r>
            <a:endParaRPr lang="en-US" sz="2400" dirty="0"/>
          </a:p>
        </p:txBody>
      </p:sp>
    </p:spTree>
    <p:extLst>
      <p:ext uri="{BB962C8B-B14F-4D97-AF65-F5344CB8AC3E}">
        <p14:creationId xmlns:p14="http://schemas.microsoft.com/office/powerpoint/2010/main" val="144443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10FD0-9E6B-4202-A4BB-14AC05DDD8F5}"/>
              </a:ext>
            </a:extLst>
          </p:cNvPr>
          <p:cNvSpPr>
            <a:spLocks noGrp="1"/>
          </p:cNvSpPr>
          <p:nvPr>
            <p:ph type="title"/>
          </p:nvPr>
        </p:nvSpPr>
        <p:spPr/>
        <p:txBody>
          <a:bodyPr/>
          <a:lstStyle/>
          <a:p>
            <a:r>
              <a:rPr lang="en-US" dirty="0"/>
              <a:t>Profit</a:t>
            </a:r>
          </a:p>
        </p:txBody>
      </p:sp>
      <p:sp>
        <p:nvSpPr>
          <p:cNvPr id="5" name="Text Placeholder 4">
            <a:extLst>
              <a:ext uri="{FF2B5EF4-FFF2-40B4-BE49-F238E27FC236}">
                <a16:creationId xmlns:a16="http://schemas.microsoft.com/office/drawing/2014/main" id="{00A93706-64A4-49CF-B2F8-BCE7259958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3516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80959-0E4D-4223-8B02-240D577B181A}"/>
              </a:ext>
            </a:extLst>
          </p:cNvPr>
          <p:cNvSpPr>
            <a:spLocks noGrp="1"/>
          </p:cNvSpPr>
          <p:nvPr>
            <p:ph type="title"/>
          </p:nvPr>
        </p:nvSpPr>
        <p:spPr/>
        <p:txBody>
          <a:bodyPr/>
          <a:lstStyle/>
          <a:p>
            <a:r>
              <a:rPr lang="en-US" dirty="0"/>
              <a:t>Backstory – University limitations</a:t>
            </a:r>
          </a:p>
        </p:txBody>
      </p:sp>
      <p:sp>
        <p:nvSpPr>
          <p:cNvPr id="13" name="Content Placeholder 12">
            <a:extLst>
              <a:ext uri="{FF2B5EF4-FFF2-40B4-BE49-F238E27FC236}">
                <a16:creationId xmlns:a16="http://schemas.microsoft.com/office/drawing/2014/main" id="{D025013D-FDBB-4556-B515-659B5900F029}"/>
              </a:ext>
            </a:extLst>
          </p:cNvPr>
          <p:cNvSpPr>
            <a:spLocks noGrp="1"/>
          </p:cNvSpPr>
          <p:nvPr>
            <p:ph idx="1"/>
          </p:nvPr>
        </p:nvSpPr>
        <p:spPr/>
        <p:txBody>
          <a:bodyPr>
            <a:normAutofit/>
          </a:bodyPr>
          <a:lstStyle/>
          <a:p>
            <a:r>
              <a:rPr lang="en-US" sz="2400" dirty="0" err="1"/>
              <a:t>WiFi</a:t>
            </a:r>
            <a:r>
              <a:rPr lang="en-US" sz="2400" dirty="0"/>
              <a:t> uses WPA2-Entrprise (</a:t>
            </a:r>
            <a:r>
              <a:rPr lang="en-US" sz="2400" dirty="0" err="1"/>
              <a:t>identity+password</a:t>
            </a:r>
            <a:r>
              <a:rPr lang="en-US" sz="2400" dirty="0"/>
              <a:t>) vs. WPA2-PSK (pre-shared password)</a:t>
            </a:r>
          </a:p>
          <a:p>
            <a:r>
              <a:rPr lang="en-US" sz="2400" dirty="0" err="1"/>
              <a:t>WiFi</a:t>
            </a:r>
            <a:r>
              <a:rPr lang="en-US" sz="2400" dirty="0"/>
              <a:t> has no peer-to-peer connection</a:t>
            </a:r>
          </a:p>
          <a:p>
            <a:r>
              <a:rPr lang="en-US" sz="2400" dirty="0"/>
              <a:t>No ethernet</a:t>
            </a:r>
          </a:p>
        </p:txBody>
      </p:sp>
    </p:spTree>
    <p:extLst>
      <p:ext uri="{BB962C8B-B14F-4D97-AF65-F5344CB8AC3E}">
        <p14:creationId xmlns:p14="http://schemas.microsoft.com/office/powerpoint/2010/main" val="422723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80959-0E4D-4223-8B02-240D577B181A}"/>
              </a:ext>
            </a:extLst>
          </p:cNvPr>
          <p:cNvSpPr>
            <a:spLocks noGrp="1"/>
          </p:cNvSpPr>
          <p:nvPr>
            <p:ph type="title"/>
          </p:nvPr>
        </p:nvSpPr>
        <p:spPr/>
        <p:txBody>
          <a:bodyPr/>
          <a:lstStyle/>
          <a:p>
            <a:r>
              <a:rPr lang="en-US" dirty="0"/>
              <a:t>Backstory – University limitations</a:t>
            </a:r>
          </a:p>
        </p:txBody>
      </p:sp>
      <p:pic>
        <p:nvPicPr>
          <p:cNvPr id="3074" name="Picture 2" descr="Image result for amazon echo">
            <a:extLst>
              <a:ext uri="{FF2B5EF4-FFF2-40B4-BE49-F238E27FC236}">
                <a16:creationId xmlns:a16="http://schemas.microsoft.com/office/drawing/2014/main" id="{A37AA293-5769-4CEE-B97C-9E7847241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830" y="1882079"/>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amazon echo">
            <a:extLst>
              <a:ext uri="{FF2B5EF4-FFF2-40B4-BE49-F238E27FC236}">
                <a16:creationId xmlns:a16="http://schemas.microsoft.com/office/drawing/2014/main" id="{8CB735CB-9127-4CCD-B1B0-FE005112B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7223" y="2653604"/>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google home mini">
            <a:extLst>
              <a:ext uri="{FF2B5EF4-FFF2-40B4-BE49-F238E27FC236}">
                <a16:creationId xmlns:a16="http://schemas.microsoft.com/office/drawing/2014/main" id="{7A043581-94DA-46F4-BA9D-E61A11806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0708" y="3533503"/>
            <a:ext cx="22669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google home">
            <a:extLst>
              <a:ext uri="{FF2B5EF4-FFF2-40B4-BE49-F238E27FC236}">
                <a16:creationId xmlns:a16="http://schemas.microsoft.com/office/drawing/2014/main" id="{862BCF60-977F-4A00-B9A2-81246DB407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849890"/>
            <a:ext cx="2815453" cy="281545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803F0F94-FD19-4CD9-B697-B463BB35F1CA}"/>
              </a:ext>
            </a:extLst>
          </p:cNvPr>
          <p:cNvCxnSpPr/>
          <p:nvPr/>
        </p:nvCxnSpPr>
        <p:spPr>
          <a:xfrm>
            <a:off x="1515291" y="2081349"/>
            <a:ext cx="9283338" cy="358399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D057A92-D312-4CB1-81BF-155AAD6038EA}"/>
              </a:ext>
            </a:extLst>
          </p:cNvPr>
          <p:cNvCxnSpPr>
            <a:cxnSpLocks/>
          </p:cNvCxnSpPr>
          <p:nvPr/>
        </p:nvCxnSpPr>
        <p:spPr>
          <a:xfrm flipH="1">
            <a:off x="957943" y="2229394"/>
            <a:ext cx="9993086" cy="343594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82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EA9F-CC29-41F7-B20F-1C63B87CD03A}"/>
              </a:ext>
            </a:extLst>
          </p:cNvPr>
          <p:cNvSpPr>
            <a:spLocks noGrp="1"/>
          </p:cNvSpPr>
          <p:nvPr>
            <p:ph type="title"/>
          </p:nvPr>
        </p:nvSpPr>
        <p:spPr/>
        <p:txBody>
          <a:bodyPr/>
          <a:lstStyle/>
          <a:p>
            <a:r>
              <a:rPr lang="en-US" dirty="0"/>
              <a:t>Solution</a:t>
            </a:r>
          </a:p>
        </p:txBody>
      </p:sp>
      <p:pic>
        <p:nvPicPr>
          <p:cNvPr id="4" name="Picture 2" descr="Image result for raspberry pi zero">
            <a:extLst>
              <a:ext uri="{FF2B5EF4-FFF2-40B4-BE49-F238E27FC236}">
                <a16:creationId xmlns:a16="http://schemas.microsoft.com/office/drawing/2014/main" id="{FF148A5A-6C96-443E-9E1B-A5570B7C8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955" y="2237015"/>
            <a:ext cx="5842090" cy="3595132"/>
          </a:xfrm>
          <a:prstGeom prst="rect">
            <a:avLst/>
          </a:prstGeom>
          <a:noFill/>
          <a:extLst>
            <a:ext uri="{909E8E84-426E-40DD-AFC4-6F175D3DCCD1}">
              <a14:hiddenFill xmlns:a14="http://schemas.microsoft.com/office/drawing/2010/main">
                <a:solidFill>
                  <a:srgbClr val="FFFFFF"/>
                </a:solidFill>
              </a14:hiddenFill>
            </a:ext>
          </a:extLst>
        </p:spPr>
      </p:pic>
      <p:sp>
        <p:nvSpPr>
          <p:cNvPr id="5" name="Heart 4">
            <a:extLst>
              <a:ext uri="{FF2B5EF4-FFF2-40B4-BE49-F238E27FC236}">
                <a16:creationId xmlns:a16="http://schemas.microsoft.com/office/drawing/2014/main" id="{D9CC6985-CE17-4847-943B-FE39E3E94A10}"/>
              </a:ext>
            </a:extLst>
          </p:cNvPr>
          <p:cNvSpPr/>
          <p:nvPr/>
        </p:nvSpPr>
        <p:spPr>
          <a:xfrm>
            <a:off x="3061739" y="2144822"/>
            <a:ext cx="5468983" cy="3831771"/>
          </a:xfrm>
          <a:prstGeom prst="hear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6EFFF7-5EB2-4197-A71D-ADFE7E393546}"/>
              </a:ext>
            </a:extLst>
          </p:cNvPr>
          <p:cNvSpPr/>
          <p:nvPr/>
        </p:nvSpPr>
        <p:spPr>
          <a:xfrm rot="1970480">
            <a:off x="6897251" y="2522047"/>
            <a:ext cx="2182052" cy="830997"/>
          </a:xfrm>
          <a:prstGeom prst="rect">
            <a:avLst/>
          </a:prstGeom>
        </p:spPr>
        <p:txBody>
          <a:bodyPr wrap="square">
            <a:spAutoFit/>
          </a:bodyPr>
          <a:lstStyle/>
          <a:p>
            <a:r>
              <a:rPr lang="en-US" sz="4800" b="1" dirty="0">
                <a:highlight>
                  <a:srgbClr val="00FF00"/>
                </a:highlight>
                <a:latin typeface="Open Sans" panose="020B0606030504020204" pitchFamily="34" charset="0"/>
              </a:rPr>
              <a:t>£9.30</a:t>
            </a:r>
            <a:endParaRPr lang="en-US" sz="4800" dirty="0">
              <a:highlight>
                <a:srgbClr val="00FF00"/>
              </a:highlight>
            </a:endParaRPr>
          </a:p>
        </p:txBody>
      </p:sp>
    </p:spTree>
    <p:extLst>
      <p:ext uri="{BB962C8B-B14F-4D97-AF65-F5344CB8AC3E}">
        <p14:creationId xmlns:p14="http://schemas.microsoft.com/office/powerpoint/2010/main" val="269073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FE1F-D304-43CE-9B30-61B5BBDD8FB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1C2EAAAE-BB23-4008-BA4C-0A2133939C89}"/>
              </a:ext>
            </a:extLst>
          </p:cNvPr>
          <p:cNvSpPr>
            <a:spLocks noGrp="1"/>
          </p:cNvSpPr>
          <p:nvPr>
            <p:ph idx="1"/>
          </p:nvPr>
        </p:nvSpPr>
        <p:spPr/>
        <p:txBody>
          <a:bodyPr>
            <a:normAutofit/>
          </a:bodyPr>
          <a:lstStyle/>
          <a:p>
            <a:r>
              <a:rPr lang="en-US" sz="2400" dirty="0"/>
              <a:t>Getting started</a:t>
            </a:r>
          </a:p>
          <a:p>
            <a:pPr lvl="1"/>
            <a:r>
              <a:rPr lang="en-US" sz="2400" dirty="0"/>
              <a:t>Raspberry Pi</a:t>
            </a:r>
          </a:p>
          <a:p>
            <a:pPr lvl="1"/>
            <a:r>
              <a:rPr lang="en-US" sz="2400" dirty="0"/>
              <a:t>Linux</a:t>
            </a:r>
          </a:p>
          <a:p>
            <a:pPr lvl="1"/>
            <a:r>
              <a:rPr lang="en-US" sz="2400" dirty="0"/>
              <a:t>SSH</a:t>
            </a:r>
          </a:p>
          <a:p>
            <a:pPr lvl="1"/>
            <a:r>
              <a:rPr lang="en-US" sz="2400" dirty="0"/>
              <a:t>Flashing and configuring</a:t>
            </a:r>
          </a:p>
          <a:p>
            <a:r>
              <a:rPr lang="en-US" sz="2400" dirty="0"/>
              <a:t>Connecting to the Pi</a:t>
            </a:r>
          </a:p>
          <a:p>
            <a:r>
              <a:rPr lang="en-US" sz="2400" dirty="0"/>
              <a:t>Setting up the Pi</a:t>
            </a:r>
          </a:p>
          <a:p>
            <a:r>
              <a:rPr lang="en-US" sz="2400" dirty="0"/>
              <a:t>Profit!</a:t>
            </a:r>
          </a:p>
        </p:txBody>
      </p:sp>
    </p:spTree>
    <p:extLst>
      <p:ext uri="{BB962C8B-B14F-4D97-AF65-F5344CB8AC3E}">
        <p14:creationId xmlns:p14="http://schemas.microsoft.com/office/powerpoint/2010/main" val="108187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10FD0-9E6B-4202-A4BB-14AC05DDD8F5}"/>
              </a:ext>
            </a:extLst>
          </p:cNvPr>
          <p:cNvSpPr>
            <a:spLocks noGrp="1"/>
          </p:cNvSpPr>
          <p:nvPr>
            <p:ph type="title"/>
          </p:nvPr>
        </p:nvSpPr>
        <p:spPr/>
        <p:txBody>
          <a:bodyPr/>
          <a:lstStyle/>
          <a:p>
            <a:r>
              <a:rPr lang="en-US" dirty="0"/>
              <a:t>Getting started</a:t>
            </a:r>
          </a:p>
        </p:txBody>
      </p:sp>
      <p:sp>
        <p:nvSpPr>
          <p:cNvPr id="5" name="Text Placeholder 4">
            <a:extLst>
              <a:ext uri="{FF2B5EF4-FFF2-40B4-BE49-F238E27FC236}">
                <a16:creationId xmlns:a16="http://schemas.microsoft.com/office/drawing/2014/main" id="{00A93706-64A4-49CF-B2F8-BCE7259958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528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80959-0E4D-4223-8B02-240D577B181A}"/>
              </a:ext>
            </a:extLst>
          </p:cNvPr>
          <p:cNvSpPr>
            <a:spLocks noGrp="1"/>
          </p:cNvSpPr>
          <p:nvPr>
            <p:ph type="title"/>
          </p:nvPr>
        </p:nvSpPr>
        <p:spPr/>
        <p:txBody>
          <a:bodyPr/>
          <a:lstStyle/>
          <a:p>
            <a:r>
              <a:rPr lang="en-US" dirty="0"/>
              <a:t>Raspberry Pi</a:t>
            </a:r>
          </a:p>
        </p:txBody>
      </p:sp>
      <p:sp>
        <p:nvSpPr>
          <p:cNvPr id="5" name="Content Placeholder 4">
            <a:extLst>
              <a:ext uri="{FF2B5EF4-FFF2-40B4-BE49-F238E27FC236}">
                <a16:creationId xmlns:a16="http://schemas.microsoft.com/office/drawing/2014/main" id="{35748895-50DA-4939-A611-10024EB389CD}"/>
              </a:ext>
            </a:extLst>
          </p:cNvPr>
          <p:cNvSpPr>
            <a:spLocks noGrp="1"/>
          </p:cNvSpPr>
          <p:nvPr>
            <p:ph idx="1"/>
          </p:nvPr>
        </p:nvSpPr>
        <p:spPr/>
        <p:txBody>
          <a:bodyPr>
            <a:normAutofit/>
          </a:bodyPr>
          <a:lstStyle/>
          <a:p>
            <a:r>
              <a:rPr lang="en-US" sz="2400" dirty="0"/>
              <a:t>The Raspberry Pi is a series of small single-board computers developed in the United Kingdom by the Raspberry Pi Foundation to promote teaching of basic computer science in schools and in developing countries. The original model became far more popular than anticipated, selling outside its target market for uses such as robotics.</a:t>
            </a:r>
          </a:p>
          <a:p>
            <a:r>
              <a:rPr lang="en-US" sz="2400" dirty="0"/>
              <a:t>Powered by an (old) ARM processor</a:t>
            </a:r>
          </a:p>
          <a:p>
            <a:r>
              <a:rPr lang="en-US" sz="2400" dirty="0"/>
              <a:t>Includes </a:t>
            </a:r>
            <a:r>
              <a:rPr lang="en-US" sz="2400" dirty="0" err="1"/>
              <a:t>WiFi</a:t>
            </a:r>
            <a:r>
              <a:rPr lang="en-US" sz="2400" dirty="0"/>
              <a:t>, Ethernet, Bluetooth, Audio IO, GPIO, HDMI, USB, CSI, DSI (Pi3B+)</a:t>
            </a:r>
          </a:p>
          <a:p>
            <a:r>
              <a:rPr lang="en-US" sz="2400" dirty="0"/>
              <a:t>Addon hardware and tutorials flood the internet!</a:t>
            </a:r>
          </a:p>
        </p:txBody>
      </p:sp>
      <p:pic>
        <p:nvPicPr>
          <p:cNvPr id="2052" name="Picture 4" descr="Raspberry Pi Logo.svg">
            <a:extLst>
              <a:ext uri="{FF2B5EF4-FFF2-40B4-BE49-F238E27FC236}">
                <a16:creationId xmlns:a16="http://schemas.microsoft.com/office/drawing/2014/main" id="{774F9E7D-7A62-4F2A-8C25-79E8D6EA8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794" y="4652380"/>
            <a:ext cx="1207770" cy="154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07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80959-0E4D-4223-8B02-240D577B181A}"/>
              </a:ext>
            </a:extLst>
          </p:cNvPr>
          <p:cNvSpPr>
            <a:spLocks noGrp="1"/>
          </p:cNvSpPr>
          <p:nvPr>
            <p:ph type="title"/>
          </p:nvPr>
        </p:nvSpPr>
        <p:spPr/>
        <p:txBody>
          <a:bodyPr/>
          <a:lstStyle/>
          <a:p>
            <a:r>
              <a:rPr lang="en-US" dirty="0"/>
              <a:t>Linux</a:t>
            </a:r>
          </a:p>
        </p:txBody>
      </p:sp>
      <p:sp>
        <p:nvSpPr>
          <p:cNvPr id="5" name="Content Placeholder 4">
            <a:extLst>
              <a:ext uri="{FF2B5EF4-FFF2-40B4-BE49-F238E27FC236}">
                <a16:creationId xmlns:a16="http://schemas.microsoft.com/office/drawing/2014/main" id="{35748895-50DA-4939-A611-10024EB389CD}"/>
              </a:ext>
            </a:extLst>
          </p:cNvPr>
          <p:cNvSpPr>
            <a:spLocks noGrp="1"/>
          </p:cNvSpPr>
          <p:nvPr>
            <p:ph idx="1"/>
          </p:nvPr>
        </p:nvSpPr>
        <p:spPr/>
        <p:txBody>
          <a:bodyPr>
            <a:normAutofit/>
          </a:bodyPr>
          <a:lstStyle/>
          <a:p>
            <a:r>
              <a:rPr lang="en-US" sz="2400" dirty="0"/>
              <a:t>Linux is a family of free and open-source software operating systems based on the Linux kernel an operating system kernel first released on September 17, 1991 by Linus Torvalds. Linux is typically packaged in a Linux distribution (or distro for short).</a:t>
            </a:r>
          </a:p>
          <a:p>
            <a:r>
              <a:rPr lang="en-US" sz="2400" dirty="0"/>
              <a:t>Distributions include the Linux kernel and supporting system software and libraries, many of which are provided by the GNU Project.</a:t>
            </a:r>
          </a:p>
          <a:p>
            <a:r>
              <a:rPr lang="en-US" sz="2400" dirty="0"/>
              <a:t>Famous distros: Ubuntu, Raspbian, Fedora</a:t>
            </a:r>
          </a:p>
        </p:txBody>
      </p:sp>
      <p:pic>
        <p:nvPicPr>
          <p:cNvPr id="2050" name="Picture 2" descr="https://upload.wikimedia.org/wikipedia/commons/thumb/a/af/Tux.png/220px-Tux.png">
            <a:extLst>
              <a:ext uri="{FF2B5EF4-FFF2-40B4-BE49-F238E27FC236}">
                <a16:creationId xmlns:a16="http://schemas.microsoft.com/office/drawing/2014/main" id="{DDAB38F8-CC48-409A-A99D-3DD99BB3F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0579" y="4502331"/>
            <a:ext cx="1551890" cy="184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5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380959-0E4D-4223-8B02-240D577B181A}"/>
              </a:ext>
            </a:extLst>
          </p:cNvPr>
          <p:cNvSpPr>
            <a:spLocks noGrp="1"/>
          </p:cNvSpPr>
          <p:nvPr>
            <p:ph type="title" idx="4294967295"/>
          </p:nvPr>
        </p:nvSpPr>
        <p:spPr>
          <a:xfrm>
            <a:off x="346842" y="378372"/>
            <a:ext cx="1974850" cy="807983"/>
          </a:xfrm>
        </p:spPr>
        <p:txBody>
          <a:bodyPr/>
          <a:lstStyle/>
          <a:p>
            <a:r>
              <a:rPr lang="en-US" dirty="0"/>
              <a:t>Linus</a:t>
            </a:r>
          </a:p>
        </p:txBody>
      </p:sp>
      <p:pic>
        <p:nvPicPr>
          <p:cNvPr id="1026" name="Picture 2" descr="LinuxCon Europe Linus Torvalds 03 (cropped).jpg">
            <a:extLst>
              <a:ext uri="{FF2B5EF4-FFF2-40B4-BE49-F238E27FC236}">
                <a16:creationId xmlns:a16="http://schemas.microsoft.com/office/drawing/2014/main" id="{B5D269F7-AF66-4CFD-9B6B-DACBDEE4E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613" y="0"/>
            <a:ext cx="4929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6777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476</Words>
  <Application>Microsoft Office PowerPoint</Application>
  <PresentationFormat>Widescreen</PresentationFormat>
  <Paragraphs>65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Open Sans</vt:lpstr>
      <vt:lpstr>Rockwell</vt:lpstr>
      <vt:lpstr>Tahoma</vt:lpstr>
      <vt:lpstr>Wingdings</vt:lpstr>
      <vt:lpstr>Retrospect</vt:lpstr>
      <vt:lpstr>Raspberry Pi Workshop</vt:lpstr>
      <vt:lpstr>Backstory – University limitations</vt:lpstr>
      <vt:lpstr>Backstory – University limitations</vt:lpstr>
      <vt:lpstr>Solution</vt:lpstr>
      <vt:lpstr>Contents</vt:lpstr>
      <vt:lpstr>Getting started</vt:lpstr>
      <vt:lpstr>Raspberry Pi</vt:lpstr>
      <vt:lpstr>Linux</vt:lpstr>
      <vt:lpstr>Linus</vt:lpstr>
      <vt:lpstr>SSH (Secure Shell)</vt:lpstr>
      <vt:lpstr>Flashing and configuring</vt:lpstr>
      <vt:lpstr>Connecting to the Pi</vt:lpstr>
      <vt:lpstr>Connecting to the Pi</vt:lpstr>
      <vt:lpstr>Setting up the Pi</vt:lpstr>
      <vt:lpstr>Setting up the Pi</vt:lpstr>
      <vt:lpstr>Profit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2019-01-30T17:21:19Z</dcterms:created>
  <dcterms:modified xsi:type="dcterms:W3CDTF">2019-01-30T18:02:41Z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2018-08-20T20:03:10.9182338Z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