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55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Placeholder 19"/>
          <p:cNvSpPr/>
          <p:nvPr/>
        </p:nvSpPr>
        <p:spPr>
          <a:xfrm>
            <a:off x="1338480" y="258840"/>
            <a:ext cx="9143640" cy="34128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100" spc="148" strike="noStrike">
                <a:solidFill>
                  <a:srgbClr val="ffffff"/>
                </a:solidFill>
                <a:latin typeface="Mylius Modern"/>
              </a:rPr>
              <a:t>FOR PURPOSES OF FORAGE VIRTUAL WORK EXPERIENCE PROGRAM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ef9fd">
                  <a:alpha val="15294"/>
                </a:srgbClr>
              </a:gs>
              <a:gs pos="100000">
                <a:srgbClr val="000000">
                  <a:alpha val="0"/>
                </a:srgbClr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81360" y="2619360"/>
            <a:ext cx="66290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GB" sz="4800" spc="599" strike="noStrike" cap="all">
                <a:latin typeface="Mylius Modern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5293080" y="858960"/>
            <a:ext cx="1605600" cy="399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23880" y="4334040"/>
            <a:ext cx="9143640" cy="40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00" spc="148" strike="noStrike">
                <a:solidFill>
                  <a:srgbClr val="ffffff"/>
                </a:solidFill>
                <a:latin typeface="Mylius Modern"/>
              </a:rPr>
              <a:t>Click to edit Master text styles</a:t>
            </a:r>
            <a:endParaRPr b="0" lang="en-US" sz="900" spc="-1" strike="noStrike">
              <a:solidFill>
                <a:srgbClr val="000000"/>
              </a:solidFill>
              <a:latin typeface="Mylius Moder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338480" y="-1604520"/>
            <a:ext cx="9143640" cy="40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100" spc="148" strike="noStrike">
                <a:solidFill>
                  <a:srgbClr val="ffffff"/>
                </a:solidFill>
                <a:latin typeface="Mylius Modern"/>
              </a:rPr>
              <a:t>FOR PURPOSES OF FORAGE VIRTUAL WORK EXPERIENCE PROGRAM</a:t>
            </a:r>
            <a:endParaRPr b="0" lang="en-US" sz="1100" spc="-1" strike="noStrike">
              <a:solidFill>
                <a:srgbClr val="000000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0" y="0"/>
            <a:ext cx="12191760" cy="1044720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TextBox 3"/>
          <p:cNvSpPr/>
          <p:nvPr/>
        </p:nvSpPr>
        <p:spPr>
          <a:xfrm>
            <a:off x="256680" y="6591240"/>
            <a:ext cx="455004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beb3b2"/>
                </a:solidFill>
                <a:latin typeface="Mylius Modern"/>
              </a:rPr>
              <a:t>FOR PURPOSES OF FORAGE VIRTUAL WORK EXPERIENCE PROGRAM</a:t>
            </a:r>
            <a:endParaRPr b="0" lang="en-GB" sz="600" spc="-1" strike="noStrike">
              <a:latin typeface="Arial"/>
            </a:endParaRPr>
          </a:p>
        </p:txBody>
      </p:sp>
      <p:sp>
        <p:nvSpPr>
          <p:cNvPr id="44" name="Slide Number Placeholder 5"/>
          <p:cNvSpPr/>
          <p:nvPr/>
        </p:nvSpPr>
        <p:spPr>
          <a:xfrm>
            <a:off x="11251440" y="6583680"/>
            <a:ext cx="709560" cy="1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fld id="{1FFB801D-1F3D-4206-B5F8-E5BB33CC843C}" type="slidenum">
              <a:rPr b="0" lang="en-GB" sz="700" spc="-1" strike="noStrike">
                <a:solidFill>
                  <a:srgbClr val="beb3b2"/>
                </a:solidFill>
                <a:latin typeface="Mylius Modern"/>
              </a:rPr>
              <a:t>&lt;number&gt;</a:t>
            </a:fld>
            <a:endParaRPr b="0" lang="en-GB" sz="700" spc="-1" strike="noStrike">
              <a:latin typeface="Arial"/>
            </a:endParaRPr>
          </a:p>
        </p:txBody>
      </p:sp>
      <p:pic>
        <p:nvPicPr>
          <p:cNvPr id="45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10810800" y="368280"/>
            <a:ext cx="1045800" cy="2599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599" strike="noStrike" cap="all">
                <a:solidFill>
                  <a:srgbClr val="f6f6f6"/>
                </a:solidFill>
                <a:latin typeface="Mylius Modern"/>
              </a:rPr>
              <a:t>Click to edit Master title style</a:t>
            </a:r>
            <a:endParaRPr b="0" lang="en-US" sz="2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700" spc="109" strike="noStrike" cap="all">
                <a:solidFill>
                  <a:srgbClr val="beb3b2"/>
                </a:solidFill>
                <a:latin typeface="Mylius Moder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GB" sz="700" spc="109" strike="noStrike" cap="all">
                <a:solidFill>
                  <a:srgbClr val="beb3b2"/>
                </a:solidFill>
                <a:latin typeface="Mylius Modern"/>
              </a:rPr>
              <a:t>&lt;date/time&gt;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CLICK TO EDIT MASTER TEXT STYLES</a:t>
            </a:r>
            <a:endParaRPr b="0" lang="en-US" sz="1600" spc="-1" strike="noStrike">
              <a:solidFill>
                <a:srgbClr val="0b5574"/>
              </a:solidFill>
              <a:latin typeface="Mylius Modern"/>
            </a:endParaRPr>
          </a:p>
          <a:p>
            <a:pPr marL="7920"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b5574"/>
                </a:solidFill>
                <a:latin typeface="Mylius Modern"/>
              </a:rPr>
              <a:t>Second level</a:t>
            </a:r>
            <a:endParaRPr b="0" lang="en-US" sz="1400" spc="-1" strike="noStrike">
              <a:solidFill>
                <a:srgbClr val="0b5574"/>
              </a:solidFill>
              <a:latin typeface="Mylius Modern"/>
            </a:endParaRPr>
          </a:p>
          <a:p>
            <a:pPr lvl="2" marL="447840" indent="-18900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200" spc="-1" strike="noStrike">
                <a:solidFill>
                  <a:srgbClr val="0b5574"/>
                </a:solidFill>
                <a:latin typeface="Mylius Modern"/>
              </a:rPr>
              <a:t>Third level</a:t>
            </a:r>
            <a:endParaRPr b="0" lang="en-US" sz="1200" spc="-1" strike="noStrike">
              <a:solidFill>
                <a:srgbClr val="0b5574"/>
              </a:solidFill>
              <a:latin typeface="Mylius Modern"/>
            </a:endParaRPr>
          </a:p>
          <a:p>
            <a:pPr lvl="3" marL="716040" indent="-23328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Fourth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  <a:p>
            <a:pPr lvl="4" marL="984240" indent="-23328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Fifth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136160" y="4128480"/>
            <a:ext cx="9531720" cy="105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299" strike="noStrike" cap="all">
                <a:solidFill>
                  <a:srgbClr val="ffffff"/>
                </a:solidFill>
                <a:latin typeface="Arial"/>
              </a:rPr>
              <a:t>Predictive Analysis: customer buying behaviour</a:t>
            </a:r>
            <a:endParaRPr b="0" i="1" lang="en-GB" sz="16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523880" y="6230160"/>
            <a:ext cx="9143640" cy="2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148" strike="noStrike">
                <a:solidFill>
                  <a:srgbClr val="ffffff"/>
                </a:solidFill>
                <a:latin typeface="Mylius Modern"/>
              </a:rPr>
              <a:t>5 April 2023</a:t>
            </a:r>
            <a:r>
              <a:rPr b="0" lang="en-GB" sz="1600" spc="148" strike="noStrike">
                <a:solidFill>
                  <a:srgbClr val="ffffff"/>
                </a:solidFill>
                <a:latin typeface="Mylius Modern"/>
              </a:rPr>
              <a:t>	</a:t>
            </a:r>
            <a:r>
              <a:rPr b="0" lang="en-GB" sz="1600" spc="148" strike="noStrike">
                <a:solidFill>
                  <a:srgbClr val="ffffff"/>
                </a:solidFill>
                <a:latin typeface="Mylius Modern"/>
              </a:rPr>
              <a:t>Viswanatha Sharma Chepuri, Data Scientist MSc</a:t>
            </a:r>
            <a:endParaRPr b="0" lang="en-US" sz="1600" spc="-1" strike="noStrike">
              <a:solidFill>
                <a:srgbClr val="000000"/>
              </a:solidFill>
              <a:latin typeface="Mylius Modern"/>
            </a:endParaRPr>
          </a:p>
        </p:txBody>
      </p:sp>
      <p:pic>
        <p:nvPicPr>
          <p:cNvPr id="87" name="Picture 2" descr="British Airways logo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2977920" y="2482920"/>
            <a:ext cx="6796800" cy="10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1058724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599" strike="noStrike" cap="all">
                <a:solidFill>
                  <a:srgbClr val="f6f6f6"/>
                </a:solidFill>
                <a:latin typeface="Mylius Modern"/>
              </a:rPr>
              <a:t>predictive model to understand factors that influence buying behaviour</a:t>
            </a:r>
            <a:endParaRPr b="0" lang="en-US" sz="20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43800" y="128844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387c85"/>
                </a:solidFill>
                <a:latin typeface="Mylius Modern"/>
              </a:rPr>
              <a:t>The predictive model trained on Xgboost Classifier and performed evaluation.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b5574"/>
                </a:solidFill>
                <a:latin typeface="Mylius Modern"/>
              </a:rPr>
              <a:t>Test Accuracy: 85%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b5574"/>
                </a:solidFill>
                <a:latin typeface="Mylius Modern"/>
              </a:rPr>
              <a:t>AUC score: 0.558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b5574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route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b5574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booking_origin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b5574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flight_duration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b5574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wants_extra_baggage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b5574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length_of_stay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are the top 5 features which influence 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Customer buying behavior </a:t>
            </a:r>
            <a:endParaRPr b="0" lang="en-US" sz="1800" spc="-1" strike="noStrike">
              <a:solidFill>
                <a:srgbClr val="0b5574"/>
              </a:solidFill>
              <a:latin typeface="Mylius Modern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387c85"/>
                </a:solidFill>
                <a:latin typeface="Mylius Modern"/>
              </a:rPr>
              <a:t>We need to increase the AUC score.</a:t>
            </a: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5113080" y="1941480"/>
            <a:ext cx="6607440" cy="355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Application>LibreOffice/7.3.7.2$Linux_X86_64 LibreOffice_project/30$Build-2</Application>
  <AppVersion>15.0000</AppVersion>
  <Words>57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  <dc:description/>
  <dc:language>en-GB</dc:language>
  <cp:lastModifiedBy/>
  <cp:lastPrinted>2022-06-09T07:44:13Z</cp:lastPrinted>
  <dcterms:modified xsi:type="dcterms:W3CDTF">2023-04-06T00:17:15Z</dcterms:modified>
  <cp:revision>16</cp:revision>
  <dc:subject/>
  <dc:title>GDP Data Access Controls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