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8"/>
  </p:notesMasterIdLst>
  <p:sldIdLst>
    <p:sldId id="256" r:id="rId2"/>
    <p:sldId id="258" r:id="rId3"/>
    <p:sldId id="264" r:id="rId4"/>
    <p:sldId id="304" r:id="rId5"/>
    <p:sldId id="305" r:id="rId6"/>
    <p:sldId id="306" r:id="rId7"/>
    <p:sldId id="260" r:id="rId8"/>
    <p:sldId id="268" r:id="rId9"/>
    <p:sldId id="275" r:id="rId10"/>
    <p:sldId id="307" r:id="rId11"/>
    <p:sldId id="269" r:id="rId12"/>
    <p:sldId id="308" r:id="rId13"/>
    <p:sldId id="309" r:id="rId14"/>
    <p:sldId id="271" r:id="rId15"/>
    <p:sldId id="270" r:id="rId16"/>
    <p:sldId id="283" r:id="rId17"/>
  </p:sldIdLst>
  <p:sldSz cx="9144000" cy="5143500" type="screen16x9"/>
  <p:notesSz cx="6858000" cy="9144000"/>
  <p:embeddedFontLst>
    <p:embeddedFont>
      <p:font typeface="Albert Sans" panose="020B0604020202020204" charset="0"/>
      <p:regular r:id="rId19"/>
      <p:bold r:id="rId20"/>
      <p:italic r:id="rId21"/>
      <p:boldItalic r:id="rId22"/>
    </p:embeddedFont>
    <p:embeddedFont>
      <p:font typeface="Albert Sans Medium" panose="020B0604020202020204" charset="0"/>
      <p:regular r:id="rId23"/>
      <p:bold r:id="rId24"/>
      <p:italic r:id="rId25"/>
      <p:boldItalic r:id="rId26"/>
    </p:embeddedFont>
    <p:embeddedFont>
      <p:font typeface="DM Sans" pitchFamily="2" charset="0"/>
      <p:regular r:id="rId27"/>
      <p:bold r:id="rId28"/>
      <p:italic r:id="rId29"/>
      <p:boldItalic r:id="rId30"/>
    </p:embeddedFont>
    <p:embeddedFont>
      <p:font typeface="Poppins" panose="000005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013110-EF7F-4C57-81CD-E1972B0D4F3F}">
  <a:tblStyle styleId="{E8013110-EF7F-4C57-81CD-E1972B0D4F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>
          <a:extLst>
            <a:ext uri="{FF2B5EF4-FFF2-40B4-BE49-F238E27FC236}">
              <a16:creationId xmlns:a16="http://schemas.microsoft.com/office/drawing/2014/main" id="{CD0B3EF6-194D-DA0C-A3B8-EB303942C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dd46dd1d67_2_681:notes">
            <a:extLst>
              <a:ext uri="{FF2B5EF4-FFF2-40B4-BE49-F238E27FC236}">
                <a16:creationId xmlns:a16="http://schemas.microsoft.com/office/drawing/2014/main" id="{8C480823-6EA1-ECF3-3127-D5CDD0B57D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dd46dd1d67_2_681:notes">
            <a:extLst>
              <a:ext uri="{FF2B5EF4-FFF2-40B4-BE49-F238E27FC236}">
                <a16:creationId xmlns:a16="http://schemas.microsoft.com/office/drawing/2014/main" id="{C4274609-0B89-737D-4354-3219591D6B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138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>
          <a:extLst>
            <a:ext uri="{FF2B5EF4-FFF2-40B4-BE49-F238E27FC236}">
              <a16:creationId xmlns:a16="http://schemas.microsoft.com/office/drawing/2014/main" id="{C0C31283-C3EC-E5AD-6054-FD52E3643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33f6155f6d_0_69:notes">
            <a:extLst>
              <a:ext uri="{FF2B5EF4-FFF2-40B4-BE49-F238E27FC236}">
                <a16:creationId xmlns:a16="http://schemas.microsoft.com/office/drawing/2014/main" id="{814FD767-2382-714F-C625-20E3AF2B34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33f6155f6d_0_69:notes">
            <a:extLst>
              <a:ext uri="{FF2B5EF4-FFF2-40B4-BE49-F238E27FC236}">
                <a16:creationId xmlns:a16="http://schemas.microsoft.com/office/drawing/2014/main" id="{E9DFE9E7-3DE8-8B38-6D08-D51D653C83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50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>
          <a:extLst>
            <a:ext uri="{FF2B5EF4-FFF2-40B4-BE49-F238E27FC236}">
              <a16:creationId xmlns:a16="http://schemas.microsoft.com/office/drawing/2014/main" id="{990D21BB-306E-6089-75F6-8B8B0F1A7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dd46dd1d67_2_681:notes">
            <a:extLst>
              <a:ext uri="{FF2B5EF4-FFF2-40B4-BE49-F238E27FC236}">
                <a16:creationId xmlns:a16="http://schemas.microsoft.com/office/drawing/2014/main" id="{A6B7BA4D-B4BE-999D-021C-502E1D7F80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dd46dd1d67_2_681:notes">
            <a:extLst>
              <a:ext uri="{FF2B5EF4-FFF2-40B4-BE49-F238E27FC236}">
                <a16:creationId xmlns:a16="http://schemas.microsoft.com/office/drawing/2014/main" id="{17C17738-EB8D-75EC-9854-24BBC65D5D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89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dd46dd1d67_2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dd46dd1d67_2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340135a0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340135a0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dd46dd1d67_2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dd46dd1d67_2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84F24BA0-AC54-E4E8-2237-36A9E1B2E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3f6155f6d_0_3:notes">
            <a:extLst>
              <a:ext uri="{FF2B5EF4-FFF2-40B4-BE49-F238E27FC236}">
                <a16:creationId xmlns:a16="http://schemas.microsoft.com/office/drawing/2014/main" id="{AA4795BC-EAE3-18FF-3342-EC26CC221C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3f6155f6d_0_3:notes">
            <a:extLst>
              <a:ext uri="{FF2B5EF4-FFF2-40B4-BE49-F238E27FC236}">
                <a16:creationId xmlns:a16="http://schemas.microsoft.com/office/drawing/2014/main" id="{7832A9E9-FAC2-A161-61DA-D948398A38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412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F15088C5-87E2-4E56-A29E-AB9217B08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3f6155f6d_0_3:notes">
            <a:extLst>
              <a:ext uri="{FF2B5EF4-FFF2-40B4-BE49-F238E27FC236}">
                <a16:creationId xmlns:a16="http://schemas.microsoft.com/office/drawing/2014/main" id="{DDB48616-A633-FA6A-DFBE-A0F906C7B2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3f6155f6d_0_3:notes">
            <a:extLst>
              <a:ext uri="{FF2B5EF4-FFF2-40B4-BE49-F238E27FC236}">
                <a16:creationId xmlns:a16="http://schemas.microsoft.com/office/drawing/2014/main" id="{B784FAA1-885C-766B-9251-2A395053C6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979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>
          <a:extLst>
            <a:ext uri="{FF2B5EF4-FFF2-40B4-BE49-F238E27FC236}">
              <a16:creationId xmlns:a16="http://schemas.microsoft.com/office/drawing/2014/main" id="{43D41F0A-8AA6-1FA4-FA4B-6964B83C8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dd46dd1d67_2_681:notes">
            <a:extLst>
              <a:ext uri="{FF2B5EF4-FFF2-40B4-BE49-F238E27FC236}">
                <a16:creationId xmlns:a16="http://schemas.microsoft.com/office/drawing/2014/main" id="{6C1FB366-E6C3-9389-4630-EF3B0BBE9B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dd46dd1d67_2_681:notes">
            <a:extLst>
              <a:ext uri="{FF2B5EF4-FFF2-40B4-BE49-F238E27FC236}">
                <a16:creationId xmlns:a16="http://schemas.microsoft.com/office/drawing/2014/main" id="{6665430C-47E4-D0D0-8AB5-72F4FDC2EB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005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340135a0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340135a0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529038"/>
            <a:ext cx="6919800" cy="20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721100"/>
            <a:ext cx="2308200" cy="7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86316" y="-769880"/>
            <a:ext cx="9276274" cy="9176905"/>
            <a:chOff x="-386316" y="-769880"/>
            <a:chExt cx="9276274" cy="9176905"/>
          </a:xfrm>
        </p:grpSpPr>
        <p:sp>
          <p:nvSpPr>
            <p:cNvPr id="12" name="Google Shape;12;p2"/>
            <p:cNvSpPr/>
            <p:nvPr/>
          </p:nvSpPr>
          <p:spPr>
            <a:xfrm>
              <a:off x="7629958" y="3058625"/>
              <a:ext cx="1260000" cy="5348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36200" y="3879112"/>
              <a:ext cx="1260000" cy="3707400"/>
            </a:xfrm>
            <a:prstGeom prst="roundRect">
              <a:avLst>
                <a:gd name="adj" fmla="val 50000"/>
              </a:avLst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312387" y="-769880"/>
              <a:ext cx="677400" cy="18285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-38477" y="-27518"/>
              <a:ext cx="698700" cy="698700"/>
            </a:xfrm>
            <a:prstGeom prst="chord">
              <a:avLst>
                <a:gd name="adj1" fmla="val 5399387"/>
                <a:gd name="adj2" fmla="val 16200000"/>
              </a:avLst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-386316" y="-27518"/>
              <a:ext cx="698700" cy="698700"/>
            </a:xfrm>
            <a:prstGeom prst="chord">
              <a:avLst>
                <a:gd name="adj1" fmla="val 5399387"/>
                <a:gd name="adj2" fmla="val 16200000"/>
              </a:avLst>
            </a:prstGeom>
            <a:solidFill>
              <a:srgbClr val="F2557A">
                <a:alpha val="524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subTitle" idx="1"/>
          </p:nvPr>
        </p:nvSpPr>
        <p:spPr>
          <a:xfrm>
            <a:off x="716625" y="2255698"/>
            <a:ext cx="2439000" cy="187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ubTitle" idx="2"/>
          </p:nvPr>
        </p:nvSpPr>
        <p:spPr>
          <a:xfrm>
            <a:off x="3352500" y="2255698"/>
            <a:ext cx="2439000" cy="187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subTitle" idx="3"/>
          </p:nvPr>
        </p:nvSpPr>
        <p:spPr>
          <a:xfrm>
            <a:off x="5988375" y="2255698"/>
            <a:ext cx="2439000" cy="187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subTitle" idx="4"/>
          </p:nvPr>
        </p:nvSpPr>
        <p:spPr>
          <a:xfrm>
            <a:off x="716625" y="1480225"/>
            <a:ext cx="2439000" cy="86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5"/>
          </p:nvPr>
        </p:nvSpPr>
        <p:spPr>
          <a:xfrm>
            <a:off x="3352500" y="1480225"/>
            <a:ext cx="2439000" cy="86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6"/>
          </p:nvPr>
        </p:nvSpPr>
        <p:spPr>
          <a:xfrm>
            <a:off x="5988375" y="1480225"/>
            <a:ext cx="2439000" cy="86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71" name="Google Shape;171;p23"/>
          <p:cNvGrpSpPr/>
          <p:nvPr/>
        </p:nvGrpSpPr>
        <p:grpSpPr>
          <a:xfrm>
            <a:off x="-928775" y="-93025"/>
            <a:ext cx="10062875" cy="6791097"/>
            <a:chOff x="-928775" y="-93025"/>
            <a:chExt cx="10062875" cy="6791097"/>
          </a:xfrm>
        </p:grpSpPr>
        <p:sp>
          <p:nvSpPr>
            <p:cNvPr id="172" name="Google Shape;172;p23"/>
            <p:cNvSpPr/>
            <p:nvPr/>
          </p:nvSpPr>
          <p:spPr>
            <a:xfrm>
              <a:off x="-928775" y="-93025"/>
              <a:ext cx="1648800" cy="1648800"/>
            </a:xfrm>
            <a:prstGeom prst="ellipse">
              <a:avLst/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grpSp>
          <p:nvGrpSpPr>
            <p:cNvPr id="173" name="Google Shape;173;p23"/>
            <p:cNvGrpSpPr/>
            <p:nvPr/>
          </p:nvGrpSpPr>
          <p:grpSpPr>
            <a:xfrm>
              <a:off x="8424000" y="4173728"/>
              <a:ext cx="710100" cy="2524343"/>
              <a:chOff x="8424000" y="4173728"/>
              <a:chExt cx="710100" cy="2524343"/>
            </a:xfrm>
          </p:grpSpPr>
          <p:sp>
            <p:nvSpPr>
              <p:cNvPr id="174" name="Google Shape;174;p23"/>
              <p:cNvSpPr/>
              <p:nvPr/>
            </p:nvSpPr>
            <p:spPr>
              <a:xfrm>
                <a:off x="8609250" y="4173728"/>
                <a:ext cx="339600" cy="339600"/>
              </a:xfrm>
              <a:prstGeom prst="ellipse">
                <a:avLst/>
              </a:prstGeom>
              <a:solidFill>
                <a:srgbClr val="F2557A">
                  <a:alpha val="76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175" name="Google Shape;175;p23"/>
              <p:cNvSpPr/>
              <p:nvPr/>
            </p:nvSpPr>
            <p:spPr>
              <a:xfrm>
                <a:off x="8424000" y="4608572"/>
                <a:ext cx="710100" cy="20895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subTitle" idx="1"/>
          </p:nvPr>
        </p:nvSpPr>
        <p:spPr>
          <a:xfrm>
            <a:off x="720000" y="1781139"/>
            <a:ext cx="38517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subTitle" idx="2"/>
          </p:nvPr>
        </p:nvSpPr>
        <p:spPr>
          <a:xfrm>
            <a:off x="4571802" y="1778800"/>
            <a:ext cx="38517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subTitle" idx="3"/>
          </p:nvPr>
        </p:nvSpPr>
        <p:spPr>
          <a:xfrm>
            <a:off x="720000" y="3635325"/>
            <a:ext cx="77040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subTitle" idx="4"/>
          </p:nvPr>
        </p:nvSpPr>
        <p:spPr>
          <a:xfrm>
            <a:off x="720000" y="1467825"/>
            <a:ext cx="38517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ubTitle" idx="5"/>
          </p:nvPr>
        </p:nvSpPr>
        <p:spPr>
          <a:xfrm>
            <a:off x="4571800" y="1467825"/>
            <a:ext cx="38517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subTitle" idx="6"/>
          </p:nvPr>
        </p:nvSpPr>
        <p:spPr>
          <a:xfrm>
            <a:off x="720000" y="3325377"/>
            <a:ext cx="77040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84" name="Google Shape;184;p24"/>
          <p:cNvGrpSpPr/>
          <p:nvPr/>
        </p:nvGrpSpPr>
        <p:grpSpPr>
          <a:xfrm>
            <a:off x="-22300" y="-3825506"/>
            <a:ext cx="9983475" cy="8969006"/>
            <a:chOff x="-22300" y="-3825506"/>
            <a:chExt cx="9983475" cy="8969006"/>
          </a:xfrm>
        </p:grpSpPr>
        <p:sp>
          <p:nvSpPr>
            <p:cNvPr id="185" name="Google Shape;185;p24"/>
            <p:cNvSpPr/>
            <p:nvPr/>
          </p:nvSpPr>
          <p:spPr>
            <a:xfrm flipH="1">
              <a:off x="8312375" y="-678400"/>
              <a:ext cx="1648800" cy="1648800"/>
            </a:xfrm>
            <a:prstGeom prst="ellipse">
              <a:avLst/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 rot="5400000" flipH="1">
              <a:off x="-27100" y="4612200"/>
              <a:ext cx="536100" cy="5265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 flipH="1">
              <a:off x="171200" y="4469010"/>
              <a:ext cx="526500" cy="526500"/>
            </a:xfrm>
            <a:prstGeom prst="ellipse">
              <a:avLst/>
            </a:prstGeom>
            <a:solidFill>
              <a:srgbClr val="0584A4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7819550" y="-3825506"/>
              <a:ext cx="1483500" cy="4365000"/>
            </a:xfrm>
            <a:prstGeom prst="roundRect">
              <a:avLst>
                <a:gd name="adj" fmla="val 50000"/>
              </a:avLst>
            </a:prstGeom>
            <a:solidFill>
              <a:srgbClr val="0584A4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subTitle" idx="1"/>
          </p:nvPr>
        </p:nvSpPr>
        <p:spPr>
          <a:xfrm>
            <a:off x="1046381" y="2149200"/>
            <a:ext cx="2066100" cy="63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subTitle" idx="2"/>
          </p:nvPr>
        </p:nvSpPr>
        <p:spPr>
          <a:xfrm>
            <a:off x="3538950" y="2149200"/>
            <a:ext cx="2066100" cy="63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subTitle" idx="3"/>
          </p:nvPr>
        </p:nvSpPr>
        <p:spPr>
          <a:xfrm>
            <a:off x="1046381" y="3840500"/>
            <a:ext cx="2066100" cy="63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subTitle" idx="4"/>
          </p:nvPr>
        </p:nvSpPr>
        <p:spPr>
          <a:xfrm>
            <a:off x="3538950" y="3840500"/>
            <a:ext cx="2066100" cy="63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5"/>
          </p:nvPr>
        </p:nvSpPr>
        <p:spPr>
          <a:xfrm>
            <a:off x="6031519" y="2149200"/>
            <a:ext cx="2066100" cy="63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subTitle" idx="6"/>
          </p:nvPr>
        </p:nvSpPr>
        <p:spPr>
          <a:xfrm>
            <a:off x="6031519" y="3840500"/>
            <a:ext cx="2066100" cy="63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subTitle" idx="7"/>
          </p:nvPr>
        </p:nvSpPr>
        <p:spPr>
          <a:xfrm>
            <a:off x="1046381" y="1732975"/>
            <a:ext cx="2066100" cy="49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subTitle" idx="8"/>
          </p:nvPr>
        </p:nvSpPr>
        <p:spPr>
          <a:xfrm>
            <a:off x="3538950" y="1732975"/>
            <a:ext cx="2066100" cy="49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subTitle" idx="9"/>
          </p:nvPr>
        </p:nvSpPr>
        <p:spPr>
          <a:xfrm>
            <a:off x="6031519" y="1732975"/>
            <a:ext cx="2066100" cy="49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subTitle" idx="13"/>
          </p:nvPr>
        </p:nvSpPr>
        <p:spPr>
          <a:xfrm>
            <a:off x="1046381" y="3424075"/>
            <a:ext cx="2066100" cy="49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subTitle" idx="14"/>
          </p:nvPr>
        </p:nvSpPr>
        <p:spPr>
          <a:xfrm>
            <a:off x="3538950" y="3424075"/>
            <a:ext cx="2066100" cy="49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7" name="Google Shape;217;p26"/>
          <p:cNvSpPr txBox="1">
            <a:spLocks noGrp="1"/>
          </p:cNvSpPr>
          <p:nvPr>
            <p:ph type="subTitle" idx="15"/>
          </p:nvPr>
        </p:nvSpPr>
        <p:spPr>
          <a:xfrm>
            <a:off x="6031519" y="3424075"/>
            <a:ext cx="2066100" cy="49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-363114" y="-686855"/>
            <a:ext cx="9835298" cy="6115780"/>
            <a:chOff x="-363114" y="-686855"/>
            <a:chExt cx="9835298" cy="6115780"/>
          </a:xfrm>
        </p:grpSpPr>
        <p:sp>
          <p:nvSpPr>
            <p:cNvPr id="219" name="Google Shape;219;p26"/>
            <p:cNvSpPr/>
            <p:nvPr/>
          </p:nvSpPr>
          <p:spPr>
            <a:xfrm flipH="1">
              <a:off x="8812484" y="4331375"/>
              <a:ext cx="277200" cy="27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20" name="Google Shape;220;p26"/>
            <p:cNvSpPr/>
            <p:nvPr/>
          </p:nvSpPr>
          <p:spPr>
            <a:xfrm rot="10800000" flipH="1">
              <a:off x="-173878" y="-686855"/>
              <a:ext cx="677400" cy="1828500"/>
            </a:xfrm>
            <a:prstGeom prst="roundRect">
              <a:avLst>
                <a:gd name="adj" fmla="val 50000"/>
              </a:avLst>
            </a:prstGeom>
            <a:solidFill>
              <a:srgbClr val="74CEC4">
                <a:alpha val="6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21" name="Google Shape;221;p26"/>
            <p:cNvSpPr/>
            <p:nvPr/>
          </p:nvSpPr>
          <p:spPr>
            <a:xfrm flipH="1">
              <a:off x="-363114" y="781582"/>
              <a:ext cx="698700" cy="698700"/>
            </a:xfrm>
            <a:prstGeom prst="chord">
              <a:avLst>
                <a:gd name="adj1" fmla="val 5399387"/>
                <a:gd name="adj2" fmla="val 162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22" name="Google Shape;222;p26"/>
            <p:cNvSpPr/>
            <p:nvPr/>
          </p:nvSpPr>
          <p:spPr>
            <a:xfrm flipH="1">
              <a:off x="8812484" y="4769225"/>
              <a:ext cx="659700" cy="659700"/>
            </a:xfrm>
            <a:prstGeom prst="ellipse">
              <a:avLst/>
            </a:prstGeom>
            <a:solidFill>
              <a:srgbClr val="F2557A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>
            <a:spLocks noGrp="1"/>
          </p:cNvSpPr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8"/>
          <p:cNvSpPr txBox="1">
            <a:spLocks noGrp="1"/>
          </p:cNvSpPr>
          <p:nvPr>
            <p:ph type="subTitle" idx="1"/>
          </p:nvPr>
        </p:nvSpPr>
        <p:spPr>
          <a:xfrm>
            <a:off x="2347950" y="1598712"/>
            <a:ext cx="4448100" cy="12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8"/>
          <p:cNvSpPr txBox="1"/>
          <p:nvPr/>
        </p:nvSpPr>
        <p:spPr>
          <a:xfrm>
            <a:off x="2559250" y="3478300"/>
            <a:ext cx="4025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and includes icons by</a:t>
            </a:r>
            <a:r>
              <a:rPr lang="en" sz="1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and infographics &amp; images by </a:t>
            </a:r>
            <a:r>
              <a:rPr lang="en" sz="12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1200" b="1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234" name="Google Shape;234;p28"/>
          <p:cNvGrpSpPr/>
          <p:nvPr/>
        </p:nvGrpSpPr>
        <p:grpSpPr>
          <a:xfrm flipH="1">
            <a:off x="262209" y="-769880"/>
            <a:ext cx="9276274" cy="9176905"/>
            <a:chOff x="-386316" y="-769880"/>
            <a:chExt cx="9276274" cy="9176905"/>
          </a:xfrm>
        </p:grpSpPr>
        <p:sp>
          <p:nvSpPr>
            <p:cNvPr id="235" name="Google Shape;235;p28"/>
            <p:cNvSpPr/>
            <p:nvPr/>
          </p:nvSpPr>
          <p:spPr>
            <a:xfrm>
              <a:off x="7629958" y="3058625"/>
              <a:ext cx="1260000" cy="5348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6736200" y="3879112"/>
              <a:ext cx="1260000" cy="3707400"/>
            </a:xfrm>
            <a:prstGeom prst="roundRect">
              <a:avLst>
                <a:gd name="adj" fmla="val 50000"/>
              </a:avLst>
            </a:prstGeom>
            <a:solidFill>
              <a:srgbClr val="74CEC4">
                <a:alpha val="6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37" name="Google Shape;237;p28"/>
            <p:cNvSpPr/>
            <p:nvPr/>
          </p:nvSpPr>
          <p:spPr>
            <a:xfrm rot="10800000">
              <a:off x="312387" y="-769880"/>
              <a:ext cx="677400" cy="18285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38" name="Google Shape;238;p28"/>
            <p:cNvSpPr/>
            <p:nvPr/>
          </p:nvSpPr>
          <p:spPr>
            <a:xfrm rot="10800000">
              <a:off x="-38477" y="-27518"/>
              <a:ext cx="698700" cy="698700"/>
            </a:xfrm>
            <a:prstGeom prst="chord">
              <a:avLst>
                <a:gd name="adj1" fmla="val 5399387"/>
                <a:gd name="adj2" fmla="val 16200000"/>
              </a:avLst>
            </a:prstGeom>
            <a:solidFill>
              <a:srgbClr val="74CEC4">
                <a:alpha val="6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 rot="10800000">
              <a:off x="-386316" y="-27518"/>
              <a:ext cx="698700" cy="698700"/>
            </a:xfrm>
            <a:prstGeom prst="chord">
              <a:avLst>
                <a:gd name="adj1" fmla="val 5399387"/>
                <a:gd name="adj2" fmla="val 16200000"/>
              </a:avLst>
            </a:prstGeom>
            <a:solidFill>
              <a:srgbClr val="F2557A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/>
          <p:nvPr/>
        </p:nvSpPr>
        <p:spPr>
          <a:xfrm flipH="1">
            <a:off x="8312375" y="-678400"/>
            <a:ext cx="1648800" cy="164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2" name="Google Shape;242;p29"/>
          <p:cNvSpPr/>
          <p:nvPr/>
        </p:nvSpPr>
        <p:spPr>
          <a:xfrm rot="5400000" flipH="1">
            <a:off x="-27100" y="4612200"/>
            <a:ext cx="536100" cy="5265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3" name="Google Shape;243;p29"/>
          <p:cNvSpPr/>
          <p:nvPr/>
        </p:nvSpPr>
        <p:spPr>
          <a:xfrm flipH="1">
            <a:off x="171200" y="4469010"/>
            <a:ext cx="526500" cy="526500"/>
          </a:xfrm>
          <a:prstGeom prst="ellipse">
            <a:avLst/>
          </a:prstGeom>
          <a:solidFill>
            <a:srgbClr val="0584A4">
              <a:alpha val="31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7819550" y="-3825506"/>
            <a:ext cx="1483500" cy="4365000"/>
          </a:xfrm>
          <a:prstGeom prst="roundRect">
            <a:avLst>
              <a:gd name="adj" fmla="val 50000"/>
            </a:avLst>
          </a:prstGeom>
          <a:solidFill>
            <a:srgbClr val="FFFFFF">
              <a:alpha val="4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30"/>
          <p:cNvGrpSpPr/>
          <p:nvPr/>
        </p:nvGrpSpPr>
        <p:grpSpPr>
          <a:xfrm>
            <a:off x="-363114" y="-686855"/>
            <a:ext cx="9835298" cy="6115780"/>
            <a:chOff x="-363114" y="-686855"/>
            <a:chExt cx="9835298" cy="6115780"/>
          </a:xfrm>
        </p:grpSpPr>
        <p:sp>
          <p:nvSpPr>
            <p:cNvPr id="247" name="Google Shape;247;p30"/>
            <p:cNvSpPr/>
            <p:nvPr/>
          </p:nvSpPr>
          <p:spPr>
            <a:xfrm flipH="1">
              <a:off x="8812484" y="4331375"/>
              <a:ext cx="277200" cy="27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48" name="Google Shape;248;p30"/>
            <p:cNvSpPr/>
            <p:nvPr/>
          </p:nvSpPr>
          <p:spPr>
            <a:xfrm rot="10800000" flipH="1">
              <a:off x="-173878" y="-686855"/>
              <a:ext cx="677400" cy="1828500"/>
            </a:xfrm>
            <a:prstGeom prst="roundRect">
              <a:avLst>
                <a:gd name="adj" fmla="val 50000"/>
              </a:avLst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49" name="Google Shape;249;p30"/>
            <p:cNvSpPr/>
            <p:nvPr/>
          </p:nvSpPr>
          <p:spPr>
            <a:xfrm flipH="1">
              <a:off x="-363114" y="781582"/>
              <a:ext cx="698700" cy="698700"/>
            </a:xfrm>
            <a:prstGeom prst="chord">
              <a:avLst>
                <a:gd name="adj1" fmla="val 5399387"/>
                <a:gd name="adj2" fmla="val 162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50" name="Google Shape;250;p30"/>
            <p:cNvSpPr/>
            <p:nvPr/>
          </p:nvSpPr>
          <p:spPr>
            <a:xfrm flipH="1">
              <a:off x="8812484" y="4769225"/>
              <a:ext cx="659700" cy="659700"/>
            </a:xfrm>
            <a:prstGeom prst="ellipse">
              <a:avLst/>
            </a:prstGeom>
            <a:solidFill>
              <a:srgbClr val="EE325F">
                <a:alpha val="7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720000" y="3555900"/>
            <a:ext cx="7704000" cy="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720000" y="1888700"/>
            <a:ext cx="7704000" cy="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720000" y="1387700"/>
            <a:ext cx="7704000" cy="50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720000" y="3054950"/>
            <a:ext cx="7704000" cy="50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 flipH="1">
            <a:off x="-286914" y="-686855"/>
            <a:ext cx="9835298" cy="2270105"/>
            <a:chOff x="-363114" y="-686855"/>
            <a:chExt cx="9835298" cy="2270105"/>
          </a:xfrm>
        </p:grpSpPr>
        <p:sp>
          <p:nvSpPr>
            <p:cNvPr id="36" name="Google Shape;36;p5"/>
            <p:cNvSpPr/>
            <p:nvPr/>
          </p:nvSpPr>
          <p:spPr>
            <a:xfrm flipH="1">
              <a:off x="8812484" y="1306050"/>
              <a:ext cx="277200" cy="27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 rot="10800000" flipH="1">
              <a:off x="-173878" y="-686855"/>
              <a:ext cx="677400" cy="1828500"/>
            </a:xfrm>
            <a:prstGeom prst="roundRect">
              <a:avLst>
                <a:gd name="adj" fmla="val 50000"/>
              </a:avLst>
            </a:prstGeom>
            <a:solidFill>
              <a:srgbClr val="74CEC4">
                <a:alpha val="6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flipH="1">
              <a:off x="-363114" y="781582"/>
              <a:ext cx="698700" cy="698700"/>
            </a:xfrm>
            <a:prstGeom prst="chord">
              <a:avLst>
                <a:gd name="adj1" fmla="val 5399387"/>
                <a:gd name="adj2" fmla="val 162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 flipH="1">
              <a:off x="8812484" y="539500"/>
              <a:ext cx="659700" cy="659700"/>
            </a:xfrm>
            <a:prstGeom prst="ellipse">
              <a:avLst/>
            </a:prstGeom>
            <a:solidFill>
              <a:srgbClr val="F2557A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-1253563" y="-2863475"/>
            <a:ext cx="10503560" cy="7810745"/>
            <a:chOff x="-1253563" y="-2863475"/>
            <a:chExt cx="10503560" cy="7810745"/>
          </a:xfrm>
        </p:grpSpPr>
        <p:sp>
          <p:nvSpPr>
            <p:cNvPr id="43" name="Google Shape;43;p6"/>
            <p:cNvSpPr/>
            <p:nvPr/>
          </p:nvSpPr>
          <p:spPr>
            <a:xfrm rot="10800000" flipH="1">
              <a:off x="8458597" y="-2863475"/>
              <a:ext cx="791400" cy="4128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10800000" flipH="1">
              <a:off x="7897325" y="-2230235"/>
              <a:ext cx="791400" cy="2862000"/>
            </a:xfrm>
            <a:prstGeom prst="roundRect">
              <a:avLst>
                <a:gd name="adj" fmla="val 50000"/>
              </a:avLst>
            </a:prstGeom>
            <a:solidFill>
              <a:srgbClr val="0584A4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grpSp>
          <p:nvGrpSpPr>
            <p:cNvPr id="45" name="Google Shape;45;p6"/>
            <p:cNvGrpSpPr/>
            <p:nvPr/>
          </p:nvGrpSpPr>
          <p:grpSpPr>
            <a:xfrm>
              <a:off x="-1253563" y="3992679"/>
              <a:ext cx="1828500" cy="954591"/>
              <a:chOff x="-1253563" y="3992679"/>
              <a:chExt cx="1828500" cy="954591"/>
            </a:xfrm>
          </p:grpSpPr>
          <p:sp>
            <p:nvSpPr>
              <p:cNvPr id="46" name="Google Shape;46;p6"/>
              <p:cNvSpPr/>
              <p:nvPr/>
            </p:nvSpPr>
            <p:spPr>
              <a:xfrm rot="5400000" flipH="1">
                <a:off x="-119071" y="3992679"/>
                <a:ext cx="277200" cy="277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47" name="Google Shape;47;p6"/>
              <p:cNvSpPr/>
              <p:nvPr/>
            </p:nvSpPr>
            <p:spPr>
              <a:xfrm rot="5400000">
                <a:off x="-678013" y="3694320"/>
                <a:ext cx="677400" cy="1828500"/>
              </a:xfrm>
              <a:prstGeom prst="roundRect">
                <a:avLst>
                  <a:gd name="adj" fmla="val 50000"/>
                </a:avLst>
              </a:prstGeom>
              <a:solidFill>
                <a:srgbClr val="74CEC4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1777663" y="1761675"/>
            <a:ext cx="2509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2"/>
          </p:nvPr>
        </p:nvSpPr>
        <p:spPr>
          <a:xfrm>
            <a:off x="5757738" y="1761675"/>
            <a:ext cx="2509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3"/>
          </p:nvPr>
        </p:nvSpPr>
        <p:spPr>
          <a:xfrm>
            <a:off x="5757737" y="2793753"/>
            <a:ext cx="2509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4"/>
          </p:nvPr>
        </p:nvSpPr>
        <p:spPr>
          <a:xfrm>
            <a:off x="1777663" y="2793759"/>
            <a:ext cx="2509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5" hasCustomPrompt="1"/>
          </p:nvPr>
        </p:nvSpPr>
        <p:spPr>
          <a:xfrm>
            <a:off x="876463" y="1480275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6" hasCustomPrompt="1"/>
          </p:nvPr>
        </p:nvSpPr>
        <p:spPr>
          <a:xfrm>
            <a:off x="4856538" y="2512350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7" hasCustomPrompt="1"/>
          </p:nvPr>
        </p:nvSpPr>
        <p:spPr>
          <a:xfrm>
            <a:off x="4856538" y="1480275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8" hasCustomPrompt="1"/>
          </p:nvPr>
        </p:nvSpPr>
        <p:spPr>
          <a:xfrm>
            <a:off x="876463" y="2512350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9"/>
          </p:nvPr>
        </p:nvSpPr>
        <p:spPr>
          <a:xfrm>
            <a:off x="5757737" y="3825828"/>
            <a:ext cx="2509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3"/>
          </p:nvPr>
        </p:nvSpPr>
        <p:spPr>
          <a:xfrm>
            <a:off x="1777663" y="3825825"/>
            <a:ext cx="2509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4" hasCustomPrompt="1"/>
          </p:nvPr>
        </p:nvSpPr>
        <p:spPr>
          <a:xfrm>
            <a:off x="4856538" y="3544425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5" hasCustomPrompt="1"/>
          </p:nvPr>
        </p:nvSpPr>
        <p:spPr>
          <a:xfrm>
            <a:off x="876463" y="3544425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6"/>
          </p:nvPr>
        </p:nvSpPr>
        <p:spPr>
          <a:xfrm>
            <a:off x="1777662" y="1480275"/>
            <a:ext cx="2509800" cy="3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7"/>
          </p:nvPr>
        </p:nvSpPr>
        <p:spPr>
          <a:xfrm>
            <a:off x="5757738" y="1480275"/>
            <a:ext cx="2509800" cy="3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8"/>
          </p:nvPr>
        </p:nvSpPr>
        <p:spPr>
          <a:xfrm>
            <a:off x="5757737" y="2512350"/>
            <a:ext cx="2509800" cy="3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9"/>
          </p:nvPr>
        </p:nvSpPr>
        <p:spPr>
          <a:xfrm>
            <a:off x="1777662" y="2512338"/>
            <a:ext cx="2509800" cy="3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0"/>
          </p:nvPr>
        </p:nvSpPr>
        <p:spPr>
          <a:xfrm>
            <a:off x="5757737" y="3544425"/>
            <a:ext cx="2509800" cy="3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21"/>
          </p:nvPr>
        </p:nvSpPr>
        <p:spPr>
          <a:xfrm>
            <a:off x="1777662" y="3544425"/>
            <a:ext cx="2509800" cy="3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91" name="Google Shape;91;p13"/>
          <p:cNvGrpSpPr/>
          <p:nvPr/>
        </p:nvGrpSpPr>
        <p:grpSpPr>
          <a:xfrm>
            <a:off x="-363114" y="-686855"/>
            <a:ext cx="9835298" cy="6115780"/>
            <a:chOff x="-363114" y="-686855"/>
            <a:chExt cx="9835298" cy="6115780"/>
          </a:xfrm>
        </p:grpSpPr>
        <p:sp>
          <p:nvSpPr>
            <p:cNvPr id="92" name="Google Shape;92;p13"/>
            <p:cNvSpPr/>
            <p:nvPr/>
          </p:nvSpPr>
          <p:spPr>
            <a:xfrm flipH="1">
              <a:off x="8812484" y="4331375"/>
              <a:ext cx="277200" cy="27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 rot="10800000" flipH="1">
              <a:off x="-173878" y="-686855"/>
              <a:ext cx="677400" cy="1828500"/>
            </a:xfrm>
            <a:prstGeom prst="roundRect">
              <a:avLst>
                <a:gd name="adj" fmla="val 50000"/>
              </a:avLst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 flipH="1">
              <a:off x="-363114" y="781582"/>
              <a:ext cx="698700" cy="698700"/>
            </a:xfrm>
            <a:prstGeom prst="chord">
              <a:avLst>
                <a:gd name="adj1" fmla="val 5399387"/>
                <a:gd name="adj2" fmla="val 162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 flipH="1">
              <a:off x="8812484" y="4769225"/>
              <a:ext cx="659700" cy="659700"/>
            </a:xfrm>
            <a:prstGeom prst="ellipse">
              <a:avLst/>
            </a:prstGeom>
            <a:solidFill>
              <a:srgbClr val="F2557A">
                <a:alpha val="7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720000" y="1276938"/>
            <a:ext cx="37080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1"/>
          </p:nvPr>
        </p:nvSpPr>
        <p:spPr>
          <a:xfrm>
            <a:off x="720000" y="2750263"/>
            <a:ext cx="37080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>
            <a:spLocks noGrp="1"/>
          </p:cNvSpPr>
          <p:nvPr>
            <p:ph type="pic" idx="2"/>
          </p:nvPr>
        </p:nvSpPr>
        <p:spPr>
          <a:xfrm>
            <a:off x="5273100" y="533863"/>
            <a:ext cx="2910000" cy="407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07" name="Google Shape;107;p15"/>
          <p:cNvGrpSpPr/>
          <p:nvPr/>
        </p:nvGrpSpPr>
        <p:grpSpPr>
          <a:xfrm>
            <a:off x="-1050200" y="3866575"/>
            <a:ext cx="1931825" cy="6297300"/>
            <a:chOff x="-1050200" y="3866575"/>
            <a:chExt cx="1931825" cy="6297300"/>
          </a:xfrm>
        </p:grpSpPr>
        <p:sp>
          <p:nvSpPr>
            <p:cNvPr id="108" name="Google Shape;108;p15"/>
            <p:cNvSpPr/>
            <p:nvPr/>
          </p:nvSpPr>
          <p:spPr>
            <a:xfrm rot="10800000" flipH="1">
              <a:off x="-1050200" y="3866575"/>
              <a:ext cx="1626600" cy="6297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 rot="10800000" flipH="1">
              <a:off x="211725" y="4650500"/>
              <a:ext cx="669900" cy="669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1746175" y="445025"/>
            <a:ext cx="668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1746175" y="1215750"/>
            <a:ext cx="6684600" cy="3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23" name="Google Shape;123;p18"/>
          <p:cNvGrpSpPr/>
          <p:nvPr/>
        </p:nvGrpSpPr>
        <p:grpSpPr>
          <a:xfrm flipH="1">
            <a:off x="-1230850" y="2160950"/>
            <a:ext cx="2479800" cy="6297300"/>
            <a:chOff x="6564450" y="1268000"/>
            <a:chExt cx="2479800" cy="6297300"/>
          </a:xfrm>
        </p:grpSpPr>
        <p:sp>
          <p:nvSpPr>
            <p:cNvPr id="124" name="Google Shape;124;p18"/>
            <p:cNvSpPr/>
            <p:nvPr/>
          </p:nvSpPr>
          <p:spPr>
            <a:xfrm>
              <a:off x="7417650" y="1268000"/>
              <a:ext cx="1626600" cy="6297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6564450" y="2822300"/>
              <a:ext cx="1071600" cy="4365000"/>
            </a:xfrm>
            <a:prstGeom prst="roundRect">
              <a:avLst>
                <a:gd name="adj" fmla="val 50000"/>
              </a:avLst>
            </a:prstGeom>
            <a:solidFill>
              <a:srgbClr val="0584A4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890850" y="2109800"/>
              <a:ext cx="418800" cy="418800"/>
            </a:xfrm>
            <a:prstGeom prst="ellipse">
              <a:avLst/>
            </a:prstGeom>
            <a:solidFill>
              <a:srgbClr val="F2557A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1"/>
          </p:nvPr>
        </p:nvSpPr>
        <p:spPr>
          <a:xfrm>
            <a:off x="3099859" y="1710975"/>
            <a:ext cx="3619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subTitle" idx="2"/>
          </p:nvPr>
        </p:nvSpPr>
        <p:spPr>
          <a:xfrm>
            <a:off x="3099859" y="3946825"/>
            <a:ext cx="3619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3"/>
          </p:nvPr>
        </p:nvSpPr>
        <p:spPr>
          <a:xfrm>
            <a:off x="3099859" y="2828900"/>
            <a:ext cx="3619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subTitle" idx="4"/>
          </p:nvPr>
        </p:nvSpPr>
        <p:spPr>
          <a:xfrm>
            <a:off x="3099859" y="1324575"/>
            <a:ext cx="3619800" cy="52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5"/>
          </p:nvPr>
        </p:nvSpPr>
        <p:spPr>
          <a:xfrm>
            <a:off x="3099859" y="3560425"/>
            <a:ext cx="3619800" cy="52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6"/>
          </p:nvPr>
        </p:nvSpPr>
        <p:spPr>
          <a:xfrm>
            <a:off x="3099859" y="2442500"/>
            <a:ext cx="3619800" cy="52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58" name="Google Shape;158;p22"/>
          <p:cNvGrpSpPr/>
          <p:nvPr/>
        </p:nvGrpSpPr>
        <p:grpSpPr>
          <a:xfrm>
            <a:off x="-393450" y="136650"/>
            <a:ext cx="9412000" cy="7788778"/>
            <a:chOff x="-393450" y="136650"/>
            <a:chExt cx="9412000" cy="7788778"/>
          </a:xfrm>
        </p:grpSpPr>
        <p:sp>
          <p:nvSpPr>
            <p:cNvPr id="159" name="Google Shape;159;p22"/>
            <p:cNvSpPr/>
            <p:nvPr/>
          </p:nvSpPr>
          <p:spPr>
            <a:xfrm rot="10800000" flipH="1">
              <a:off x="8492050" y="136650"/>
              <a:ext cx="526500" cy="52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grpSp>
          <p:nvGrpSpPr>
            <p:cNvPr id="160" name="Google Shape;160;p22"/>
            <p:cNvGrpSpPr/>
            <p:nvPr/>
          </p:nvGrpSpPr>
          <p:grpSpPr>
            <a:xfrm>
              <a:off x="-393450" y="2571752"/>
              <a:ext cx="1462351" cy="5353676"/>
              <a:chOff x="-2108325" y="-2157248"/>
              <a:chExt cx="1462351" cy="5353676"/>
            </a:xfrm>
          </p:grpSpPr>
          <p:sp>
            <p:nvSpPr>
              <p:cNvPr id="161" name="Google Shape;161;p22"/>
              <p:cNvSpPr/>
              <p:nvPr/>
            </p:nvSpPr>
            <p:spPr>
              <a:xfrm rot="10800000" flipH="1">
                <a:off x="-2108325" y="-2157248"/>
                <a:ext cx="793500" cy="793500"/>
              </a:xfrm>
              <a:prstGeom prst="ellipse">
                <a:avLst/>
              </a:prstGeom>
              <a:solidFill>
                <a:srgbClr val="74CEC4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162" name="Google Shape;162;p22"/>
              <p:cNvSpPr/>
              <p:nvPr/>
            </p:nvSpPr>
            <p:spPr>
              <a:xfrm rot="10800000">
                <a:off x="-1665375" y="-1168572"/>
                <a:ext cx="1019400" cy="43650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8" r:id="rId5"/>
    <p:sldLayoutId id="2147483659" r:id="rId6"/>
    <p:sldLayoutId id="2147483661" r:id="rId7"/>
    <p:sldLayoutId id="2147483664" r:id="rId8"/>
    <p:sldLayoutId id="2147483668" r:id="rId9"/>
    <p:sldLayoutId id="2147483669" r:id="rId10"/>
    <p:sldLayoutId id="2147483670" r:id="rId11"/>
    <p:sldLayoutId id="2147483672" r:id="rId12"/>
    <p:sldLayoutId id="2147483674" r:id="rId13"/>
    <p:sldLayoutId id="2147483675" r:id="rId14"/>
    <p:sldLayoutId id="2147483676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>
            <a:spLocks noGrp="1"/>
          </p:cNvSpPr>
          <p:nvPr>
            <p:ph type="ctrTitle"/>
          </p:nvPr>
        </p:nvSpPr>
        <p:spPr>
          <a:xfrm>
            <a:off x="1968819" y="97640"/>
            <a:ext cx="5696222" cy="5336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ĐẠI HỌC CÔNG NGHIỆP HÀ NỘI</a:t>
            </a:r>
            <a:endParaRPr sz="2800" dirty="0"/>
          </a:p>
        </p:txBody>
      </p:sp>
      <p:sp>
        <p:nvSpPr>
          <p:cNvPr id="262" name="Google Shape;262;p34"/>
          <p:cNvSpPr txBox="1">
            <a:spLocks noGrp="1"/>
          </p:cNvSpPr>
          <p:nvPr>
            <p:ph type="subTitle" idx="1"/>
          </p:nvPr>
        </p:nvSpPr>
        <p:spPr>
          <a:xfrm>
            <a:off x="1736378" y="631321"/>
            <a:ext cx="6161104" cy="442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Albert Sans"/>
                <a:ea typeface="Albert Sans"/>
                <a:cs typeface="Albert Sans"/>
                <a:sym typeface="Albert Sans"/>
              </a:rPr>
              <a:t>TRƯỜNG CÔNG NGHỆ THÔNG TIN VÀ TRUYỀN THÔNG</a:t>
            </a:r>
            <a:endParaRPr sz="1800" dirty="0"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8512A8-0BFD-9A85-1FC7-2A5EA7E6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248" y="1127364"/>
            <a:ext cx="967504" cy="959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261;p34">
            <a:extLst>
              <a:ext uri="{FF2B5EF4-FFF2-40B4-BE49-F238E27FC236}">
                <a16:creationId xmlns:a16="http://schemas.microsoft.com/office/drawing/2014/main" id="{A6D3CCE2-C259-D7C7-E07D-6FCDF8197F01}"/>
              </a:ext>
            </a:extLst>
          </p:cNvPr>
          <p:cNvSpPr txBox="1">
            <a:spLocks/>
          </p:cNvSpPr>
          <p:nvPr/>
        </p:nvSpPr>
        <p:spPr>
          <a:xfrm>
            <a:off x="3080869" y="2220113"/>
            <a:ext cx="2982262" cy="533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"/>
              <a:buNone/>
              <a:defRPr sz="3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"/>
              <a:buNone/>
              <a:defRPr sz="5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"/>
              <a:buNone/>
              <a:defRPr sz="5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"/>
              <a:buNone/>
              <a:defRPr sz="5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"/>
              <a:buNone/>
              <a:defRPr sz="5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"/>
              <a:buNone/>
              <a:defRPr sz="5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"/>
              <a:buNone/>
              <a:defRPr sz="5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"/>
              <a:buNone/>
              <a:defRPr sz="5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"/>
              <a:buNone/>
              <a:defRPr sz="5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2400" dirty="0"/>
              <a:t>ĐỒ ÁN TỐT NGHIỆP</a:t>
            </a:r>
          </a:p>
        </p:txBody>
      </p:sp>
      <p:sp>
        <p:nvSpPr>
          <p:cNvPr id="5" name="Google Shape;262;p34">
            <a:extLst>
              <a:ext uri="{FF2B5EF4-FFF2-40B4-BE49-F238E27FC236}">
                <a16:creationId xmlns:a16="http://schemas.microsoft.com/office/drawing/2014/main" id="{BD8C7195-9AF5-BF02-9B70-B29AF7653F5B}"/>
              </a:ext>
            </a:extLst>
          </p:cNvPr>
          <p:cNvSpPr txBox="1">
            <a:spLocks/>
          </p:cNvSpPr>
          <p:nvPr/>
        </p:nvSpPr>
        <p:spPr>
          <a:xfrm>
            <a:off x="831451" y="2598202"/>
            <a:ext cx="7970958" cy="33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US" sz="1800" dirty="0">
                <a:latin typeface="Albert Sans"/>
                <a:ea typeface="Albert Sans"/>
                <a:cs typeface="Albert Sans"/>
                <a:sym typeface="Albert Sans"/>
              </a:rPr>
              <a:t>ĐỀ TÀI: XÂY DỰNG WEBSITE BÁN VĂN PHÒNG PHẨM HNSTATIONARY</a:t>
            </a:r>
            <a:endParaRPr lang="vi-VN" sz="1800" dirty="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" name="Google Shape;262;p34">
            <a:extLst>
              <a:ext uri="{FF2B5EF4-FFF2-40B4-BE49-F238E27FC236}">
                <a16:creationId xmlns:a16="http://schemas.microsoft.com/office/drawing/2014/main" id="{42CA4C49-26A1-0822-277D-DE961134A88A}"/>
              </a:ext>
            </a:extLst>
          </p:cNvPr>
          <p:cNvSpPr txBox="1">
            <a:spLocks/>
          </p:cNvSpPr>
          <p:nvPr/>
        </p:nvSpPr>
        <p:spPr>
          <a:xfrm>
            <a:off x="3116744" y="3285915"/>
            <a:ext cx="2910512" cy="44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US" dirty="0">
                <a:latin typeface="Albert Sans"/>
                <a:ea typeface="Albert Sans"/>
                <a:cs typeface="Albert Sans"/>
                <a:sym typeface="Albert Sans"/>
              </a:rPr>
              <a:t>GVHD: TS. PHẠM VĂN HIỆP</a:t>
            </a:r>
            <a:endParaRPr lang="vi-VN" dirty="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" name="Google Shape;262;p34">
            <a:extLst>
              <a:ext uri="{FF2B5EF4-FFF2-40B4-BE49-F238E27FC236}">
                <a16:creationId xmlns:a16="http://schemas.microsoft.com/office/drawing/2014/main" id="{05F4041C-495D-879F-C993-C3069A22383A}"/>
              </a:ext>
            </a:extLst>
          </p:cNvPr>
          <p:cNvSpPr txBox="1">
            <a:spLocks/>
          </p:cNvSpPr>
          <p:nvPr/>
        </p:nvSpPr>
        <p:spPr>
          <a:xfrm>
            <a:off x="3116744" y="3728601"/>
            <a:ext cx="2910512" cy="44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US" dirty="0">
                <a:latin typeface="Albert Sans"/>
                <a:ea typeface="Albert Sans"/>
                <a:cs typeface="Albert Sans"/>
                <a:sym typeface="Albert Sans"/>
              </a:rPr>
              <a:t>SINH VIÊN: VI VĂN KHÁNH</a:t>
            </a:r>
            <a:endParaRPr lang="vi-VN" dirty="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A8DA06-A747-A524-DF5A-F40F7E46DC53}"/>
              </a:ext>
            </a:extLst>
          </p:cNvPr>
          <p:cNvSpPr txBox="1"/>
          <p:nvPr/>
        </p:nvSpPr>
        <p:spPr>
          <a:xfrm>
            <a:off x="2275795" y="4569326"/>
            <a:ext cx="45924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b="1" i="1" dirty="0">
                <a:latin typeface="Calibri" panose="020F0502020204030204" pitchFamily="34" charset="0"/>
                <a:cs typeface="Calibri" panose="020F0502020204030204" pitchFamily="34" charset="0"/>
              </a:rPr>
              <a:t>Hà nội, tháng 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de-DE" b="1" i="1" dirty="0">
                <a:latin typeface="Calibri" panose="020F0502020204030204" pitchFamily="34" charset="0"/>
                <a:cs typeface="Calibri" panose="020F0502020204030204" pitchFamily="34" charset="0"/>
              </a:rPr>
              <a:t> năm 2025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>
          <a:extLst>
            <a:ext uri="{FF2B5EF4-FFF2-40B4-BE49-F238E27FC236}">
              <a16:creationId xmlns:a16="http://schemas.microsoft.com/office/drawing/2014/main" id="{F4605AEB-EEC4-CF75-3025-A1767C8B1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>
            <a:extLst>
              <a:ext uri="{FF2B5EF4-FFF2-40B4-BE49-F238E27FC236}">
                <a16:creationId xmlns:a16="http://schemas.microsoft.com/office/drawing/2014/main" id="{637C0DB9-CAD2-15ED-EC96-333C89DB7E40}"/>
              </a:ext>
            </a:extLst>
          </p:cNvPr>
          <p:cNvSpPr/>
          <p:nvPr/>
        </p:nvSpPr>
        <p:spPr>
          <a:xfrm rot="5400000" flipH="1">
            <a:off x="3047135" y="-692550"/>
            <a:ext cx="3257700" cy="6528600"/>
          </a:xfrm>
          <a:prstGeom prst="roundRect">
            <a:avLst>
              <a:gd name="adj" fmla="val 50000"/>
            </a:avLst>
          </a:prstGeom>
          <a:solidFill>
            <a:srgbClr val="005E91">
              <a:alpha val="73130"/>
            </a:srgbClr>
          </a:solidFill>
          <a:ln>
            <a:noFill/>
          </a:ln>
        </p:spPr>
        <p:txBody>
          <a:bodyPr spcFirstLastPara="1" vert="vert270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50" name="Google Shape;350;p42">
            <a:extLst>
              <a:ext uri="{FF2B5EF4-FFF2-40B4-BE49-F238E27FC236}">
                <a16:creationId xmlns:a16="http://schemas.microsoft.com/office/drawing/2014/main" id="{D222F649-B1EF-25C7-341A-62FFA49D84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59473" y="2241509"/>
            <a:ext cx="4625053" cy="6604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3. KẾT QUẢ THỰC HIỆN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55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7"/>
          <p:cNvSpPr txBox="1">
            <a:spLocks noGrp="1"/>
          </p:cNvSpPr>
          <p:nvPr>
            <p:ph type="title"/>
          </p:nvPr>
        </p:nvSpPr>
        <p:spPr>
          <a:xfrm>
            <a:off x="720000" y="19948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KẾT QUẢ THỰC HIỆN</a:t>
            </a:r>
            <a:endParaRPr dirty="0"/>
          </a:p>
        </p:txBody>
      </p:sp>
      <p:sp>
        <p:nvSpPr>
          <p:cNvPr id="400" name="Google Shape;400;p47"/>
          <p:cNvSpPr txBox="1">
            <a:spLocks noGrp="1"/>
          </p:cNvSpPr>
          <p:nvPr>
            <p:ph type="subTitle" idx="1"/>
          </p:nvPr>
        </p:nvSpPr>
        <p:spPr>
          <a:xfrm>
            <a:off x="3040592" y="1500030"/>
            <a:ext cx="36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LƯU TRỮ THÔNG TIN HÓA ĐƠN, SẢN PHẨM CỦA CỬA HÀNG</a:t>
            </a:r>
          </a:p>
        </p:txBody>
      </p:sp>
      <p:sp>
        <p:nvSpPr>
          <p:cNvPr id="401" name="Google Shape;401;p47"/>
          <p:cNvSpPr txBox="1">
            <a:spLocks noGrp="1"/>
          </p:cNvSpPr>
          <p:nvPr>
            <p:ph type="subTitle" idx="2"/>
          </p:nvPr>
        </p:nvSpPr>
        <p:spPr>
          <a:xfrm>
            <a:off x="3099859" y="3673283"/>
            <a:ext cx="36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QUẢN LÝ SỐ LƯỢNG VẬT TƯ TRONG KHO, THỐNG KÊ ĐƯỢC TỔNG SỐ TIỀN NHẬP KHO, DOANH THU TỪ CÁC MẶT HÀNG</a:t>
            </a:r>
            <a:endParaRPr dirty="0"/>
          </a:p>
        </p:txBody>
      </p:sp>
      <p:sp>
        <p:nvSpPr>
          <p:cNvPr id="402" name="Google Shape;402;p47"/>
          <p:cNvSpPr txBox="1">
            <a:spLocks noGrp="1"/>
          </p:cNvSpPr>
          <p:nvPr>
            <p:ph type="subTitle" idx="3"/>
          </p:nvPr>
        </p:nvSpPr>
        <p:spPr>
          <a:xfrm>
            <a:off x="3099859" y="2490229"/>
            <a:ext cx="3619800" cy="854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ĐÃ GIẢI QUYẾT ĐƯỢC VẤN ĐỀ ĐẶT HÀNG, QUẢN LÝ ĐƠN HÀNG, TIẾP NHÂN ĐƠN HÀNG</a:t>
            </a:r>
            <a:endParaRPr dirty="0"/>
          </a:p>
        </p:txBody>
      </p:sp>
      <p:sp>
        <p:nvSpPr>
          <p:cNvPr id="403" name="Google Shape;403;p47"/>
          <p:cNvSpPr txBox="1">
            <a:spLocks noGrp="1"/>
          </p:cNvSpPr>
          <p:nvPr>
            <p:ph type="subTitle" idx="4"/>
          </p:nvPr>
        </p:nvSpPr>
        <p:spPr>
          <a:xfrm>
            <a:off x="2176992" y="889105"/>
            <a:ext cx="5214408" cy="5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ĐỒ ÁN ĐÃ GIẢI QUYẾT CÁC VẤN ĐỀ NHƯ</a:t>
            </a:r>
            <a:endParaRPr dirty="0"/>
          </a:p>
        </p:txBody>
      </p:sp>
      <p:sp>
        <p:nvSpPr>
          <p:cNvPr id="2" name="Google Shape;457;p48">
            <a:extLst>
              <a:ext uri="{FF2B5EF4-FFF2-40B4-BE49-F238E27FC236}">
                <a16:creationId xmlns:a16="http://schemas.microsoft.com/office/drawing/2014/main" id="{0527034D-57CA-1C6D-5660-63E510543B10}"/>
              </a:ext>
            </a:extLst>
          </p:cNvPr>
          <p:cNvSpPr/>
          <p:nvPr/>
        </p:nvSpPr>
        <p:spPr>
          <a:xfrm>
            <a:off x="2555712" y="1606231"/>
            <a:ext cx="234566" cy="274916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57;p48">
            <a:extLst>
              <a:ext uri="{FF2B5EF4-FFF2-40B4-BE49-F238E27FC236}">
                <a16:creationId xmlns:a16="http://schemas.microsoft.com/office/drawing/2014/main" id="{E6D19EE1-BCB8-9A56-970D-7869F97C2D0C}"/>
              </a:ext>
            </a:extLst>
          </p:cNvPr>
          <p:cNvSpPr/>
          <p:nvPr/>
        </p:nvSpPr>
        <p:spPr>
          <a:xfrm>
            <a:off x="2543523" y="2599492"/>
            <a:ext cx="234566" cy="274916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57;p48">
            <a:extLst>
              <a:ext uri="{FF2B5EF4-FFF2-40B4-BE49-F238E27FC236}">
                <a16:creationId xmlns:a16="http://schemas.microsoft.com/office/drawing/2014/main" id="{E6932657-67EB-8898-9E10-5A13FBEA4C35}"/>
              </a:ext>
            </a:extLst>
          </p:cNvPr>
          <p:cNvSpPr/>
          <p:nvPr/>
        </p:nvSpPr>
        <p:spPr>
          <a:xfrm>
            <a:off x="2526591" y="3684717"/>
            <a:ext cx="234566" cy="274916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>
          <a:extLst>
            <a:ext uri="{FF2B5EF4-FFF2-40B4-BE49-F238E27FC236}">
              <a16:creationId xmlns:a16="http://schemas.microsoft.com/office/drawing/2014/main" id="{AEE4060F-94AD-84CA-29EE-5B4C7DE6F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6">
            <a:extLst>
              <a:ext uri="{FF2B5EF4-FFF2-40B4-BE49-F238E27FC236}">
                <a16:creationId xmlns:a16="http://schemas.microsoft.com/office/drawing/2014/main" id="{13CE5E77-F4C7-EEC5-8192-C25C511383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420956"/>
            <a:ext cx="7703500" cy="2587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kumimoji="0" lang="en-US" altLang="en-US" sz="24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kumimoji="0" lang="en-US" altLang="en-US" sz="24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kumimoji="0" lang="en-US" altLang="en-US" sz="24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kumimoji="0" lang="en-US" altLang="en-US" sz="24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chạy</a:t>
            </a:r>
            <a:r>
              <a:rPr kumimoji="0" lang="en-US" altLang="en-US" sz="24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đúng</a:t>
            </a:r>
            <a:r>
              <a:rPr kumimoji="0" lang="en-US" altLang="en-US" sz="24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24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đầy</a:t>
            </a:r>
            <a:r>
              <a:rPr kumimoji="0" lang="en-US" altLang="en-US" sz="24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đủ</a:t>
            </a:r>
            <a:r>
              <a:rPr kumimoji="0" lang="en-US" altLang="en-US" sz="24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nghiệp</a:t>
            </a:r>
            <a:r>
              <a:rPr kumimoji="0" lang="en-US" altLang="en-US" sz="24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kumimoji="0" lang="en-US" altLang="en-US" sz="24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kumimoji="0" lang="en-US" altLang="en-US" sz="24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kumimoji="0" lang="en-US" altLang="en-US" sz="24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kumimoji="0" lang="en-US" altLang="en-US" sz="24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luồng</a:t>
            </a:r>
            <a:r>
              <a:rPr kumimoji="0" lang="en-US" altLang="en-US" sz="24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kumimoji="0" lang="en-US" altLang="en-US" sz="24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kumimoji="0" lang="en-US" altLang="en-US" sz="24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kumimoji="0" lang="en-US" altLang="en-US" sz="2400" u="none" strike="noStrike" cap="none" normalizeH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u="none" strike="noStrike" cap="none" normalizeH="0" dirty="0" err="1"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endParaRPr kumimoji="0" lang="en-US" altLang="en-US" sz="2400" u="none" strike="noStrike" cap="none" normalizeH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altLang="en-US" sz="24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trúc</a:t>
            </a:r>
            <a:r>
              <a:rPr lang="en-US" altLang="en-US" sz="24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chương</a:t>
            </a:r>
            <a:r>
              <a:rPr lang="en-US" altLang="en-US" sz="24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altLang="en-US" sz="24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vẫn</a:t>
            </a:r>
            <a:r>
              <a:rPr lang="en-US" altLang="en-US" sz="24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chưa</a:t>
            </a:r>
            <a:r>
              <a:rPr lang="en-US" altLang="en-US" sz="24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tối</a:t>
            </a:r>
            <a:r>
              <a:rPr lang="en-US" altLang="en-US" sz="24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ưu</a:t>
            </a:r>
            <a:r>
              <a:rPr lang="en-US" altLang="en-US" sz="24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4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vẫn</a:t>
            </a:r>
            <a:r>
              <a:rPr lang="en-US" altLang="en-US" sz="24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còn</a:t>
            </a:r>
            <a:r>
              <a:rPr lang="en-US" altLang="en-US" sz="24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altLang="en-US" sz="24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altLang="en-US" sz="24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vấn</a:t>
            </a:r>
            <a:r>
              <a:rPr lang="en-US" altLang="en-US" sz="24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altLang="en-US" sz="24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tồn</a:t>
            </a:r>
            <a:r>
              <a:rPr lang="en-US" altLang="en-US" sz="24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đọng</a:t>
            </a:r>
            <a:r>
              <a:rPr lang="en-US" altLang="en-US" sz="24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chưa</a:t>
            </a:r>
            <a:r>
              <a:rPr lang="en-US" altLang="en-US" sz="24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altLang="en-US" sz="24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quyết</a:t>
            </a:r>
            <a:r>
              <a:rPr lang="en-US" altLang="en-US" sz="24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altLang="en-US" sz="24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dứt</a:t>
            </a:r>
            <a:r>
              <a:rPr lang="en-US" altLang="en-US" sz="2400" b="0" i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0" i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2400" b="0" i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vẫn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đơn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giản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chưa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đảm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bảo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khách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tương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tốt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Google Shape;310;p38">
            <a:extLst>
              <a:ext uri="{FF2B5EF4-FFF2-40B4-BE49-F238E27FC236}">
                <a16:creationId xmlns:a16="http://schemas.microsoft.com/office/drawing/2014/main" id="{92EE0932-DDCE-894C-F932-2F373BD7BEAB}"/>
              </a:ext>
            </a:extLst>
          </p:cNvPr>
          <p:cNvSpPr txBox="1">
            <a:spLocks/>
          </p:cNvSpPr>
          <p:nvPr/>
        </p:nvSpPr>
        <p:spPr>
          <a:xfrm>
            <a:off x="719500" y="1800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-US" dirty="0"/>
              <a:t>KẾT QUẢ THỰC HIỆN</a:t>
            </a:r>
          </a:p>
        </p:txBody>
      </p:sp>
      <p:sp>
        <p:nvSpPr>
          <p:cNvPr id="5" name="Google Shape;314;p38">
            <a:extLst>
              <a:ext uri="{FF2B5EF4-FFF2-40B4-BE49-F238E27FC236}">
                <a16:creationId xmlns:a16="http://schemas.microsoft.com/office/drawing/2014/main" id="{292A5C87-9BB2-B196-28A6-F1B084A4B87D}"/>
              </a:ext>
            </a:extLst>
          </p:cNvPr>
          <p:cNvSpPr txBox="1">
            <a:spLocks/>
          </p:cNvSpPr>
          <p:nvPr/>
        </p:nvSpPr>
        <p:spPr>
          <a:xfrm>
            <a:off x="519749" y="907525"/>
            <a:ext cx="348498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sz="2400" dirty="0"/>
              <a:t>HẠN CHẾ CỦA ĐỒ ÁN</a:t>
            </a:r>
          </a:p>
        </p:txBody>
      </p:sp>
    </p:spTree>
    <p:extLst>
      <p:ext uri="{BB962C8B-B14F-4D97-AF65-F5344CB8AC3E}">
        <p14:creationId xmlns:p14="http://schemas.microsoft.com/office/powerpoint/2010/main" val="4201478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>
          <a:extLst>
            <a:ext uri="{FF2B5EF4-FFF2-40B4-BE49-F238E27FC236}">
              <a16:creationId xmlns:a16="http://schemas.microsoft.com/office/drawing/2014/main" id="{5DDCB776-7838-3453-3A94-7CCA7C7EA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>
            <a:extLst>
              <a:ext uri="{FF2B5EF4-FFF2-40B4-BE49-F238E27FC236}">
                <a16:creationId xmlns:a16="http://schemas.microsoft.com/office/drawing/2014/main" id="{990205CD-AD64-5733-4D5D-39B222B4204F}"/>
              </a:ext>
            </a:extLst>
          </p:cNvPr>
          <p:cNvSpPr/>
          <p:nvPr/>
        </p:nvSpPr>
        <p:spPr>
          <a:xfrm rot="5400000" flipH="1">
            <a:off x="3047135" y="-692550"/>
            <a:ext cx="3257700" cy="6528600"/>
          </a:xfrm>
          <a:prstGeom prst="roundRect">
            <a:avLst>
              <a:gd name="adj" fmla="val 50000"/>
            </a:avLst>
          </a:prstGeom>
          <a:solidFill>
            <a:srgbClr val="005E91">
              <a:alpha val="73130"/>
            </a:srgbClr>
          </a:solidFill>
          <a:ln>
            <a:noFill/>
          </a:ln>
        </p:spPr>
        <p:txBody>
          <a:bodyPr spcFirstLastPara="1" vert="vert270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50" name="Google Shape;350;p42">
            <a:extLst>
              <a:ext uri="{FF2B5EF4-FFF2-40B4-BE49-F238E27FC236}">
                <a16:creationId xmlns:a16="http://schemas.microsoft.com/office/drawing/2014/main" id="{42DCA5BE-0635-D08F-350E-E7577950B2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9707" y="2241509"/>
            <a:ext cx="2584586" cy="6604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4. KẾT LUẬN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92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9"/>
          <p:cNvSpPr txBox="1">
            <a:spLocks noGrp="1"/>
          </p:cNvSpPr>
          <p:nvPr>
            <p:ph type="title"/>
          </p:nvPr>
        </p:nvSpPr>
        <p:spPr>
          <a:xfrm>
            <a:off x="1746175" y="445025"/>
            <a:ext cx="245329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KẾT LUẬN</a:t>
            </a:r>
            <a:endParaRPr dirty="0"/>
          </a:p>
        </p:txBody>
      </p:sp>
      <p:sp>
        <p:nvSpPr>
          <p:cNvPr id="463" name="Google Shape;463;p49"/>
          <p:cNvSpPr txBox="1">
            <a:spLocks noGrp="1"/>
          </p:cNvSpPr>
          <p:nvPr>
            <p:ph type="body" idx="1"/>
          </p:nvPr>
        </p:nvSpPr>
        <p:spPr>
          <a:xfrm>
            <a:off x="1746175" y="1305775"/>
            <a:ext cx="6684600" cy="3587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vi-VN" sz="1800" dirty="0"/>
              <a:t>Thông qua quá trình thực hiện đề tài </a:t>
            </a:r>
            <a:r>
              <a:rPr lang="vi-VN" sz="1800" b="1" dirty="0"/>
              <a:t>“Xây dựng website bán văn phòng phẩm bằng ASP.NET MVC”</a:t>
            </a:r>
            <a:r>
              <a:rPr lang="vi-VN" sz="1800" dirty="0"/>
              <a:t>, em đã đạt được những kết quả sau: </a:t>
            </a:r>
            <a:endParaRPr lang="en-US" sz="1800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b="1" dirty="0" err="1"/>
              <a:t>Nắm</a:t>
            </a:r>
            <a:r>
              <a:rPr lang="en-US" sz="1600" b="1" dirty="0"/>
              <a:t> </a:t>
            </a:r>
            <a:r>
              <a:rPr lang="en-US" sz="1600" b="1" dirty="0" err="1"/>
              <a:t>vững</a:t>
            </a:r>
            <a:r>
              <a:rPr lang="en-US" sz="1600" b="1" dirty="0"/>
              <a:t> </a:t>
            </a:r>
            <a:r>
              <a:rPr lang="en-US" sz="1600" b="1" dirty="0" err="1"/>
              <a:t>kiến</a:t>
            </a:r>
            <a:r>
              <a:rPr lang="en-US" sz="1600" b="1" dirty="0"/>
              <a:t> </a:t>
            </a:r>
            <a:r>
              <a:rPr lang="en-US" sz="1600" b="1" dirty="0" err="1"/>
              <a:t>thức</a:t>
            </a:r>
            <a:r>
              <a:rPr lang="en-US" sz="1600" b="1" dirty="0"/>
              <a:t> </a:t>
            </a:r>
            <a:r>
              <a:rPr lang="en-US" sz="1600" b="1" dirty="0" err="1"/>
              <a:t>và</a:t>
            </a:r>
            <a:r>
              <a:rPr lang="en-US" sz="1600" b="1" dirty="0"/>
              <a:t> </a:t>
            </a:r>
            <a:r>
              <a:rPr lang="en-US" sz="1600" b="1" dirty="0" err="1"/>
              <a:t>kỹ</a:t>
            </a:r>
            <a:r>
              <a:rPr lang="en-US" sz="1600" b="1" dirty="0"/>
              <a:t> </a:t>
            </a:r>
            <a:r>
              <a:rPr lang="en-US" sz="1600" b="1" dirty="0" err="1"/>
              <a:t>thuật</a:t>
            </a:r>
            <a:r>
              <a:rPr lang="en-US" sz="1600" dirty="0"/>
              <a:t> </a:t>
            </a:r>
            <a:r>
              <a:rPr lang="en-US" sz="1600" dirty="0" err="1"/>
              <a:t>liên</a:t>
            </a:r>
            <a:r>
              <a:rPr lang="en-US" sz="1600" dirty="0"/>
              <a:t> </a:t>
            </a:r>
            <a:r>
              <a:rPr lang="en-US" sz="1600" dirty="0" err="1"/>
              <a:t>quan</a:t>
            </a:r>
            <a:r>
              <a:rPr lang="en-US" sz="1600" dirty="0"/>
              <a:t> </a:t>
            </a:r>
            <a:r>
              <a:rPr lang="en-US" sz="1600" dirty="0" err="1"/>
              <a:t>đến</a:t>
            </a:r>
            <a:r>
              <a:rPr lang="en-US" sz="1600" dirty="0"/>
              <a:t> </a:t>
            </a:r>
            <a:r>
              <a:rPr lang="en-US" sz="1600" dirty="0" err="1"/>
              <a:t>phát</a:t>
            </a:r>
            <a:r>
              <a:rPr lang="en-US" sz="1600" dirty="0"/>
              <a:t> </a:t>
            </a:r>
            <a:r>
              <a:rPr lang="en-US" sz="1600" dirty="0" err="1"/>
              <a:t>triển</a:t>
            </a:r>
            <a:r>
              <a:rPr lang="en-US" sz="1600" dirty="0"/>
              <a:t> </a:t>
            </a:r>
            <a:r>
              <a:rPr lang="en-US" sz="1600" dirty="0" err="1"/>
              <a:t>ứng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web </a:t>
            </a:r>
            <a:r>
              <a:rPr lang="en-US" sz="1600" dirty="0" err="1"/>
              <a:t>bằng</a:t>
            </a:r>
            <a:r>
              <a:rPr lang="en-US" sz="1600" dirty="0"/>
              <a:t> ASP.NET,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hợp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SQL Server </a:t>
            </a:r>
            <a:r>
              <a:rPr lang="en-US" sz="1600" dirty="0" err="1"/>
              <a:t>và</a:t>
            </a:r>
            <a:r>
              <a:rPr lang="en-US" sz="1600" dirty="0"/>
              <a:t> AJAX.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600" b="1" dirty="0"/>
              <a:t>Xây dựng thành công hệ thống website bán văn phòng phẩm</a:t>
            </a:r>
            <a:r>
              <a:rPr lang="vi-VN" sz="1600" dirty="0"/>
              <a:t>, tích hợp đầy đủ các chức năng như quản lý sản phẩm, đơn hàng và kho hàng. </a:t>
            </a:r>
            <a:endParaRPr lang="en-US"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600" b="1" dirty="0"/>
              <a:t>Kết hợp các công nghệ phù hợp</a:t>
            </a:r>
            <a:r>
              <a:rPr lang="vi-VN" sz="1600" dirty="0"/>
              <a:t>, xây dựng hệ thống đáp ứng tốt yêu cầu về tính năng, hiệu suất và mang lại trải nghiệm thân thiện cho người dùng</a:t>
            </a:r>
            <a:r>
              <a:rPr lang="vi-VN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HƯỚNG PHÁT TRIỂN</a:t>
            </a:r>
            <a:endParaRPr dirty="0"/>
          </a:p>
        </p:txBody>
      </p:sp>
      <p:sp>
        <p:nvSpPr>
          <p:cNvPr id="26" name="Google Shape;389;p46">
            <a:extLst>
              <a:ext uri="{FF2B5EF4-FFF2-40B4-BE49-F238E27FC236}">
                <a16:creationId xmlns:a16="http://schemas.microsoft.com/office/drawing/2014/main" id="{A5E53B9B-5D74-48CD-D10E-187A08E42F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43800" y="926005"/>
            <a:ext cx="7703500" cy="3857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mọi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(desktop, tablet, smartphone).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chóng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marketing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khuyến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mãi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thân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200" kern="100" dirty="0">
                <a:solidFill>
                  <a:srgbClr val="03497D"/>
                </a:solidFill>
                <a:effectLst/>
                <a:latin typeface="Albert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03497D"/>
              </a:solidFill>
              <a:effectLst/>
              <a:latin typeface="Albert Sans" panose="020B060402020202020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5070E9-F9C1-E2FE-B5F1-739334F71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133" y="2085906"/>
            <a:ext cx="4289905" cy="2638493"/>
          </a:xfrm>
          <a:prstGeom prst="rect">
            <a:avLst/>
          </a:prstGeom>
        </p:spPr>
      </p:pic>
      <p:sp>
        <p:nvSpPr>
          <p:cNvPr id="6" name="Google Shape;713;p61">
            <a:extLst>
              <a:ext uri="{FF2B5EF4-FFF2-40B4-BE49-F238E27FC236}">
                <a16:creationId xmlns:a16="http://schemas.microsoft.com/office/drawing/2014/main" id="{3A52766C-30CD-D10B-4867-0788DD348350}"/>
              </a:ext>
            </a:extLst>
          </p:cNvPr>
          <p:cNvSpPr txBox="1">
            <a:spLocks/>
          </p:cNvSpPr>
          <p:nvPr/>
        </p:nvSpPr>
        <p:spPr>
          <a:xfrm>
            <a:off x="2167466" y="1842923"/>
            <a:ext cx="5350934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9600" dirty="0"/>
              <a:t>Thanks</a:t>
            </a:r>
            <a:r>
              <a:rPr lang="en-US" dirty="0"/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>
            <a:spLocks noGrp="1"/>
          </p:cNvSpPr>
          <p:nvPr>
            <p:ph type="title"/>
          </p:nvPr>
        </p:nvSpPr>
        <p:spPr>
          <a:xfrm>
            <a:off x="720000" y="13899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NỘI DUNG CHÍNH</a:t>
            </a:r>
            <a:endParaRPr sz="4000" dirty="0"/>
          </a:p>
        </p:txBody>
      </p:sp>
      <p:sp>
        <p:nvSpPr>
          <p:cNvPr id="289" name="Google Shape;289;p36"/>
          <p:cNvSpPr txBox="1">
            <a:spLocks noGrp="1"/>
          </p:cNvSpPr>
          <p:nvPr>
            <p:ph type="subTitle" idx="16"/>
          </p:nvPr>
        </p:nvSpPr>
        <p:spPr>
          <a:xfrm>
            <a:off x="2243666" y="1115944"/>
            <a:ext cx="465666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01. TỔNG QUAN VỀ ĐỀ TÀI</a:t>
            </a:r>
            <a:endParaRPr sz="2800" dirty="0"/>
          </a:p>
        </p:txBody>
      </p:sp>
      <p:sp>
        <p:nvSpPr>
          <p:cNvPr id="290" name="Google Shape;290;p36"/>
          <p:cNvSpPr txBox="1">
            <a:spLocks noGrp="1"/>
          </p:cNvSpPr>
          <p:nvPr>
            <p:ph type="subTitle" idx="17"/>
          </p:nvPr>
        </p:nvSpPr>
        <p:spPr>
          <a:xfrm>
            <a:off x="1580739" y="3849997"/>
            <a:ext cx="6843261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04.  KẾT LUẬN VÀ HƯỚNG PHÁT TRIỂN</a:t>
            </a:r>
            <a:endParaRPr sz="2800" dirty="0"/>
          </a:p>
        </p:txBody>
      </p:sp>
      <p:sp>
        <p:nvSpPr>
          <p:cNvPr id="292" name="Google Shape;292;p36"/>
          <p:cNvSpPr txBox="1">
            <a:spLocks noGrp="1"/>
          </p:cNvSpPr>
          <p:nvPr>
            <p:ph type="subTitle" idx="19"/>
          </p:nvPr>
        </p:nvSpPr>
        <p:spPr>
          <a:xfrm>
            <a:off x="2150125" y="2027295"/>
            <a:ext cx="4843749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02.  CÔNG NGHỆ SỬ DỤNG</a:t>
            </a:r>
            <a:endParaRPr sz="2800" dirty="0"/>
          </a:p>
        </p:txBody>
      </p:sp>
      <p:sp>
        <p:nvSpPr>
          <p:cNvPr id="294" name="Google Shape;294;p36"/>
          <p:cNvSpPr txBox="1">
            <a:spLocks noGrp="1"/>
          </p:cNvSpPr>
          <p:nvPr>
            <p:ph type="subTitle" idx="21"/>
          </p:nvPr>
        </p:nvSpPr>
        <p:spPr>
          <a:xfrm>
            <a:off x="2160012" y="2938646"/>
            <a:ext cx="4833862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03.  KẾT QUẢ THỰC HIỆN</a:t>
            </a: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/>
          <p:nvPr/>
        </p:nvSpPr>
        <p:spPr>
          <a:xfrm rot="5400000" flipH="1">
            <a:off x="3047135" y="-692550"/>
            <a:ext cx="3257700" cy="6528600"/>
          </a:xfrm>
          <a:prstGeom prst="roundRect">
            <a:avLst>
              <a:gd name="adj" fmla="val 50000"/>
            </a:avLst>
          </a:prstGeom>
          <a:solidFill>
            <a:srgbClr val="005E91">
              <a:alpha val="73130"/>
            </a:srgbClr>
          </a:solidFill>
          <a:ln>
            <a:noFill/>
          </a:ln>
        </p:spPr>
        <p:txBody>
          <a:bodyPr spcFirstLastPara="1" vert="vert270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50" name="Google Shape;350;p42"/>
          <p:cNvSpPr txBox="1">
            <a:spLocks noGrp="1"/>
          </p:cNvSpPr>
          <p:nvPr>
            <p:ph type="title"/>
          </p:nvPr>
        </p:nvSpPr>
        <p:spPr>
          <a:xfrm>
            <a:off x="2139814" y="2241509"/>
            <a:ext cx="4864371" cy="6604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1. TỔNG QUAN VỀ ĐỀ TÀI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41D940B6-E92B-B2F9-8519-1CBE6B3D3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>
            <a:extLst>
              <a:ext uri="{FF2B5EF4-FFF2-40B4-BE49-F238E27FC236}">
                <a16:creationId xmlns:a16="http://schemas.microsoft.com/office/drawing/2014/main" id="{A72CB563-5D7F-0B20-73CB-C45B4C7110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1. TỔNG QUAN VỀ ĐỀ TÀI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B043A2-DF7B-9664-18AC-49FD9519BE7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20000" y="1639919"/>
            <a:ext cx="7543802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Xây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dựng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website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thương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mại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điện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tử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chuyên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bán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văn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phòng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phẩm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hỗ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trợ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tìm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kiếm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đặt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hàng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toán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dõi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đơn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hàng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dễ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dàng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Giúp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doanh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nghiệp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quản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hiệu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quả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tối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ưu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trình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bán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hàng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thúc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đẩy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chuyển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đổi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lĩnh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vực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bán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lẻ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Ứng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công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nghệ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lập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trình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hiện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đại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nâng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năng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xây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dựng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triển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hệ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thống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thực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tế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viên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" name="Google Shape;262;p34">
            <a:extLst>
              <a:ext uri="{FF2B5EF4-FFF2-40B4-BE49-F238E27FC236}">
                <a16:creationId xmlns:a16="http://schemas.microsoft.com/office/drawing/2014/main" id="{BE02A86A-B073-ACCF-C7BA-B126370676D6}"/>
              </a:ext>
            </a:extLst>
          </p:cNvPr>
          <p:cNvSpPr txBox="1">
            <a:spLocks/>
          </p:cNvSpPr>
          <p:nvPr/>
        </p:nvSpPr>
        <p:spPr>
          <a:xfrm>
            <a:off x="635711" y="1107479"/>
            <a:ext cx="2683222" cy="442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latin typeface="Albert Sans"/>
                <a:ea typeface="Albert Sans"/>
                <a:cs typeface="Albert Sans"/>
                <a:sym typeface="Albert Sans"/>
              </a:rPr>
              <a:t>Lý do </a:t>
            </a:r>
            <a:r>
              <a:rPr lang="en-US" sz="2000" b="1" dirty="0" err="1">
                <a:latin typeface="Albert Sans"/>
                <a:ea typeface="Albert Sans"/>
                <a:cs typeface="Albert Sans"/>
                <a:sym typeface="Albert Sans"/>
              </a:rPr>
              <a:t>chọn</a:t>
            </a:r>
            <a:r>
              <a:rPr lang="en-US" sz="2000" b="1" dirty="0"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US" sz="2000" b="1" dirty="0" err="1">
                <a:latin typeface="Albert Sans"/>
                <a:ea typeface="Albert Sans"/>
                <a:cs typeface="Albert Sans"/>
                <a:sym typeface="Albert Sans"/>
              </a:rPr>
              <a:t>đề</a:t>
            </a:r>
            <a:r>
              <a:rPr lang="en-US" sz="2000" b="1" dirty="0"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US" sz="2000" b="1" dirty="0" err="1">
                <a:latin typeface="Albert Sans"/>
                <a:ea typeface="Albert Sans"/>
                <a:cs typeface="Albert Sans"/>
                <a:sym typeface="Albert Sans"/>
              </a:rPr>
              <a:t>tài</a:t>
            </a:r>
            <a:endParaRPr lang="vi-VN" sz="2000" b="1" dirty="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422392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7E52CB13-ADE1-5425-B14E-AC18391A5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>
            <a:extLst>
              <a:ext uri="{FF2B5EF4-FFF2-40B4-BE49-F238E27FC236}">
                <a16:creationId xmlns:a16="http://schemas.microsoft.com/office/drawing/2014/main" id="{A0546E24-B0C8-8905-B17C-A7AD890738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1. TỔNG QUAN VỀ ĐỀ TÀI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47267E-2650-554B-65FF-A3428AB5C3D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20000" y="1635750"/>
            <a:ext cx="7543802" cy="254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Cung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cấp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nền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tảng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mua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sắm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trực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tuyến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Cho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phép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khách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dễ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dàng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thanh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trực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tuyến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800" b="1" dirty="0">
                <a:latin typeface="Calibri" panose="020F0502020204030204" pitchFamily="34" charset="0"/>
                <a:cs typeface="Calibri" panose="020F0502020204030204" pitchFamily="34" charset="0"/>
              </a:rPr>
              <a:t>Quản lý đơn hàng</a:t>
            </a:r>
            <a:r>
              <a:rPr lang="vi-VN" sz="1800" dirty="0">
                <a:latin typeface="Calibri" panose="020F0502020204030204" pitchFamily="34" charset="0"/>
                <a:cs typeface="Calibri" panose="020F0502020204030204" pitchFamily="34" charset="0"/>
              </a:rPr>
              <a:t>: Theo dõi và xử lý đơn hàng nhanh chóng, từ khi đặt cho đến khi giao.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Quản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kho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Theo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dõi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tồn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kho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gian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cập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nhật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cảnh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báo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thiếu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Google Shape;262;p34">
            <a:extLst>
              <a:ext uri="{FF2B5EF4-FFF2-40B4-BE49-F238E27FC236}">
                <a16:creationId xmlns:a16="http://schemas.microsoft.com/office/drawing/2014/main" id="{ECF2A349-36AB-21BA-8A54-8EFE30E66852}"/>
              </a:ext>
            </a:extLst>
          </p:cNvPr>
          <p:cNvSpPr txBox="1">
            <a:spLocks/>
          </p:cNvSpPr>
          <p:nvPr/>
        </p:nvSpPr>
        <p:spPr>
          <a:xfrm>
            <a:off x="635710" y="1107479"/>
            <a:ext cx="3199689" cy="442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 err="1">
                <a:latin typeface="Albert Sans"/>
                <a:ea typeface="Albert Sans"/>
                <a:cs typeface="Albert Sans"/>
                <a:sym typeface="Albert Sans"/>
              </a:rPr>
              <a:t>Tính</a:t>
            </a:r>
            <a:r>
              <a:rPr lang="en-US" sz="2000" b="1" dirty="0"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US" sz="2000" b="1" dirty="0" err="1">
                <a:latin typeface="Albert Sans"/>
                <a:ea typeface="Albert Sans"/>
                <a:cs typeface="Albert Sans"/>
                <a:sym typeface="Albert Sans"/>
              </a:rPr>
              <a:t>ứng</a:t>
            </a:r>
            <a:r>
              <a:rPr lang="en-US" sz="2000" b="1" dirty="0"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US" sz="2000" b="1" dirty="0" err="1">
                <a:latin typeface="Albert Sans"/>
                <a:ea typeface="Albert Sans"/>
                <a:cs typeface="Albert Sans"/>
                <a:sym typeface="Albert Sans"/>
              </a:rPr>
              <a:t>dụng</a:t>
            </a:r>
            <a:r>
              <a:rPr lang="en-US" sz="2000" b="1" dirty="0"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US" sz="2000" b="1" dirty="0" err="1">
                <a:latin typeface="Albert Sans"/>
                <a:ea typeface="Albert Sans"/>
                <a:cs typeface="Albert Sans"/>
                <a:sym typeface="Albert Sans"/>
              </a:rPr>
              <a:t>của</a:t>
            </a:r>
            <a:r>
              <a:rPr lang="en-US" sz="2000" b="1" dirty="0"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US" sz="2000" b="1" dirty="0" err="1">
                <a:latin typeface="Albert Sans"/>
                <a:ea typeface="Albert Sans"/>
                <a:cs typeface="Albert Sans"/>
                <a:sym typeface="Albert Sans"/>
              </a:rPr>
              <a:t>đề</a:t>
            </a:r>
            <a:r>
              <a:rPr lang="en-US" sz="2000" b="1" dirty="0"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US" sz="2000" b="1" dirty="0" err="1">
                <a:latin typeface="Albert Sans"/>
                <a:ea typeface="Albert Sans"/>
                <a:cs typeface="Albert Sans"/>
                <a:sym typeface="Albert Sans"/>
              </a:rPr>
              <a:t>tài</a:t>
            </a:r>
            <a:endParaRPr lang="vi-VN" sz="2000" b="1" dirty="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408330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>
          <a:extLst>
            <a:ext uri="{FF2B5EF4-FFF2-40B4-BE49-F238E27FC236}">
              <a16:creationId xmlns:a16="http://schemas.microsoft.com/office/drawing/2014/main" id="{038A2CD5-7274-1B77-2E69-BE487DBA4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>
            <a:extLst>
              <a:ext uri="{FF2B5EF4-FFF2-40B4-BE49-F238E27FC236}">
                <a16:creationId xmlns:a16="http://schemas.microsoft.com/office/drawing/2014/main" id="{D28F40F3-63FC-6134-A0FC-2CB49386F0BF}"/>
              </a:ext>
            </a:extLst>
          </p:cNvPr>
          <p:cNvSpPr/>
          <p:nvPr/>
        </p:nvSpPr>
        <p:spPr>
          <a:xfrm rot="5400000" flipH="1">
            <a:off x="3047135" y="-692550"/>
            <a:ext cx="3257700" cy="6528600"/>
          </a:xfrm>
          <a:prstGeom prst="roundRect">
            <a:avLst>
              <a:gd name="adj" fmla="val 50000"/>
            </a:avLst>
          </a:prstGeom>
          <a:solidFill>
            <a:srgbClr val="005E91">
              <a:alpha val="73130"/>
            </a:srgbClr>
          </a:solidFill>
          <a:ln>
            <a:noFill/>
          </a:ln>
        </p:spPr>
        <p:txBody>
          <a:bodyPr spcFirstLastPara="1" vert="vert270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50" name="Google Shape;350;p42">
            <a:extLst>
              <a:ext uri="{FF2B5EF4-FFF2-40B4-BE49-F238E27FC236}">
                <a16:creationId xmlns:a16="http://schemas.microsoft.com/office/drawing/2014/main" id="{2B948841-D7AF-7B79-8D72-596AA7D1E8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39814" y="2241509"/>
            <a:ext cx="4864371" cy="6604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2. CÔNG NGHỆ SỬ DỤNG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338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CÔNG NGHỆ SỬ DỤNG</a:t>
            </a:r>
            <a:endParaRPr dirty="0"/>
          </a:p>
        </p:txBody>
      </p:sp>
      <p:sp>
        <p:nvSpPr>
          <p:cNvPr id="311" name="Google Shape;311;p38"/>
          <p:cNvSpPr txBox="1">
            <a:spLocks noGrp="1"/>
          </p:cNvSpPr>
          <p:nvPr>
            <p:ph type="subTitle" idx="1"/>
          </p:nvPr>
        </p:nvSpPr>
        <p:spPr>
          <a:xfrm>
            <a:off x="716625" y="2010155"/>
            <a:ext cx="2439000" cy="11479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framework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mạnh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mẽ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Microsoft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web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dịch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web.</a:t>
            </a:r>
            <a:endParaRPr sz="2200" dirty="0"/>
          </a:p>
        </p:txBody>
      </p:sp>
      <p:sp>
        <p:nvSpPr>
          <p:cNvPr id="312" name="Google Shape;312;p38"/>
          <p:cNvSpPr txBox="1">
            <a:spLocks noGrp="1"/>
          </p:cNvSpPr>
          <p:nvPr>
            <p:ph type="subTitle" idx="2"/>
          </p:nvPr>
        </p:nvSpPr>
        <p:spPr>
          <a:xfrm>
            <a:off x="3352500" y="2010155"/>
            <a:ext cx="2439000" cy="18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Hỗ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trợ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C#, VB.NET,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tốt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.NET Framework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.NET Core.</a:t>
            </a:r>
            <a:endParaRPr sz="2200" dirty="0"/>
          </a:p>
        </p:txBody>
      </p:sp>
      <p:sp>
        <p:nvSpPr>
          <p:cNvPr id="313" name="Google Shape;313;p38"/>
          <p:cNvSpPr txBox="1">
            <a:spLocks noGrp="1"/>
          </p:cNvSpPr>
          <p:nvPr>
            <p:ph type="subTitle" idx="3"/>
          </p:nvPr>
        </p:nvSpPr>
        <p:spPr>
          <a:xfrm>
            <a:off x="5988375" y="2010155"/>
            <a:ext cx="2439000" cy="18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Tách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biệt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Model (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), View (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Controller (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giúp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dễ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bảo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trì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rộng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2200" dirty="0"/>
          </a:p>
        </p:txBody>
      </p:sp>
      <p:sp>
        <p:nvSpPr>
          <p:cNvPr id="314" name="Google Shape;314;p38"/>
          <p:cNvSpPr txBox="1">
            <a:spLocks noGrp="1"/>
          </p:cNvSpPr>
          <p:nvPr>
            <p:ph type="subTitle" idx="4"/>
          </p:nvPr>
        </p:nvSpPr>
        <p:spPr>
          <a:xfrm>
            <a:off x="716625" y="1498598"/>
            <a:ext cx="2439000" cy="4694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ASP.NET</a:t>
            </a:r>
            <a:endParaRPr sz="2200" dirty="0"/>
          </a:p>
        </p:txBody>
      </p:sp>
      <p:sp>
        <p:nvSpPr>
          <p:cNvPr id="315" name="Google Shape;315;p38"/>
          <p:cNvSpPr txBox="1">
            <a:spLocks noGrp="1"/>
          </p:cNvSpPr>
          <p:nvPr>
            <p:ph type="subTitle" idx="5"/>
          </p:nvPr>
        </p:nvSpPr>
        <p:spPr>
          <a:xfrm>
            <a:off x="3269309" y="1489875"/>
            <a:ext cx="2439000" cy="4694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Ngôn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ngữ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endParaRPr sz="2200" dirty="0"/>
          </a:p>
        </p:txBody>
      </p:sp>
      <p:sp>
        <p:nvSpPr>
          <p:cNvPr id="316" name="Google Shape;316;p38"/>
          <p:cNvSpPr txBox="1">
            <a:spLocks noGrp="1"/>
          </p:cNvSpPr>
          <p:nvPr>
            <p:ph type="subTitle" idx="6"/>
          </p:nvPr>
        </p:nvSpPr>
        <p:spPr>
          <a:xfrm>
            <a:off x="5988375" y="1489875"/>
            <a:ext cx="2439000" cy="4694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Kiến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trúc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MVC</a:t>
            </a:r>
            <a:endParaRPr sz="2200" dirty="0"/>
          </a:p>
        </p:txBody>
      </p:sp>
      <p:sp>
        <p:nvSpPr>
          <p:cNvPr id="2" name="Google Shape;314;p38">
            <a:extLst>
              <a:ext uri="{FF2B5EF4-FFF2-40B4-BE49-F238E27FC236}">
                <a16:creationId xmlns:a16="http://schemas.microsoft.com/office/drawing/2014/main" id="{78162D89-7063-F70B-21D9-1FA2D78B3023}"/>
              </a:ext>
            </a:extLst>
          </p:cNvPr>
          <p:cNvSpPr txBox="1">
            <a:spLocks/>
          </p:cNvSpPr>
          <p:nvPr/>
        </p:nvSpPr>
        <p:spPr>
          <a:xfrm>
            <a:off x="519750" y="907525"/>
            <a:ext cx="243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sz="2400" dirty="0"/>
              <a:t>1: ASP. NET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6"/>
          <p:cNvSpPr txBox="1">
            <a:spLocks noGrp="1"/>
          </p:cNvSpPr>
          <p:nvPr>
            <p:ph type="subTitle" idx="1"/>
          </p:nvPr>
        </p:nvSpPr>
        <p:spPr>
          <a:xfrm>
            <a:off x="720000" y="1781139"/>
            <a:ext cx="77035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SQL Server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: Là hệ quản trị cơ sở dữ liệu quan hệ do Microsoft phát triển, giúp lưu trữ và quản lý dữ liệu một cách an toàn và hiệu quả.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Khả năng tích hợp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: Dễ dàng tích hợp với các ứng dụng như ASP.NET, Excel, Power BI, và các dịch vụ đám mây của Microsoft.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310;p38">
            <a:extLst>
              <a:ext uri="{FF2B5EF4-FFF2-40B4-BE49-F238E27FC236}">
                <a16:creationId xmlns:a16="http://schemas.microsoft.com/office/drawing/2014/main" id="{E588EB3B-7670-7DFD-A70E-26B6192F04AE}"/>
              </a:ext>
            </a:extLst>
          </p:cNvPr>
          <p:cNvSpPr txBox="1">
            <a:spLocks/>
          </p:cNvSpPr>
          <p:nvPr/>
        </p:nvSpPr>
        <p:spPr>
          <a:xfrm>
            <a:off x="719500" y="1800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-US" dirty="0"/>
              <a:t>CÔNG NGHỆ SỬ DỤNG</a:t>
            </a:r>
          </a:p>
        </p:txBody>
      </p:sp>
      <p:sp>
        <p:nvSpPr>
          <p:cNvPr id="5" name="Google Shape;314;p38">
            <a:extLst>
              <a:ext uri="{FF2B5EF4-FFF2-40B4-BE49-F238E27FC236}">
                <a16:creationId xmlns:a16="http://schemas.microsoft.com/office/drawing/2014/main" id="{CDCFBE20-419F-F260-55AF-204B3729831A}"/>
              </a:ext>
            </a:extLst>
          </p:cNvPr>
          <p:cNvSpPr txBox="1">
            <a:spLocks/>
          </p:cNvSpPr>
          <p:nvPr/>
        </p:nvSpPr>
        <p:spPr>
          <a:xfrm>
            <a:off x="519750" y="907525"/>
            <a:ext cx="243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sz="2400" dirty="0"/>
              <a:t>2: SQL SERVER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3"/>
          <p:cNvSpPr txBox="1">
            <a:spLocks noGrp="1"/>
          </p:cNvSpPr>
          <p:nvPr>
            <p:ph type="title"/>
          </p:nvPr>
        </p:nvSpPr>
        <p:spPr>
          <a:xfrm>
            <a:off x="720000" y="2756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CÔNG NGHỆ SỬ DỤNG</a:t>
            </a:r>
            <a:endParaRPr dirty="0"/>
          </a:p>
        </p:txBody>
      </p:sp>
      <p:sp>
        <p:nvSpPr>
          <p:cNvPr id="515" name="Google Shape;515;p53"/>
          <p:cNvSpPr txBox="1">
            <a:spLocks noGrp="1"/>
          </p:cNvSpPr>
          <p:nvPr>
            <p:ph type="subTitle" idx="1"/>
          </p:nvPr>
        </p:nvSpPr>
        <p:spPr>
          <a:xfrm>
            <a:off x="720000" y="3225687"/>
            <a:ext cx="7704000" cy="16595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framework front-end </a:t>
            </a:r>
            <a:r>
              <a:rPr lang="en-US" sz="1600" dirty="0" err="1"/>
              <a:t>mã</a:t>
            </a:r>
            <a:r>
              <a:rPr lang="en-US" sz="1600" dirty="0"/>
              <a:t> </a:t>
            </a:r>
            <a:r>
              <a:rPr lang="en-US" sz="1600" dirty="0" err="1"/>
              <a:t>nguồn</a:t>
            </a:r>
            <a:r>
              <a:rPr lang="en-US" sz="1600" dirty="0"/>
              <a:t> </a:t>
            </a:r>
            <a:r>
              <a:rPr lang="en-US" sz="1600" dirty="0" err="1"/>
              <a:t>mở</a:t>
            </a:r>
            <a:r>
              <a:rPr lang="en-US" sz="1600" dirty="0"/>
              <a:t>, </a:t>
            </a:r>
            <a:r>
              <a:rPr lang="en-US" sz="1600" dirty="0" err="1"/>
              <a:t>giúp</a:t>
            </a:r>
            <a:r>
              <a:rPr lang="en-US" sz="1600" dirty="0"/>
              <a:t> </a:t>
            </a:r>
            <a:r>
              <a:rPr lang="en-US" sz="1600" dirty="0" err="1"/>
              <a:t>xây</a:t>
            </a:r>
            <a:r>
              <a:rPr lang="en-US" sz="1600" dirty="0"/>
              <a:t> </a:t>
            </a:r>
            <a:r>
              <a:rPr lang="en-US" sz="1600" dirty="0" err="1"/>
              <a:t>dựng</a:t>
            </a:r>
            <a:r>
              <a:rPr lang="en-US" sz="1600" dirty="0"/>
              <a:t> </a:t>
            </a:r>
            <a:r>
              <a:rPr lang="en-US" sz="1600" dirty="0" err="1"/>
              <a:t>giao</a:t>
            </a:r>
            <a:r>
              <a:rPr lang="en-US" sz="1600" dirty="0"/>
              <a:t> </a:t>
            </a:r>
            <a:r>
              <a:rPr lang="en-US" sz="1600" dirty="0" err="1"/>
              <a:t>diện</a:t>
            </a:r>
            <a:r>
              <a:rPr lang="en-US" sz="1600" dirty="0"/>
              <a:t> website </a:t>
            </a:r>
            <a:r>
              <a:rPr lang="en-US" sz="1600" dirty="0" err="1"/>
              <a:t>nhanh</a:t>
            </a:r>
            <a:r>
              <a:rPr lang="en-US" sz="1600" dirty="0"/>
              <a:t> </a:t>
            </a:r>
            <a:r>
              <a:rPr lang="en-US" sz="1600" dirty="0" err="1"/>
              <a:t>chóng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dễ</a:t>
            </a:r>
            <a:r>
              <a:rPr lang="en-US" sz="1600" dirty="0"/>
              <a:t> </a:t>
            </a:r>
            <a:r>
              <a:rPr lang="en-US" sz="1600" dirty="0" err="1"/>
              <a:t>dàng</a:t>
            </a:r>
            <a:r>
              <a:rPr lang="en-US" sz="1600" dirty="0"/>
              <a:t>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600" dirty="0"/>
              <a:t>Giao diện tự động thích nghi với nhiều thiết bị như điện thoại, máy tính bảng, máy tính để bàn. </a:t>
            </a:r>
            <a:endParaRPr lang="en-US"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600" dirty="0"/>
              <a:t>Cung cấp các thành phần như nút, form, bảng, thanh điều hướng,... giúp tiết kiệm thời gian lập trình.</a:t>
            </a:r>
            <a:endParaRPr sz="1600" dirty="0"/>
          </a:p>
        </p:txBody>
      </p:sp>
      <p:sp>
        <p:nvSpPr>
          <p:cNvPr id="516" name="Google Shape;516;p53"/>
          <p:cNvSpPr txBox="1">
            <a:spLocks noGrp="1"/>
          </p:cNvSpPr>
          <p:nvPr>
            <p:ph type="subTitle" idx="2"/>
          </p:nvPr>
        </p:nvSpPr>
        <p:spPr>
          <a:xfrm>
            <a:off x="720000" y="1205493"/>
            <a:ext cx="7704000" cy="1546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AJAX (Asynchronous JavaScript and XML)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kỹ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web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giúp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cập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nhật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mà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tải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trang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Sử dụng JavaScript để gửi yêu cầu đến máy chủ, nhận phản hồi, và cập nhật giao diện người dùng một cách động.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AJAX có thể xử lý dữ liệu dưới nhiều định dạng như JSON, XML, HTML hoặc plain text.</a:t>
            </a:r>
            <a:endParaRPr lang="vi-VN" sz="1600" dirty="0"/>
          </a:p>
        </p:txBody>
      </p:sp>
      <p:sp>
        <p:nvSpPr>
          <p:cNvPr id="517" name="Google Shape;517;p53"/>
          <p:cNvSpPr txBox="1">
            <a:spLocks noGrp="1"/>
          </p:cNvSpPr>
          <p:nvPr>
            <p:ph type="subTitle" idx="3"/>
          </p:nvPr>
        </p:nvSpPr>
        <p:spPr>
          <a:xfrm>
            <a:off x="720000" y="811964"/>
            <a:ext cx="7704000" cy="50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AJAX</a:t>
            </a:r>
            <a:endParaRPr dirty="0"/>
          </a:p>
        </p:txBody>
      </p:sp>
      <p:sp>
        <p:nvSpPr>
          <p:cNvPr id="518" name="Google Shape;518;p53"/>
          <p:cNvSpPr txBox="1">
            <a:spLocks noGrp="1"/>
          </p:cNvSpPr>
          <p:nvPr>
            <p:ph type="subTitle" idx="4"/>
          </p:nvPr>
        </p:nvSpPr>
        <p:spPr>
          <a:xfrm>
            <a:off x="720000" y="2834809"/>
            <a:ext cx="7704000" cy="50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BOOTSTRAP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ellular Respiration and its Impact on Health Research Thesis Defense by Slidesgo">
  <a:themeElements>
    <a:clrScheme name="Simple Light">
      <a:dk1>
        <a:srgbClr val="0B3550"/>
      </a:dk1>
      <a:lt1>
        <a:srgbClr val="F6F6F6"/>
      </a:lt1>
      <a:dk2>
        <a:srgbClr val="0584A4"/>
      </a:dk2>
      <a:lt2>
        <a:srgbClr val="74CEC4"/>
      </a:lt2>
      <a:accent1>
        <a:srgbClr val="F2557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12C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938</Words>
  <Application>Microsoft Office PowerPoint</Application>
  <PresentationFormat>On-screen Show (16:9)</PresentationFormat>
  <Paragraphs>68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Wingdings</vt:lpstr>
      <vt:lpstr>DM Sans</vt:lpstr>
      <vt:lpstr>Poppins</vt:lpstr>
      <vt:lpstr>Arial</vt:lpstr>
      <vt:lpstr>Albert Sans Medium</vt:lpstr>
      <vt:lpstr>Albert Sans</vt:lpstr>
      <vt:lpstr>Calibri</vt:lpstr>
      <vt:lpstr>Cellular Respiration and its Impact on Health Research Thesis Defense by Slidesgo</vt:lpstr>
      <vt:lpstr>ĐẠI HỌC CÔNG NGHIỆP HÀ NỘI</vt:lpstr>
      <vt:lpstr>NỘI DUNG CHÍNH</vt:lpstr>
      <vt:lpstr>1. TỔNG QUAN VỀ ĐỀ TÀI</vt:lpstr>
      <vt:lpstr>1. TỔNG QUAN VỀ ĐỀ TÀI</vt:lpstr>
      <vt:lpstr>1. TỔNG QUAN VỀ ĐỀ TÀI</vt:lpstr>
      <vt:lpstr>2. CÔNG NGHỆ SỬ DỤNG</vt:lpstr>
      <vt:lpstr>CÔNG NGHỆ SỬ DỤNG</vt:lpstr>
      <vt:lpstr>PowerPoint Presentation</vt:lpstr>
      <vt:lpstr>CÔNG NGHỆ SỬ DỤNG</vt:lpstr>
      <vt:lpstr>3. KẾT QUẢ THỰC HIỆN</vt:lpstr>
      <vt:lpstr>KẾT QUẢ THỰC HIỆN</vt:lpstr>
      <vt:lpstr>PowerPoint Presentation</vt:lpstr>
      <vt:lpstr>4. KẾT LUẬN</vt:lpstr>
      <vt:lpstr>KẾT LUẬN</vt:lpstr>
      <vt:lpstr>HƯỚNG PHÁT TRIỂN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KHÁNH</dc:creator>
  <cp:lastModifiedBy>khánh</cp:lastModifiedBy>
  <cp:revision>3</cp:revision>
  <dcterms:modified xsi:type="dcterms:W3CDTF">2025-05-30T16:39:57Z</dcterms:modified>
</cp:coreProperties>
</file>