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94E"/>
    <a:srgbClr val="FFF7F7"/>
    <a:srgbClr val="121111"/>
    <a:srgbClr val="6B6B6B"/>
    <a:srgbClr val="000000"/>
    <a:srgbClr val="6E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37494-9C49-4C71-B67B-768631605FB2}" v="132" dt="2023-11-26T13:22:56.382"/>
    <p1510:client id="{8064D16C-14A8-41EE-B91C-10B7A21CC6C2}" v="2" dt="2023-11-26T11:57:1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2B180-B349-A341-2768-95330AFD7DC0}"/>
              </a:ext>
            </a:extLst>
          </p:cNvPr>
          <p:cNvSpPr txBox="1"/>
          <p:nvPr/>
        </p:nvSpPr>
        <p:spPr>
          <a:xfrm>
            <a:off x="290285" y="916213"/>
            <a:ext cx="1093376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1. Ursprung:</a:t>
            </a:r>
            <a:endParaRPr lang="en-US" sz="1400" b="1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Mittelamerika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Mexiko</a:t>
            </a:r>
            <a:endParaRPr lang="en-US" sz="1400" b="1" dirty="0" err="1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Domestizierung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durch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indigene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Gemeinschaften</a:t>
            </a:r>
            <a:endParaRPr lang="en-US" sz="1400" b="1" dirty="0" err="1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2.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Historische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Verbreitung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1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Präkolumbianische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Kulturen (Maya,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Azteken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Verbreitung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durch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Handel und Migration</a:t>
            </a:r>
            <a:endParaRPr lang="en-US" sz="1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3.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Globale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Ausbreitung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1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Europäische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Kolonialisierung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Einführung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in Europa</a:t>
            </a:r>
            <a:endParaRPr lang="en-US" sz="1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Ausbreitung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nach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Afrika,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Asien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und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weltweit</a:t>
            </a:r>
            <a:endParaRPr lang="en-US" sz="1400" b="1" dirty="0" err="1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4. Moderne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Anbauzonen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1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Weltweite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Verbreitung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Anbau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verschiedenen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Klimazonen</a:t>
            </a:r>
            <a:endParaRPr lang="en-US" sz="1400" b="1" dirty="0" err="1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Agrarhistorische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Bedeutung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a typeface="+mn-lt"/>
                <a:cs typeface="+mn-lt"/>
              </a:rPr>
              <a:t>Anpassungsfähigkeit</a:t>
            </a:r>
            <a:endParaRPr lang="en-US" sz="1400" b="1" dirty="0" err="1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A8C-1456-55F1-45AD-1D6E3B0E0F04}"/>
              </a:ext>
            </a:extLst>
          </p:cNvPr>
          <p:cNvSpPr txBox="1"/>
          <p:nvPr/>
        </p:nvSpPr>
        <p:spPr>
          <a:xfrm>
            <a:off x="4281713" y="199571"/>
            <a:ext cx="3474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Ursprung des </a:t>
            </a:r>
            <a:r>
              <a:rPr lang="en-US" dirty="0" err="1">
                <a:cs typeface="Calibri"/>
              </a:rPr>
              <a:t>Meises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B8DA-93CC-BEA0-13BB-05FBAE80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C39C-2292-9B75-3BBD-BF63D170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Nährstoffreichtum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Kohlenhydrate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Stärke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 err="1">
                <a:ea typeface="+mn-lt"/>
                <a:cs typeface="+mn-lt"/>
              </a:rPr>
              <a:t>Ballaststoffe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Verdauung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Sättigung</a:t>
            </a:r>
          </a:p>
          <a:p>
            <a:r>
              <a:rPr lang="en-US" dirty="0" err="1">
                <a:ea typeface="+mn-lt"/>
                <a:cs typeface="+mn-lt"/>
              </a:rPr>
              <a:t>Proteinquelle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Eiweißgehalt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variiert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nach</a:t>
            </a:r>
            <a:r>
              <a:rPr lang="en-US" dirty="0">
                <a:ea typeface="+mn-lt"/>
                <a:cs typeface="+mn-lt"/>
              </a:rPr>
              <a:t> Sorte</a:t>
            </a:r>
          </a:p>
          <a:p>
            <a:r>
              <a:rPr lang="en-US" dirty="0" err="1">
                <a:ea typeface="+mn-lt"/>
                <a:cs typeface="+mn-lt"/>
              </a:rPr>
              <a:t>Kombination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anderen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Proteinen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Ausgewogenheit</a:t>
            </a:r>
          </a:p>
          <a:p>
            <a:r>
              <a:rPr lang="en-US" dirty="0" err="1">
                <a:ea typeface="+mn-lt"/>
                <a:cs typeface="+mn-lt"/>
              </a:rPr>
              <a:t>Vitamine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Mineralstoffe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B-</a:t>
            </a:r>
            <a:r>
              <a:rPr lang="en-US" dirty="0" err="1">
                <a:ea typeface="+mn-lt"/>
                <a:cs typeface="+mn-lt"/>
              </a:rPr>
              <a:t>Vitamine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Folsäure</a:t>
            </a:r>
            <a:r>
              <a:rPr lang="en-US" dirty="0">
                <a:ea typeface="+mn-lt"/>
                <a:cs typeface="+mn-lt"/>
              </a:rPr>
              <a:t>, Niacin)</a:t>
            </a:r>
          </a:p>
          <a:p>
            <a:r>
              <a:rPr lang="en-US" dirty="0">
                <a:ea typeface="+mn-lt"/>
                <a:cs typeface="+mn-lt"/>
              </a:rPr>
              <a:t>Eisen, Magnesium, Phosphor</a:t>
            </a:r>
          </a:p>
          <a:p>
            <a:r>
              <a:rPr lang="en-US" dirty="0" err="1">
                <a:ea typeface="+mn-lt"/>
                <a:cs typeface="+mn-lt"/>
              </a:rPr>
              <a:t>Vielseitige</a:t>
            </a:r>
            <a:r>
              <a:rPr lang="en-US" dirty="0">
                <a:ea typeface="+mn-lt"/>
                <a:cs typeface="+mn-lt"/>
              </a:rPr>
              <a:t> Verwendungen in </a:t>
            </a:r>
            <a:r>
              <a:rPr lang="en-US" dirty="0" err="1">
                <a:ea typeface="+mn-lt"/>
                <a:cs typeface="+mn-lt"/>
              </a:rPr>
              <a:t>Lebensmitteln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Grundnahrungsmittel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Maismehlprodukte</a:t>
            </a:r>
          </a:p>
          <a:p>
            <a:r>
              <a:rPr lang="en-US" dirty="0">
                <a:ea typeface="+mn-lt"/>
                <a:cs typeface="+mn-lt"/>
              </a:rPr>
              <a:t>Snacks </a:t>
            </a:r>
            <a:r>
              <a:rPr lang="en-US" dirty="0" err="1">
                <a:ea typeface="+mn-lt"/>
                <a:cs typeface="+mn-lt"/>
              </a:rPr>
              <a:t>wie</a:t>
            </a:r>
            <a:r>
              <a:rPr lang="en-US" dirty="0">
                <a:ea typeface="+mn-lt"/>
                <a:cs typeface="+mn-lt"/>
              </a:rPr>
              <a:t> Popcorn, </a:t>
            </a:r>
            <a:r>
              <a:rPr lang="en-US" dirty="0" err="1">
                <a:ea typeface="+mn-lt"/>
                <a:cs typeface="+mn-lt"/>
              </a:rPr>
              <a:t>Maissirup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Süßwaren</a:t>
            </a:r>
          </a:p>
        </p:txBody>
      </p:sp>
    </p:spTree>
    <p:extLst>
      <p:ext uri="{BB962C8B-B14F-4D97-AF65-F5344CB8AC3E}">
        <p14:creationId xmlns:p14="http://schemas.microsoft.com/office/powerpoint/2010/main" val="342889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DE88A-8C00-CA1E-BBD1-B0F94341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1300" dirty="0" err="1">
                <a:solidFill>
                  <a:srgbClr val="121111"/>
                </a:solidFill>
                <a:latin typeface="Calibri"/>
                <a:cs typeface="Calibri"/>
              </a:rPr>
              <a:t>Globale</a:t>
            </a:r>
            <a:r>
              <a:rPr lang="en-US" sz="1300" dirty="0">
                <a:solidFill>
                  <a:srgbClr val="121111"/>
                </a:solidFill>
                <a:latin typeface="Calibri"/>
                <a:cs typeface="Calibri"/>
              </a:rPr>
              <a:t> </a:t>
            </a:r>
            <a:r>
              <a:rPr lang="en-US" sz="1300" dirty="0" err="1">
                <a:solidFill>
                  <a:srgbClr val="121111"/>
                </a:solidFill>
                <a:latin typeface="Calibri"/>
                <a:cs typeface="Calibri"/>
              </a:rPr>
              <a:t>Bedeutung</a:t>
            </a:r>
            <a:r>
              <a:rPr lang="en-US" sz="1300" dirty="0">
                <a:solidFill>
                  <a:srgbClr val="121111"/>
                </a:solidFill>
                <a:latin typeface="Calibri"/>
                <a:cs typeface="Calibri"/>
              </a:rPr>
              <a:t>:</a:t>
            </a:r>
          </a:p>
          <a:p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DA1B-1AF8-726E-B05C-E87C048D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Globale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Bedeutung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Ernährungssicherheit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,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kulturelle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Vielfalt</a:t>
            </a:r>
            <a:endParaRPr lang="en-US" dirty="0" err="1"/>
          </a:p>
          <a:p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Innovation in der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Lebensmittelindustrie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durch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Biotechnologie und "Functional Foods"</a:t>
            </a:r>
            <a:endParaRPr lang="en-US" dirty="0"/>
          </a:p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Schädlinge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im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Maisanbau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Maiszünsler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: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Larven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fressen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an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Blättern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und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Stängeln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,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Bekämpfung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durch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Insektizide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und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resistente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Sorten</a:t>
            </a:r>
            <a:endParaRPr lang="en-US" dirty="0" err="1"/>
          </a:p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Maiswurzelbohrer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: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Larven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schädigen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Wurzeln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,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Bekämpfung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durch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Fruchtwechsel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und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Insektizide</a:t>
            </a:r>
            <a:endParaRPr lang="en-US" dirty="0" err="1"/>
          </a:p>
          <a:p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Westliche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Maiswurzelbohrer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: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Ähnliche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Schäden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wie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der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Maiswurzelbohrer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,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Bekämpfung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durch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Fruchtwechsel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und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genetische</a:t>
            </a:r>
            <a:r>
              <a:rPr lang="en-US" sz="1300" dirty="0">
                <a:solidFill>
                  <a:srgbClr val="121111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121111"/>
                </a:solidFill>
                <a:ea typeface="+mn-lt"/>
                <a:cs typeface="+mn-lt"/>
              </a:rPr>
              <a:t>Resistenz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89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C827-62F0-FAF5-A8F4-D01FA0A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E8E6E3"/>
                </a:solidFill>
                <a:latin typeface="Calibri"/>
                <a:cs typeface="Calibri"/>
              </a:rPr>
              <a:t>Maisblattlaus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BB06-3A84-9053-8352-DCF4EAEA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Maisblattlaus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Saugt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Pflanzensaft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Bekämpfung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natürliche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Feinde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resistente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Sorten</a:t>
            </a:r>
            <a:endParaRPr lang="en-US" dirty="0" err="1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Maiswurzel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Nematoden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Parasitieren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Wurzeln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Bekämpfung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Fruchtwechsel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resistente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Sorten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Maisrost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Pilzkrankheit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Bekämpfung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Resistenzzüchtung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Fungizide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Maisbeulenbrand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Verursacht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charakteristische</a:t>
            </a:r>
            <a:r>
              <a:rPr lang="en-US" dirty="0">
                <a:ea typeface="+mn-lt"/>
                <a:cs typeface="+mn-lt"/>
              </a:rPr>
              <a:t> Beulen, </a:t>
            </a:r>
            <a:r>
              <a:rPr lang="en-US" dirty="0" err="1">
                <a:ea typeface="+mn-lt"/>
                <a:cs typeface="+mn-lt"/>
              </a:rPr>
              <a:t>Bekämpfung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Hygienemaßnahmen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Resistenzzüchtung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744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F1FA-16CB-A504-E90A-8BA5374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56DF-8F09-9C15-736F-BDAABA2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980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Optimale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Erntezeit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 panose="020F0502020204030204"/>
            </a:endParaRPr>
          </a:p>
          <a:p>
            <a:pPr algn="ctr"/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Spätsommer</a:t>
            </a:r>
            <a:r>
              <a:rPr lang="en-US" dirty="0">
                <a:ea typeface="+mn-lt"/>
                <a:cs typeface="+mn-lt"/>
              </a:rPr>
              <a:t>/Herbst </a:t>
            </a:r>
            <a:r>
              <a:rPr lang="en-US" dirty="0" err="1">
                <a:ea typeface="+mn-lt"/>
                <a:cs typeface="+mn-lt"/>
              </a:rPr>
              <a:t>bei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ausgereiften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trockenen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Körnern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Abhängig</a:t>
            </a:r>
            <a:r>
              <a:rPr lang="en-US" dirty="0">
                <a:ea typeface="+mn-lt"/>
                <a:cs typeface="+mn-lt"/>
              </a:rPr>
              <a:t> von Sorte, Klima und </a:t>
            </a:r>
            <a:r>
              <a:rPr lang="en-US" dirty="0" err="1">
                <a:ea typeface="+mn-lt"/>
                <a:cs typeface="+mn-lt"/>
              </a:rPr>
              <a:t>Verwendungszweck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Erntemethoden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ctr"/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Mähdrescher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Körnermais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Feldhäcksler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Silomaismaterial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Lagerung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Trocknung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ctr"/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Trocknung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Haltbarkeit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Lagerung</a:t>
            </a:r>
            <a:r>
              <a:rPr lang="en-US" dirty="0">
                <a:ea typeface="+mn-lt"/>
                <a:cs typeface="+mn-lt"/>
              </a:rPr>
              <a:t> in Silos, </a:t>
            </a:r>
            <a:r>
              <a:rPr lang="en-US" dirty="0" err="1">
                <a:ea typeface="+mn-lt"/>
                <a:cs typeface="+mn-lt"/>
              </a:rPr>
              <a:t>Lagerhallen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Getreidespeichern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Verwendungszwecke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ctr"/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Futtermais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dirty="0" err="1">
                <a:ea typeface="+mn-lt"/>
                <a:cs typeface="+mn-lt"/>
              </a:rPr>
              <a:t>Nutztiere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oder</a:t>
            </a:r>
            <a:r>
              <a:rPr lang="en-US" dirty="0">
                <a:ea typeface="+mn-lt"/>
                <a:cs typeface="+mn-lt"/>
              </a:rPr>
              <a:t> Silage</a:t>
            </a:r>
            <a:endParaRPr lang="en-US" dirty="0"/>
          </a:p>
          <a:p>
            <a:pPr algn="ctr"/>
            <a:r>
              <a:rPr lang="en-US" err="1">
                <a:ea typeface="+mn-lt"/>
                <a:cs typeface="+mn-lt"/>
              </a:rPr>
              <a:t>Körnermais</a:t>
            </a:r>
            <a:r>
              <a:rPr lang="en-US" dirty="0">
                <a:ea typeface="+mn-lt"/>
                <a:cs typeface="+mn-lt"/>
              </a:rPr>
              <a:t> für </a:t>
            </a:r>
            <a:r>
              <a:rPr lang="en-US" err="1">
                <a:ea typeface="+mn-lt"/>
                <a:cs typeface="+mn-lt"/>
              </a:rPr>
              <a:t>menschliche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Ernährung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Tierfutter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err="1">
                <a:ea typeface="+mn-lt"/>
                <a:cs typeface="+mn-lt"/>
              </a:rPr>
              <a:t>industrielle</a:t>
            </a:r>
            <a:r>
              <a:rPr lang="en-US" dirty="0">
                <a:ea typeface="+mn-lt"/>
                <a:cs typeface="+mn-lt"/>
              </a:rPr>
              <a:t> Verwendungen</a:t>
            </a:r>
          </a:p>
          <a:p>
            <a:pPr algn="ctr"/>
            <a:r>
              <a:rPr lang="en-US" dirty="0" err="1">
                <a:ea typeface="+mn-lt"/>
                <a:cs typeface="+mn-lt"/>
              </a:rPr>
              <a:t>Nachhaltige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Praktiken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 panose="020F0502020204030204"/>
            </a:endParaRPr>
          </a:p>
          <a:p>
            <a:pPr algn="ctr"/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Reduzierung</a:t>
            </a:r>
            <a:r>
              <a:rPr lang="en-US" dirty="0">
                <a:ea typeface="+mn-lt"/>
                <a:cs typeface="+mn-lt"/>
              </a:rPr>
              <a:t> von Bodenerosion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Ökologischer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Fußabdruck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minimieren</a:t>
            </a:r>
            <a:endParaRPr lang="en-US" dirty="0" err="1"/>
          </a:p>
          <a:p>
            <a:pPr lvl="1" algn="ctr"/>
            <a:r>
              <a:rPr lang="en-US" dirty="0">
                <a:ea typeface="+mn-lt"/>
                <a:cs typeface="+mn-lt"/>
              </a:rPr>
              <a:t>Anwendung von </a:t>
            </a:r>
            <a:r>
              <a:rPr lang="en-US" err="1">
                <a:ea typeface="+mn-lt"/>
                <a:cs typeface="+mn-lt"/>
              </a:rPr>
              <a:t>Mulchsaat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err="1">
                <a:ea typeface="+mn-lt"/>
                <a:cs typeface="+mn-lt"/>
              </a:rPr>
              <a:t>Zwischenfruchtanbau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4350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</vt:lpstr>
      <vt:lpstr>PowerPoint Presentation</vt:lpstr>
      <vt:lpstr>PowerPoint Presentation</vt:lpstr>
      <vt:lpstr>Globale Bedeutung: </vt:lpstr>
      <vt:lpstr>Maisblattlaus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2023-11-26T11:57:07Z</dcterms:created>
  <dcterms:modified xsi:type="dcterms:W3CDTF">2023-11-26T13:23:36Z</dcterms:modified>
</cp:coreProperties>
</file>