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034CE-5709-4848-A01E-CA25F7AA2138}" v="121" dt="2023-11-28T17:20:57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62667" y="33120"/>
            <a:ext cx="9144000" cy="918028"/>
          </a:xfrm>
        </p:spPr>
        <p:txBody>
          <a:bodyPr>
            <a:normAutofit/>
          </a:bodyPr>
          <a:lstStyle/>
          <a:p>
            <a:r>
              <a:rPr lang="de-DE" dirty="0">
                <a:ea typeface="Calibri Light"/>
                <a:cs typeface="Calibri Light"/>
              </a:rPr>
              <a:t>Der Mais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87846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200" b="1" dirty="0">
                <a:ea typeface="+mn-lt"/>
                <a:cs typeface="+mn-lt"/>
              </a:rPr>
              <a:t>Ursprung:  Mittelamerika</a:t>
            </a:r>
            <a:br>
              <a:rPr lang="de-DE" sz="1200" b="1" dirty="0">
                <a:ea typeface="+mn-lt"/>
                <a:cs typeface="+mn-lt"/>
              </a:rPr>
            </a:br>
            <a:r>
              <a:rPr lang="de-DE" sz="1200" b="1" dirty="0">
                <a:ea typeface="+mn-lt"/>
                <a:cs typeface="+mn-lt"/>
              </a:rPr>
              <a:t>Familie: </a:t>
            </a:r>
            <a:r>
              <a:rPr lang="de-DE" sz="1200" b="1" err="1">
                <a:ea typeface="+mn-lt"/>
                <a:cs typeface="+mn-lt"/>
              </a:rPr>
              <a:t>Poaceae</a:t>
            </a:r>
            <a:endParaRPr lang="de-DE" sz="1200" b="1">
              <a:ea typeface="+mn-lt"/>
              <a:cs typeface="+mn-lt"/>
            </a:endParaRPr>
          </a:p>
          <a:p>
            <a:pPr algn="l"/>
            <a:r>
              <a:rPr lang="de-DE" sz="1200" b="1" dirty="0">
                <a:ea typeface="+mn-lt"/>
                <a:cs typeface="+mn-lt"/>
              </a:rPr>
              <a:t>Einjährige Pflanze</a:t>
            </a:r>
            <a:endParaRPr lang="de-DE" b="1">
              <a:ea typeface="+mn-lt"/>
              <a:cs typeface="+mn-lt"/>
            </a:endParaRPr>
          </a:p>
          <a:p>
            <a:pPr algn="l"/>
            <a:r>
              <a:rPr lang="de-DE" sz="1200" b="1" dirty="0">
                <a:ea typeface="+mn-lt"/>
                <a:cs typeface="+mn-lt"/>
              </a:rPr>
              <a:t>Große, kolbenförmige Fruchtstände</a:t>
            </a:r>
          </a:p>
          <a:p>
            <a:pPr algn="l"/>
            <a:r>
              <a:rPr lang="de-DE" sz="1200" b="1" dirty="0">
                <a:ea typeface="+mn-lt"/>
                <a:cs typeface="+mn-lt"/>
              </a:rPr>
              <a:t>Vielfältige Sorten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01EF-7C7E-13B1-AB94-A1D1290F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onsolas"/>
                <a:ea typeface="+mj-lt"/>
                <a:cs typeface="+mj-lt"/>
              </a:rPr>
              <a:t>Verwendungen von Mais</a:t>
            </a:r>
            <a:endParaRPr lang="en-US" sz="2800" dirty="0">
              <a:latin typeface="Consolas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FE14-FDF8-EB87-68CF-D13D47A1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2489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Lebensmittel: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en-US" err="1">
                <a:ea typeface="+mn-lt"/>
                <a:cs typeface="+mn-lt"/>
              </a:rPr>
              <a:t>Maismehl</a:t>
            </a:r>
            <a:endParaRPr lang="en-US" err="1"/>
          </a:p>
          <a:p>
            <a:r>
              <a:rPr lang="en-US" dirty="0" err="1">
                <a:ea typeface="+mn-lt"/>
                <a:cs typeface="+mn-lt"/>
              </a:rPr>
              <a:t>Maisgrieß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Popcorn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Maissirup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Cornflakes und </a:t>
            </a:r>
            <a:r>
              <a:rPr lang="en-US" dirty="0" err="1">
                <a:ea typeface="+mn-lt"/>
                <a:cs typeface="+mn-lt"/>
              </a:rPr>
              <a:t>Müsli</a:t>
            </a:r>
            <a:endParaRPr lang="en-US" dirty="0" err="1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Tierfutter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Futtermais</a:t>
            </a:r>
            <a:endParaRPr lang="en-US" dirty="0" err="1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Industrielle Verwendungen: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Biokraftstoffe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Maisstärke</a:t>
            </a:r>
            <a:endParaRPr lang="en-US" dirty="0" err="1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4C57D-8428-3D4C-961F-298128E6D4E2}"/>
              </a:ext>
            </a:extLst>
          </p:cNvPr>
          <p:cNvSpPr txBox="1"/>
          <p:nvPr/>
        </p:nvSpPr>
        <p:spPr>
          <a:xfrm>
            <a:off x="4957704" y="1937925"/>
            <a:ext cx="55127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Medizinische </a:t>
            </a:r>
            <a:r>
              <a:rPr lang="en-US" dirty="0" err="1">
                <a:ea typeface="+mn-lt"/>
                <a:cs typeface="+mn-lt"/>
              </a:rPr>
              <a:t>Anwendungen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Maissilkextrakt</a:t>
            </a:r>
            <a:endParaRPr lang="en-US" dirty="0" err="1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Technologische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Anwendungen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Biokunststoffe</a:t>
            </a:r>
            <a:endParaRPr lang="en-US" dirty="0" err="1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Dekorative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Anwendungen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Maishülsen</a:t>
            </a:r>
            <a:r>
              <a:rPr lang="en-US" dirty="0">
                <a:ea typeface="+mn-lt"/>
                <a:cs typeface="+mn-lt"/>
              </a:rPr>
              <a:t> und -</a:t>
            </a:r>
            <a:r>
              <a:rPr lang="en-US" dirty="0" err="1">
                <a:ea typeface="+mn-lt"/>
                <a:cs typeface="+mn-lt"/>
              </a:rPr>
              <a:t>stroh</a:t>
            </a:r>
            <a:endParaRPr lang="en-US" dirty="0" err="1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Biotechnologische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Anwendungen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Genetisch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modifizierter</a:t>
            </a:r>
            <a:r>
              <a:rPr lang="en-US" dirty="0">
                <a:ea typeface="+mn-lt"/>
                <a:cs typeface="+mn-lt"/>
              </a:rPr>
              <a:t> Mais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FDEA-B29A-873F-42B3-103B47F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Calibri Light"/>
                <a:cs typeface="Calibri Light"/>
              </a:rPr>
              <a:t>Schädlinge</a:t>
            </a:r>
            <a:r>
              <a:rPr lang="en-US" b="1" dirty="0">
                <a:ea typeface="Calibri Light"/>
                <a:cs typeface="Calibri Light"/>
              </a:rPr>
              <a:t> des Maises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78EA-29C9-3E0E-3C7E-5D9A2619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 err="1">
                <a:solidFill>
                  <a:srgbClr val="B8DDFF"/>
                </a:solidFill>
                <a:ea typeface="+mn-lt"/>
                <a:cs typeface="+mn-lt"/>
              </a:rPr>
              <a:t>Schadvögel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 dirty="0" err="1">
                <a:solidFill>
                  <a:srgbClr val="B8DDFF"/>
                </a:solidFill>
                <a:ea typeface="+mn-lt"/>
                <a:cs typeface="+mn-lt"/>
              </a:rPr>
              <a:t>Drahtwürmer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 dirty="0" err="1">
                <a:solidFill>
                  <a:srgbClr val="B8DDFF"/>
                </a:solidFill>
                <a:ea typeface="+mn-lt"/>
                <a:cs typeface="+mn-lt"/>
              </a:rPr>
              <a:t>Maiszünsler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 dirty="0" err="1">
                <a:solidFill>
                  <a:srgbClr val="B8DDFF"/>
                </a:solidFill>
                <a:ea typeface="+mn-lt"/>
                <a:cs typeface="+mn-lt"/>
              </a:rPr>
              <a:t>Westlicher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 dirty="0" err="1">
                <a:solidFill>
                  <a:srgbClr val="B8DDFF"/>
                </a:solidFill>
                <a:ea typeface="+mn-lt"/>
                <a:cs typeface="+mn-lt"/>
              </a:rPr>
              <a:t>Maiswurzelbohrer</a:t>
            </a:r>
            <a:endParaRPr lang="en-US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46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845E-835B-59AE-CC33-CA43F8E6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Arten</a:t>
            </a:r>
            <a:r>
              <a:rPr lang="en-US" dirty="0">
                <a:ea typeface="Calibri Light"/>
                <a:cs typeface="Calibri Light"/>
              </a:rPr>
              <a:t> von Mias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A7EA-C1B2-5E17-3B0B-308DD188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err="1">
                <a:ea typeface="+mn-lt"/>
                <a:cs typeface="+mn-lt"/>
              </a:rPr>
              <a:t>Futtermais</a:t>
            </a:r>
            <a:endParaRPr lang="en-US" sz="1200" b="1">
              <a:ea typeface="+mn-lt"/>
              <a:cs typeface="+mn-lt"/>
            </a:endParaRPr>
          </a:p>
          <a:p>
            <a:r>
              <a:rPr lang="en-US" sz="1200" b="1" dirty="0" err="1">
                <a:ea typeface="+mn-lt"/>
                <a:cs typeface="+mn-lt"/>
              </a:rPr>
              <a:t>Körnermais</a:t>
            </a:r>
          </a:p>
          <a:p>
            <a:r>
              <a:rPr lang="en-US" sz="1200" b="1" dirty="0">
                <a:ea typeface="+mn-lt"/>
                <a:cs typeface="+mn-lt"/>
              </a:rPr>
              <a:t>Silomais</a:t>
            </a:r>
          </a:p>
          <a:p>
            <a:r>
              <a:rPr lang="en-US" sz="1200" b="1" dirty="0" err="1">
                <a:ea typeface="+mn-lt"/>
                <a:cs typeface="+mn-lt"/>
              </a:rPr>
              <a:t>Ziermais</a:t>
            </a:r>
          </a:p>
          <a:p>
            <a:r>
              <a:rPr lang="en-US" sz="1200" b="1" dirty="0" err="1">
                <a:ea typeface="+mn-lt"/>
                <a:cs typeface="+mn-lt"/>
              </a:rPr>
              <a:t>Popcornmais</a:t>
            </a:r>
          </a:p>
          <a:p>
            <a:r>
              <a:rPr lang="en-US" sz="1200" b="1" dirty="0">
                <a:ea typeface="+mn-lt"/>
                <a:cs typeface="+mn-lt"/>
              </a:rPr>
              <a:t>Dent-Mais</a:t>
            </a:r>
          </a:p>
          <a:p>
            <a:r>
              <a:rPr lang="en-US" sz="1200" b="1" dirty="0">
                <a:ea typeface="+mn-lt"/>
                <a:cs typeface="+mn-lt"/>
              </a:rPr>
              <a:t>Flint-Mais</a:t>
            </a:r>
          </a:p>
          <a:p>
            <a:r>
              <a:rPr lang="en-US" sz="1200" b="1" err="1">
                <a:ea typeface="+mn-lt"/>
                <a:cs typeface="+mn-lt"/>
              </a:rPr>
              <a:t>Wachsmais</a:t>
            </a:r>
            <a:endParaRPr lang="en-US" sz="1200" b="1" dirty="0" err="1">
              <a:ea typeface="+mn-lt"/>
              <a:cs typeface="+mn-lt"/>
            </a:endParaRPr>
          </a:p>
          <a:p>
            <a:r>
              <a:rPr lang="en-US" sz="1200" b="1" dirty="0" err="1">
                <a:ea typeface="+mn-lt"/>
                <a:cs typeface="+mn-lt"/>
              </a:rPr>
              <a:t>Buntmais</a:t>
            </a:r>
          </a:p>
        </p:txBody>
      </p:sp>
    </p:spTree>
    <p:extLst>
      <p:ext uri="{BB962C8B-B14F-4D97-AF65-F5344CB8AC3E}">
        <p14:creationId xmlns:p14="http://schemas.microsoft.com/office/powerpoint/2010/main" val="314497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88CC-783E-F176-F12D-2DC03AF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CECAC3"/>
                </a:solidFill>
                <a:latin typeface="Consolas"/>
                <a:ea typeface="+mj-lt"/>
                <a:cs typeface="+mj-lt"/>
              </a:rPr>
              <a:t>Der </a:t>
            </a:r>
            <a:r>
              <a:rPr lang="en-US" sz="2400" b="1" err="1">
                <a:solidFill>
                  <a:srgbClr val="CECAC3"/>
                </a:solidFill>
                <a:latin typeface="Consolas"/>
                <a:ea typeface="+mj-lt"/>
                <a:cs typeface="+mj-lt"/>
              </a:rPr>
              <a:t>Anbau</a:t>
            </a:r>
            <a:r>
              <a:rPr lang="en-US" sz="2400" b="1" dirty="0">
                <a:solidFill>
                  <a:srgbClr val="CECAC3"/>
                </a:solidFill>
                <a:latin typeface="Consolas"/>
                <a:ea typeface="+mj-lt"/>
                <a:cs typeface="+mj-lt"/>
              </a:rPr>
              <a:t> von Mais</a:t>
            </a:r>
            <a:endParaRPr lang="en-US" sz="2400" b="1" dirty="0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45E3-BA1B-D174-9703-B3BA6498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Sortenauswahl</a:t>
            </a:r>
            <a:endParaRPr lang="en-US" b="1" err="1">
              <a:ea typeface="Calibri" panose="020F0502020204030204"/>
              <a:cs typeface="Calibri" panose="020F0502020204030204"/>
            </a:endParaRPr>
          </a:p>
          <a:p>
            <a:r>
              <a:rPr lang="en-US" b="1" err="1">
                <a:ea typeface="+mn-lt"/>
                <a:cs typeface="+mn-lt"/>
              </a:rPr>
              <a:t>Bodenbearbeitung</a:t>
            </a:r>
            <a:endParaRPr lang="en-US" b="1" err="1">
              <a:ea typeface="Calibri"/>
              <a:cs typeface="Calibri"/>
            </a:endParaRPr>
          </a:p>
          <a:p>
            <a:r>
              <a:rPr lang="en-US" b="1" err="1">
                <a:ea typeface="+mn-lt"/>
                <a:cs typeface="+mn-lt"/>
              </a:rPr>
              <a:t>Aussaat</a:t>
            </a:r>
            <a:endParaRPr lang="en-US" b="1" err="1">
              <a:ea typeface="Calibri"/>
              <a:cs typeface="Calibri"/>
            </a:endParaRPr>
          </a:p>
          <a:p>
            <a:r>
              <a:rPr lang="en-US" b="1" err="1">
                <a:ea typeface="+mn-lt"/>
                <a:cs typeface="+mn-lt"/>
              </a:rPr>
              <a:t>Düngung</a:t>
            </a:r>
            <a:endParaRPr lang="en-US" b="1" err="1">
              <a:ea typeface="Calibri"/>
              <a:cs typeface="Calibri"/>
            </a:endParaRPr>
          </a:p>
          <a:p>
            <a:r>
              <a:rPr lang="en-US" b="1" err="1">
                <a:ea typeface="+mn-lt"/>
                <a:cs typeface="+mn-lt"/>
              </a:rPr>
              <a:t>Bewässerung</a:t>
            </a:r>
            <a:endParaRPr lang="en-US" b="1" err="1">
              <a:ea typeface="Calibri"/>
              <a:cs typeface="Calibri"/>
            </a:endParaRPr>
          </a:p>
          <a:p>
            <a:r>
              <a:rPr lang="en-US" b="1" err="1">
                <a:ea typeface="+mn-lt"/>
                <a:cs typeface="+mn-lt"/>
              </a:rPr>
              <a:t>Unkrautbekämpfung</a:t>
            </a:r>
            <a:endParaRPr lang="en-US" b="1" err="1">
              <a:ea typeface="Calibri"/>
              <a:cs typeface="Calibri"/>
            </a:endParaRPr>
          </a:p>
          <a:p>
            <a:r>
              <a:rPr lang="en-US" b="1" err="1">
                <a:ea typeface="+mn-lt"/>
                <a:cs typeface="+mn-lt"/>
              </a:rPr>
              <a:t>Pflege</a:t>
            </a:r>
            <a:r>
              <a:rPr lang="en-US" b="1" dirty="0">
                <a:ea typeface="+mn-lt"/>
                <a:cs typeface="+mn-lt"/>
              </a:rPr>
              <a:t> und Schutz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err="1">
                <a:ea typeface="+mn-lt"/>
                <a:cs typeface="+mn-lt"/>
              </a:rPr>
              <a:t>Erntezeitpunkt</a:t>
            </a:r>
            <a:endParaRPr lang="en-US" b="1" err="1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9757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Larissa</vt:lpstr>
      <vt:lpstr>Der Mais</vt:lpstr>
      <vt:lpstr>Verwendungen von Mais</vt:lpstr>
      <vt:lpstr>Schädlinge des Maises</vt:lpstr>
      <vt:lpstr>Arten von Mias</vt:lpstr>
      <vt:lpstr>Der Anbau von 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2023-11-28T17:02:05Z</dcterms:created>
  <dcterms:modified xsi:type="dcterms:W3CDTF">2023-11-28T17:21:45Z</dcterms:modified>
</cp:coreProperties>
</file>