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71" r:id="rId14"/>
    <p:sldId id="270" r:id="rId15"/>
    <p:sldId id="273" r:id="rId16"/>
    <p:sldId id="274" r:id="rId17"/>
    <p:sldId id="27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2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96" y="1077097"/>
            <a:ext cx="10460396" cy="3329581"/>
          </a:xfrm>
        </p:spPr>
        <p:txBody>
          <a:bodyPr/>
          <a:lstStyle/>
          <a:p>
            <a:r>
              <a:rPr lang="en-US" sz="4800" b="1" dirty="0"/>
              <a:t>Housing prices Regression Project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4184" y="5741773"/>
            <a:ext cx="4197650" cy="1552832"/>
          </a:xfrm>
        </p:spPr>
        <p:txBody>
          <a:bodyPr/>
          <a:lstStyle/>
          <a:p>
            <a:pPr algn="r"/>
            <a:r>
              <a:rPr lang="en-US" dirty="0"/>
              <a:t>Vira Yaremchuk</a:t>
            </a:r>
          </a:p>
          <a:p>
            <a:pPr algn="r"/>
            <a:r>
              <a:rPr lang="en-US" dirty="0"/>
              <a:t>27.05.2021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1599"/>
            <a:ext cx="443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ITEA: Python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54513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560" y="140077"/>
            <a:ext cx="9404723" cy="1400530"/>
          </a:xfrm>
        </p:spPr>
        <p:txBody>
          <a:bodyPr/>
          <a:lstStyle/>
          <a:p>
            <a:r>
              <a:rPr lang="en-US" sz="3200" b="1" dirty="0"/>
              <a:t>Data analysis, visualization and preparation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391" y="840342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Categorical Columns: city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1" y="1209674"/>
            <a:ext cx="11104605" cy="554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5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560" y="140077"/>
            <a:ext cx="9404723" cy="1400530"/>
          </a:xfrm>
        </p:spPr>
        <p:txBody>
          <a:bodyPr/>
          <a:lstStyle/>
          <a:p>
            <a:r>
              <a:rPr lang="en-US" sz="3200" b="1" dirty="0"/>
              <a:t>Data analysis, visualization and preparation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92750" y="34744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Whole dataset: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59" y="716774"/>
            <a:ext cx="5895286" cy="5889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699" y="716774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Categorical to integer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99" y="1086106"/>
            <a:ext cx="5630786" cy="362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847" y="4714677"/>
            <a:ext cx="3993638" cy="2024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639632" y="554248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389320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99" y="105819"/>
            <a:ext cx="9404723" cy="1400530"/>
          </a:xfrm>
        </p:spPr>
        <p:txBody>
          <a:bodyPr/>
          <a:lstStyle/>
          <a:p>
            <a:r>
              <a:rPr lang="en-US" b="1" dirty="0"/>
              <a:t>Models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35" y="1853248"/>
            <a:ext cx="8409524" cy="1571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4944" y="1926592"/>
            <a:ext cx="69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7200" dirty="0"/>
              <a:t>1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3563592" y="4825207"/>
            <a:ext cx="69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7200" dirty="0"/>
              <a:t>2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645" y="3809963"/>
            <a:ext cx="6879914" cy="27469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3699" y="1310467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Preparation before the building:</a:t>
            </a:r>
          </a:p>
        </p:txBody>
      </p:sp>
    </p:spTree>
    <p:extLst>
      <p:ext uri="{BB962C8B-B14F-4D97-AF65-F5344CB8AC3E}">
        <p14:creationId xmlns:p14="http://schemas.microsoft.com/office/powerpoint/2010/main" val="425721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43" y="1152983"/>
            <a:ext cx="9404723" cy="1400530"/>
          </a:xfrm>
        </p:spPr>
        <p:txBody>
          <a:bodyPr/>
          <a:lstStyle/>
          <a:p>
            <a:r>
              <a:rPr lang="en-US" sz="2400" dirty="0"/>
              <a:t>Cross-validation scores: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635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Ridge()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Lasso()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ElasticNet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095" y="1853248"/>
            <a:ext cx="5304762" cy="5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095" y="2991236"/>
            <a:ext cx="5323809" cy="53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047" y="4173449"/>
            <a:ext cx="5695238" cy="56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666" y="5384234"/>
            <a:ext cx="5295238" cy="504762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3031256" y="4032938"/>
            <a:ext cx="292954" cy="84292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3699" y="10581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Models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6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3699" y="1065820"/>
            <a:ext cx="9404723" cy="1400530"/>
          </a:xfrm>
        </p:spPr>
        <p:txBody>
          <a:bodyPr/>
          <a:lstStyle/>
          <a:p>
            <a:r>
              <a:rPr lang="en-US" sz="3200" b="1" dirty="0" err="1"/>
              <a:t>ElasticNet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3" y="2256760"/>
            <a:ext cx="2657143" cy="84761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968002" y="2469488"/>
            <a:ext cx="6451343" cy="313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034" y="2229951"/>
            <a:ext cx="2542857" cy="81904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12173" y="39115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Ridge Regression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55" y="5254589"/>
            <a:ext cx="2152381" cy="77142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434169" y="5571819"/>
            <a:ext cx="7376984" cy="313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394" y="5169988"/>
            <a:ext cx="2219048" cy="8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445" y="5169988"/>
            <a:ext cx="6523809" cy="342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3933" y="1703218"/>
            <a:ext cx="6306724" cy="533333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73699" y="10581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Models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3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741" y="1277078"/>
            <a:ext cx="9404723" cy="1400530"/>
          </a:xfrm>
        </p:spPr>
        <p:txBody>
          <a:bodyPr/>
          <a:lstStyle/>
          <a:p>
            <a:r>
              <a:rPr lang="en-US" sz="3200" b="1" dirty="0"/>
              <a:t>Linear Regression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>
            <a:off x="2366109" y="2739618"/>
            <a:ext cx="7175157" cy="313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3" y="2518467"/>
            <a:ext cx="2142857" cy="819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422" y="2505661"/>
            <a:ext cx="2323809" cy="7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885" y="2043064"/>
            <a:ext cx="6800000" cy="41904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36543" y="362957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Voting </a:t>
            </a:r>
            <a:r>
              <a:rPr lang="en-US" sz="3200" b="1" dirty="0" err="1"/>
              <a:t>Regressor</a:t>
            </a:r>
            <a:endParaRPr lang="en-US" sz="3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409" y="4285925"/>
            <a:ext cx="2380952" cy="168571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847070" y="4745250"/>
            <a:ext cx="3682314" cy="313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093" y="4407887"/>
            <a:ext cx="2580952" cy="914286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73699" y="10581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Models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3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1520483"/>
            <a:ext cx="9404723" cy="1400530"/>
          </a:xfrm>
        </p:spPr>
        <p:txBody>
          <a:bodyPr/>
          <a:lstStyle/>
          <a:p>
            <a:r>
              <a:rPr lang="en-US" sz="3200" b="1" dirty="0"/>
              <a:t>Random Forest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>
            <a:off x="2406756" y="3197136"/>
            <a:ext cx="7315585" cy="313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398493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Gradient Boosting </a:t>
            </a:r>
            <a:r>
              <a:rPr lang="en-US" sz="3200" b="1" dirty="0" err="1"/>
              <a:t>Regressor</a:t>
            </a:r>
            <a:endParaRPr lang="en-US" sz="3200" dirty="0"/>
          </a:p>
        </p:txBody>
      </p:sp>
      <p:sp>
        <p:nvSpPr>
          <p:cNvPr id="15" name="Right Arrow 14"/>
          <p:cNvSpPr/>
          <p:nvPr/>
        </p:nvSpPr>
        <p:spPr>
          <a:xfrm>
            <a:off x="2406756" y="5841981"/>
            <a:ext cx="7376892" cy="313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8" y="5508884"/>
            <a:ext cx="2114286" cy="77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8" y="3033845"/>
            <a:ext cx="2161905" cy="79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729" y="2271081"/>
            <a:ext cx="7393640" cy="555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916" y="4841569"/>
            <a:ext cx="7920732" cy="5238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370" y="2921013"/>
            <a:ext cx="2352381" cy="8380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677" y="5408647"/>
            <a:ext cx="2291074" cy="866667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273699" y="10581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Models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5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Tuning the best model was </a:t>
            </a:r>
            <a:r>
              <a:rPr lang="en-US" dirty="0" err="1"/>
              <a:t>ElasticNet</a:t>
            </a:r>
            <a:r>
              <a:rPr lang="en-US" dirty="0"/>
              <a:t>, </a:t>
            </a:r>
            <a:r>
              <a:rPr lang="en-US" dirty="0" err="1"/>
              <a:t>LinearRegression</a:t>
            </a:r>
            <a:r>
              <a:rPr lang="en-US" dirty="0"/>
              <a:t>, Ridge which give similar R2 scores (about 54%for test and 57%for training). </a:t>
            </a:r>
          </a:p>
          <a:p>
            <a:r>
              <a:rPr lang="en-US" dirty="0" err="1"/>
              <a:t>VotingRegressor</a:t>
            </a:r>
            <a:r>
              <a:rPr lang="en-US" dirty="0"/>
              <a:t> of this 3 models does not give better result then Ridge model</a:t>
            </a:r>
          </a:p>
          <a:p>
            <a:r>
              <a:rPr lang="en-US" dirty="0"/>
              <a:t>After  tuning of the </a:t>
            </a:r>
            <a:r>
              <a:rPr lang="en-US" dirty="0" err="1"/>
              <a:t>RandomForestRegressor</a:t>
            </a:r>
            <a:r>
              <a:rPr lang="en-US" dirty="0"/>
              <a:t> R2 scores increased to the next results: </a:t>
            </a:r>
          </a:p>
          <a:p>
            <a:pPr lvl="1"/>
            <a:r>
              <a:rPr lang="en-US" dirty="0"/>
              <a:t>about 71,7% for test and 76,5% for training</a:t>
            </a:r>
          </a:p>
          <a:p>
            <a:r>
              <a:rPr lang="en-US" dirty="0"/>
              <a:t>The best result give tuning of the </a:t>
            </a:r>
            <a:r>
              <a:rPr lang="en-US" dirty="0" err="1"/>
              <a:t>GradientBoostingRegressor</a:t>
            </a:r>
            <a:r>
              <a:rPr lang="en-US" dirty="0"/>
              <a:t> R2 scores increased to the next result: </a:t>
            </a:r>
          </a:p>
          <a:p>
            <a:pPr lvl="1"/>
            <a:r>
              <a:rPr lang="en-US" dirty="0"/>
              <a:t>about 76,6% for test and 82,3% for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5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4880" y="1937085"/>
            <a:ext cx="4265194" cy="1967548"/>
          </a:xfrm>
        </p:spPr>
        <p:txBody>
          <a:bodyPr/>
          <a:lstStyle/>
          <a:p>
            <a:r>
              <a:rPr lang="en-US" dirty="0"/>
              <a:t>Questions</a:t>
            </a:r>
            <a:r>
              <a:rPr lang="uk-UA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5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777" y="1318054"/>
            <a:ext cx="8946541" cy="5404022"/>
          </a:xfrm>
        </p:spPr>
        <p:txBody>
          <a:bodyPr/>
          <a:lstStyle/>
          <a:p>
            <a:r>
              <a:rPr lang="en-US" sz="1800" dirty="0"/>
              <a:t>Overviewing of the Task</a:t>
            </a:r>
          </a:p>
          <a:p>
            <a:r>
              <a:rPr lang="en-US" sz="1800" dirty="0"/>
              <a:t>Data analysis, visualization and preparation</a:t>
            </a:r>
          </a:p>
          <a:p>
            <a:r>
              <a:rPr lang="en-US" sz="1800" dirty="0"/>
              <a:t>Models Building and Tuning</a:t>
            </a:r>
          </a:p>
          <a:p>
            <a:pPr lvl="1"/>
            <a:r>
              <a:rPr lang="en-US" dirty="0"/>
              <a:t>Cross-validation scores</a:t>
            </a:r>
          </a:p>
          <a:p>
            <a:pPr lvl="1"/>
            <a:r>
              <a:rPr lang="en-US" dirty="0" err="1"/>
              <a:t>ElasticNet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Voting </a:t>
            </a:r>
            <a:r>
              <a:rPr lang="en-US" dirty="0" err="1"/>
              <a:t>Regressor</a:t>
            </a:r>
            <a:endParaRPr lang="en-US" dirty="0"/>
          </a:p>
          <a:p>
            <a:pPr lvl="1"/>
            <a:r>
              <a:rPr lang="en-US" dirty="0"/>
              <a:t>Random Forest </a:t>
            </a:r>
            <a:r>
              <a:rPr lang="en-US" dirty="0" err="1"/>
              <a:t>Regressor</a:t>
            </a:r>
            <a:endParaRPr lang="en-US" dirty="0"/>
          </a:p>
          <a:p>
            <a:pPr lvl="1"/>
            <a:r>
              <a:rPr lang="en-US" dirty="0"/>
              <a:t>Boosting </a:t>
            </a:r>
            <a:r>
              <a:rPr lang="en-US" dirty="0" err="1"/>
              <a:t>Regressor</a:t>
            </a:r>
            <a:endParaRPr lang="en-US" dirty="0"/>
          </a:p>
          <a:p>
            <a:pPr lvl="1"/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5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18" y="3885657"/>
            <a:ext cx="8276190" cy="259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434" y="339398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34" y="1290809"/>
            <a:ext cx="10352381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52" y="1713107"/>
            <a:ext cx="9404723" cy="1400530"/>
          </a:xfrm>
        </p:spPr>
        <p:txBody>
          <a:bodyPr/>
          <a:lstStyle/>
          <a:p>
            <a:r>
              <a:rPr lang="en-US" sz="3200" dirty="0"/>
              <a:t>Steps: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864" y="2300053"/>
            <a:ext cx="8946541" cy="4195481"/>
          </a:xfrm>
        </p:spPr>
        <p:txBody>
          <a:bodyPr/>
          <a:lstStyle/>
          <a:p>
            <a:r>
              <a:rPr lang="en-US" dirty="0"/>
              <a:t>To upload Housing_Regression.csv and to read data</a:t>
            </a:r>
          </a:p>
          <a:p>
            <a:r>
              <a:rPr lang="en-US" dirty="0"/>
              <a:t>To investigate dataset and to do </a:t>
            </a:r>
            <a:r>
              <a:rPr lang="en-US" dirty="0" err="1"/>
              <a:t>visualisation</a:t>
            </a:r>
            <a:endParaRPr lang="en-US" dirty="0"/>
          </a:p>
          <a:p>
            <a:r>
              <a:rPr lang="en-US" dirty="0"/>
              <a:t>To prepare data</a:t>
            </a:r>
          </a:p>
          <a:p>
            <a:r>
              <a:rPr lang="en-US" dirty="0"/>
              <a:t>To build some regression models and to do tuning of the models</a:t>
            </a:r>
          </a:p>
          <a:p>
            <a:r>
              <a:rPr lang="en-US" dirty="0"/>
              <a:t>To do ensemble by </a:t>
            </a:r>
            <a:r>
              <a:rPr lang="en-US" dirty="0" err="1"/>
              <a:t>VotingRegressor</a:t>
            </a:r>
            <a:endParaRPr lang="en-US" dirty="0"/>
          </a:p>
          <a:p>
            <a:r>
              <a:rPr lang="en-US" dirty="0"/>
              <a:t>To use </a:t>
            </a:r>
            <a:r>
              <a:rPr lang="en-US" dirty="0" err="1"/>
              <a:t>RandomForestRegressor</a:t>
            </a:r>
            <a:r>
              <a:rPr lang="en-US" dirty="0"/>
              <a:t> and to do tuning of it</a:t>
            </a:r>
          </a:p>
          <a:p>
            <a:r>
              <a:rPr lang="en-US" dirty="0"/>
              <a:t>To use Gradient Boosting </a:t>
            </a:r>
            <a:r>
              <a:rPr lang="en-US" dirty="0" err="1"/>
              <a:t>Regressor</a:t>
            </a:r>
            <a:r>
              <a:rPr lang="en-US" dirty="0"/>
              <a:t>  or </a:t>
            </a:r>
            <a:r>
              <a:rPr lang="en-US" dirty="0" err="1"/>
              <a:t>AdaBoostRegressor</a:t>
            </a:r>
            <a:r>
              <a:rPr lang="en-US" dirty="0"/>
              <a:t> and to do tuning of 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Overview</a:t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1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38" y="114967"/>
            <a:ext cx="9404723" cy="1400530"/>
          </a:xfrm>
        </p:spPr>
        <p:txBody>
          <a:bodyPr/>
          <a:lstStyle/>
          <a:p>
            <a:r>
              <a:rPr lang="en-US" sz="3200" b="1" dirty="0"/>
              <a:t>Data analysis, visualization and preparation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56" y="1771165"/>
            <a:ext cx="4288143" cy="48455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116" y="899944"/>
            <a:ext cx="81304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r>
              <a:rPr lang="en-US" dirty="0"/>
              <a:t>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638" y="1744217"/>
            <a:ext cx="6474669" cy="48725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34957" y="1330831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Correlation:</a:t>
            </a:r>
          </a:p>
        </p:txBody>
      </p:sp>
    </p:spTree>
    <p:extLst>
      <p:ext uri="{BB962C8B-B14F-4D97-AF65-F5344CB8AC3E}">
        <p14:creationId xmlns:p14="http://schemas.microsoft.com/office/powerpoint/2010/main" val="369335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1" y="1713425"/>
            <a:ext cx="7149239" cy="495098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338" y="114967"/>
            <a:ext cx="9404723" cy="1400530"/>
          </a:xfrm>
        </p:spPr>
        <p:txBody>
          <a:bodyPr/>
          <a:lstStyle/>
          <a:p>
            <a:r>
              <a:rPr lang="en-US" sz="3200" b="1" dirty="0"/>
              <a:t>Data analysis, visualization and preparation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9819" y="1146164"/>
            <a:ext cx="819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“</a:t>
            </a:r>
            <a:r>
              <a:rPr lang="en-US" dirty="0" err="1"/>
              <a:t>geopoints</a:t>
            </a:r>
            <a:r>
              <a:rPr lang="en-US" dirty="0"/>
              <a:t>” column instead “</a:t>
            </a:r>
            <a:r>
              <a:rPr lang="en-US" dirty="0" err="1"/>
              <a:t>lomgitude</a:t>
            </a:r>
            <a:r>
              <a:rPr lang="en-US" dirty="0"/>
              <a:t>” and “latitude” and the change it to City by used </a:t>
            </a:r>
            <a:r>
              <a:rPr lang="en-US" dirty="0" err="1"/>
              <a:t>geopy</a:t>
            </a:r>
            <a:r>
              <a:rPr lang="en-US" dirty="0"/>
              <a:t> </a:t>
            </a:r>
            <a:r>
              <a:rPr lang="en-US" dirty="0" err="1"/>
              <a:t>Liberies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690" y="4308389"/>
            <a:ext cx="4353936" cy="2090422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>
            <a:off x="7580822" y="2949146"/>
            <a:ext cx="3845059" cy="1239772"/>
          </a:xfrm>
          <a:prstGeom prst="bentConnector3">
            <a:avLst>
              <a:gd name="adj1" fmla="val 99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59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7338" y="114967"/>
            <a:ext cx="9404723" cy="1400530"/>
          </a:xfrm>
        </p:spPr>
        <p:txBody>
          <a:bodyPr/>
          <a:lstStyle/>
          <a:p>
            <a:r>
              <a:rPr lang="en-US" sz="3200" b="1" dirty="0"/>
              <a:t>Data analysis, visualization and preparation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3" y="963467"/>
            <a:ext cx="2428571" cy="247619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949146" y="2125362"/>
            <a:ext cx="2174789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91481" y="3023286"/>
            <a:ext cx="2176892" cy="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93607" y="2016896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0 by 1 (as min value for </a:t>
            </a:r>
            <a:r>
              <a:rPr lang="en-US" dirty="0" err="1"/>
              <a:t>total_bedrooms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0380" y="2838620"/>
            <a:ext cx="530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</a:t>
            </a:r>
            <a:r>
              <a:rPr lang="en-US" dirty="0" err="1"/>
              <a:t>NaN</a:t>
            </a:r>
            <a:r>
              <a:rPr lang="en-US" dirty="0"/>
              <a:t> by previous value in the column</a:t>
            </a:r>
          </a:p>
          <a:p>
            <a:r>
              <a:rPr lang="en-US" dirty="0"/>
              <a:t> (because such trend on the table)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130" y="3484951"/>
            <a:ext cx="3763381" cy="33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560" y="140077"/>
            <a:ext cx="9404723" cy="1400530"/>
          </a:xfrm>
        </p:spPr>
        <p:txBody>
          <a:bodyPr/>
          <a:lstStyle/>
          <a:p>
            <a:r>
              <a:rPr lang="en-US" sz="3200" b="1" dirty="0"/>
              <a:t>Data analysis, visualization and preparation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113" y="1120000"/>
            <a:ext cx="5869952" cy="2738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333" y="2377549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Analysis before IQR: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13" y="3953156"/>
            <a:ext cx="5869952" cy="27660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830" y="4966827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Analysis after IQR:</a:t>
            </a:r>
          </a:p>
        </p:txBody>
      </p:sp>
    </p:spTree>
    <p:extLst>
      <p:ext uri="{BB962C8B-B14F-4D97-AF65-F5344CB8AC3E}">
        <p14:creationId xmlns:p14="http://schemas.microsoft.com/office/powerpoint/2010/main" val="161405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560" y="140077"/>
            <a:ext cx="9404723" cy="1400530"/>
          </a:xfrm>
        </p:spPr>
        <p:txBody>
          <a:bodyPr/>
          <a:lstStyle/>
          <a:p>
            <a:r>
              <a:rPr lang="en-US" sz="3200" b="1" dirty="0"/>
              <a:t>Data analysis, visualization and preparation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391" y="840342"/>
            <a:ext cx="456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Categorical Columns: </a:t>
            </a:r>
            <a:r>
              <a:rPr lang="en-US" dirty="0" err="1"/>
              <a:t>ocean_proximity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92" y="1321726"/>
            <a:ext cx="7789731" cy="50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67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966</TotalTime>
  <Words>379</Words>
  <Application>Microsoft Office PowerPoint</Application>
  <PresentationFormat>Широкий екран</PresentationFormat>
  <Paragraphs>85</Paragraphs>
  <Slides>18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Housing prices Regression Project </vt:lpstr>
      <vt:lpstr>Content </vt:lpstr>
      <vt:lpstr>Overview </vt:lpstr>
      <vt:lpstr>Steps:</vt:lpstr>
      <vt:lpstr>Data analysis, visualization and preparation </vt:lpstr>
      <vt:lpstr>Data analysis, visualization and preparation </vt:lpstr>
      <vt:lpstr>Data analysis, visualization and preparation </vt:lpstr>
      <vt:lpstr>Data analysis, visualization and preparation </vt:lpstr>
      <vt:lpstr>Data analysis, visualization and preparation </vt:lpstr>
      <vt:lpstr>Data analysis, visualization and preparation </vt:lpstr>
      <vt:lpstr>Data analysis, visualization and preparation </vt:lpstr>
      <vt:lpstr>Models </vt:lpstr>
      <vt:lpstr>Cross-validation scores:</vt:lpstr>
      <vt:lpstr>ElasticNet</vt:lpstr>
      <vt:lpstr>Linear Regression</vt:lpstr>
      <vt:lpstr>Random Forest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Regression Project</dc:title>
  <dc:creator>Vira Yaremchuk</dc:creator>
  <cp:lastModifiedBy>Vira Yaremchuk</cp:lastModifiedBy>
  <cp:revision>24</cp:revision>
  <dcterms:created xsi:type="dcterms:W3CDTF">2021-05-26T21:05:56Z</dcterms:created>
  <dcterms:modified xsi:type="dcterms:W3CDTF">2023-09-25T13:07:37Z</dcterms:modified>
</cp:coreProperties>
</file>