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Kulachat Serif" panose="020B0604020202020204" charset="-34"/>
      <p:regular r:id="rId22"/>
    </p:embeddedFont>
    <p:embeddedFont>
      <p:font typeface="Angella White" panose="020B0604020202020204" charset="0"/>
      <p:regular r:id="rId23"/>
    </p:embeddedFont>
    <p:embeddedFont>
      <p:font typeface="Kulachat Serif Semi-Bold" panose="020B0604020202020204" charset="-3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3" d="100"/>
          <a:sy n="43" d="100"/>
        </p:scale>
        <p:origin x="93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004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5" y="0"/>
                </a:lnTo>
                <a:lnTo>
                  <a:pt x="3616775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3856646" y="2419157"/>
            <a:ext cx="10272015" cy="404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32"/>
              </a:lnSpc>
            </a:pPr>
            <a:r>
              <a:rPr lang="en-US" sz="1138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Stock Market Forecasting through Sentiment Analysis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2798279" y="5674528"/>
            <a:ext cx="8768578" cy="8753056"/>
            <a:chOff x="0" y="0"/>
            <a:chExt cx="11691438" cy="11670742"/>
          </a:xfrm>
        </p:grpSpPr>
        <p:sp>
          <p:nvSpPr>
            <p:cNvPr id="9" name="Freeform 9"/>
            <p:cNvSpPr/>
            <p:nvPr/>
          </p:nvSpPr>
          <p:spPr>
            <a:xfrm rot="-7023068">
              <a:off x="1516426" y="1482334"/>
              <a:ext cx="8658586" cy="8706074"/>
            </a:xfrm>
            <a:custGeom>
              <a:avLst/>
              <a:gdLst/>
              <a:ahLst/>
              <a:cxnLst/>
              <a:rect l="l" t="t" r="r" b="b"/>
              <a:pathLst>
                <a:path w="8658586" h="8706074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-1031629">
              <a:off x="1990850" y="1230761"/>
              <a:ext cx="6267189" cy="2199214"/>
            </a:xfrm>
            <a:custGeom>
              <a:avLst/>
              <a:gdLst/>
              <a:ahLst/>
              <a:cxnLst/>
              <a:rect l="l" t="t" r="r" b="b"/>
              <a:pathLst>
                <a:path w="6267189" h="2199214">
                  <a:moveTo>
                    <a:pt x="0" y="0"/>
                  </a:moveTo>
                  <a:lnTo>
                    <a:pt x="6267189" y="0"/>
                  </a:lnTo>
                  <a:lnTo>
                    <a:pt x="6267189" y="2199213"/>
                  </a:lnTo>
                  <a:lnTo>
                    <a:pt x="0" y="219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2909932" flipV="1">
              <a:off x="4832926" y="180598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 rot="1363955" flipH="1">
            <a:off x="-1407618" y="-242438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0300" y="6645030"/>
            <a:ext cx="5241875" cy="1435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Guide: Dr. P. Swetha</a:t>
            </a:r>
          </a:p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Department of CSE, JNTUH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 flipH="1">
            <a:off x="812809" y="6086337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6" y="7883979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12330" y="-190679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68370">
            <a:off x="14061058" y="203995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 l="-74740"/>
            </a:stretch>
          </a:blipFill>
        </p:spPr>
      </p:sp>
      <p:sp>
        <p:nvSpPr>
          <p:cNvPr id="5" name="Freeform 5"/>
          <p:cNvSpPr/>
          <p:nvPr/>
        </p:nvSpPr>
        <p:spPr>
          <a:xfrm rot="8309932" flipV="1">
            <a:off x="16034081" y="-1586945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56870" y="2885348"/>
            <a:ext cx="11095274" cy="6922826"/>
          </a:xfrm>
          <a:custGeom>
            <a:avLst/>
            <a:gdLst/>
            <a:ahLst/>
            <a:cxnLst/>
            <a:rect l="l" t="t" r="r" b="b"/>
            <a:pathLst>
              <a:path w="11095274" h="6922826">
                <a:moveTo>
                  <a:pt x="0" y="0"/>
                </a:moveTo>
                <a:lnTo>
                  <a:pt x="11095273" y="0"/>
                </a:lnTo>
                <a:lnTo>
                  <a:pt x="11095273" y="6922826"/>
                </a:lnTo>
                <a:lnTo>
                  <a:pt x="0" y="6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39578" y="134513"/>
            <a:ext cx="11082892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Dashboard Overview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440052" y="-1116590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-586364" y="-638206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09341" y="531631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368370">
            <a:off x="-227723" y="3653089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 l="-7474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92356" y="874015"/>
            <a:ext cx="13593428" cy="8538970"/>
          </a:xfrm>
          <a:custGeom>
            <a:avLst/>
            <a:gdLst/>
            <a:ahLst/>
            <a:cxnLst/>
            <a:rect l="l" t="t" r="r" b="b"/>
            <a:pathLst>
              <a:path w="13593428" h="8538970">
                <a:moveTo>
                  <a:pt x="0" y="0"/>
                </a:moveTo>
                <a:lnTo>
                  <a:pt x="13593427" y="0"/>
                </a:lnTo>
                <a:lnTo>
                  <a:pt x="13593427" y="8538970"/>
                </a:lnTo>
                <a:lnTo>
                  <a:pt x="0" y="85389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440052" y="-1116590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-586364" y="-638206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09341" y="531631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368370">
            <a:off x="-227723" y="3653089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 l="-7474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2261" y="891479"/>
            <a:ext cx="14143479" cy="8849663"/>
          </a:xfrm>
          <a:custGeom>
            <a:avLst/>
            <a:gdLst/>
            <a:ahLst/>
            <a:cxnLst/>
            <a:rect l="l" t="t" r="r" b="b"/>
            <a:pathLst>
              <a:path w="14143479" h="8849663">
                <a:moveTo>
                  <a:pt x="0" y="0"/>
                </a:moveTo>
                <a:lnTo>
                  <a:pt x="14143478" y="0"/>
                </a:lnTo>
                <a:lnTo>
                  <a:pt x="14143478" y="8849663"/>
                </a:lnTo>
                <a:lnTo>
                  <a:pt x="0" y="88496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>
            <a:off x="16479612" y="1697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014169" y="632628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68370">
            <a:off x="-636901" y="4079291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 l="-74740"/>
            </a:stretch>
          </a:blipFill>
        </p:spPr>
      </p:sp>
      <p:sp>
        <p:nvSpPr>
          <p:cNvPr id="5" name="Freeform 5"/>
          <p:cNvSpPr/>
          <p:nvPr/>
        </p:nvSpPr>
        <p:spPr>
          <a:xfrm rot="8309932" flipV="1">
            <a:off x="7582" y="664612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93491" y="815273"/>
            <a:ext cx="13807241" cy="8656455"/>
          </a:xfrm>
          <a:custGeom>
            <a:avLst/>
            <a:gdLst/>
            <a:ahLst/>
            <a:cxnLst/>
            <a:rect l="l" t="t" r="r" b="b"/>
            <a:pathLst>
              <a:path w="13807241" h="8656455">
                <a:moveTo>
                  <a:pt x="0" y="0"/>
                </a:moveTo>
                <a:lnTo>
                  <a:pt x="13807241" y="0"/>
                </a:lnTo>
                <a:lnTo>
                  <a:pt x="13807241" y="8656454"/>
                </a:lnTo>
                <a:lnTo>
                  <a:pt x="0" y="8656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46483">
            <a:off x="14012330" y="6578204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0537921">
            <a:off x="11421940" y="8734077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487104" flipV="1">
            <a:off x="17062781" y="7465849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>
            <a:off x="-1324386" y="-1633025"/>
            <a:ext cx="3350281" cy="7303064"/>
          </a:xfrm>
          <a:custGeom>
            <a:avLst/>
            <a:gdLst/>
            <a:ahLst/>
            <a:cxnLst/>
            <a:rect l="l" t="t" r="r" b="b"/>
            <a:pathLst>
              <a:path w="3350281" h="7303064">
                <a:moveTo>
                  <a:pt x="3350281" y="0"/>
                </a:moveTo>
                <a:lnTo>
                  <a:pt x="0" y="0"/>
                </a:lnTo>
                <a:lnTo>
                  <a:pt x="0" y="7303063"/>
                </a:lnTo>
                <a:lnTo>
                  <a:pt x="3350281" y="7303063"/>
                </a:lnTo>
                <a:lnTo>
                  <a:pt x="3350281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96723" y="772490"/>
            <a:ext cx="9094554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Results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05920" y="3571363"/>
            <a:ext cx="13739664" cy="599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LSTM-only model: High accuracy, but lacks real-time adaptability.</a:t>
            </a:r>
          </a:p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Hybrid model:</a:t>
            </a:r>
          </a:p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Improved accuracy on volatile days.</a:t>
            </a:r>
          </a:p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Example: AAPL → 4.1% MAPE improvement</a:t>
            </a:r>
          </a:p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TSLA during earnings week → 5.5% better prediction.</a:t>
            </a:r>
          </a:p>
          <a:p>
            <a:pPr algn="l">
              <a:lnSpc>
                <a:spcPts val="8080"/>
              </a:lnSpc>
            </a:pPr>
            <a:endParaRPr lang="en-US" sz="3723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1030" y="1148909"/>
            <a:ext cx="4837063" cy="2617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7"/>
              </a:lnSpc>
              <a:spcBef>
                <a:spcPct val="0"/>
              </a:spcBef>
            </a:pPr>
            <a:r>
              <a:rPr lang="en-US" sz="14698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31790" y="3911159"/>
            <a:ext cx="15930711" cy="3578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835" lvl="1" indent="-425417" algn="l">
              <a:lnSpc>
                <a:spcPts val="9852"/>
              </a:lnSpc>
              <a:buFont typeface="Arial"/>
              <a:buChar char="•"/>
            </a:pPr>
            <a:r>
              <a:rPr lang="en-US" sz="3940" spc="6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Hybrid models outperform traditional numeric-only models.</a:t>
            </a:r>
          </a:p>
          <a:p>
            <a:pPr marL="850835" lvl="1" indent="-425417" algn="l">
              <a:lnSpc>
                <a:spcPts val="9852"/>
              </a:lnSpc>
              <a:buFont typeface="Arial"/>
              <a:buChar char="•"/>
            </a:pPr>
            <a:r>
              <a:rPr lang="en-US" sz="3940" spc="6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Sentiment analysis adds meaningful context for real-time forecasting.</a:t>
            </a:r>
          </a:p>
          <a:p>
            <a:pPr marL="850835" lvl="1" indent="-425417" algn="l">
              <a:lnSpc>
                <a:spcPts val="9852"/>
              </a:lnSpc>
              <a:buFont typeface="Arial"/>
              <a:buChar char="•"/>
            </a:pPr>
            <a:r>
              <a:rPr lang="en-US" sz="3940" spc="6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Practical application via Flask dashboard supports investor decisions.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1808388" y="4396934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6" y="7883979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10800000">
            <a:off x="13427326" y="-2887572"/>
            <a:ext cx="6493940" cy="9480485"/>
            <a:chOff x="0" y="0"/>
            <a:chExt cx="8658586" cy="12640647"/>
          </a:xfrm>
        </p:grpSpPr>
        <p:sp>
          <p:nvSpPr>
            <p:cNvPr id="6" name="Freeform 6"/>
            <p:cNvSpPr/>
            <p:nvPr/>
          </p:nvSpPr>
          <p:spPr>
            <a:xfrm>
              <a:off x="0" y="3934573"/>
              <a:ext cx="8658586" cy="8706074"/>
            </a:xfrm>
            <a:custGeom>
              <a:avLst/>
              <a:gdLst/>
              <a:ahLst/>
              <a:cxnLst/>
              <a:rect l="l" t="t" r="r" b="b"/>
              <a:pathLst>
                <a:path w="8658586" h="8706074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4368370">
              <a:off x="1836358" y="938586"/>
              <a:ext cx="3586570" cy="2199214"/>
            </a:xfrm>
            <a:custGeom>
              <a:avLst/>
              <a:gdLst/>
              <a:ahLst/>
              <a:cxnLst/>
              <a:rect l="l" t="t" r="r" b="b"/>
              <a:pathLst>
                <a:path w="3586570" h="2199214">
                  <a:moveTo>
                    <a:pt x="0" y="0"/>
                  </a:moveTo>
                  <a:lnTo>
                    <a:pt x="3586570" y="0"/>
                  </a:lnTo>
                  <a:lnTo>
                    <a:pt x="3586570" y="2199214"/>
                  </a:lnTo>
                  <a:lnTo>
                    <a:pt x="0" y="2199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 l="-74740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8309932" flipV="1">
              <a:off x="2695668" y="4361035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5"/>
                  </a:moveTo>
                  <a:lnTo>
                    <a:pt x="3267250" y="5581155"/>
                  </a:lnTo>
                  <a:lnTo>
                    <a:pt x="3267250" y="0"/>
                  </a:lnTo>
                  <a:lnTo>
                    <a:pt x="0" y="0"/>
                  </a:lnTo>
                  <a:lnTo>
                    <a:pt x="0" y="5581155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779688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039486" y="-1321993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V="1">
            <a:off x="753760" y="-1555083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5"/>
                </a:moveTo>
                <a:lnTo>
                  <a:pt x="2450438" y="4185865"/>
                </a:lnTo>
                <a:lnTo>
                  <a:pt x="2450438" y="0"/>
                </a:lnTo>
                <a:lnTo>
                  <a:pt x="0" y="0"/>
                </a:lnTo>
                <a:lnTo>
                  <a:pt x="0" y="418586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955212">
            <a:off x="3204198" y="532540"/>
            <a:ext cx="2909455" cy="1433568"/>
          </a:xfrm>
          <a:custGeom>
            <a:avLst/>
            <a:gdLst/>
            <a:ahLst/>
            <a:cxnLst/>
            <a:rect l="l" t="t" r="r" b="b"/>
            <a:pathLst>
              <a:path w="2909455" h="1433568">
                <a:moveTo>
                  <a:pt x="0" y="0"/>
                </a:moveTo>
                <a:lnTo>
                  <a:pt x="2909454" y="0"/>
                </a:lnTo>
                <a:lnTo>
                  <a:pt x="2909454" y="1433568"/>
                </a:lnTo>
                <a:lnTo>
                  <a:pt x="0" y="1433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3869895" y="6157860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31629">
            <a:off x="14076378" y="6833542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1"/>
                </a:lnTo>
                <a:lnTo>
                  <a:pt x="0" y="16494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909932" flipV="1">
            <a:off x="16777063" y="7194684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77720">
            <a:off x="16398988" y="-143677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0" y="0"/>
                </a:moveTo>
                <a:lnTo>
                  <a:pt x="3637262" y="0"/>
                </a:lnTo>
                <a:lnTo>
                  <a:pt x="3637262" y="7928637"/>
                </a:lnTo>
                <a:lnTo>
                  <a:pt x="0" y="7928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77197" y="2865578"/>
            <a:ext cx="14333605" cy="3301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00"/>
              </a:lnSpc>
            </a:pPr>
            <a:r>
              <a:rPr lang="en-US" sz="185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Thank You So Much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57615" y="1466862"/>
            <a:ext cx="10730406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Problem Statement</a:t>
            </a:r>
          </a:p>
        </p:txBody>
      </p:sp>
      <p:sp>
        <p:nvSpPr>
          <p:cNvPr id="3" name="Freeform 3"/>
          <p:cNvSpPr/>
          <p:nvPr/>
        </p:nvSpPr>
        <p:spPr>
          <a:xfrm rot="-10057392">
            <a:off x="14012330" y="619922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065954">
            <a:off x="12535028" y="7387601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1"/>
                </a:lnTo>
                <a:lnTo>
                  <a:pt x="0" y="1649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4391" flipV="1">
            <a:off x="15612139" y="6421325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45437" y="4180703"/>
            <a:ext cx="11151276" cy="515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Traditional stock forecasting models fail during market volatility.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Breaking news and investor sentiment drive unpredictable price movements.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Existing models ignore real-time sentiment influence.</a:t>
            </a:r>
          </a:p>
          <a:p>
            <a:pPr algn="l">
              <a:lnSpc>
                <a:spcPts val="5882"/>
              </a:lnSpc>
            </a:pPr>
            <a:endParaRPr lang="en-US" sz="3699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sp>
        <p:nvSpPr>
          <p:cNvPr id="7" name="Freeform 7"/>
          <p:cNvSpPr/>
          <p:nvPr/>
        </p:nvSpPr>
        <p:spPr>
          <a:xfrm rot="1363955" flipH="1">
            <a:off x="-1407618" y="-242438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5821" y="657225"/>
            <a:ext cx="5936359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 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39699" y="3741822"/>
            <a:ext cx="12700064" cy="57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203" lvl="1" indent="-436102" algn="l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Implement an LSTM-based time series model.</a:t>
            </a:r>
          </a:p>
          <a:p>
            <a:pPr marL="872203" lvl="1" indent="-436102" algn="l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Extract real-time sentiment from financial news using FinBERT.</a:t>
            </a:r>
          </a:p>
          <a:p>
            <a:pPr marL="872203" lvl="1" indent="-436102" algn="l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Combine quantitative price data with qualitative sentiment.</a:t>
            </a:r>
          </a:p>
          <a:p>
            <a:pPr marL="872203" lvl="1" indent="-436102" algn="l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Visualize live predictions via a Flask dashboard.</a:t>
            </a:r>
          </a:p>
          <a:p>
            <a:pPr algn="l">
              <a:lnSpc>
                <a:spcPts val="5655"/>
              </a:lnSpc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.</a:t>
            </a:r>
          </a:p>
          <a:p>
            <a:pPr algn="ctr">
              <a:lnSpc>
                <a:spcPts val="5655"/>
              </a:lnSpc>
            </a:pPr>
            <a:endParaRPr lang="en-US" sz="4039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flipH="1">
            <a:off x="0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5821" y="657225"/>
            <a:ext cx="8501139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Literature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96238" y="3742055"/>
            <a:ext cx="8808217" cy="654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Das et al. (2021): Twitter sentiment for stock forecasting.</a:t>
            </a:r>
          </a:p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Xu &amp; Keselj (2019): CNN-LSTM hybrid for news sentiment.</a:t>
            </a:r>
          </a:p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Liu et al. (2022): FinBERT outperforming generic models.</a:t>
            </a:r>
          </a:p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Farimani et al. (2024): Multimodal forecasting in volatile markets.</a:t>
            </a:r>
          </a:p>
          <a:p>
            <a:pPr algn="l">
              <a:lnSpc>
                <a:spcPts val="5179"/>
              </a:lnSpc>
            </a:pPr>
            <a:endParaRPr lang="en-US" sz="3699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  <a:p>
            <a:pPr algn="ctr">
              <a:lnSpc>
                <a:spcPts val="5179"/>
              </a:lnSpc>
            </a:pPr>
            <a:endParaRPr lang="en-US" sz="3699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699183" y="-1162878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4" y="0"/>
                </a:lnTo>
                <a:lnTo>
                  <a:pt x="5114584" y="5142636"/>
                </a:lnTo>
                <a:lnTo>
                  <a:pt x="0" y="5142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367110" y="33067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2406504" y="568489"/>
            <a:ext cx="2909455" cy="1433568"/>
          </a:xfrm>
          <a:custGeom>
            <a:avLst/>
            <a:gdLst/>
            <a:ahLst/>
            <a:cxnLst/>
            <a:rect l="l" t="t" r="r" b="b"/>
            <a:pathLst>
              <a:path w="2909455" h="1433568">
                <a:moveTo>
                  <a:pt x="2909455" y="0"/>
                </a:moveTo>
                <a:lnTo>
                  <a:pt x="0" y="0"/>
                </a:lnTo>
                <a:lnTo>
                  <a:pt x="0" y="1433568"/>
                </a:lnTo>
                <a:lnTo>
                  <a:pt x="2909455" y="1433568"/>
                </a:lnTo>
                <a:lnTo>
                  <a:pt x="290945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78457" y="3979758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79"/>
                </a:lnTo>
                <a:lnTo>
                  <a:pt x="0" y="78839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092" y="3002685"/>
            <a:ext cx="7468276" cy="6315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>
            <a:off x="16479612" y="1697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014169" y="632628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68370">
            <a:off x="-636901" y="4079291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 l="-74740"/>
            </a:stretch>
          </a:blipFill>
        </p:spPr>
      </p:sp>
      <p:sp>
        <p:nvSpPr>
          <p:cNvPr id="5" name="Freeform 5"/>
          <p:cNvSpPr/>
          <p:nvPr/>
        </p:nvSpPr>
        <p:spPr>
          <a:xfrm rot="8309932" flipV="1">
            <a:off x="7582" y="664612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76460" y="202496"/>
            <a:ext cx="6712368" cy="9882007"/>
          </a:xfrm>
          <a:custGeom>
            <a:avLst/>
            <a:gdLst/>
            <a:ahLst/>
            <a:cxnLst/>
            <a:rect l="l" t="t" r="r" b="b"/>
            <a:pathLst>
              <a:path w="6712368" h="9882007">
                <a:moveTo>
                  <a:pt x="0" y="0"/>
                </a:moveTo>
                <a:lnTo>
                  <a:pt x="6712368" y="0"/>
                </a:lnTo>
                <a:lnTo>
                  <a:pt x="6712368" y="9882008"/>
                </a:lnTo>
                <a:lnTo>
                  <a:pt x="0" y="9882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121" r="-1606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39229" y="233804"/>
            <a:ext cx="6115689" cy="370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78"/>
              </a:lnSpc>
            </a:pPr>
            <a:r>
              <a:rPr lang="en-US" sz="10413" dirty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 flipH="1">
            <a:off x="161758" y="669513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5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5" y="7883979"/>
                </a:lnTo>
                <a:lnTo>
                  <a:pt x="3616775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3455204" y="-2469401"/>
            <a:ext cx="6493940" cy="9480485"/>
            <a:chOff x="0" y="0"/>
            <a:chExt cx="8658586" cy="12640647"/>
          </a:xfrm>
        </p:grpSpPr>
        <p:sp>
          <p:nvSpPr>
            <p:cNvPr id="4" name="Freeform 4"/>
            <p:cNvSpPr/>
            <p:nvPr/>
          </p:nvSpPr>
          <p:spPr>
            <a:xfrm>
              <a:off x="0" y="3934573"/>
              <a:ext cx="8658586" cy="8706074"/>
            </a:xfrm>
            <a:custGeom>
              <a:avLst/>
              <a:gdLst/>
              <a:ahLst/>
              <a:cxnLst/>
              <a:rect l="l" t="t" r="r" b="b"/>
              <a:pathLst>
                <a:path w="8658586" h="8706074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4368370">
              <a:off x="1836358" y="938586"/>
              <a:ext cx="3586570" cy="2199214"/>
            </a:xfrm>
            <a:custGeom>
              <a:avLst/>
              <a:gdLst/>
              <a:ahLst/>
              <a:cxnLst/>
              <a:rect l="l" t="t" r="r" b="b"/>
              <a:pathLst>
                <a:path w="3586570" h="2199214">
                  <a:moveTo>
                    <a:pt x="0" y="0"/>
                  </a:moveTo>
                  <a:lnTo>
                    <a:pt x="3586570" y="0"/>
                  </a:lnTo>
                  <a:lnTo>
                    <a:pt x="3586570" y="2199214"/>
                  </a:lnTo>
                  <a:lnTo>
                    <a:pt x="0" y="2199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 l="-74740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8309932" flipV="1">
              <a:off x="2695668" y="4361035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5"/>
                  </a:moveTo>
                  <a:lnTo>
                    <a:pt x="3267250" y="5581155"/>
                  </a:lnTo>
                  <a:lnTo>
                    <a:pt x="3267250" y="0"/>
                  </a:lnTo>
                  <a:lnTo>
                    <a:pt x="0" y="0"/>
                  </a:lnTo>
                  <a:lnTo>
                    <a:pt x="0" y="5581155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5088529" y="1354176"/>
            <a:ext cx="6884213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8671" y="4153421"/>
            <a:ext cx="14070657" cy="4578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5602" lvl="1" indent="-427801" algn="l">
              <a:lnSpc>
                <a:spcPts val="9352"/>
              </a:lnSpc>
              <a:buFont typeface="Arial"/>
              <a:buChar char="•"/>
            </a:pPr>
            <a:r>
              <a:rPr lang="en-US" sz="3962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Data Sources: Yahoo Finance API (stock &amp; news).</a:t>
            </a:r>
          </a:p>
          <a:p>
            <a:pPr marL="855602" lvl="1" indent="-427801" algn="l">
              <a:lnSpc>
                <a:spcPts val="9352"/>
              </a:lnSpc>
              <a:buFont typeface="Arial"/>
              <a:buChar char="•"/>
            </a:pPr>
            <a:r>
              <a:rPr lang="en-US" sz="3962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Sentiment Classification: FinBERT (Positive, Neutral, Negative).</a:t>
            </a:r>
          </a:p>
          <a:p>
            <a:pPr marL="855602" lvl="1" indent="-427801" algn="l">
              <a:lnSpc>
                <a:spcPts val="9352"/>
              </a:lnSpc>
              <a:buFont typeface="Arial"/>
              <a:buChar char="•"/>
            </a:pPr>
            <a:r>
              <a:rPr lang="en-US" sz="3962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Time Series Prediction: LSTM (60-day lookback window).</a:t>
            </a:r>
          </a:p>
          <a:p>
            <a:pPr marL="855602" lvl="1" indent="-427801" algn="l">
              <a:lnSpc>
                <a:spcPts val="9352"/>
              </a:lnSpc>
              <a:buFont typeface="Arial"/>
              <a:buChar char="•"/>
            </a:pPr>
            <a:r>
              <a:rPr lang="en-US" sz="3962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Adjustment Mechanism: Forecast tweaked based on sentiment.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3751729" y="4621158"/>
            <a:ext cx="7015142" cy="5679421"/>
            <a:chOff x="0" y="0"/>
            <a:chExt cx="9353523" cy="7572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 flipH="1">
            <a:off x="-1808388" y="292931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6" y="7883979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68139" y="284508"/>
            <a:ext cx="11951722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Implementation Details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10460" y="4952070"/>
            <a:ext cx="1239946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yfinance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pandas, </a:t>
            </a: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numpy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</a:t>
            </a: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tensorflow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</a:t>
            </a:r>
            <a:r>
              <a:rPr lang="en-US" sz="3200" dirty="0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transformers, </a:t>
            </a:r>
            <a:r>
              <a:rPr lang="en-US" sz="3200" dirty="0" err="1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FinBERT</a:t>
            </a:r>
            <a:r>
              <a:rPr lang="en-US" sz="3200" dirty="0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NLTK</a:t>
            </a:r>
            <a:endParaRPr lang="en-US" sz="3200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  <a:p>
            <a:pPr algn="l">
              <a:lnSpc>
                <a:spcPts val="4480"/>
              </a:lnSpc>
            </a:pP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VSCode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Flask, Selenium, </a:t>
            </a: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BeautifulSoup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2452652" y="3443632"/>
            <a:ext cx="6011916" cy="1254608"/>
          </a:xfrm>
          <a:custGeom>
            <a:avLst/>
            <a:gdLst/>
            <a:ahLst/>
            <a:cxnLst/>
            <a:rect l="l" t="t" r="r" b="b"/>
            <a:pathLst>
              <a:path w="6011916" h="1254608">
                <a:moveTo>
                  <a:pt x="0" y="0"/>
                </a:moveTo>
                <a:lnTo>
                  <a:pt x="6011915" y="0"/>
                </a:lnTo>
                <a:lnTo>
                  <a:pt x="6011915" y="1254609"/>
                </a:lnTo>
                <a:lnTo>
                  <a:pt x="0" y="12546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39268" y="3759217"/>
            <a:ext cx="632353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Libraries and Tools:</a:t>
            </a:r>
          </a:p>
        </p:txBody>
      </p:sp>
      <p:sp>
        <p:nvSpPr>
          <p:cNvPr id="11" name="Freeform 11"/>
          <p:cNvSpPr/>
          <p:nvPr/>
        </p:nvSpPr>
        <p:spPr>
          <a:xfrm>
            <a:off x="2452652" y="6366215"/>
            <a:ext cx="6011916" cy="1254608"/>
          </a:xfrm>
          <a:custGeom>
            <a:avLst/>
            <a:gdLst/>
            <a:ahLst/>
            <a:cxnLst/>
            <a:rect l="l" t="t" r="r" b="b"/>
            <a:pathLst>
              <a:path w="6011916" h="1254608">
                <a:moveTo>
                  <a:pt x="0" y="0"/>
                </a:moveTo>
                <a:lnTo>
                  <a:pt x="6011915" y="0"/>
                </a:lnTo>
                <a:lnTo>
                  <a:pt x="6011915" y="1254608"/>
                </a:lnTo>
                <a:lnTo>
                  <a:pt x="0" y="12546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639268" y="6645221"/>
            <a:ext cx="632353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Model Parameters: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46609" y="8119760"/>
            <a:ext cx="12527162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LSTM: </a:t>
            </a:r>
            <a:r>
              <a:rPr lang="en-US" sz="3200" dirty="0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3 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layers, </a:t>
            </a:r>
            <a:r>
              <a:rPr lang="en-US" sz="3200" dirty="0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200/150 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units, Adam optimizer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FinBERT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: Pre-trained via Hugging Face transformers.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flipH="1">
            <a:off x="0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0" y="559248"/>
            <a:ext cx="16089297" cy="93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flipH="1">
            <a:off x="0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7940"/>
            <a:ext cx="8909214" cy="6410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6911" y="-7620"/>
            <a:ext cx="9331570" cy="6446520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3626220" y="6589557"/>
            <a:ext cx="10721382" cy="374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78"/>
              </a:lnSpc>
            </a:pPr>
            <a:r>
              <a:rPr lang="en-US" sz="10413" dirty="0" smtClean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Sample Representation of Output</a:t>
            </a:r>
            <a:endParaRPr lang="en-US" sz="10413" dirty="0">
              <a:solidFill>
                <a:srgbClr val="726151"/>
              </a:solidFill>
              <a:latin typeface="Angella White"/>
              <a:ea typeface="Angella White"/>
              <a:cs typeface="Angella White"/>
              <a:sym typeface="Angella White"/>
            </a:endParaRPr>
          </a:p>
        </p:txBody>
      </p:sp>
    </p:spTree>
    <p:extLst>
      <p:ext uri="{BB962C8B-B14F-4D97-AF65-F5344CB8AC3E}">
        <p14:creationId xmlns:p14="http://schemas.microsoft.com/office/powerpoint/2010/main" val="62756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300</Words>
  <Application>Microsoft Office PowerPoint</Application>
  <PresentationFormat>Custom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Kulachat Serif</vt:lpstr>
      <vt:lpstr>Angella White</vt:lpstr>
      <vt:lpstr>Kulachat Serif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Forecasting through Sentiment Analysis</dc:title>
  <cp:lastModifiedBy>USER</cp:lastModifiedBy>
  <cp:revision>9</cp:revision>
  <dcterms:created xsi:type="dcterms:W3CDTF">2006-08-16T00:00:00Z</dcterms:created>
  <dcterms:modified xsi:type="dcterms:W3CDTF">2025-07-09T21:20:37Z</dcterms:modified>
  <dc:identifier>DAGsjBYeLMM</dc:identifier>
</cp:coreProperties>
</file>