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presProps" Target="presProps.xml" /><Relationship Id="rId50"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viewProps" Target="viewProps.xml" /><Relationship Id="rId8" Type="http://schemas.openxmlformats.org/officeDocument/2006/relationships/slide" Target="slides/slide7.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5DE27-FD63-929B-F9FA-813006B9CCB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B60820B-40DA-95ED-21B6-02C761EE24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F791358-27ED-FD51-C357-4FC79AAC8FE0}"/>
              </a:ext>
            </a:extLst>
          </p:cNvPr>
          <p:cNvSpPr>
            <a:spLocks noGrp="1"/>
          </p:cNvSpPr>
          <p:nvPr>
            <p:ph type="dt" sz="half" idx="10"/>
          </p:nvPr>
        </p:nvSpPr>
        <p:spPr/>
        <p:txBody>
          <a:bodyPr/>
          <a:lstStyle/>
          <a:p>
            <a:fld id="{1BC44DF2-D1EA-BD44-A603-692179BB2BFF}" type="datetimeFigureOut">
              <a:rPr lang="en-US" smtClean="0"/>
              <a:t>4/3/2025</a:t>
            </a:fld>
            <a:endParaRPr lang="en-US"/>
          </a:p>
        </p:txBody>
      </p:sp>
      <p:sp>
        <p:nvSpPr>
          <p:cNvPr id="5" name="Footer Placeholder 4">
            <a:extLst>
              <a:ext uri="{FF2B5EF4-FFF2-40B4-BE49-F238E27FC236}">
                <a16:creationId xmlns:a16="http://schemas.microsoft.com/office/drawing/2014/main" id="{1618EB12-50EB-4085-79DF-304117C9B6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DC2CBA-817C-61D7-1A5D-0DE014482DD9}"/>
              </a:ext>
            </a:extLst>
          </p:cNvPr>
          <p:cNvSpPr>
            <a:spLocks noGrp="1"/>
          </p:cNvSpPr>
          <p:nvPr>
            <p:ph type="sldNum" sz="quarter" idx="12"/>
          </p:nvPr>
        </p:nvSpPr>
        <p:spPr/>
        <p:txBody>
          <a:bodyPr/>
          <a:lstStyle/>
          <a:p>
            <a:fld id="{0C0B1F9D-65DB-6D47-8906-2BF5A9C5771A}" type="slidenum">
              <a:rPr lang="en-US" smtClean="0"/>
              <a:t>‹#›</a:t>
            </a:fld>
            <a:endParaRPr lang="en-US"/>
          </a:p>
        </p:txBody>
      </p:sp>
    </p:spTree>
    <p:extLst>
      <p:ext uri="{BB962C8B-B14F-4D97-AF65-F5344CB8AC3E}">
        <p14:creationId xmlns:p14="http://schemas.microsoft.com/office/powerpoint/2010/main" val="2308892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03D84-2DC1-D81D-CB05-66EF64090D5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FBB6EA0-994A-A1C5-CDF1-69DEED4DE1B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78787D7-2514-8D5F-AFCA-A9E9960BBD67}"/>
              </a:ext>
            </a:extLst>
          </p:cNvPr>
          <p:cNvSpPr>
            <a:spLocks noGrp="1"/>
          </p:cNvSpPr>
          <p:nvPr>
            <p:ph type="dt" sz="half" idx="10"/>
          </p:nvPr>
        </p:nvSpPr>
        <p:spPr/>
        <p:txBody>
          <a:bodyPr/>
          <a:lstStyle/>
          <a:p>
            <a:fld id="{1BC44DF2-D1EA-BD44-A603-692179BB2BFF}" type="datetimeFigureOut">
              <a:rPr lang="en-US" smtClean="0"/>
              <a:t>4/3/2025</a:t>
            </a:fld>
            <a:endParaRPr lang="en-US"/>
          </a:p>
        </p:txBody>
      </p:sp>
      <p:sp>
        <p:nvSpPr>
          <p:cNvPr id="5" name="Footer Placeholder 4">
            <a:extLst>
              <a:ext uri="{FF2B5EF4-FFF2-40B4-BE49-F238E27FC236}">
                <a16:creationId xmlns:a16="http://schemas.microsoft.com/office/drawing/2014/main" id="{D0572DC1-A136-C6AD-0C72-A16A067368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21721A-60D5-8B9B-202E-BDBE3F9A62D4}"/>
              </a:ext>
            </a:extLst>
          </p:cNvPr>
          <p:cNvSpPr>
            <a:spLocks noGrp="1"/>
          </p:cNvSpPr>
          <p:nvPr>
            <p:ph type="sldNum" sz="quarter" idx="12"/>
          </p:nvPr>
        </p:nvSpPr>
        <p:spPr/>
        <p:txBody>
          <a:bodyPr/>
          <a:lstStyle/>
          <a:p>
            <a:fld id="{0C0B1F9D-65DB-6D47-8906-2BF5A9C5771A}" type="slidenum">
              <a:rPr lang="en-US" smtClean="0"/>
              <a:t>‹#›</a:t>
            </a:fld>
            <a:endParaRPr lang="en-US"/>
          </a:p>
        </p:txBody>
      </p:sp>
    </p:spTree>
    <p:extLst>
      <p:ext uri="{BB962C8B-B14F-4D97-AF65-F5344CB8AC3E}">
        <p14:creationId xmlns:p14="http://schemas.microsoft.com/office/powerpoint/2010/main" val="2143636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DFFCD3-1371-ECFC-24D3-74693B596DA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75D00FA-1425-5A9E-DF22-51ADFB27C5F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9692B1E-D48F-0896-2128-5EE3E5804877}"/>
              </a:ext>
            </a:extLst>
          </p:cNvPr>
          <p:cNvSpPr>
            <a:spLocks noGrp="1"/>
          </p:cNvSpPr>
          <p:nvPr>
            <p:ph type="dt" sz="half" idx="10"/>
          </p:nvPr>
        </p:nvSpPr>
        <p:spPr/>
        <p:txBody>
          <a:bodyPr/>
          <a:lstStyle/>
          <a:p>
            <a:fld id="{1BC44DF2-D1EA-BD44-A603-692179BB2BFF}" type="datetimeFigureOut">
              <a:rPr lang="en-US" smtClean="0"/>
              <a:t>4/3/2025</a:t>
            </a:fld>
            <a:endParaRPr lang="en-US"/>
          </a:p>
        </p:txBody>
      </p:sp>
      <p:sp>
        <p:nvSpPr>
          <p:cNvPr id="5" name="Footer Placeholder 4">
            <a:extLst>
              <a:ext uri="{FF2B5EF4-FFF2-40B4-BE49-F238E27FC236}">
                <a16:creationId xmlns:a16="http://schemas.microsoft.com/office/drawing/2014/main" id="{7017CC49-240A-AAA0-C73A-A38967C6AB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058CD5-5C32-52E0-93A6-79D0B7071628}"/>
              </a:ext>
            </a:extLst>
          </p:cNvPr>
          <p:cNvSpPr>
            <a:spLocks noGrp="1"/>
          </p:cNvSpPr>
          <p:nvPr>
            <p:ph type="sldNum" sz="quarter" idx="12"/>
          </p:nvPr>
        </p:nvSpPr>
        <p:spPr/>
        <p:txBody>
          <a:bodyPr/>
          <a:lstStyle/>
          <a:p>
            <a:fld id="{0C0B1F9D-65DB-6D47-8906-2BF5A9C5771A}" type="slidenum">
              <a:rPr lang="en-US" smtClean="0"/>
              <a:t>‹#›</a:t>
            </a:fld>
            <a:endParaRPr lang="en-US"/>
          </a:p>
        </p:txBody>
      </p:sp>
    </p:spTree>
    <p:extLst>
      <p:ext uri="{BB962C8B-B14F-4D97-AF65-F5344CB8AC3E}">
        <p14:creationId xmlns:p14="http://schemas.microsoft.com/office/powerpoint/2010/main" val="141805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61134-7CEE-3E6F-0523-A40C2ED7EB0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6EBAF00-E1F2-39C1-44D3-3715BE63ED4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252C287-F8AC-57A4-C0EC-487A39FA66B0}"/>
              </a:ext>
            </a:extLst>
          </p:cNvPr>
          <p:cNvSpPr>
            <a:spLocks noGrp="1"/>
          </p:cNvSpPr>
          <p:nvPr>
            <p:ph type="dt" sz="half" idx="10"/>
          </p:nvPr>
        </p:nvSpPr>
        <p:spPr/>
        <p:txBody>
          <a:bodyPr/>
          <a:lstStyle/>
          <a:p>
            <a:fld id="{1BC44DF2-D1EA-BD44-A603-692179BB2BFF}" type="datetimeFigureOut">
              <a:rPr lang="en-US" smtClean="0"/>
              <a:t>4/3/2025</a:t>
            </a:fld>
            <a:endParaRPr lang="en-US"/>
          </a:p>
        </p:txBody>
      </p:sp>
      <p:sp>
        <p:nvSpPr>
          <p:cNvPr id="5" name="Footer Placeholder 4">
            <a:extLst>
              <a:ext uri="{FF2B5EF4-FFF2-40B4-BE49-F238E27FC236}">
                <a16:creationId xmlns:a16="http://schemas.microsoft.com/office/drawing/2014/main" id="{48EA92AC-593B-0072-14B3-3827D29D76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92FD25-D599-20C2-474A-C69593E0E678}"/>
              </a:ext>
            </a:extLst>
          </p:cNvPr>
          <p:cNvSpPr>
            <a:spLocks noGrp="1"/>
          </p:cNvSpPr>
          <p:nvPr>
            <p:ph type="sldNum" sz="quarter" idx="12"/>
          </p:nvPr>
        </p:nvSpPr>
        <p:spPr/>
        <p:txBody>
          <a:bodyPr/>
          <a:lstStyle/>
          <a:p>
            <a:fld id="{0C0B1F9D-65DB-6D47-8906-2BF5A9C5771A}" type="slidenum">
              <a:rPr lang="en-US" smtClean="0"/>
              <a:t>‹#›</a:t>
            </a:fld>
            <a:endParaRPr lang="en-US"/>
          </a:p>
        </p:txBody>
      </p:sp>
    </p:spTree>
    <p:extLst>
      <p:ext uri="{BB962C8B-B14F-4D97-AF65-F5344CB8AC3E}">
        <p14:creationId xmlns:p14="http://schemas.microsoft.com/office/powerpoint/2010/main" val="920814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C588C-CEFD-171C-6F37-17669C1C578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F9EF70E-6B4E-6CFD-DAC9-51CD1371E87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0260425-2433-0524-25CC-D20F979B28EE}"/>
              </a:ext>
            </a:extLst>
          </p:cNvPr>
          <p:cNvSpPr>
            <a:spLocks noGrp="1"/>
          </p:cNvSpPr>
          <p:nvPr>
            <p:ph type="dt" sz="half" idx="10"/>
          </p:nvPr>
        </p:nvSpPr>
        <p:spPr/>
        <p:txBody>
          <a:bodyPr/>
          <a:lstStyle/>
          <a:p>
            <a:fld id="{1BC44DF2-D1EA-BD44-A603-692179BB2BFF}" type="datetimeFigureOut">
              <a:rPr lang="en-US" smtClean="0"/>
              <a:t>4/3/2025</a:t>
            </a:fld>
            <a:endParaRPr lang="en-US"/>
          </a:p>
        </p:txBody>
      </p:sp>
      <p:sp>
        <p:nvSpPr>
          <p:cNvPr id="5" name="Footer Placeholder 4">
            <a:extLst>
              <a:ext uri="{FF2B5EF4-FFF2-40B4-BE49-F238E27FC236}">
                <a16:creationId xmlns:a16="http://schemas.microsoft.com/office/drawing/2014/main" id="{DFFA87B3-3879-7AEB-027B-25C33F042D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58D34E-D385-B8AC-F0DB-855865900D79}"/>
              </a:ext>
            </a:extLst>
          </p:cNvPr>
          <p:cNvSpPr>
            <a:spLocks noGrp="1"/>
          </p:cNvSpPr>
          <p:nvPr>
            <p:ph type="sldNum" sz="quarter" idx="12"/>
          </p:nvPr>
        </p:nvSpPr>
        <p:spPr/>
        <p:txBody>
          <a:bodyPr/>
          <a:lstStyle/>
          <a:p>
            <a:fld id="{0C0B1F9D-65DB-6D47-8906-2BF5A9C5771A}" type="slidenum">
              <a:rPr lang="en-US" smtClean="0"/>
              <a:t>‹#›</a:t>
            </a:fld>
            <a:endParaRPr lang="en-US"/>
          </a:p>
        </p:txBody>
      </p:sp>
    </p:spTree>
    <p:extLst>
      <p:ext uri="{BB962C8B-B14F-4D97-AF65-F5344CB8AC3E}">
        <p14:creationId xmlns:p14="http://schemas.microsoft.com/office/powerpoint/2010/main" val="1643073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3093C-F187-EBF2-C8C1-CC9A8D45667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E06D697-8CEA-E3C4-0C03-B59638903CF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00B4562-3F56-3591-9225-AD7C213A21C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8C55398-F5CF-0976-056B-1428CD96BE85}"/>
              </a:ext>
            </a:extLst>
          </p:cNvPr>
          <p:cNvSpPr>
            <a:spLocks noGrp="1"/>
          </p:cNvSpPr>
          <p:nvPr>
            <p:ph type="dt" sz="half" idx="10"/>
          </p:nvPr>
        </p:nvSpPr>
        <p:spPr/>
        <p:txBody>
          <a:bodyPr/>
          <a:lstStyle/>
          <a:p>
            <a:fld id="{1BC44DF2-D1EA-BD44-A603-692179BB2BFF}" type="datetimeFigureOut">
              <a:rPr lang="en-US" smtClean="0"/>
              <a:t>4/3/2025</a:t>
            </a:fld>
            <a:endParaRPr lang="en-US"/>
          </a:p>
        </p:txBody>
      </p:sp>
      <p:sp>
        <p:nvSpPr>
          <p:cNvPr id="6" name="Footer Placeholder 5">
            <a:extLst>
              <a:ext uri="{FF2B5EF4-FFF2-40B4-BE49-F238E27FC236}">
                <a16:creationId xmlns:a16="http://schemas.microsoft.com/office/drawing/2014/main" id="{409A9FC5-BAFA-D1E9-741D-201B644156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444D95-EE07-8E29-9FF9-6FD5681EA1E2}"/>
              </a:ext>
            </a:extLst>
          </p:cNvPr>
          <p:cNvSpPr>
            <a:spLocks noGrp="1"/>
          </p:cNvSpPr>
          <p:nvPr>
            <p:ph type="sldNum" sz="quarter" idx="12"/>
          </p:nvPr>
        </p:nvSpPr>
        <p:spPr/>
        <p:txBody>
          <a:bodyPr/>
          <a:lstStyle/>
          <a:p>
            <a:fld id="{0C0B1F9D-65DB-6D47-8906-2BF5A9C5771A}" type="slidenum">
              <a:rPr lang="en-US" smtClean="0"/>
              <a:t>‹#›</a:t>
            </a:fld>
            <a:endParaRPr lang="en-US"/>
          </a:p>
        </p:txBody>
      </p:sp>
    </p:spTree>
    <p:extLst>
      <p:ext uri="{BB962C8B-B14F-4D97-AF65-F5344CB8AC3E}">
        <p14:creationId xmlns:p14="http://schemas.microsoft.com/office/powerpoint/2010/main" val="1190687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CF0CA-C3F6-06BB-41B4-33828904805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C5710FC-3DDC-5FF3-5F77-92F4EB7734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B7FE4BE-3D4F-9EB1-460C-7BBF6A2304D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20C10C6-F779-77D1-68A3-2B119D8B19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A59EE2A-6CB8-EFC4-BA1C-F6BFCC73110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004A61D-53E1-59B0-F4AF-D4AF4CF273D3}"/>
              </a:ext>
            </a:extLst>
          </p:cNvPr>
          <p:cNvSpPr>
            <a:spLocks noGrp="1"/>
          </p:cNvSpPr>
          <p:nvPr>
            <p:ph type="dt" sz="half" idx="10"/>
          </p:nvPr>
        </p:nvSpPr>
        <p:spPr/>
        <p:txBody>
          <a:bodyPr/>
          <a:lstStyle/>
          <a:p>
            <a:fld id="{1BC44DF2-D1EA-BD44-A603-692179BB2BFF}" type="datetimeFigureOut">
              <a:rPr lang="en-US" smtClean="0"/>
              <a:t>4/3/2025</a:t>
            </a:fld>
            <a:endParaRPr lang="en-US"/>
          </a:p>
        </p:txBody>
      </p:sp>
      <p:sp>
        <p:nvSpPr>
          <p:cNvPr id="8" name="Footer Placeholder 7">
            <a:extLst>
              <a:ext uri="{FF2B5EF4-FFF2-40B4-BE49-F238E27FC236}">
                <a16:creationId xmlns:a16="http://schemas.microsoft.com/office/drawing/2014/main" id="{3969C544-889F-AA9C-58D7-0C8760DB30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FADABF-DA40-3C2F-F231-16F1B98D9B69}"/>
              </a:ext>
            </a:extLst>
          </p:cNvPr>
          <p:cNvSpPr>
            <a:spLocks noGrp="1"/>
          </p:cNvSpPr>
          <p:nvPr>
            <p:ph type="sldNum" sz="quarter" idx="12"/>
          </p:nvPr>
        </p:nvSpPr>
        <p:spPr/>
        <p:txBody>
          <a:bodyPr/>
          <a:lstStyle/>
          <a:p>
            <a:fld id="{0C0B1F9D-65DB-6D47-8906-2BF5A9C5771A}" type="slidenum">
              <a:rPr lang="en-US" smtClean="0"/>
              <a:t>‹#›</a:t>
            </a:fld>
            <a:endParaRPr lang="en-US"/>
          </a:p>
        </p:txBody>
      </p:sp>
    </p:spTree>
    <p:extLst>
      <p:ext uri="{BB962C8B-B14F-4D97-AF65-F5344CB8AC3E}">
        <p14:creationId xmlns:p14="http://schemas.microsoft.com/office/powerpoint/2010/main" val="1060008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33F86-A510-1037-C835-D43BADB8924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DBEA2B1-7646-BE19-A29B-B61020D3F4DB}"/>
              </a:ext>
            </a:extLst>
          </p:cNvPr>
          <p:cNvSpPr>
            <a:spLocks noGrp="1"/>
          </p:cNvSpPr>
          <p:nvPr>
            <p:ph type="dt" sz="half" idx="10"/>
          </p:nvPr>
        </p:nvSpPr>
        <p:spPr/>
        <p:txBody>
          <a:bodyPr/>
          <a:lstStyle/>
          <a:p>
            <a:fld id="{1BC44DF2-D1EA-BD44-A603-692179BB2BFF}" type="datetimeFigureOut">
              <a:rPr lang="en-US" smtClean="0"/>
              <a:t>4/3/2025</a:t>
            </a:fld>
            <a:endParaRPr lang="en-US"/>
          </a:p>
        </p:txBody>
      </p:sp>
      <p:sp>
        <p:nvSpPr>
          <p:cNvPr id="4" name="Footer Placeholder 3">
            <a:extLst>
              <a:ext uri="{FF2B5EF4-FFF2-40B4-BE49-F238E27FC236}">
                <a16:creationId xmlns:a16="http://schemas.microsoft.com/office/drawing/2014/main" id="{AF27F051-439C-887B-3F24-CEFD33F183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07E463-9A82-FB0B-777E-0B603D5EDD17}"/>
              </a:ext>
            </a:extLst>
          </p:cNvPr>
          <p:cNvSpPr>
            <a:spLocks noGrp="1"/>
          </p:cNvSpPr>
          <p:nvPr>
            <p:ph type="sldNum" sz="quarter" idx="12"/>
          </p:nvPr>
        </p:nvSpPr>
        <p:spPr/>
        <p:txBody>
          <a:bodyPr/>
          <a:lstStyle/>
          <a:p>
            <a:fld id="{0C0B1F9D-65DB-6D47-8906-2BF5A9C5771A}" type="slidenum">
              <a:rPr lang="en-US" smtClean="0"/>
              <a:t>‹#›</a:t>
            </a:fld>
            <a:endParaRPr lang="en-US"/>
          </a:p>
        </p:txBody>
      </p:sp>
    </p:spTree>
    <p:extLst>
      <p:ext uri="{BB962C8B-B14F-4D97-AF65-F5344CB8AC3E}">
        <p14:creationId xmlns:p14="http://schemas.microsoft.com/office/powerpoint/2010/main" val="3271961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42E6EB-6D39-0296-C37C-F1CE970BE330}"/>
              </a:ext>
            </a:extLst>
          </p:cNvPr>
          <p:cNvSpPr>
            <a:spLocks noGrp="1"/>
          </p:cNvSpPr>
          <p:nvPr>
            <p:ph type="dt" sz="half" idx="10"/>
          </p:nvPr>
        </p:nvSpPr>
        <p:spPr/>
        <p:txBody>
          <a:bodyPr/>
          <a:lstStyle/>
          <a:p>
            <a:fld id="{1BC44DF2-D1EA-BD44-A603-692179BB2BFF}" type="datetimeFigureOut">
              <a:rPr lang="en-US" smtClean="0"/>
              <a:t>4/3/2025</a:t>
            </a:fld>
            <a:endParaRPr lang="en-US"/>
          </a:p>
        </p:txBody>
      </p:sp>
      <p:sp>
        <p:nvSpPr>
          <p:cNvPr id="3" name="Footer Placeholder 2">
            <a:extLst>
              <a:ext uri="{FF2B5EF4-FFF2-40B4-BE49-F238E27FC236}">
                <a16:creationId xmlns:a16="http://schemas.microsoft.com/office/drawing/2014/main" id="{DA74087F-469C-6E41-FBDB-5895C699FF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3A108B-732D-08D9-135A-C5F49ECF7ECE}"/>
              </a:ext>
            </a:extLst>
          </p:cNvPr>
          <p:cNvSpPr>
            <a:spLocks noGrp="1"/>
          </p:cNvSpPr>
          <p:nvPr>
            <p:ph type="sldNum" sz="quarter" idx="12"/>
          </p:nvPr>
        </p:nvSpPr>
        <p:spPr/>
        <p:txBody>
          <a:bodyPr/>
          <a:lstStyle/>
          <a:p>
            <a:fld id="{0C0B1F9D-65DB-6D47-8906-2BF5A9C5771A}" type="slidenum">
              <a:rPr lang="en-US" smtClean="0"/>
              <a:t>‹#›</a:t>
            </a:fld>
            <a:endParaRPr lang="en-US"/>
          </a:p>
        </p:txBody>
      </p:sp>
    </p:spTree>
    <p:extLst>
      <p:ext uri="{BB962C8B-B14F-4D97-AF65-F5344CB8AC3E}">
        <p14:creationId xmlns:p14="http://schemas.microsoft.com/office/powerpoint/2010/main" val="2653563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BEF3A-E1B0-DD51-C0C4-2720E83B495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2BAFCAC-7AE7-FB8E-D8FD-54F1DDE233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575C04D-9CC5-D08A-A942-3E8D1F939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9D5D09B-818A-2AF1-8E82-F2958969180B}"/>
              </a:ext>
            </a:extLst>
          </p:cNvPr>
          <p:cNvSpPr>
            <a:spLocks noGrp="1"/>
          </p:cNvSpPr>
          <p:nvPr>
            <p:ph type="dt" sz="half" idx="10"/>
          </p:nvPr>
        </p:nvSpPr>
        <p:spPr/>
        <p:txBody>
          <a:bodyPr/>
          <a:lstStyle/>
          <a:p>
            <a:fld id="{1BC44DF2-D1EA-BD44-A603-692179BB2BFF}" type="datetimeFigureOut">
              <a:rPr lang="en-US" smtClean="0"/>
              <a:t>4/3/2025</a:t>
            </a:fld>
            <a:endParaRPr lang="en-US"/>
          </a:p>
        </p:txBody>
      </p:sp>
      <p:sp>
        <p:nvSpPr>
          <p:cNvPr id="6" name="Footer Placeholder 5">
            <a:extLst>
              <a:ext uri="{FF2B5EF4-FFF2-40B4-BE49-F238E27FC236}">
                <a16:creationId xmlns:a16="http://schemas.microsoft.com/office/drawing/2014/main" id="{65CB1939-27B9-AB61-91DE-4689CEDA52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0F8B20-A89A-01C8-C5FA-E26D1FF0B56F}"/>
              </a:ext>
            </a:extLst>
          </p:cNvPr>
          <p:cNvSpPr>
            <a:spLocks noGrp="1"/>
          </p:cNvSpPr>
          <p:nvPr>
            <p:ph type="sldNum" sz="quarter" idx="12"/>
          </p:nvPr>
        </p:nvSpPr>
        <p:spPr/>
        <p:txBody>
          <a:bodyPr/>
          <a:lstStyle/>
          <a:p>
            <a:fld id="{0C0B1F9D-65DB-6D47-8906-2BF5A9C5771A}" type="slidenum">
              <a:rPr lang="en-US" smtClean="0"/>
              <a:t>‹#›</a:t>
            </a:fld>
            <a:endParaRPr lang="en-US"/>
          </a:p>
        </p:txBody>
      </p:sp>
    </p:spTree>
    <p:extLst>
      <p:ext uri="{BB962C8B-B14F-4D97-AF65-F5344CB8AC3E}">
        <p14:creationId xmlns:p14="http://schemas.microsoft.com/office/powerpoint/2010/main" val="2765102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5374A-1DC1-A2C4-7D28-07E6C496DE7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4AB08CA-3D39-CEE7-4CB0-DC4C7A4049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7FF5F5-9116-69CF-A971-11A434A120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68DFB29-8652-96CF-3342-2D561C0545A4}"/>
              </a:ext>
            </a:extLst>
          </p:cNvPr>
          <p:cNvSpPr>
            <a:spLocks noGrp="1"/>
          </p:cNvSpPr>
          <p:nvPr>
            <p:ph type="dt" sz="half" idx="10"/>
          </p:nvPr>
        </p:nvSpPr>
        <p:spPr/>
        <p:txBody>
          <a:bodyPr/>
          <a:lstStyle/>
          <a:p>
            <a:fld id="{1BC44DF2-D1EA-BD44-A603-692179BB2BFF}" type="datetimeFigureOut">
              <a:rPr lang="en-US" smtClean="0"/>
              <a:t>4/3/2025</a:t>
            </a:fld>
            <a:endParaRPr lang="en-US"/>
          </a:p>
        </p:txBody>
      </p:sp>
      <p:sp>
        <p:nvSpPr>
          <p:cNvPr id="6" name="Footer Placeholder 5">
            <a:extLst>
              <a:ext uri="{FF2B5EF4-FFF2-40B4-BE49-F238E27FC236}">
                <a16:creationId xmlns:a16="http://schemas.microsoft.com/office/drawing/2014/main" id="{B65F26E9-A371-D493-AC70-E19E6D998F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247CA-6862-DF8D-56A5-A883F6EA92CC}"/>
              </a:ext>
            </a:extLst>
          </p:cNvPr>
          <p:cNvSpPr>
            <a:spLocks noGrp="1"/>
          </p:cNvSpPr>
          <p:nvPr>
            <p:ph type="sldNum" sz="quarter" idx="12"/>
          </p:nvPr>
        </p:nvSpPr>
        <p:spPr/>
        <p:txBody>
          <a:bodyPr/>
          <a:lstStyle/>
          <a:p>
            <a:fld id="{0C0B1F9D-65DB-6D47-8906-2BF5A9C5771A}" type="slidenum">
              <a:rPr lang="en-US" smtClean="0"/>
              <a:t>‹#›</a:t>
            </a:fld>
            <a:endParaRPr lang="en-US"/>
          </a:p>
        </p:txBody>
      </p:sp>
    </p:spTree>
    <p:extLst>
      <p:ext uri="{BB962C8B-B14F-4D97-AF65-F5344CB8AC3E}">
        <p14:creationId xmlns:p14="http://schemas.microsoft.com/office/powerpoint/2010/main" val="1683578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9168E3-0CAA-820D-D446-34DA6D0DC1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49301D7-B63F-FB7A-4419-52A46639E4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883440B-BD70-3931-33D9-37243373EB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BC44DF2-D1EA-BD44-A603-692179BB2BFF}" type="datetimeFigureOut">
              <a:rPr lang="en-US" smtClean="0"/>
              <a:t>4/3/2025</a:t>
            </a:fld>
            <a:endParaRPr lang="en-US"/>
          </a:p>
        </p:txBody>
      </p:sp>
      <p:sp>
        <p:nvSpPr>
          <p:cNvPr id="5" name="Footer Placeholder 4">
            <a:extLst>
              <a:ext uri="{FF2B5EF4-FFF2-40B4-BE49-F238E27FC236}">
                <a16:creationId xmlns:a16="http://schemas.microsoft.com/office/drawing/2014/main" id="{547C1077-2C03-020E-8150-06E4043D6D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923EDF0-0A80-6623-3F2E-A318487C4F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C0B1F9D-65DB-6D47-8906-2BF5A9C5771A}" type="slidenum">
              <a:rPr lang="en-US" smtClean="0"/>
              <a:t>‹#›</a:t>
            </a:fld>
            <a:endParaRPr lang="en-US"/>
          </a:p>
        </p:txBody>
      </p:sp>
    </p:spTree>
    <p:extLst>
      <p:ext uri="{BB962C8B-B14F-4D97-AF65-F5344CB8AC3E}">
        <p14:creationId xmlns:p14="http://schemas.microsoft.com/office/powerpoint/2010/main" val="136202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hyperlink" Target="https://www.opennetworking.org/" TargetMode="Externa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hyperlink" Target="https://www.theiotacademy.co/blog/data-science-lifecycle/" TargetMode="External"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4500A-BCF6-410C-5216-5A772A8ED61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A262675-2D72-28CF-17C6-9E159842EEC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88496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ADEAE4-BD2F-4AE2-9DAB-7AB300199172}"/>
              </a:ext>
            </a:extLst>
          </p:cNvPr>
          <p:cNvSpPr>
            <a:spLocks noGrp="1"/>
          </p:cNvSpPr>
          <p:nvPr>
            <p:ph idx="1"/>
          </p:nvPr>
        </p:nvSpPr>
        <p:spPr>
          <a:xfrm>
            <a:off x="838200" y="1687286"/>
            <a:ext cx="10515600" cy="4489677"/>
          </a:xfrm>
        </p:spPr>
        <p:txBody>
          <a:bodyPr>
            <a:normAutofit fontScale="85000" lnSpcReduction="20000"/>
          </a:bodyPr>
          <a:lstStyle/>
          <a:p>
            <a:r>
              <a:rPr lang="en-GB" b="0" i="0" dirty="0">
                <a:solidFill>
                  <a:srgbClr val="000000"/>
                </a:solidFill>
                <a:effectLst/>
                <a:latin typeface="Titillium Web" pitchFamily="2" charset="0"/>
              </a:rPr>
              <a:t>Data Plane</a:t>
            </a:r>
          </a:p>
          <a:p>
            <a:r>
              <a:rPr lang="en-GB" b="0" i="0" dirty="0">
                <a:solidFill>
                  <a:srgbClr val="000000"/>
                </a:solidFill>
                <a:effectLst/>
                <a:latin typeface="Open Sans" panose="020B0606030504020204" pitchFamily="34" charset="0"/>
              </a:rPr>
              <a:t>The data plane is responsible for forwarding traffic. It relies on the information that the control plane supplies. Here are some tasks that the data plane takes care of:</a:t>
            </a:r>
          </a:p>
          <a:p>
            <a:r>
              <a:rPr lang="en-GB" b="0" i="0" dirty="0">
                <a:solidFill>
                  <a:srgbClr val="000000"/>
                </a:solidFill>
                <a:effectLst/>
                <a:latin typeface="Open Sans" panose="020B0606030504020204" pitchFamily="34" charset="0"/>
              </a:rPr>
              <a:t>Encapsulate and de-encapsulate packets.</a:t>
            </a:r>
          </a:p>
          <a:p>
            <a:r>
              <a:rPr lang="en-GB" b="0" i="0" dirty="0">
                <a:solidFill>
                  <a:srgbClr val="000000"/>
                </a:solidFill>
                <a:effectLst/>
                <a:latin typeface="Open Sans" panose="020B0606030504020204" pitchFamily="34" charset="0"/>
              </a:rPr>
              <a:t>Adding or removing headers like the 802.1Q header.</a:t>
            </a:r>
          </a:p>
          <a:p>
            <a:r>
              <a:rPr lang="en-GB" b="0" i="0" dirty="0">
                <a:solidFill>
                  <a:srgbClr val="000000"/>
                </a:solidFill>
                <a:effectLst/>
                <a:latin typeface="Open Sans" panose="020B0606030504020204" pitchFamily="34" charset="0"/>
              </a:rPr>
              <a:t>Matching MAC addresses for forwarding.</a:t>
            </a:r>
          </a:p>
          <a:p>
            <a:r>
              <a:rPr lang="en-GB" b="0" i="0" dirty="0">
                <a:solidFill>
                  <a:srgbClr val="000000"/>
                </a:solidFill>
                <a:effectLst/>
                <a:latin typeface="Open Sans" panose="020B0606030504020204" pitchFamily="34" charset="0"/>
              </a:rPr>
              <a:t>Matching IP destinations in the routing table.</a:t>
            </a:r>
          </a:p>
          <a:p>
            <a:r>
              <a:rPr lang="en-GB" b="0" i="0" dirty="0">
                <a:solidFill>
                  <a:srgbClr val="000000"/>
                </a:solidFill>
                <a:effectLst/>
                <a:latin typeface="Open Sans" panose="020B0606030504020204" pitchFamily="34" charset="0"/>
              </a:rPr>
              <a:t>Change source and destination addresses when using NAT.</a:t>
            </a:r>
          </a:p>
          <a:p>
            <a:r>
              <a:rPr lang="en-GB" b="0" i="0" dirty="0">
                <a:solidFill>
                  <a:srgbClr val="000000"/>
                </a:solidFill>
                <a:effectLst/>
                <a:latin typeface="Open Sans" panose="020B0606030504020204" pitchFamily="34" charset="0"/>
              </a:rPr>
              <a:t>Dropping traffic because of access-lists.</a:t>
            </a:r>
          </a:p>
          <a:p>
            <a:r>
              <a:rPr lang="en-GB" b="0" i="0" dirty="0">
                <a:solidFill>
                  <a:srgbClr val="000000"/>
                </a:solidFill>
                <a:effectLst/>
                <a:latin typeface="Open Sans" panose="020B0606030504020204" pitchFamily="34" charset="0"/>
              </a:rPr>
              <a:t>The tasks of the data plane have to be performed as fast as possible which is why the forwarding of traffic is performed by specialized hardware like ASICs and TCAM tables.</a:t>
            </a:r>
          </a:p>
          <a:p>
            <a:endParaRPr lang="en-US" dirty="0"/>
          </a:p>
        </p:txBody>
      </p:sp>
    </p:spTree>
    <p:extLst>
      <p:ext uri="{BB962C8B-B14F-4D97-AF65-F5344CB8AC3E}">
        <p14:creationId xmlns:p14="http://schemas.microsoft.com/office/powerpoint/2010/main" val="793230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9321E-1A53-B0F3-8B8C-203738D8026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826E9EF-FEDD-69BC-6E6D-C6BBD7BF843D}"/>
              </a:ext>
            </a:extLst>
          </p:cNvPr>
          <p:cNvSpPr>
            <a:spLocks noGrp="1"/>
          </p:cNvSpPr>
          <p:nvPr>
            <p:ph idx="1"/>
          </p:nvPr>
        </p:nvSpPr>
        <p:spPr/>
        <p:txBody>
          <a:bodyPr/>
          <a:lstStyle/>
          <a:p>
            <a:r>
              <a:rPr lang="en-GB" b="0" i="0" dirty="0">
                <a:solidFill>
                  <a:srgbClr val="000000"/>
                </a:solidFill>
                <a:effectLst/>
                <a:latin typeface="Titillium Web" pitchFamily="2" charset="0"/>
              </a:rPr>
              <a:t>Management Plane</a:t>
            </a:r>
          </a:p>
          <a:p>
            <a:r>
              <a:rPr lang="en-GB" b="0" i="0" dirty="0">
                <a:solidFill>
                  <a:srgbClr val="000000"/>
                </a:solidFill>
                <a:effectLst/>
                <a:latin typeface="Open Sans" panose="020B0606030504020204" pitchFamily="34" charset="0"/>
              </a:rPr>
              <a:t>The management plane is used for access and management of our network devices. For example, accessing our device through telnet, SSH or the console port.</a:t>
            </a:r>
          </a:p>
          <a:p>
            <a:r>
              <a:rPr lang="en-GB" b="0" i="0" dirty="0">
                <a:solidFill>
                  <a:srgbClr val="000000"/>
                </a:solidFill>
                <a:effectLst/>
                <a:latin typeface="Open Sans" panose="020B0606030504020204" pitchFamily="34" charset="0"/>
              </a:rPr>
              <a:t>When discussing SDN, the control and data plane are the most important to keep in mind. Here’s an illustration of the control and data plane to help you visualize the different planes:</a:t>
            </a:r>
          </a:p>
          <a:p>
            <a:pPr marL="0" indent="0">
              <a:buNone/>
            </a:pPr>
            <a:endParaRPr lang="en-US" dirty="0"/>
          </a:p>
        </p:txBody>
      </p:sp>
    </p:spTree>
    <p:extLst>
      <p:ext uri="{BB962C8B-B14F-4D97-AF65-F5344CB8AC3E}">
        <p14:creationId xmlns:p14="http://schemas.microsoft.com/office/powerpoint/2010/main" val="2330387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98F1A-F93D-D9EE-44A5-162D11DC0D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084D83-328E-92BA-C230-E12DC2EE4FEB}"/>
              </a:ext>
            </a:extLst>
          </p:cNvPr>
          <p:cNvSpPr>
            <a:spLocks noGrp="1"/>
          </p:cNvSpPr>
          <p:nvPr>
            <p:ph idx="1"/>
          </p:nvPr>
        </p:nvSpPr>
        <p:spPr/>
        <p:txBody>
          <a:bodyPr>
            <a:normAutofit fontScale="55000" lnSpcReduction="20000"/>
          </a:bodyPr>
          <a:lstStyle/>
          <a:p>
            <a:endParaRPr lang="en-US" b="0" i="0" dirty="0">
              <a:solidFill>
                <a:srgbClr val="000000"/>
              </a:solidFill>
              <a:effectLst/>
              <a:latin typeface="Open Sans" panose="020B0606030504020204" pitchFamily="34" charset="0"/>
            </a:endParaRPr>
          </a:p>
          <a:p>
            <a:endParaRPr lang="en-US" dirty="0">
              <a:solidFill>
                <a:srgbClr val="000000"/>
              </a:solidFill>
              <a:latin typeface="Open Sans" panose="020B0606030504020204" pitchFamily="34" charset="0"/>
            </a:endParaRPr>
          </a:p>
          <a:p>
            <a:endParaRPr lang="en-US" b="0" i="0" dirty="0">
              <a:solidFill>
                <a:srgbClr val="000000"/>
              </a:solidFill>
              <a:effectLst/>
              <a:latin typeface="Open Sans" panose="020B0606030504020204" pitchFamily="34" charset="0"/>
            </a:endParaRPr>
          </a:p>
          <a:p>
            <a:endParaRPr lang="en-US" b="0" i="0" dirty="0">
              <a:solidFill>
                <a:srgbClr val="000000"/>
              </a:solidFill>
              <a:effectLst/>
              <a:latin typeface="Open Sans" panose="020B0606030504020204" pitchFamily="34" charset="0"/>
            </a:endParaRPr>
          </a:p>
          <a:p>
            <a:endParaRPr lang="en-US" b="0" i="0" dirty="0">
              <a:solidFill>
                <a:srgbClr val="000000"/>
              </a:solidFill>
              <a:effectLst/>
              <a:latin typeface="Open Sans" panose="020B0606030504020204" pitchFamily="34" charset="0"/>
            </a:endParaRPr>
          </a:p>
          <a:p>
            <a:endParaRPr lang="en-US" b="0" i="0" dirty="0">
              <a:solidFill>
                <a:srgbClr val="000000"/>
              </a:solidFill>
              <a:effectLst/>
              <a:latin typeface="Open Sans" panose="020B0606030504020204" pitchFamily="34" charset="0"/>
            </a:endParaRPr>
          </a:p>
          <a:p>
            <a:endParaRPr lang="en-US" dirty="0">
              <a:solidFill>
                <a:srgbClr val="000000"/>
              </a:solidFill>
              <a:latin typeface="Open Sans" panose="020B0606030504020204" pitchFamily="34" charset="0"/>
            </a:endParaRPr>
          </a:p>
          <a:p>
            <a:endParaRPr lang="en-US" b="0" i="0" dirty="0">
              <a:solidFill>
                <a:srgbClr val="000000"/>
              </a:solidFill>
              <a:effectLst/>
              <a:latin typeface="Open Sans" panose="020B0606030504020204" pitchFamily="34" charset="0"/>
            </a:endParaRPr>
          </a:p>
          <a:p>
            <a:endParaRPr lang="en-US" b="0" i="0" dirty="0">
              <a:solidFill>
                <a:srgbClr val="000000"/>
              </a:solidFill>
              <a:effectLst/>
              <a:latin typeface="Open Sans" panose="020B0606030504020204" pitchFamily="34" charset="0"/>
            </a:endParaRPr>
          </a:p>
          <a:p>
            <a:endParaRPr lang="en-US" b="0" i="0" dirty="0">
              <a:solidFill>
                <a:srgbClr val="000000"/>
              </a:solidFill>
              <a:effectLst/>
              <a:latin typeface="Open Sans" panose="020B0606030504020204" pitchFamily="34" charset="0"/>
            </a:endParaRPr>
          </a:p>
          <a:p>
            <a:endParaRPr lang="en-US" b="0" i="0" dirty="0">
              <a:solidFill>
                <a:srgbClr val="000000"/>
              </a:solidFill>
              <a:effectLst/>
              <a:latin typeface="Open Sans" panose="020B0606030504020204" pitchFamily="34" charset="0"/>
            </a:endParaRPr>
          </a:p>
          <a:p>
            <a:endParaRPr lang="en-US" dirty="0">
              <a:solidFill>
                <a:srgbClr val="000000"/>
              </a:solidFill>
              <a:latin typeface="Open Sans" panose="020B0606030504020204" pitchFamily="34" charset="0"/>
            </a:endParaRPr>
          </a:p>
          <a:p>
            <a:r>
              <a:rPr lang="en-GB" b="0" i="0" dirty="0">
                <a:solidFill>
                  <a:srgbClr val="000000"/>
                </a:solidFill>
                <a:effectLst/>
                <a:latin typeface="Open Sans" panose="020B0606030504020204" pitchFamily="34" charset="0"/>
              </a:rPr>
              <a:t>Above you can see the control plane where we use routing protocols like OSPF and EIGRP and some static routing. The best routes are installed in the routing table. Another table that the router has to build is the ARP table.</a:t>
            </a:r>
          </a:p>
          <a:p>
            <a:r>
              <a:rPr lang="en-GB" b="0" i="0" dirty="0">
                <a:solidFill>
                  <a:srgbClr val="000000"/>
                </a:solidFill>
                <a:effectLst/>
                <a:latin typeface="Open Sans" panose="020B0606030504020204" pitchFamily="34" charset="0"/>
              </a:rPr>
              <a:t>Information from the routing and ARP table is then used to build the forwarding table. When the router receives an IP packet, it will be able to forward it quickly since the forwarding table has already been built.</a:t>
            </a:r>
          </a:p>
          <a:p>
            <a:endParaRPr lang="en-US" dirty="0"/>
          </a:p>
        </p:txBody>
      </p:sp>
      <p:pic>
        <p:nvPicPr>
          <p:cNvPr id="4" name="Picture 3">
            <a:extLst>
              <a:ext uri="{FF2B5EF4-FFF2-40B4-BE49-F238E27FC236}">
                <a16:creationId xmlns:a16="http://schemas.microsoft.com/office/drawing/2014/main" id="{15A1387C-F0F1-A3B3-2BFB-93F913500A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3700" y="1825625"/>
            <a:ext cx="6324600" cy="3000375"/>
          </a:xfrm>
          <a:prstGeom prst="rect">
            <a:avLst/>
          </a:prstGeom>
        </p:spPr>
      </p:pic>
    </p:spTree>
    <p:extLst>
      <p:ext uri="{BB962C8B-B14F-4D97-AF65-F5344CB8AC3E}">
        <p14:creationId xmlns:p14="http://schemas.microsoft.com/office/powerpoint/2010/main" val="510191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3F8B-D4BA-167B-4108-DEEB3436EBD0}"/>
              </a:ext>
            </a:extLst>
          </p:cNvPr>
          <p:cNvSpPr>
            <a:spLocks noGrp="1"/>
          </p:cNvSpPr>
          <p:nvPr>
            <p:ph type="title"/>
          </p:nvPr>
        </p:nvSpPr>
        <p:spPr/>
        <p:txBody>
          <a:bodyPr/>
          <a:lstStyle/>
          <a:p>
            <a:r>
              <a:rPr lang="en-US" b="1" dirty="0"/>
              <a:t>Limitations of traditional networking</a:t>
            </a:r>
          </a:p>
        </p:txBody>
      </p:sp>
      <p:sp>
        <p:nvSpPr>
          <p:cNvPr id="3" name="Content Placeholder 2">
            <a:extLst>
              <a:ext uri="{FF2B5EF4-FFF2-40B4-BE49-F238E27FC236}">
                <a16:creationId xmlns:a16="http://schemas.microsoft.com/office/drawing/2014/main" id="{97284AF7-5F7B-1B3B-819E-3A0AC1001E04}"/>
              </a:ext>
            </a:extLst>
          </p:cNvPr>
          <p:cNvSpPr>
            <a:spLocks noGrp="1"/>
          </p:cNvSpPr>
          <p:nvPr>
            <p:ph idx="1"/>
          </p:nvPr>
        </p:nvSpPr>
        <p:spPr/>
        <p:txBody>
          <a:bodyPr/>
          <a:lstStyle/>
          <a:p>
            <a:r>
              <a:rPr lang="en-US" dirty="0"/>
              <a:t>Everything I described above is the way we have </a:t>
            </a:r>
          </a:p>
          <a:p>
            <a:pPr marL="0" indent="0">
              <a:buNone/>
            </a:pPr>
            <a:r>
              <a:rPr lang="en-US" dirty="0"/>
              <a:t>done things for the last ~30 years so it’s </a:t>
            </a:r>
          </a:p>
          <a:p>
            <a:pPr marL="0" indent="0">
              <a:buNone/>
            </a:pPr>
            <a:r>
              <a:rPr lang="en-US" dirty="0"/>
              <a:t>not like there is something “wrong” with </a:t>
            </a:r>
          </a:p>
          <a:p>
            <a:pPr marL="0" indent="0">
              <a:buNone/>
            </a:pPr>
            <a:r>
              <a:rPr lang="en-US" dirty="0"/>
              <a:t>traditional networking. However, nowadays</a:t>
            </a:r>
          </a:p>
          <a:p>
            <a:pPr marL="0" indent="0">
              <a:buNone/>
            </a:pPr>
            <a:r>
              <a:rPr lang="en-US" dirty="0"/>
              <a:t> there are some business challenges that </a:t>
            </a:r>
          </a:p>
          <a:p>
            <a:pPr marL="0" indent="0">
              <a:buNone/>
            </a:pPr>
            <a:r>
              <a:rPr lang="en-US" dirty="0"/>
              <a:t>ask for different solutions.</a:t>
            </a:r>
          </a:p>
          <a:p>
            <a:endParaRPr lang="en-US" dirty="0"/>
          </a:p>
        </p:txBody>
      </p:sp>
      <p:pic>
        <p:nvPicPr>
          <p:cNvPr id="4" name="Picture 3">
            <a:extLst>
              <a:ext uri="{FF2B5EF4-FFF2-40B4-BE49-F238E27FC236}">
                <a16:creationId xmlns:a16="http://schemas.microsoft.com/office/drawing/2014/main" id="{CD35DC5A-B8EF-1CA9-728E-4FFC1FE16E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5161" y="365125"/>
            <a:ext cx="1947410" cy="5418667"/>
          </a:xfrm>
          <a:prstGeom prst="rect">
            <a:avLst/>
          </a:prstGeom>
        </p:spPr>
      </p:pic>
    </p:spTree>
    <p:extLst>
      <p:ext uri="{BB962C8B-B14F-4D97-AF65-F5344CB8AC3E}">
        <p14:creationId xmlns:p14="http://schemas.microsoft.com/office/powerpoint/2010/main" val="2281652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0A67E-2C73-D9BB-5D7D-73AC608B22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E595873-9798-D2B8-01DE-EB71CBDC8A1C}"/>
              </a:ext>
            </a:extLst>
          </p:cNvPr>
          <p:cNvSpPr>
            <a:spLocks noGrp="1"/>
          </p:cNvSpPr>
          <p:nvPr>
            <p:ph idx="1"/>
          </p:nvPr>
        </p:nvSpPr>
        <p:spPr/>
        <p:txBody>
          <a:bodyPr>
            <a:normAutofit fontScale="92500" lnSpcReduction="10000"/>
          </a:bodyPr>
          <a:lstStyle/>
          <a:p>
            <a:r>
              <a:rPr lang="en-GB" b="0" i="0" dirty="0">
                <a:solidFill>
                  <a:srgbClr val="000000"/>
                </a:solidFill>
                <a:effectLst/>
                <a:latin typeface="Open Sans" panose="020B0606030504020204" pitchFamily="34" charset="0"/>
              </a:rPr>
              <a:t>Above we see the network infrastructure of a company’s data </a:t>
            </a:r>
            <a:r>
              <a:rPr lang="en-GB" b="0" i="0" dirty="0" err="1">
                <a:solidFill>
                  <a:srgbClr val="000000"/>
                </a:solidFill>
                <a:effectLst/>
                <a:latin typeface="Open Sans" panose="020B0606030504020204" pitchFamily="34" charset="0"/>
              </a:rPr>
              <a:t>center</a:t>
            </a:r>
            <a:r>
              <a:rPr lang="en-GB" b="0" i="0" dirty="0">
                <a:solidFill>
                  <a:srgbClr val="000000"/>
                </a:solidFill>
                <a:effectLst/>
                <a:latin typeface="Open Sans" panose="020B0606030504020204" pitchFamily="34" charset="0"/>
              </a:rPr>
              <a:t>. At the bottom, we find a VMware </a:t>
            </a:r>
            <a:r>
              <a:rPr lang="en-GB" b="0" i="0" dirty="0" err="1">
                <a:solidFill>
                  <a:srgbClr val="000000"/>
                </a:solidFill>
                <a:effectLst/>
                <a:latin typeface="Open Sans" panose="020B0606030504020204" pitchFamily="34" charset="0"/>
              </a:rPr>
              <a:t>ESXi</a:t>
            </a:r>
            <a:r>
              <a:rPr lang="en-GB" b="0" i="0" dirty="0">
                <a:solidFill>
                  <a:srgbClr val="000000"/>
                </a:solidFill>
                <a:effectLst/>
                <a:latin typeface="Open Sans" panose="020B0606030504020204" pitchFamily="34" charset="0"/>
              </a:rPr>
              <a:t> server with a number of virtual machines. This server is connected to some switches in the access and aggregation layers. We also see two ASAs that protect our server and two routers for access to the outside world. On top, there is another router with a host device.</a:t>
            </a:r>
          </a:p>
          <a:p>
            <a:r>
              <a:rPr lang="en-GB" b="0" i="0" dirty="0">
                <a:solidFill>
                  <a:srgbClr val="000000"/>
                </a:solidFill>
                <a:effectLst/>
                <a:latin typeface="Open Sans" panose="020B0606030504020204" pitchFamily="34" charset="0"/>
              </a:rPr>
              <a:t>Let’s say this company has a business requirement for a new application that requires four new virtual machines to be installed on the VMware server. For security reasons, each virtual machine should be in a different VLAN. A user that is using H1 behind R3 should be able to access the application that runs on these virtual machines.</a:t>
            </a:r>
          </a:p>
          <a:p>
            <a:endParaRPr lang="en-US" dirty="0"/>
          </a:p>
        </p:txBody>
      </p:sp>
    </p:spTree>
    <p:extLst>
      <p:ext uri="{BB962C8B-B14F-4D97-AF65-F5344CB8AC3E}">
        <p14:creationId xmlns:p14="http://schemas.microsoft.com/office/powerpoint/2010/main" val="3643946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2DCA9-D76E-5A75-DD4E-15B29BE75C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AAA5E6C-3258-4019-64C8-94FC9D0CEEAB}"/>
              </a:ext>
            </a:extLst>
          </p:cNvPr>
          <p:cNvSpPr>
            <a:spLocks noGrp="1"/>
          </p:cNvSpPr>
          <p:nvPr>
            <p:ph idx="1"/>
          </p:nvPr>
        </p:nvSpPr>
        <p:spPr/>
        <p:txBody>
          <a:bodyPr>
            <a:normAutofit fontScale="85000" lnSpcReduction="20000"/>
          </a:bodyPr>
          <a:lstStyle/>
          <a:p>
            <a:r>
              <a:rPr lang="en-GB" b="0" i="0" dirty="0">
                <a:solidFill>
                  <a:srgbClr val="000000"/>
                </a:solidFill>
                <a:effectLst/>
                <a:latin typeface="Open Sans" panose="020B0606030504020204" pitchFamily="34" charset="0"/>
              </a:rPr>
              <a:t>Let’s consider some of the things we have to configure on our network to make this happen:</a:t>
            </a:r>
          </a:p>
          <a:p>
            <a:r>
              <a:rPr lang="en-GB" b="0" i="0" dirty="0">
                <a:solidFill>
                  <a:srgbClr val="000000"/>
                </a:solidFill>
                <a:effectLst/>
                <a:latin typeface="Open Sans" panose="020B0606030504020204" pitchFamily="34" charset="0"/>
              </a:rPr>
              <a:t>The VLANs have to be created on all switches.</a:t>
            </a:r>
          </a:p>
          <a:p>
            <a:r>
              <a:rPr lang="en-GB" b="0" i="0" dirty="0">
                <a:solidFill>
                  <a:srgbClr val="000000"/>
                </a:solidFill>
                <a:effectLst/>
                <a:latin typeface="Open Sans" panose="020B0606030504020204" pitchFamily="34" charset="0"/>
              </a:rPr>
              <a:t>We have to configure a root bridge for the new VLANs.</a:t>
            </a:r>
          </a:p>
          <a:p>
            <a:r>
              <a:rPr lang="en-GB" b="0" i="0" dirty="0">
                <a:solidFill>
                  <a:srgbClr val="000000"/>
                </a:solidFill>
                <a:effectLst/>
                <a:latin typeface="Open Sans" panose="020B0606030504020204" pitchFamily="34" charset="0"/>
              </a:rPr>
              <a:t>We have to assign four new subnets, one for each VLAN.</a:t>
            </a:r>
          </a:p>
          <a:p>
            <a:r>
              <a:rPr lang="en-GB" b="0" i="0" dirty="0">
                <a:solidFill>
                  <a:srgbClr val="000000"/>
                </a:solidFill>
                <a:effectLst/>
                <a:latin typeface="Open Sans" panose="020B0606030504020204" pitchFamily="34" charset="0"/>
              </a:rPr>
              <a:t>We need to create new sub-interfaces with IP addresses on the switches.</a:t>
            </a:r>
          </a:p>
          <a:p>
            <a:r>
              <a:rPr lang="en-GB" b="0" i="0" dirty="0">
                <a:solidFill>
                  <a:srgbClr val="000000"/>
                </a:solidFill>
                <a:effectLst/>
                <a:latin typeface="Open Sans" panose="020B0606030504020204" pitchFamily="34" charset="0"/>
              </a:rPr>
              <a:t>We need to configure VRRP or HSRP on the switches for the new VLANs.</a:t>
            </a:r>
          </a:p>
          <a:p>
            <a:r>
              <a:rPr lang="en-GB" b="0" i="0" dirty="0">
                <a:solidFill>
                  <a:srgbClr val="000000"/>
                </a:solidFill>
                <a:effectLst/>
                <a:latin typeface="Open Sans" panose="020B0606030504020204" pitchFamily="34" charset="0"/>
              </a:rPr>
              <a:t>We have to configure the firewalls to permit access to the new applications / subnets.</a:t>
            </a:r>
          </a:p>
          <a:p>
            <a:r>
              <a:rPr lang="en-GB" b="0" i="0" dirty="0">
                <a:solidFill>
                  <a:srgbClr val="000000"/>
                </a:solidFill>
                <a:effectLst/>
                <a:latin typeface="Open Sans" panose="020B0606030504020204" pitchFamily="34" charset="0"/>
              </a:rPr>
              <a:t>We have to advertise the new subnets in a routing protocol on our switches, routers, and firewalls.</a:t>
            </a:r>
          </a:p>
          <a:p>
            <a:endParaRPr lang="en-US" dirty="0"/>
          </a:p>
        </p:txBody>
      </p:sp>
    </p:spTree>
    <p:extLst>
      <p:ext uri="{BB962C8B-B14F-4D97-AF65-F5344CB8AC3E}">
        <p14:creationId xmlns:p14="http://schemas.microsoft.com/office/powerpoint/2010/main" val="3161902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64A82-41F3-BA9D-4719-EEFFA3BDE69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9213FE-2251-6BB8-25DD-C82A7ACF0F6E}"/>
              </a:ext>
            </a:extLst>
          </p:cNvPr>
          <p:cNvSpPr>
            <a:spLocks noGrp="1"/>
          </p:cNvSpPr>
          <p:nvPr>
            <p:ph idx="1"/>
          </p:nvPr>
        </p:nvSpPr>
        <p:spPr/>
        <p:txBody>
          <a:bodyPr>
            <a:normAutofit fontScale="92500" lnSpcReduction="10000"/>
          </a:bodyPr>
          <a:lstStyle/>
          <a:p>
            <a:r>
              <a:rPr lang="en-GB" b="0" i="0" dirty="0">
                <a:solidFill>
                  <a:srgbClr val="000000"/>
                </a:solidFill>
                <a:effectLst/>
                <a:latin typeface="Open Sans" panose="020B0606030504020204" pitchFamily="34" charset="0"/>
              </a:rPr>
              <a:t>Although there are network automation tools to help us, we often use the CLI to configure all of these devices, one-by-one. It’s a </a:t>
            </a:r>
            <a:r>
              <a:rPr lang="en-GB" b="1" i="0" dirty="0">
                <a:solidFill>
                  <a:srgbClr val="000000"/>
                </a:solidFill>
                <a:effectLst/>
                <a:latin typeface="Open Sans" panose="020B0606030504020204" pitchFamily="34" charset="0"/>
              </a:rPr>
              <a:t>slow, manual process</a:t>
            </a:r>
            <a:r>
              <a:rPr lang="en-GB" b="0" i="0" dirty="0">
                <a:solidFill>
                  <a:srgbClr val="000000"/>
                </a:solidFill>
                <a:effectLst/>
                <a:latin typeface="Open Sans" panose="020B0606030504020204" pitchFamily="34" charset="0"/>
              </a:rPr>
              <a:t> that a human has to do. While it only takes a few minutes to spin up a new virtual machine, it might take a few hours for the network team to prepare the network. Changes like these are also typically done during a maintenance window, not during business hours.</a:t>
            </a:r>
          </a:p>
          <a:p>
            <a:r>
              <a:rPr lang="en-GB" b="0" i="0" dirty="0">
                <a:solidFill>
                  <a:srgbClr val="000000"/>
                </a:solidFill>
                <a:effectLst/>
                <a:latin typeface="Open Sans" panose="020B0606030504020204" pitchFamily="34" charset="0"/>
              </a:rPr>
              <a:t>Server virtualization is one of the reasons why businesses are looking for something that speeds up the process described above. Before virtualization, we used to have one physical server with a single operating system. Nowadays we have multiple physical servers with hundreds of virtual machines.</a:t>
            </a:r>
          </a:p>
          <a:p>
            <a:endParaRPr lang="en-US" dirty="0"/>
          </a:p>
        </p:txBody>
      </p:sp>
    </p:spTree>
    <p:extLst>
      <p:ext uri="{BB962C8B-B14F-4D97-AF65-F5344CB8AC3E}">
        <p14:creationId xmlns:p14="http://schemas.microsoft.com/office/powerpoint/2010/main" val="1715368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45EAA-0125-B5C4-D71C-7C326A8A81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A25A78E-5D23-ECC3-D0E8-5841C1671112}"/>
              </a:ext>
            </a:extLst>
          </p:cNvPr>
          <p:cNvSpPr>
            <a:spLocks noGrp="1"/>
          </p:cNvSpPr>
          <p:nvPr>
            <p:ph idx="1"/>
          </p:nvPr>
        </p:nvSpPr>
        <p:spPr/>
        <p:txBody>
          <a:bodyPr>
            <a:normAutofit lnSpcReduction="10000"/>
          </a:bodyPr>
          <a:lstStyle/>
          <a:p>
            <a:r>
              <a:rPr lang="en-GB" b="0" i="0" dirty="0">
                <a:solidFill>
                  <a:srgbClr val="000000"/>
                </a:solidFill>
                <a:effectLst/>
                <a:latin typeface="Open Sans" panose="020B0606030504020204" pitchFamily="34" charset="0"/>
              </a:rPr>
              <a:t>These virtual machines are able to move automatically from one physical server to another. When they cross an L3 boundary, you don’t want to wait for the network team to make the required changes to routing or access-lists. It should be automatic.</a:t>
            </a:r>
          </a:p>
          <a:p>
            <a:r>
              <a:rPr lang="en-GB" b="0" i="0" dirty="0">
                <a:solidFill>
                  <a:srgbClr val="000000"/>
                </a:solidFill>
                <a:effectLst/>
                <a:latin typeface="Open Sans" panose="020B0606030504020204" pitchFamily="34" charset="0"/>
              </a:rPr>
              <a:t>The “trend” nowadays is that everything should be virtual. It’s not strange to see that this is also happening to networking. Large companies like Cisco that used to sell only proprietary hardware are now also offering virtual routers, ASAs, wireless LAN controllers, etc. that you can run on VMWare servers.</a:t>
            </a:r>
          </a:p>
          <a:p>
            <a:endParaRPr lang="en-US" dirty="0"/>
          </a:p>
        </p:txBody>
      </p:sp>
    </p:spTree>
    <p:extLst>
      <p:ext uri="{BB962C8B-B14F-4D97-AF65-F5344CB8AC3E}">
        <p14:creationId xmlns:p14="http://schemas.microsoft.com/office/powerpoint/2010/main" val="1604789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3EFCC-83B7-AA27-23C0-0FD94A358172}"/>
              </a:ext>
            </a:extLst>
          </p:cNvPr>
          <p:cNvSpPr>
            <a:spLocks noGrp="1"/>
          </p:cNvSpPr>
          <p:nvPr>
            <p:ph type="title"/>
          </p:nvPr>
        </p:nvSpPr>
        <p:spPr/>
        <p:txBody>
          <a:bodyPr/>
          <a:lstStyle/>
          <a:p>
            <a:r>
              <a:rPr lang="en-US" b="1" dirty="0"/>
              <a:t>SDN (Software Defined Networking)</a:t>
            </a:r>
          </a:p>
        </p:txBody>
      </p:sp>
      <p:sp>
        <p:nvSpPr>
          <p:cNvPr id="3" name="Content Placeholder 2">
            <a:extLst>
              <a:ext uri="{FF2B5EF4-FFF2-40B4-BE49-F238E27FC236}">
                <a16:creationId xmlns:a16="http://schemas.microsoft.com/office/drawing/2014/main" id="{79D6E041-406D-1083-5867-FD57965D5FD5}"/>
              </a:ext>
            </a:extLst>
          </p:cNvPr>
          <p:cNvSpPr>
            <a:spLocks noGrp="1"/>
          </p:cNvSpPr>
          <p:nvPr>
            <p:ph idx="1"/>
          </p:nvPr>
        </p:nvSpPr>
        <p:spPr/>
        <p:txBody>
          <a:bodyPr>
            <a:normAutofit fontScale="92500"/>
          </a:bodyPr>
          <a:lstStyle/>
          <a:p>
            <a:r>
              <a:rPr lang="en-GB" sz="2600" b="0" i="0" dirty="0">
                <a:solidFill>
                  <a:srgbClr val="000000"/>
                </a:solidFill>
                <a:effectLst/>
                <a:latin typeface="Times New Roman" panose="02020603050405020304" pitchFamily="18" charset="0"/>
                <a:cs typeface="Times New Roman" panose="02020603050405020304" pitchFamily="18" charset="0"/>
              </a:rPr>
              <a:t>Like the buzzword “cloud” a few years ago, every organization or vendor has a different opinion about what SDN exactly is and different products that they offer.</a:t>
            </a:r>
          </a:p>
          <a:p>
            <a:r>
              <a:rPr lang="en-GB" sz="2600" b="0" i="0" dirty="0">
                <a:solidFill>
                  <a:srgbClr val="000000"/>
                </a:solidFill>
                <a:effectLst/>
                <a:latin typeface="Times New Roman" panose="02020603050405020304" pitchFamily="18" charset="0"/>
                <a:cs typeface="Times New Roman" panose="02020603050405020304" pitchFamily="18" charset="0"/>
              </a:rPr>
              <a:t>Traditional networking uses a </a:t>
            </a:r>
            <a:r>
              <a:rPr lang="en-GB" sz="2600" b="1" i="0" dirty="0">
                <a:solidFill>
                  <a:srgbClr val="000000"/>
                </a:solidFill>
                <a:effectLst/>
                <a:latin typeface="Times New Roman" panose="02020603050405020304" pitchFamily="18" charset="0"/>
                <a:cs typeface="Times New Roman" panose="02020603050405020304" pitchFamily="18" charset="0"/>
              </a:rPr>
              <a:t>distributed model</a:t>
            </a:r>
            <a:r>
              <a:rPr lang="en-GB" sz="2600" b="0" i="0" dirty="0">
                <a:solidFill>
                  <a:srgbClr val="000000"/>
                </a:solidFill>
                <a:effectLst/>
                <a:latin typeface="Times New Roman" panose="02020603050405020304" pitchFamily="18" charset="0"/>
                <a:cs typeface="Times New Roman" panose="02020603050405020304" pitchFamily="18" charset="0"/>
              </a:rPr>
              <a:t> for the control plane. Protocols like ARP, STP, OSPF, EIGRP, BGP and other run separately on each network device. These network devices communicate with each other but there is no central device that has an overview or that controls the entire network.</a:t>
            </a:r>
          </a:p>
          <a:p>
            <a:r>
              <a:rPr lang="en-GB" sz="2600" b="0" i="0" dirty="0">
                <a:solidFill>
                  <a:srgbClr val="000000"/>
                </a:solidFill>
                <a:effectLst/>
                <a:latin typeface="Times New Roman" panose="02020603050405020304" pitchFamily="18" charset="0"/>
                <a:cs typeface="Times New Roman" panose="02020603050405020304" pitchFamily="18" charset="0"/>
              </a:rPr>
              <a:t>One exception here (for those that are familiar with wireless networking) are the wireless LAN controllers (WLC). When you configure a wireless network, you configure everything on the WLC which controls and configures the access points. We don’t have to configure each access point separately anymore, it’s all done by the WLC.</a:t>
            </a:r>
          </a:p>
          <a:p>
            <a:pPr marL="0" indent="0">
              <a:buNone/>
            </a:pPr>
            <a:endParaRPr lang="en-US" dirty="0"/>
          </a:p>
        </p:txBody>
      </p:sp>
    </p:spTree>
    <p:extLst>
      <p:ext uri="{BB962C8B-B14F-4D97-AF65-F5344CB8AC3E}">
        <p14:creationId xmlns:p14="http://schemas.microsoft.com/office/powerpoint/2010/main" val="1107807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663B3-C580-BF0F-E87C-A5F1F0F40E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6EBCEF5-AFD9-4673-2546-A363D6DAE64C}"/>
              </a:ext>
            </a:extLst>
          </p:cNvPr>
          <p:cNvSpPr>
            <a:spLocks noGrp="1"/>
          </p:cNvSpPr>
          <p:nvPr>
            <p:ph idx="1"/>
          </p:nvPr>
        </p:nvSpPr>
        <p:spPr/>
        <p:txBody>
          <a:bodyPr/>
          <a:lstStyle/>
          <a:p>
            <a:r>
              <a:rPr lang="en-GB" b="0" i="0" dirty="0">
                <a:solidFill>
                  <a:srgbClr val="000000"/>
                </a:solidFill>
                <a:effectLst/>
                <a:latin typeface="Times New Roman" panose="02020603050405020304" pitchFamily="18" charset="0"/>
                <a:cs typeface="Times New Roman" panose="02020603050405020304" pitchFamily="18" charset="0"/>
              </a:rPr>
              <a:t>With SDN, we use a </a:t>
            </a:r>
            <a:r>
              <a:rPr lang="en-GB" b="1" i="0" dirty="0">
                <a:solidFill>
                  <a:srgbClr val="000000"/>
                </a:solidFill>
                <a:effectLst/>
                <a:latin typeface="Times New Roman" panose="02020603050405020304" pitchFamily="18" charset="0"/>
                <a:cs typeface="Times New Roman" panose="02020603050405020304" pitchFamily="18" charset="0"/>
              </a:rPr>
              <a:t>central controller for the control plane</a:t>
            </a:r>
            <a:r>
              <a:rPr lang="en-GB" b="0" i="0" dirty="0">
                <a:solidFill>
                  <a:srgbClr val="000000"/>
                </a:solidFill>
                <a:effectLst/>
                <a:latin typeface="Times New Roman" panose="02020603050405020304" pitchFamily="18" charset="0"/>
                <a:cs typeface="Times New Roman" panose="02020603050405020304" pitchFamily="18" charset="0"/>
              </a:rPr>
              <a:t>. Depending on the vendor’s SDN solution, this could mean that the SDN controller takes over the control plane 100% or that it only has insight in the control plane of all network devices in the network. The SDN controller could be a physical hardware device or a virtual machine.</a:t>
            </a:r>
          </a:p>
          <a:p>
            <a:r>
              <a:rPr lang="en-GB" b="0" i="0" dirty="0">
                <a:solidFill>
                  <a:srgbClr val="000000"/>
                </a:solidFill>
                <a:effectLst/>
                <a:latin typeface="Times New Roman" panose="02020603050405020304" pitchFamily="18" charset="0"/>
                <a:cs typeface="Times New Roman" panose="02020603050405020304" pitchFamily="18" charset="0"/>
              </a:rPr>
              <a:t>Here’s an illustration to help you visualize this:</a:t>
            </a:r>
          </a:p>
          <a:p>
            <a:endParaRPr lang="en-US" dirty="0"/>
          </a:p>
        </p:txBody>
      </p:sp>
    </p:spTree>
    <p:extLst>
      <p:ext uri="{BB962C8B-B14F-4D97-AF65-F5344CB8AC3E}">
        <p14:creationId xmlns:p14="http://schemas.microsoft.com/office/powerpoint/2010/main" val="2073488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393C5-5FEC-7229-D9E3-89F7E84804B5}"/>
              </a:ext>
            </a:extLst>
          </p:cNvPr>
          <p:cNvSpPr>
            <a:spLocks noGrp="1"/>
          </p:cNvSpPr>
          <p:nvPr>
            <p:ph type="title"/>
          </p:nvPr>
        </p:nvSpPr>
        <p:spPr/>
        <p:txBody>
          <a:bodyPr/>
          <a:lstStyle/>
          <a:p>
            <a:r>
              <a:rPr lang="en-US" b="1" dirty="0"/>
              <a:t>What is software-defined networking (SDN)?</a:t>
            </a:r>
          </a:p>
        </p:txBody>
      </p:sp>
      <p:sp>
        <p:nvSpPr>
          <p:cNvPr id="3" name="Content Placeholder 2">
            <a:extLst>
              <a:ext uri="{FF2B5EF4-FFF2-40B4-BE49-F238E27FC236}">
                <a16:creationId xmlns:a16="http://schemas.microsoft.com/office/drawing/2014/main" id="{60931A86-8613-D3CF-BE86-0B5BCA3E077F}"/>
              </a:ext>
            </a:extLst>
          </p:cNvPr>
          <p:cNvSpPr>
            <a:spLocks noGrp="1"/>
          </p:cNvSpPr>
          <p:nvPr>
            <p:ph idx="1"/>
          </p:nvPr>
        </p:nvSpPr>
        <p:spPr/>
        <p:txBody>
          <a:bodyPr/>
          <a:lstStyle/>
          <a:p>
            <a:pPr marL="0" indent="0">
              <a:buNone/>
            </a:pPr>
            <a:r>
              <a:rPr lang="en-US" dirty="0"/>
              <a:t>SDN is an architecture designed to make a network more flexible and easier to manage. SDN centralizes management by abstracting the control plane from the data forwarding function in the discrete networking devices.</a:t>
            </a:r>
          </a:p>
        </p:txBody>
      </p:sp>
    </p:spTree>
    <p:extLst>
      <p:ext uri="{BB962C8B-B14F-4D97-AF65-F5344CB8AC3E}">
        <p14:creationId xmlns:p14="http://schemas.microsoft.com/office/powerpoint/2010/main" val="16260408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4BD80D-6A2A-7445-0AE9-7069C1A7AC3C}"/>
              </a:ext>
            </a:extLst>
          </p:cNvPr>
          <p:cNvSpPr>
            <a:spLocks noGrp="1"/>
          </p:cNvSpPr>
          <p:nvPr>
            <p:ph idx="1"/>
          </p:nvPr>
        </p:nvSpPr>
        <p:spPr/>
        <p:txBody>
          <a:bodyPr>
            <a:normAutofit fontScale="62500" lnSpcReduction="20000"/>
          </a:bodyPr>
          <a:lstStyle/>
          <a:p>
            <a:pPr marL="0" indent="0">
              <a:buNone/>
            </a:pPr>
            <a:endParaRPr lang="en-US" b="0" i="0" dirty="0">
              <a:solidFill>
                <a:srgbClr val="000000"/>
              </a:solidFill>
              <a:effectLst/>
              <a:latin typeface="Times New Roman" panose="02020603050405020304" pitchFamily="18" charset="0"/>
              <a:cs typeface="Times New Roman" panose="02020603050405020304" pitchFamily="18" charset="0"/>
            </a:endParaRPr>
          </a:p>
          <a:p>
            <a:endParaRPr lang="en-US" b="0" i="0" dirty="0">
              <a:solidFill>
                <a:srgbClr val="000000"/>
              </a:solidFill>
              <a:effectLst/>
              <a:latin typeface="Times New Roman" panose="02020603050405020304" pitchFamily="18" charset="0"/>
              <a:cs typeface="Times New Roman" panose="02020603050405020304" pitchFamily="18" charset="0"/>
            </a:endParaRPr>
          </a:p>
          <a:p>
            <a:endParaRPr lang="en-US" b="0" i="0" dirty="0">
              <a:solidFill>
                <a:srgbClr val="000000"/>
              </a:solidFill>
              <a:effectLst/>
              <a:latin typeface="Times New Roman" panose="02020603050405020304" pitchFamily="18" charset="0"/>
              <a:cs typeface="Times New Roman" panose="02020603050405020304" pitchFamily="18" charset="0"/>
            </a:endParaRPr>
          </a:p>
          <a:p>
            <a:endParaRPr lang="en-US" b="0" i="0" dirty="0">
              <a:solidFill>
                <a:srgbClr val="000000"/>
              </a:solidFill>
              <a:effectLst/>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endParaRPr lang="en-US" b="0" i="0" dirty="0">
              <a:solidFill>
                <a:srgbClr val="000000"/>
              </a:solidFill>
              <a:effectLst/>
              <a:latin typeface="Times New Roman" panose="02020603050405020304" pitchFamily="18" charset="0"/>
              <a:cs typeface="Times New Roman" panose="02020603050405020304" pitchFamily="18" charset="0"/>
            </a:endParaRPr>
          </a:p>
          <a:p>
            <a:endParaRPr lang="en-US" b="0" i="0" dirty="0">
              <a:solidFill>
                <a:srgbClr val="000000"/>
              </a:solidFill>
              <a:effectLst/>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r>
              <a:rPr lang="en-GB" b="0" i="0" dirty="0">
                <a:solidFill>
                  <a:srgbClr val="000000"/>
                </a:solidFill>
                <a:effectLst/>
                <a:latin typeface="Times New Roman" panose="02020603050405020304" pitchFamily="18" charset="0"/>
                <a:cs typeface="Times New Roman" panose="02020603050405020304" pitchFamily="18" charset="0"/>
              </a:rPr>
              <a:t>Above you can see the SDN controller which is responsible for the control plane. The switches are now just “dumb” devices that </a:t>
            </a:r>
            <a:r>
              <a:rPr lang="en-GB" b="1" i="0" dirty="0">
                <a:solidFill>
                  <a:srgbClr val="000000"/>
                </a:solidFill>
                <a:effectLst/>
                <a:latin typeface="Times New Roman" panose="02020603050405020304" pitchFamily="18" charset="0"/>
                <a:cs typeface="Times New Roman" panose="02020603050405020304" pitchFamily="18" charset="0"/>
              </a:rPr>
              <a:t>only have a data plane, no control plane</a:t>
            </a:r>
            <a:r>
              <a:rPr lang="en-GB" b="0" i="0" dirty="0">
                <a:solidFill>
                  <a:srgbClr val="000000"/>
                </a:solidFill>
                <a:effectLst/>
                <a:latin typeface="Times New Roman" panose="02020603050405020304" pitchFamily="18" charset="0"/>
                <a:cs typeface="Times New Roman" panose="02020603050405020304" pitchFamily="18" charset="0"/>
              </a:rPr>
              <a:t>. The SDN controller is responsible for </a:t>
            </a:r>
            <a:r>
              <a:rPr lang="en-GB" b="0" i="1" dirty="0">
                <a:solidFill>
                  <a:srgbClr val="000000"/>
                </a:solidFill>
                <a:effectLst/>
                <a:latin typeface="Times New Roman" panose="02020603050405020304" pitchFamily="18" charset="0"/>
                <a:cs typeface="Times New Roman" panose="02020603050405020304" pitchFamily="18" charset="0"/>
              </a:rPr>
              <a:t>feeding</a:t>
            </a:r>
            <a:r>
              <a:rPr lang="en-GB" b="0" i="0" dirty="0">
                <a:solidFill>
                  <a:srgbClr val="000000"/>
                </a:solidFill>
                <a:effectLst/>
                <a:latin typeface="Times New Roman" panose="02020603050405020304" pitchFamily="18" charset="0"/>
                <a:cs typeface="Times New Roman" panose="02020603050405020304" pitchFamily="18" charset="0"/>
              </a:rPr>
              <a:t> the data plane of these switches with information from its control plane.</a:t>
            </a:r>
          </a:p>
          <a:p>
            <a:r>
              <a:rPr lang="en-GB" b="0" i="0" dirty="0">
                <a:solidFill>
                  <a:srgbClr val="000000"/>
                </a:solidFill>
                <a:effectLst/>
                <a:latin typeface="Times New Roman" panose="02020603050405020304" pitchFamily="18" charset="0"/>
                <a:cs typeface="Times New Roman" panose="02020603050405020304" pitchFamily="18" charset="0"/>
              </a:rPr>
              <a:t>There are some advantages and disadvantages of having a distributed vs a central control plane. One of the advantages of having a central controller is that we can configure the entire network from a single device. This controller has full access and insight of everything that is happening in our network.</a:t>
            </a:r>
            <a:endParaRPr lang="en-US" b="0" i="0" dirty="0">
              <a:solidFill>
                <a:srgbClr val="000000"/>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7F9BE13-0AE1-2388-8C75-9048886108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1084" y="681037"/>
            <a:ext cx="5736773" cy="2962274"/>
          </a:xfrm>
          <a:prstGeom prst="rect">
            <a:avLst/>
          </a:prstGeom>
        </p:spPr>
      </p:pic>
    </p:spTree>
    <p:extLst>
      <p:ext uri="{BB962C8B-B14F-4D97-AF65-F5344CB8AC3E}">
        <p14:creationId xmlns:p14="http://schemas.microsoft.com/office/powerpoint/2010/main" val="1791969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7DD02-DC2F-1570-ACBB-1D0582618D1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8E789B5-93B1-3D97-6C64-729DC5459273}"/>
              </a:ext>
            </a:extLst>
          </p:cNvPr>
          <p:cNvSpPr>
            <a:spLocks noGrp="1"/>
          </p:cNvSpPr>
          <p:nvPr>
            <p:ph idx="1"/>
          </p:nvPr>
        </p:nvSpPr>
        <p:spPr/>
        <p:txBody>
          <a:bodyPr/>
          <a:lstStyle/>
          <a:p>
            <a:r>
              <a:rPr lang="en-GB" b="0" i="0" dirty="0">
                <a:solidFill>
                  <a:srgbClr val="000000"/>
                </a:solidFill>
                <a:effectLst/>
                <a:latin typeface="Times New Roman" panose="02020603050405020304" pitchFamily="18" charset="0"/>
                <a:cs typeface="Times New Roman" panose="02020603050405020304" pitchFamily="18" charset="0"/>
              </a:rPr>
              <a:t>Let’s add some more detail to this story. The SDN controller uses two special interfaces, take a look at the image below</a:t>
            </a:r>
            <a:r>
              <a:rPr lang="en-US" b="0" i="0" dirty="0">
                <a:solidFill>
                  <a:srgbClr val="000000"/>
                </a:solidFill>
                <a:effectLst/>
                <a:latin typeface="Times New Roman" panose="02020603050405020304" pitchFamily="18" charset="0"/>
                <a:cs typeface="Times New Roman" panose="02020603050405020304" pitchFamily="18" charset="0"/>
              </a:rPr>
              <a:t>:</a:t>
            </a:r>
          </a:p>
          <a:p>
            <a:endParaRPr lang="en-US" b="0" i="0" dirty="0">
              <a:solidFill>
                <a:srgbClr val="000000"/>
              </a:solidFill>
              <a:effectLst/>
              <a:latin typeface="Times New Roman" panose="02020603050405020304" pitchFamily="18" charset="0"/>
              <a:cs typeface="Times New Roman" panose="02020603050405020304" pitchFamily="18" charset="0"/>
            </a:endParaRPr>
          </a:p>
          <a:p>
            <a:r>
              <a:rPr lang="en-GB" b="0" i="0" dirty="0">
                <a:solidFill>
                  <a:srgbClr val="000000"/>
                </a:solidFill>
                <a:effectLst/>
                <a:latin typeface="Open Sans" panose="020B0606030504020204" pitchFamily="34" charset="0"/>
              </a:rPr>
              <a:t>The interfaces are called the</a:t>
            </a:r>
            <a:endParaRPr lang="en-US" b="0" i="0" dirty="0">
              <a:solidFill>
                <a:srgbClr val="000000"/>
              </a:solidFill>
              <a:effectLst/>
              <a:latin typeface="Open Sans" panose="020B0606030504020204" pitchFamily="34" charset="0"/>
            </a:endParaRPr>
          </a:p>
          <a:p>
            <a:pPr marL="0" indent="0">
              <a:buNone/>
            </a:pPr>
            <a:r>
              <a:rPr lang="en-GB" b="0" i="0" dirty="0">
                <a:solidFill>
                  <a:srgbClr val="000000"/>
                </a:solidFill>
                <a:effectLst/>
                <a:latin typeface="Open Sans" panose="020B0606030504020204" pitchFamily="34" charset="0"/>
              </a:rPr>
              <a:t> </a:t>
            </a:r>
            <a:r>
              <a:rPr lang="en-GB" b="1" i="0" dirty="0">
                <a:solidFill>
                  <a:srgbClr val="000000"/>
                </a:solidFill>
                <a:effectLst/>
                <a:latin typeface="Open Sans" panose="020B0606030504020204" pitchFamily="34" charset="0"/>
              </a:rPr>
              <a:t>northbound interface (NBI)</a:t>
            </a:r>
            <a:r>
              <a:rPr lang="en-GB" b="0" i="0" dirty="0">
                <a:solidFill>
                  <a:srgbClr val="000000"/>
                </a:solidFill>
                <a:effectLst/>
                <a:latin typeface="Open Sans" panose="020B0606030504020204" pitchFamily="34" charset="0"/>
              </a:rPr>
              <a:t> and</a:t>
            </a:r>
            <a:endParaRPr lang="en-US" b="0" i="0" dirty="0">
              <a:solidFill>
                <a:srgbClr val="000000"/>
              </a:solidFill>
              <a:effectLst/>
              <a:latin typeface="Open Sans" panose="020B0606030504020204" pitchFamily="34" charset="0"/>
            </a:endParaRPr>
          </a:p>
          <a:p>
            <a:pPr marL="0" indent="0">
              <a:buNone/>
            </a:pPr>
            <a:r>
              <a:rPr lang="en-GB" b="0" i="0" dirty="0">
                <a:solidFill>
                  <a:srgbClr val="000000"/>
                </a:solidFill>
                <a:effectLst/>
                <a:latin typeface="Open Sans" panose="020B0606030504020204" pitchFamily="34" charset="0"/>
              </a:rPr>
              <a:t> </a:t>
            </a:r>
            <a:r>
              <a:rPr lang="en-GB" b="1" i="0" dirty="0">
                <a:solidFill>
                  <a:srgbClr val="000000"/>
                </a:solidFill>
                <a:effectLst/>
                <a:latin typeface="Open Sans" panose="020B0606030504020204" pitchFamily="34" charset="0"/>
              </a:rPr>
              <a:t>southbound interface (SBI)</a:t>
            </a:r>
            <a:r>
              <a:rPr lang="en-GB" b="0" i="0" dirty="0">
                <a:solidFill>
                  <a:srgbClr val="000000"/>
                </a:solidFill>
                <a:effectLst/>
                <a:latin typeface="Open Sans" panose="020B0606030504020204" pitchFamily="34" charset="0"/>
              </a:rPr>
              <a:t>. </a:t>
            </a:r>
            <a:endParaRPr lang="en-US" b="0" i="0" dirty="0">
              <a:solidFill>
                <a:srgbClr val="000000"/>
              </a:solidFill>
              <a:effectLst/>
              <a:latin typeface="Open Sans" panose="020B0606030504020204" pitchFamily="34" charset="0"/>
            </a:endParaRPr>
          </a:p>
          <a:p>
            <a:pPr marL="0" indent="0">
              <a:buNone/>
            </a:pPr>
            <a:r>
              <a:rPr lang="en-GB" b="0" i="0" dirty="0">
                <a:solidFill>
                  <a:srgbClr val="000000"/>
                </a:solidFill>
                <a:effectLst/>
                <a:latin typeface="Open Sans" panose="020B0606030504020204" pitchFamily="34" charset="0"/>
              </a:rPr>
              <a:t>Let me explain both…</a:t>
            </a:r>
            <a:endParaRPr lang="en-US" dirty="0"/>
          </a:p>
        </p:txBody>
      </p:sp>
      <p:pic>
        <p:nvPicPr>
          <p:cNvPr id="4" name="Picture 3">
            <a:extLst>
              <a:ext uri="{FF2B5EF4-FFF2-40B4-BE49-F238E27FC236}">
                <a16:creationId xmlns:a16="http://schemas.microsoft.com/office/drawing/2014/main" id="{6E629E9C-959B-421F-8EB6-12CD1F0B21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1494" y="2705630"/>
            <a:ext cx="4250078" cy="3471333"/>
          </a:xfrm>
          <a:prstGeom prst="rect">
            <a:avLst/>
          </a:prstGeom>
        </p:spPr>
      </p:pic>
    </p:spTree>
    <p:extLst>
      <p:ext uri="{BB962C8B-B14F-4D97-AF65-F5344CB8AC3E}">
        <p14:creationId xmlns:p14="http://schemas.microsoft.com/office/powerpoint/2010/main" val="779997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B1C41-16C9-A5A5-A38E-D1AC0E912135}"/>
              </a:ext>
            </a:extLst>
          </p:cNvPr>
          <p:cNvSpPr>
            <a:spLocks noGrp="1"/>
          </p:cNvSpPr>
          <p:nvPr>
            <p:ph type="title"/>
          </p:nvPr>
        </p:nvSpPr>
        <p:spPr/>
        <p:txBody>
          <a:bodyPr/>
          <a:lstStyle/>
          <a:p>
            <a:r>
              <a:rPr lang="en-US" b="1" dirty="0"/>
              <a:t>Southbound Interface</a:t>
            </a:r>
          </a:p>
        </p:txBody>
      </p:sp>
      <p:sp>
        <p:nvSpPr>
          <p:cNvPr id="3" name="Content Placeholder 2">
            <a:extLst>
              <a:ext uri="{FF2B5EF4-FFF2-40B4-BE49-F238E27FC236}">
                <a16:creationId xmlns:a16="http://schemas.microsoft.com/office/drawing/2014/main" id="{FE690475-C18D-446E-B865-D2CC2BCB9807}"/>
              </a:ext>
            </a:extLst>
          </p:cNvPr>
          <p:cNvSpPr>
            <a:spLocks noGrp="1"/>
          </p:cNvSpPr>
          <p:nvPr>
            <p:ph idx="1"/>
          </p:nvPr>
        </p:nvSpPr>
        <p:spPr/>
        <p:txBody>
          <a:bodyPr/>
          <a:lstStyle/>
          <a:p>
            <a:r>
              <a:rPr lang="en-GB" b="0" i="0" dirty="0">
                <a:solidFill>
                  <a:srgbClr val="000000"/>
                </a:solidFill>
                <a:effectLst/>
                <a:latin typeface="Open Sans" panose="020B0606030504020204" pitchFamily="34" charset="0"/>
              </a:rPr>
              <a:t>The SDN controller has to communicate with our network devices in order to program the data plane. This is done through the southbound interface. This is not a physical interface but a software interface, often an API (Application Programming Interface).</a:t>
            </a:r>
          </a:p>
          <a:p>
            <a:r>
              <a:rPr lang="en-GB" b="0" i="0" dirty="0">
                <a:solidFill>
                  <a:srgbClr val="000000"/>
                </a:solidFill>
                <a:effectLst/>
                <a:latin typeface="Open Sans" panose="020B0606030504020204" pitchFamily="34" charset="0"/>
              </a:rPr>
              <a:t>An API is a software interface that allows an application to give access to other applications by using pre-defined functions and data structures. I’ll explain more about this in a minute.</a:t>
            </a:r>
          </a:p>
          <a:p>
            <a:pPr marL="0" indent="0">
              <a:buNone/>
            </a:pPr>
            <a:endParaRPr lang="en-US" dirty="0"/>
          </a:p>
        </p:txBody>
      </p:sp>
    </p:spTree>
    <p:extLst>
      <p:ext uri="{BB962C8B-B14F-4D97-AF65-F5344CB8AC3E}">
        <p14:creationId xmlns:p14="http://schemas.microsoft.com/office/powerpoint/2010/main" val="1593298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52F06-E271-2C2B-75E4-613C38A089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2B4D807-86B7-05B0-C55C-54EA8A27BC89}"/>
              </a:ext>
            </a:extLst>
          </p:cNvPr>
          <p:cNvSpPr>
            <a:spLocks noGrp="1"/>
          </p:cNvSpPr>
          <p:nvPr>
            <p:ph idx="1"/>
          </p:nvPr>
        </p:nvSpPr>
        <p:spPr/>
        <p:txBody>
          <a:bodyPr>
            <a:normAutofit fontScale="92500" lnSpcReduction="10000"/>
          </a:bodyPr>
          <a:lstStyle/>
          <a:p>
            <a:r>
              <a:rPr lang="en-GB" b="0" i="0" dirty="0">
                <a:solidFill>
                  <a:srgbClr val="000000"/>
                </a:solidFill>
                <a:effectLst/>
                <a:latin typeface="Open Sans" panose="020B0606030504020204" pitchFamily="34" charset="0"/>
              </a:rPr>
              <a:t>Some popular southbound interfaces are:</a:t>
            </a:r>
          </a:p>
          <a:p>
            <a:r>
              <a:rPr lang="en-GB" b="0" i="0" dirty="0" err="1">
                <a:solidFill>
                  <a:srgbClr val="000000"/>
                </a:solidFill>
                <a:effectLst/>
                <a:latin typeface="Open Sans" panose="020B0606030504020204" pitchFamily="34" charset="0"/>
              </a:rPr>
              <a:t>OpenFlow</a:t>
            </a:r>
            <a:r>
              <a:rPr lang="en-GB" b="0" i="0" dirty="0">
                <a:solidFill>
                  <a:srgbClr val="000000"/>
                </a:solidFill>
                <a:effectLst/>
                <a:latin typeface="Open Sans" panose="020B0606030504020204" pitchFamily="34" charset="0"/>
              </a:rPr>
              <a:t>: this is probably the most popular SBI at the moment, it’s an open source protocol from the </a:t>
            </a:r>
            <a:r>
              <a:rPr lang="en-GB" b="0" i="0" u="none" strike="noStrike" dirty="0">
                <a:solidFill>
                  <a:srgbClr val="5381B5"/>
                </a:solidFill>
                <a:effectLst/>
                <a:latin typeface="Open Sans" panose="020B0606030504020204" pitchFamily="34" charset="0"/>
                <a:hlinkClick r:id="rId2"/>
              </a:rPr>
              <a:t>Open Networking Foundation</a:t>
            </a:r>
            <a:r>
              <a:rPr lang="en-GB" b="0" i="0" dirty="0">
                <a:solidFill>
                  <a:srgbClr val="000000"/>
                </a:solidFill>
                <a:effectLst/>
                <a:latin typeface="Open Sans" panose="020B0606030504020204" pitchFamily="34" charset="0"/>
              </a:rPr>
              <a:t>. There are quite a few network devices and SDN controllers that support </a:t>
            </a:r>
            <a:r>
              <a:rPr lang="en-GB" b="0" i="0" dirty="0" err="1">
                <a:solidFill>
                  <a:srgbClr val="000000"/>
                </a:solidFill>
                <a:effectLst/>
                <a:latin typeface="Open Sans" panose="020B0606030504020204" pitchFamily="34" charset="0"/>
              </a:rPr>
              <a:t>OpenFlow</a:t>
            </a:r>
            <a:r>
              <a:rPr lang="en-GB" b="0" i="0" dirty="0">
                <a:solidFill>
                  <a:srgbClr val="000000"/>
                </a:solidFill>
                <a:effectLst/>
                <a:latin typeface="Open Sans" panose="020B0606030504020204" pitchFamily="34" charset="0"/>
              </a:rPr>
              <a:t>.</a:t>
            </a:r>
          </a:p>
          <a:p>
            <a:r>
              <a:rPr lang="en-GB" b="0" i="0" dirty="0">
                <a:solidFill>
                  <a:srgbClr val="000000"/>
                </a:solidFill>
                <a:effectLst/>
                <a:latin typeface="Open Sans" panose="020B0606030504020204" pitchFamily="34" charset="0"/>
              </a:rPr>
              <a:t>Cisco </a:t>
            </a:r>
            <a:r>
              <a:rPr lang="en-GB" b="0" i="0" dirty="0" err="1">
                <a:solidFill>
                  <a:srgbClr val="000000"/>
                </a:solidFill>
                <a:effectLst/>
                <a:latin typeface="Open Sans" panose="020B0606030504020204" pitchFamily="34" charset="0"/>
              </a:rPr>
              <a:t>OpFlex</a:t>
            </a:r>
            <a:r>
              <a:rPr lang="en-GB" b="0" i="0" dirty="0">
                <a:solidFill>
                  <a:srgbClr val="000000"/>
                </a:solidFill>
                <a:effectLst/>
                <a:latin typeface="Open Sans" panose="020B0606030504020204" pitchFamily="34" charset="0"/>
              </a:rPr>
              <a:t>: this is Cisco’s answer to </a:t>
            </a:r>
            <a:r>
              <a:rPr lang="en-GB" b="0" i="0" dirty="0" err="1">
                <a:solidFill>
                  <a:srgbClr val="000000"/>
                </a:solidFill>
                <a:effectLst/>
                <a:latin typeface="Open Sans" panose="020B0606030504020204" pitchFamily="34" charset="0"/>
              </a:rPr>
              <a:t>OpenFlow</a:t>
            </a:r>
            <a:r>
              <a:rPr lang="en-GB" b="0" i="0" dirty="0">
                <a:solidFill>
                  <a:srgbClr val="000000"/>
                </a:solidFill>
                <a:effectLst/>
                <a:latin typeface="Open Sans" panose="020B0606030504020204" pitchFamily="34" charset="0"/>
              </a:rPr>
              <a:t>. It’s also an open source protocol which has been submitted to the IETF for standardization.</a:t>
            </a:r>
          </a:p>
          <a:p>
            <a:r>
              <a:rPr lang="en-GB" b="0" i="0" dirty="0">
                <a:solidFill>
                  <a:srgbClr val="000000"/>
                </a:solidFill>
                <a:effectLst/>
                <a:latin typeface="Open Sans" panose="020B0606030504020204" pitchFamily="34" charset="0"/>
              </a:rPr>
              <a:t>CLI: Cisco offers APIC-EM which is an SDN solution for the current generation of routers and switches. It uses protocols that are available on current generation hardware like telnet, SSH, and SNMP.</a:t>
            </a:r>
          </a:p>
          <a:p>
            <a:endParaRPr lang="en-US" dirty="0"/>
          </a:p>
        </p:txBody>
      </p:sp>
    </p:spTree>
    <p:extLst>
      <p:ext uri="{BB962C8B-B14F-4D97-AF65-F5344CB8AC3E}">
        <p14:creationId xmlns:p14="http://schemas.microsoft.com/office/powerpoint/2010/main" val="30395757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6BE92-5386-5E11-D6D3-14FC1CBD513C}"/>
              </a:ext>
            </a:extLst>
          </p:cNvPr>
          <p:cNvSpPr>
            <a:spLocks noGrp="1"/>
          </p:cNvSpPr>
          <p:nvPr>
            <p:ph type="title"/>
          </p:nvPr>
        </p:nvSpPr>
        <p:spPr/>
        <p:txBody>
          <a:bodyPr/>
          <a:lstStyle/>
          <a:p>
            <a:r>
              <a:rPr lang="en-US" b="1" dirty="0"/>
              <a:t>Northbound Interface</a:t>
            </a:r>
          </a:p>
        </p:txBody>
      </p:sp>
      <p:sp>
        <p:nvSpPr>
          <p:cNvPr id="3" name="Content Placeholder 2">
            <a:extLst>
              <a:ext uri="{FF2B5EF4-FFF2-40B4-BE49-F238E27FC236}">
                <a16:creationId xmlns:a16="http://schemas.microsoft.com/office/drawing/2014/main" id="{3863D76E-1299-49EA-3448-9F1B0A98F2BF}"/>
              </a:ext>
            </a:extLst>
          </p:cNvPr>
          <p:cNvSpPr>
            <a:spLocks noGrp="1"/>
          </p:cNvSpPr>
          <p:nvPr>
            <p:ph idx="1"/>
          </p:nvPr>
        </p:nvSpPr>
        <p:spPr/>
        <p:txBody>
          <a:bodyPr>
            <a:normAutofit fontScale="92500" lnSpcReduction="20000"/>
          </a:bodyPr>
          <a:lstStyle/>
          <a:p>
            <a:r>
              <a:rPr lang="en-GB" b="0" i="0" dirty="0">
                <a:solidFill>
                  <a:srgbClr val="000000"/>
                </a:solidFill>
                <a:effectLst/>
                <a:latin typeface="Times New Roman" panose="02020603050405020304" pitchFamily="18" charset="0"/>
                <a:cs typeface="Times New Roman" panose="02020603050405020304" pitchFamily="18" charset="0"/>
              </a:rPr>
              <a:t>The northbound interface is used to access the SDN controller itself. This allows a network administrator to access the SDN to configure it or to retrieve information from it. This could be done through a GUI but it also offers an API which allows other applications access to the SDN controller. You can use this to write scripts and automate your network administration. Here are some examples:</a:t>
            </a:r>
          </a:p>
          <a:p>
            <a:r>
              <a:rPr lang="en-GB" b="0" i="0" dirty="0">
                <a:solidFill>
                  <a:srgbClr val="000000"/>
                </a:solidFill>
                <a:effectLst/>
                <a:latin typeface="Times New Roman" panose="02020603050405020304" pitchFamily="18" charset="0"/>
                <a:cs typeface="Times New Roman" panose="02020603050405020304" pitchFamily="18" charset="0"/>
              </a:rPr>
              <a:t>List information from all network devices in your network.</a:t>
            </a:r>
          </a:p>
          <a:p>
            <a:r>
              <a:rPr lang="en-GB" b="0" i="0" dirty="0">
                <a:solidFill>
                  <a:srgbClr val="000000"/>
                </a:solidFill>
                <a:effectLst/>
                <a:latin typeface="Times New Roman" panose="02020603050405020304" pitchFamily="18" charset="0"/>
                <a:cs typeface="Times New Roman" panose="02020603050405020304" pitchFamily="18" charset="0"/>
              </a:rPr>
              <a:t>Show the status of all physical interfaces in the network.</a:t>
            </a:r>
          </a:p>
          <a:p>
            <a:r>
              <a:rPr lang="en-GB" b="0" i="0" dirty="0">
                <a:solidFill>
                  <a:srgbClr val="000000"/>
                </a:solidFill>
                <a:effectLst/>
                <a:latin typeface="Times New Roman" panose="02020603050405020304" pitchFamily="18" charset="0"/>
                <a:cs typeface="Times New Roman" panose="02020603050405020304" pitchFamily="18" charset="0"/>
              </a:rPr>
              <a:t>Add a new VLAN on all your switches.</a:t>
            </a:r>
          </a:p>
          <a:p>
            <a:r>
              <a:rPr lang="en-GB" b="0" i="0" dirty="0">
                <a:solidFill>
                  <a:srgbClr val="000000"/>
                </a:solidFill>
                <a:effectLst/>
                <a:latin typeface="Times New Roman" panose="02020603050405020304" pitchFamily="18" charset="0"/>
                <a:cs typeface="Times New Roman" panose="02020603050405020304" pitchFamily="18" charset="0"/>
              </a:rPr>
              <a:t>Show the topology of your entire network.</a:t>
            </a:r>
          </a:p>
          <a:p>
            <a:r>
              <a:rPr lang="en-GB" b="0" i="0" dirty="0">
                <a:solidFill>
                  <a:srgbClr val="000000"/>
                </a:solidFill>
                <a:effectLst/>
                <a:latin typeface="Times New Roman" panose="02020603050405020304" pitchFamily="18" charset="0"/>
                <a:cs typeface="Times New Roman" panose="02020603050405020304" pitchFamily="18" charset="0"/>
              </a:rPr>
              <a:t>Automatically configure IP addresses, routing, and access-lists when a new virtual machine is created.</a:t>
            </a:r>
          </a:p>
          <a:p>
            <a:endParaRPr lang="en-US" dirty="0"/>
          </a:p>
        </p:txBody>
      </p:sp>
    </p:spTree>
    <p:extLst>
      <p:ext uri="{BB962C8B-B14F-4D97-AF65-F5344CB8AC3E}">
        <p14:creationId xmlns:p14="http://schemas.microsoft.com/office/powerpoint/2010/main" val="439713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BEABE-B3B2-1DD9-6443-3FD832D029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6AA15B-96D9-B021-F16D-D4FFAF06DCE4}"/>
              </a:ext>
            </a:extLst>
          </p:cNvPr>
          <p:cNvSpPr>
            <a:spLocks noGrp="1"/>
          </p:cNvSpPr>
          <p:nvPr>
            <p:ph idx="1"/>
          </p:nvPr>
        </p:nvSpPr>
        <p:spPr/>
        <p:txBody>
          <a:bodyPr>
            <a:normAutofit fontScale="92500" lnSpcReduction="10000"/>
          </a:bodyPr>
          <a:lstStyle/>
          <a:p>
            <a:r>
              <a:rPr lang="en-GB" b="0" i="0" dirty="0">
                <a:solidFill>
                  <a:srgbClr val="000000"/>
                </a:solidFill>
                <a:effectLst/>
                <a:latin typeface="Open Sans" panose="020B0606030504020204" pitchFamily="34" charset="0"/>
              </a:rPr>
              <a:t>Through the API, multiple applications are able to access the SDN controller:</a:t>
            </a:r>
          </a:p>
          <a:p>
            <a:r>
              <a:rPr lang="en-GB" b="0" i="0" dirty="0">
                <a:solidFill>
                  <a:srgbClr val="000000"/>
                </a:solidFill>
                <a:effectLst/>
                <a:latin typeface="Open Sans" panose="020B0606030504020204" pitchFamily="34" charset="0"/>
              </a:rPr>
              <a:t>A user that is using a GUI to retrieve information about the network from the SDN controller. Behind the scenes, the GUI is using the API.</a:t>
            </a:r>
          </a:p>
          <a:p>
            <a:r>
              <a:rPr lang="en-GB" b="0" i="0" dirty="0">
                <a:solidFill>
                  <a:srgbClr val="000000"/>
                </a:solidFill>
                <a:effectLst/>
                <a:latin typeface="Open Sans" panose="020B0606030504020204" pitchFamily="34" charset="0"/>
              </a:rPr>
              <a:t>Scripts that are written in Java or Python can use the API to retrieve information from the SDN controller or configure the network.</a:t>
            </a:r>
          </a:p>
          <a:p>
            <a:r>
              <a:rPr lang="en-GB" b="0" i="0" dirty="0">
                <a:solidFill>
                  <a:srgbClr val="000000"/>
                </a:solidFill>
                <a:effectLst/>
                <a:latin typeface="Open Sans" panose="020B0606030504020204" pitchFamily="34" charset="0"/>
              </a:rPr>
              <a:t>Other applications are able to access the SDN controller. Perhaps an application that automatically configures the network once a new virtual machine is created on a VMware </a:t>
            </a:r>
            <a:r>
              <a:rPr lang="en-GB" b="0" i="0" dirty="0" err="1">
                <a:solidFill>
                  <a:srgbClr val="000000"/>
                </a:solidFill>
                <a:effectLst/>
                <a:latin typeface="Open Sans" panose="020B0606030504020204" pitchFamily="34" charset="0"/>
              </a:rPr>
              <a:t>ESXi</a:t>
            </a:r>
            <a:r>
              <a:rPr lang="en-GB" b="0" i="0" dirty="0">
                <a:solidFill>
                  <a:srgbClr val="000000"/>
                </a:solidFill>
                <a:effectLst/>
                <a:latin typeface="Open Sans" panose="020B0606030504020204" pitchFamily="34" charset="0"/>
              </a:rPr>
              <a:t> server.</a:t>
            </a:r>
          </a:p>
          <a:p>
            <a:endParaRPr lang="en-US" dirty="0"/>
          </a:p>
        </p:txBody>
      </p:sp>
    </p:spTree>
    <p:extLst>
      <p:ext uri="{BB962C8B-B14F-4D97-AF65-F5344CB8AC3E}">
        <p14:creationId xmlns:p14="http://schemas.microsoft.com/office/powerpoint/2010/main" val="2324191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7F90C-2971-0FBF-D9AE-8B04775B6F9A}"/>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7ED26A68-0D73-9FAB-2144-22DE6D9366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2425" y="1834356"/>
            <a:ext cx="3867150" cy="4333875"/>
          </a:xfrm>
        </p:spPr>
      </p:pic>
    </p:spTree>
    <p:extLst>
      <p:ext uri="{BB962C8B-B14F-4D97-AF65-F5344CB8AC3E}">
        <p14:creationId xmlns:p14="http://schemas.microsoft.com/office/powerpoint/2010/main" val="12187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38273-9824-A5AA-B216-F8BA40BCC5DC}"/>
              </a:ext>
            </a:extLst>
          </p:cNvPr>
          <p:cNvSpPr>
            <a:spLocks noGrp="1"/>
          </p:cNvSpPr>
          <p:nvPr>
            <p:ph type="title"/>
          </p:nvPr>
        </p:nvSpPr>
        <p:spPr/>
        <p:txBody>
          <a:bodyPr/>
          <a:lstStyle/>
          <a:p>
            <a:r>
              <a:rPr lang="en-US" b="1" dirty="0"/>
              <a:t>REST API</a:t>
            </a:r>
          </a:p>
        </p:txBody>
      </p:sp>
      <p:sp>
        <p:nvSpPr>
          <p:cNvPr id="3" name="Content Placeholder 2">
            <a:extLst>
              <a:ext uri="{FF2B5EF4-FFF2-40B4-BE49-F238E27FC236}">
                <a16:creationId xmlns:a16="http://schemas.microsoft.com/office/drawing/2014/main" id="{E5E8508B-45FE-6D5C-62A0-989AC3F768FF}"/>
              </a:ext>
            </a:extLst>
          </p:cNvPr>
          <p:cNvSpPr>
            <a:spLocks noGrp="1"/>
          </p:cNvSpPr>
          <p:nvPr>
            <p:ph idx="1"/>
          </p:nvPr>
        </p:nvSpPr>
        <p:spPr/>
        <p:txBody>
          <a:bodyPr>
            <a:normAutofit fontScale="92500" lnSpcReduction="10000"/>
          </a:bodyPr>
          <a:lstStyle/>
          <a:p>
            <a:r>
              <a:rPr lang="en-GB" b="0" i="0" dirty="0">
                <a:solidFill>
                  <a:srgbClr val="000000"/>
                </a:solidFill>
                <a:effectLst/>
                <a:latin typeface="Open Sans" panose="020B0606030504020204" pitchFamily="34" charset="0"/>
              </a:rPr>
              <a:t>I have mentioned a few times that the north- and southbound interfaces use APIs. Let’s take a closer look at what an API is. SDN controllers typically use a </a:t>
            </a:r>
            <a:r>
              <a:rPr lang="en-GB" b="1" i="0" dirty="0">
                <a:solidFill>
                  <a:srgbClr val="000000"/>
                </a:solidFill>
                <a:effectLst/>
                <a:latin typeface="Open Sans" panose="020B0606030504020204" pitchFamily="34" charset="0"/>
              </a:rPr>
              <a:t>REST API (Representational State Transfer)</a:t>
            </a:r>
            <a:r>
              <a:rPr lang="en-GB" b="0" i="0" dirty="0">
                <a:solidFill>
                  <a:srgbClr val="000000"/>
                </a:solidFill>
                <a:effectLst/>
                <a:latin typeface="Open Sans" panose="020B0606030504020204" pitchFamily="34" charset="0"/>
              </a:rPr>
              <a:t>.</a:t>
            </a:r>
          </a:p>
          <a:p>
            <a:r>
              <a:rPr lang="en-GB" b="0" i="0" dirty="0">
                <a:solidFill>
                  <a:srgbClr val="000000"/>
                </a:solidFill>
                <a:effectLst/>
                <a:latin typeface="Open Sans" panose="020B0606030504020204" pitchFamily="34" charset="0"/>
              </a:rPr>
              <a:t>The REST API uses HTTP messages to send and receive information between the SDN controller and another application. It uses the same HTTP messages that you use when you browse a webpage on the Internet or when you enter a contact form online:</a:t>
            </a:r>
          </a:p>
          <a:p>
            <a:r>
              <a:rPr lang="en-GB" b="0" i="0" dirty="0">
                <a:solidFill>
                  <a:srgbClr val="000000"/>
                </a:solidFill>
                <a:effectLst/>
                <a:latin typeface="Open Sans" panose="020B0606030504020204" pitchFamily="34" charset="0"/>
              </a:rPr>
              <a:t>HTTP GET: used when we want to retrieve information.</a:t>
            </a:r>
          </a:p>
          <a:p>
            <a:r>
              <a:rPr lang="en-GB" b="0" i="0" dirty="0">
                <a:solidFill>
                  <a:srgbClr val="000000"/>
                </a:solidFill>
                <a:effectLst/>
                <a:latin typeface="Open Sans" panose="020B0606030504020204" pitchFamily="34" charset="0"/>
              </a:rPr>
              <a:t>HTTP POST/PUT: used when we want to upload or update information.</a:t>
            </a:r>
          </a:p>
        </p:txBody>
      </p:sp>
    </p:spTree>
    <p:extLst>
      <p:ext uri="{BB962C8B-B14F-4D97-AF65-F5344CB8AC3E}">
        <p14:creationId xmlns:p14="http://schemas.microsoft.com/office/powerpoint/2010/main" val="1720420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7A9B9-294A-AB6B-3BB7-5502FC15A2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14F2F11-6151-E1D0-B957-243330BD84A3}"/>
              </a:ext>
            </a:extLst>
          </p:cNvPr>
          <p:cNvSpPr>
            <a:spLocks noGrp="1"/>
          </p:cNvSpPr>
          <p:nvPr>
            <p:ph idx="1"/>
          </p:nvPr>
        </p:nvSpPr>
        <p:spPr/>
        <p:txBody>
          <a:bodyPr>
            <a:normAutofit fontScale="92500"/>
          </a:bodyPr>
          <a:lstStyle/>
          <a:p>
            <a:r>
              <a:rPr lang="en-GB" b="0" i="0" dirty="0">
                <a:solidFill>
                  <a:srgbClr val="000000"/>
                </a:solidFill>
                <a:effectLst/>
                <a:latin typeface="Open Sans" panose="020B0606030504020204" pitchFamily="34" charset="0"/>
              </a:rPr>
              <a:t>It is similar browsing a webpage, only this time, you are not requesting a webpage or picture but a particular object from the SDN controller, for example, a list with all VLANs in the network.</a:t>
            </a:r>
          </a:p>
          <a:p>
            <a:r>
              <a:rPr lang="en-GB" b="0" i="0" dirty="0">
                <a:solidFill>
                  <a:srgbClr val="000000"/>
                </a:solidFill>
                <a:effectLst/>
                <a:latin typeface="Open Sans" panose="020B0606030504020204" pitchFamily="34" charset="0"/>
              </a:rPr>
              <a:t>When the SDN controller receives the HTTP GET request, it will reply with an HTTP GET response with the information that was requested. This information is delivered in a common data format. The two most used data formats are:</a:t>
            </a:r>
          </a:p>
          <a:p>
            <a:r>
              <a:rPr lang="en-GB" b="0" i="0" dirty="0">
                <a:solidFill>
                  <a:srgbClr val="000000"/>
                </a:solidFill>
                <a:effectLst/>
                <a:latin typeface="Open Sans" panose="020B0606030504020204" pitchFamily="34" charset="0"/>
              </a:rPr>
              <a:t>JSON (JavaScript Object Notation)</a:t>
            </a:r>
          </a:p>
          <a:p>
            <a:r>
              <a:rPr lang="en-GB" b="0" i="0" dirty="0">
                <a:solidFill>
                  <a:srgbClr val="000000"/>
                </a:solidFill>
                <a:effectLst/>
                <a:latin typeface="Open Sans" panose="020B0606030504020204" pitchFamily="34" charset="0"/>
              </a:rPr>
              <a:t>XML (</a:t>
            </a:r>
            <a:r>
              <a:rPr lang="en-GB" b="0" i="0" dirty="0" err="1">
                <a:solidFill>
                  <a:srgbClr val="000000"/>
                </a:solidFill>
                <a:effectLst/>
                <a:latin typeface="Open Sans" panose="020B0606030504020204" pitchFamily="34" charset="0"/>
              </a:rPr>
              <a:t>eXtensible</a:t>
            </a:r>
            <a:r>
              <a:rPr lang="en-GB" b="0" i="0" dirty="0">
                <a:solidFill>
                  <a:srgbClr val="000000"/>
                </a:solidFill>
                <a:effectLst/>
                <a:latin typeface="Open Sans" panose="020B0606030504020204" pitchFamily="34" charset="0"/>
              </a:rPr>
              <a:t> </a:t>
            </a:r>
            <a:r>
              <a:rPr lang="en-GB" b="0" i="0" dirty="0" err="1">
                <a:solidFill>
                  <a:srgbClr val="000000"/>
                </a:solidFill>
                <a:effectLst/>
                <a:latin typeface="Open Sans" panose="020B0606030504020204" pitchFamily="34" charset="0"/>
              </a:rPr>
              <a:t>Markup</a:t>
            </a:r>
            <a:r>
              <a:rPr lang="en-GB" b="0" i="0" dirty="0">
                <a:solidFill>
                  <a:srgbClr val="000000"/>
                </a:solidFill>
                <a:effectLst/>
                <a:latin typeface="Open Sans" panose="020B0606030504020204" pitchFamily="34" charset="0"/>
              </a:rPr>
              <a:t> Language)</a:t>
            </a:r>
          </a:p>
          <a:p>
            <a:r>
              <a:rPr lang="en-GB" b="0" i="0" dirty="0">
                <a:solidFill>
                  <a:srgbClr val="000000"/>
                </a:solidFill>
                <a:effectLst/>
                <a:latin typeface="Open Sans" panose="020B0606030504020204" pitchFamily="34" charset="0"/>
              </a:rPr>
              <a:t>Here’s an example to help you visualize this:</a:t>
            </a:r>
          </a:p>
        </p:txBody>
      </p:sp>
    </p:spTree>
    <p:extLst>
      <p:ext uri="{BB962C8B-B14F-4D97-AF65-F5344CB8AC3E}">
        <p14:creationId xmlns:p14="http://schemas.microsoft.com/office/powerpoint/2010/main" val="3884124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C112F5-6A98-1D12-4841-F1462EAEB9E1}"/>
              </a:ext>
            </a:extLst>
          </p:cNvPr>
          <p:cNvSpPr>
            <a:spLocks noGrp="1"/>
          </p:cNvSpPr>
          <p:nvPr>
            <p:ph idx="1"/>
          </p:nvPr>
        </p:nvSpPr>
        <p:spPr/>
        <p:txBody>
          <a:bodyPr/>
          <a:lstStyle/>
          <a:p>
            <a:endParaRPr lang="en-US" sz="1200" b="0" i="0" dirty="0">
              <a:solidFill>
                <a:srgbClr val="000000"/>
              </a:solidFill>
              <a:effectLst/>
              <a:latin typeface="Open Sans" panose="020B0606030504020204" pitchFamily="34" charset="0"/>
            </a:endParaRPr>
          </a:p>
          <a:p>
            <a:endParaRPr lang="en-US" sz="1200" dirty="0">
              <a:solidFill>
                <a:srgbClr val="000000"/>
              </a:solidFill>
              <a:latin typeface="Open Sans" panose="020B0606030504020204" pitchFamily="34" charset="0"/>
            </a:endParaRPr>
          </a:p>
          <a:p>
            <a:endParaRPr lang="en-US" sz="1200" b="0" i="0" dirty="0">
              <a:solidFill>
                <a:srgbClr val="000000"/>
              </a:solidFill>
              <a:effectLst/>
              <a:latin typeface="Open Sans" panose="020B0606030504020204" pitchFamily="34" charset="0"/>
            </a:endParaRPr>
          </a:p>
          <a:p>
            <a:endParaRPr lang="en-US" sz="1200" dirty="0">
              <a:solidFill>
                <a:srgbClr val="000000"/>
              </a:solidFill>
              <a:latin typeface="Open Sans" panose="020B0606030504020204" pitchFamily="34" charset="0"/>
            </a:endParaRPr>
          </a:p>
          <a:p>
            <a:endParaRPr lang="en-US" sz="1200" b="0" i="0" dirty="0">
              <a:solidFill>
                <a:srgbClr val="000000"/>
              </a:solidFill>
              <a:effectLst/>
              <a:latin typeface="Open Sans" panose="020B0606030504020204" pitchFamily="34" charset="0"/>
            </a:endParaRPr>
          </a:p>
          <a:p>
            <a:endParaRPr lang="en-US" sz="1200" dirty="0">
              <a:solidFill>
                <a:srgbClr val="000000"/>
              </a:solidFill>
              <a:latin typeface="Open Sans" panose="020B0606030504020204" pitchFamily="34" charset="0"/>
            </a:endParaRPr>
          </a:p>
          <a:p>
            <a:r>
              <a:rPr lang="en-GB" sz="1200" b="0" i="0" dirty="0">
                <a:solidFill>
                  <a:srgbClr val="000000"/>
                </a:solidFill>
                <a:effectLst/>
                <a:latin typeface="Open Sans" panose="020B0606030504020204" pitchFamily="34" charset="0"/>
              </a:rPr>
              <a:t>Above we have a python script that is using HTTP GET to fetch the following URL through the API:</a:t>
            </a:r>
          </a:p>
          <a:p>
            <a:r>
              <a:rPr lang="en-GB" sz="1200" b="0" i="0" dirty="0">
                <a:solidFill>
                  <a:srgbClr val="000000"/>
                </a:solidFill>
                <a:effectLst/>
                <a:latin typeface="Open Sans" panose="020B0606030504020204" pitchFamily="34" charset="0"/>
              </a:rPr>
              <a:t>https://192.168.1.1:8443/sdn/v2.0/net/nodes</a:t>
            </a:r>
          </a:p>
          <a:p>
            <a:r>
              <a:rPr lang="en-GB" sz="1200" b="0" i="0" dirty="0">
                <a:solidFill>
                  <a:srgbClr val="000000"/>
                </a:solidFill>
                <a:effectLst/>
                <a:latin typeface="Open Sans" panose="020B0606030504020204" pitchFamily="34" charset="0"/>
              </a:rPr>
              <a:t>This URL will retrieve some of the variables that are available, for example, information about all nodes (hosts) on the network.</a:t>
            </a:r>
          </a:p>
          <a:p>
            <a:r>
              <a:rPr lang="en-GB" sz="1200" b="0" i="0" dirty="0">
                <a:solidFill>
                  <a:srgbClr val="000000"/>
                </a:solidFill>
                <a:effectLst/>
                <a:latin typeface="Open Sans" panose="020B0606030504020204" pitchFamily="34" charset="0"/>
              </a:rPr>
              <a:t>Once the API receives this, it will respond with an HTTP GET response message:</a:t>
            </a:r>
          </a:p>
          <a:p>
            <a:pPr marL="0" indent="0">
              <a:buNone/>
            </a:pPr>
            <a:endParaRPr lang="en-US" dirty="0"/>
          </a:p>
        </p:txBody>
      </p:sp>
      <p:pic>
        <p:nvPicPr>
          <p:cNvPr id="4" name="Picture 3">
            <a:extLst>
              <a:ext uri="{FF2B5EF4-FFF2-40B4-BE49-F238E27FC236}">
                <a16:creationId xmlns:a16="http://schemas.microsoft.com/office/drawing/2014/main" id="{9658D201-F60C-C054-66EC-27452DDE8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42" y="690902"/>
            <a:ext cx="5210175" cy="2306638"/>
          </a:xfrm>
          <a:prstGeom prst="rect">
            <a:avLst/>
          </a:prstGeom>
        </p:spPr>
      </p:pic>
      <p:pic>
        <p:nvPicPr>
          <p:cNvPr id="5" name="Picture 4">
            <a:extLst>
              <a:ext uri="{FF2B5EF4-FFF2-40B4-BE49-F238E27FC236}">
                <a16:creationId xmlns:a16="http://schemas.microsoft.com/office/drawing/2014/main" id="{5C6A55F4-A77B-7530-078C-3DEA9A1E50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3625" y="619125"/>
            <a:ext cx="5210175" cy="2809875"/>
          </a:xfrm>
          <a:prstGeom prst="rect">
            <a:avLst/>
          </a:prstGeom>
        </p:spPr>
      </p:pic>
    </p:spTree>
    <p:extLst>
      <p:ext uri="{BB962C8B-B14F-4D97-AF65-F5344CB8AC3E}">
        <p14:creationId xmlns:p14="http://schemas.microsoft.com/office/powerpoint/2010/main" val="3263680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274CD-EED6-3604-C2EB-96CA981824B6}"/>
              </a:ext>
            </a:extLst>
          </p:cNvPr>
          <p:cNvSpPr>
            <a:spLocks noGrp="1"/>
          </p:cNvSpPr>
          <p:nvPr>
            <p:ph type="title"/>
          </p:nvPr>
        </p:nvSpPr>
        <p:spPr/>
        <p:txBody>
          <a:bodyPr/>
          <a:lstStyle/>
          <a:p>
            <a:r>
              <a:rPr lang="en-US" b="1" dirty="0"/>
              <a:t>SDN elements</a:t>
            </a:r>
          </a:p>
        </p:txBody>
      </p:sp>
      <p:sp>
        <p:nvSpPr>
          <p:cNvPr id="3" name="Content Placeholder 2">
            <a:extLst>
              <a:ext uri="{FF2B5EF4-FFF2-40B4-BE49-F238E27FC236}">
                <a16:creationId xmlns:a16="http://schemas.microsoft.com/office/drawing/2014/main" id="{44F03260-69D1-30B6-137E-4ACED69C7CAB}"/>
              </a:ext>
            </a:extLst>
          </p:cNvPr>
          <p:cNvSpPr>
            <a:spLocks noGrp="1"/>
          </p:cNvSpPr>
          <p:nvPr>
            <p:ph idx="1"/>
          </p:nvPr>
        </p:nvSpPr>
        <p:spPr/>
        <p:txBody>
          <a:bodyPr>
            <a:normAutofit fontScale="92500" lnSpcReduction="20000"/>
          </a:bodyPr>
          <a:lstStyle/>
          <a:p>
            <a:pPr marL="0" indent="0">
              <a:buNone/>
            </a:pPr>
            <a:r>
              <a:rPr lang="en-US" dirty="0"/>
              <a:t>An SDN architecture delivers a centralized, programmable network and consists of the following:
A controller, the core element of an SDN architecture, that enables centralized management and control, automation, and policy enforcement across physical and virtual network environments
Southbound APIs that relay information between the controller and the individual network devices (such as switches, access points, routers, and firewalls)
Northbound APIs that relay information between the controller and the applications and policy engines, to which an SDN looks like a single logical network device</a:t>
            </a:r>
          </a:p>
        </p:txBody>
      </p:sp>
    </p:spTree>
    <p:extLst>
      <p:ext uri="{BB962C8B-B14F-4D97-AF65-F5344CB8AC3E}">
        <p14:creationId xmlns:p14="http://schemas.microsoft.com/office/powerpoint/2010/main" val="3571184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CD368-894D-56AC-1A23-BDD3D9BB9892}"/>
              </a:ext>
            </a:extLst>
          </p:cNvPr>
          <p:cNvSpPr>
            <a:spLocks noGrp="1"/>
          </p:cNvSpPr>
          <p:nvPr>
            <p:ph type="title"/>
          </p:nvPr>
        </p:nvSpPr>
        <p:spPr/>
        <p:txBody>
          <a:bodyPr/>
          <a:lstStyle/>
          <a:p>
            <a:r>
              <a:rPr lang="en-US" b="1" dirty="0"/>
              <a:t>Decoding the implications of software-defined networking in </a:t>
            </a:r>
            <a:r>
              <a:rPr lang="en-US" b="1" dirty="0" err="1"/>
              <a:t>IoT</a:t>
            </a:r>
            <a:endParaRPr lang="en-US" b="1" dirty="0"/>
          </a:p>
        </p:txBody>
      </p:sp>
      <p:sp>
        <p:nvSpPr>
          <p:cNvPr id="3" name="Content Placeholder 2">
            <a:extLst>
              <a:ext uri="{FF2B5EF4-FFF2-40B4-BE49-F238E27FC236}">
                <a16:creationId xmlns:a16="http://schemas.microsoft.com/office/drawing/2014/main" id="{5B172BA9-8ED3-4792-C1A5-FBE31DFF0778}"/>
              </a:ext>
            </a:extLst>
          </p:cNvPr>
          <p:cNvSpPr>
            <a:spLocks noGrp="1"/>
          </p:cNvSpPr>
          <p:nvPr>
            <p:ph idx="1"/>
          </p:nvPr>
        </p:nvSpPr>
        <p:spPr/>
        <p:txBody>
          <a:bodyPr>
            <a:normAutofit fontScale="92500" lnSpcReduction="10000"/>
          </a:bodyPr>
          <a:lstStyle/>
          <a:p>
            <a:r>
              <a:rPr lang="en-GB" b="0" i="0" dirty="0">
                <a:solidFill>
                  <a:srgbClr val="262626"/>
                </a:solidFill>
                <a:effectLst/>
                <a:latin typeface="HCLTech Roobert"/>
              </a:rPr>
              <a:t>SDN is an innovative networking technology becoming increasingly important in software defined networking in </a:t>
            </a:r>
            <a:r>
              <a:rPr lang="en-GB" b="0" i="0" dirty="0" err="1">
                <a:solidFill>
                  <a:srgbClr val="262626"/>
                </a:solidFill>
                <a:effectLst/>
                <a:latin typeface="HCLTech Roobert"/>
              </a:rPr>
              <a:t>IoT</a:t>
            </a:r>
            <a:r>
              <a:rPr lang="en-GB" b="0" i="0" dirty="0">
                <a:solidFill>
                  <a:srgbClr val="262626"/>
                </a:solidFill>
                <a:effectLst/>
                <a:latin typeface="HCLTech Roobert"/>
              </a:rPr>
              <a:t> as it allows devices to communicate more easily and securely</a:t>
            </a:r>
            <a:endParaRPr lang="en-US" b="0" i="0" dirty="0">
              <a:solidFill>
                <a:srgbClr val="262626"/>
              </a:solidFill>
              <a:effectLst/>
              <a:latin typeface="HCLTech Roobert"/>
            </a:endParaRPr>
          </a:p>
          <a:p>
            <a:r>
              <a:rPr lang="en-US" dirty="0">
                <a:solidFill>
                  <a:srgbClr val="262626"/>
                </a:solidFill>
                <a:latin typeface="HCLTech Roobert"/>
              </a:rPr>
              <a:t>Software-defined networking (SDN) is an innovative networking technology that empowers network administrators to efficiently oversee and govern network traffic through software, thereby eliminating traditional hardware-based monitoring methods. SDN not only facilitates the centralized management and security of networks by taking control over all devices, but it also orchestrates a fundamental architectural shift. This separation of network functions from hardware to software augments configurational and managerial flexibility, ultimately ushering in a new era for network administrators.</a:t>
            </a:r>
            <a:endParaRPr lang="en-US" dirty="0"/>
          </a:p>
        </p:txBody>
      </p:sp>
    </p:spTree>
    <p:extLst>
      <p:ext uri="{BB962C8B-B14F-4D97-AF65-F5344CB8AC3E}">
        <p14:creationId xmlns:p14="http://schemas.microsoft.com/office/powerpoint/2010/main" val="4188417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FD4C10-5A55-A451-C101-A30CD4063790}"/>
              </a:ext>
            </a:extLst>
          </p:cNvPr>
          <p:cNvSpPr>
            <a:spLocks noGrp="1"/>
          </p:cNvSpPr>
          <p:nvPr>
            <p:ph idx="1"/>
          </p:nvPr>
        </p:nvSpPr>
        <p:spPr>
          <a:xfrm>
            <a:off x="838200" y="1270000"/>
            <a:ext cx="10515600" cy="4906963"/>
          </a:xfrm>
        </p:spPr>
        <p:txBody>
          <a:bodyPr>
            <a:normAutofit fontScale="85000" lnSpcReduction="20000"/>
          </a:bodyPr>
          <a:lstStyle/>
          <a:p>
            <a:r>
              <a:rPr lang="en-GB" b="0" i="0" dirty="0">
                <a:solidFill>
                  <a:srgbClr val="1D1D1F"/>
                </a:solidFill>
                <a:effectLst/>
                <a:latin typeface="HCLTech Roobert"/>
              </a:rPr>
              <a:t>SDN separates the control of networking devices from the data processing functionality within the networking devices. This separation allows for more centralized management and flexibility when it comes to adapting the network to changing needs.</a:t>
            </a:r>
            <a:endParaRPr lang="en-US" b="0" i="0" dirty="0">
              <a:solidFill>
                <a:srgbClr val="1D1D1F"/>
              </a:solidFill>
              <a:effectLst/>
              <a:latin typeface="HCLTech Roobert"/>
            </a:endParaRPr>
          </a:p>
          <a:p>
            <a:pPr marL="0" indent="0">
              <a:buNone/>
            </a:pPr>
            <a:endParaRPr lang="en-US" b="0" i="0" dirty="0">
              <a:solidFill>
                <a:srgbClr val="1D1D1F"/>
              </a:solidFill>
              <a:effectLst/>
              <a:latin typeface="HCLTech Roobert"/>
            </a:endParaRPr>
          </a:p>
          <a:p>
            <a:r>
              <a:rPr lang="en-US" b="1" dirty="0">
                <a:solidFill>
                  <a:srgbClr val="1D1D1F"/>
                </a:solidFill>
                <a:latin typeface="HCLTech Roobert"/>
              </a:rPr>
              <a:t>Components of SDN</a:t>
            </a:r>
          </a:p>
          <a:p>
            <a:r>
              <a:rPr lang="en-GB" b="1" i="0" dirty="0">
                <a:solidFill>
                  <a:srgbClr val="1D1D1F"/>
                </a:solidFill>
                <a:effectLst/>
                <a:latin typeface="HCLTech Roobert"/>
              </a:rPr>
              <a:t>Management plane</a:t>
            </a:r>
            <a:r>
              <a:rPr lang="en-GB" b="0" i="0" dirty="0">
                <a:solidFill>
                  <a:srgbClr val="1D1D1F"/>
                </a:solidFill>
                <a:effectLst/>
                <a:latin typeface="HCLTech Roobert"/>
              </a:rPr>
              <a:t>: This plane is responsible for the overall network management of the SDN environment. It includes the SDN controller, which acts as the central brain of the network and manages the entire system. The management plane handles tasks such as network configuration, monitoring, provisioning and policy enforcement.</a:t>
            </a:r>
          </a:p>
          <a:p>
            <a:r>
              <a:rPr lang="en-GB" b="1" i="0" dirty="0">
                <a:solidFill>
                  <a:srgbClr val="1D1D1F"/>
                </a:solidFill>
                <a:effectLst/>
                <a:latin typeface="HCLTech Roobert"/>
              </a:rPr>
              <a:t>Control plane</a:t>
            </a:r>
            <a:r>
              <a:rPr lang="en-GB" b="0" i="0" dirty="0">
                <a:solidFill>
                  <a:srgbClr val="1D1D1F"/>
                </a:solidFill>
                <a:effectLst/>
                <a:latin typeface="HCLTech Roobert"/>
              </a:rPr>
              <a:t>: This plane makes high-level decisions about how a network should operate. Acting as a bridge, it communicates with the management plane and translates the high-level network policies into low-level instructions for the data plane. The control plane uses protocols like </a:t>
            </a:r>
            <a:r>
              <a:rPr lang="en-GB" b="0" i="0" dirty="0" err="1">
                <a:solidFill>
                  <a:srgbClr val="1D1D1F"/>
                </a:solidFill>
                <a:effectLst/>
                <a:latin typeface="HCLTech Roobert"/>
              </a:rPr>
              <a:t>OpenFlow</a:t>
            </a:r>
            <a:r>
              <a:rPr lang="en-GB" b="0" i="0" dirty="0">
                <a:solidFill>
                  <a:srgbClr val="1D1D1F"/>
                </a:solidFill>
                <a:effectLst/>
                <a:latin typeface="HCLTech Roobert"/>
              </a:rPr>
              <a:t> to communicate with the data plane and manage network traffic.</a:t>
            </a:r>
          </a:p>
          <a:p>
            <a:endParaRPr lang="en-US" b="1" dirty="0"/>
          </a:p>
        </p:txBody>
      </p:sp>
    </p:spTree>
    <p:extLst>
      <p:ext uri="{BB962C8B-B14F-4D97-AF65-F5344CB8AC3E}">
        <p14:creationId xmlns:p14="http://schemas.microsoft.com/office/powerpoint/2010/main" val="38569326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3CA51-8BDE-040B-E73C-EEFFA62C8D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C2C0D1F-A311-B08C-6F6B-7AA5B5092825}"/>
              </a:ext>
            </a:extLst>
          </p:cNvPr>
          <p:cNvSpPr>
            <a:spLocks noGrp="1"/>
          </p:cNvSpPr>
          <p:nvPr>
            <p:ph idx="1"/>
          </p:nvPr>
        </p:nvSpPr>
        <p:spPr/>
        <p:txBody>
          <a:bodyPr/>
          <a:lstStyle/>
          <a:p>
            <a:r>
              <a:rPr lang="en-GB" b="1" i="0" dirty="0">
                <a:solidFill>
                  <a:srgbClr val="1D1D1F"/>
                </a:solidFill>
                <a:effectLst/>
                <a:latin typeface="HCLTech Roobert"/>
              </a:rPr>
              <a:t>Data plane</a:t>
            </a:r>
            <a:r>
              <a:rPr lang="en-GB" b="0" i="0" dirty="0">
                <a:solidFill>
                  <a:srgbClr val="1D1D1F"/>
                </a:solidFill>
                <a:effectLst/>
                <a:latin typeface="HCLTech Roobert"/>
              </a:rPr>
              <a:t>: The data plane or the forwarding plane is responsible for the actual forwarding of network traffic. It consists of switches or routers that are managed by the control plane. The data plane forwards packets based on the instructions received from the control plane.</a:t>
            </a:r>
          </a:p>
          <a:p>
            <a:endParaRPr lang="en-US" dirty="0"/>
          </a:p>
        </p:txBody>
      </p:sp>
      <p:pic>
        <p:nvPicPr>
          <p:cNvPr id="4" name="Picture 3">
            <a:extLst>
              <a:ext uri="{FF2B5EF4-FFF2-40B4-BE49-F238E27FC236}">
                <a16:creationId xmlns:a16="http://schemas.microsoft.com/office/drawing/2014/main" id="{D6900CFE-49B6-02A9-F5F2-CF38793E9C0C}"/>
              </a:ext>
            </a:extLst>
          </p:cNvPr>
          <p:cNvPicPr>
            <a:picLocks noChangeAspect="1"/>
          </p:cNvPicPr>
          <p:nvPr/>
        </p:nvPicPr>
        <p:blipFill rotWithShape="1">
          <a:blip r:embed="rId2">
            <a:extLst>
              <a:ext uri="{28A0092B-C50C-407E-A947-70E740481C1C}">
                <a14:useLocalDpi xmlns:a14="http://schemas.microsoft.com/office/drawing/2010/main" val="0"/>
              </a:ext>
            </a:extLst>
          </a:blip>
          <a:srcRect l="35674" t="18391" r="36659" b="21573"/>
          <a:stretch/>
        </p:blipFill>
        <p:spPr>
          <a:xfrm>
            <a:off x="5587999" y="3563937"/>
            <a:ext cx="4009572" cy="2747963"/>
          </a:xfrm>
          <a:prstGeom prst="rect">
            <a:avLst/>
          </a:prstGeom>
        </p:spPr>
      </p:pic>
    </p:spTree>
    <p:extLst>
      <p:ext uri="{BB962C8B-B14F-4D97-AF65-F5344CB8AC3E}">
        <p14:creationId xmlns:p14="http://schemas.microsoft.com/office/powerpoint/2010/main" val="17572106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B0D28-5950-3198-4203-4B9DCF77966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928133-3EC2-B6A3-5912-E0BDFEB28CCB}"/>
              </a:ext>
            </a:extLst>
          </p:cNvPr>
          <p:cNvSpPr>
            <a:spLocks noGrp="1"/>
          </p:cNvSpPr>
          <p:nvPr>
            <p:ph idx="1"/>
          </p:nvPr>
        </p:nvSpPr>
        <p:spPr/>
        <p:txBody>
          <a:bodyPr/>
          <a:lstStyle/>
          <a:p>
            <a:r>
              <a:rPr lang="en-GB" b="0" i="0" dirty="0">
                <a:solidFill>
                  <a:srgbClr val="1D1D1F"/>
                </a:solidFill>
                <a:effectLst/>
                <a:latin typeface="HCLTech Roobert"/>
              </a:rPr>
              <a:t>By separating the control plane from the data plane and centralizing control through an SDN controller, software-defined networking provides flexibility, agility and programmability to networks. It allows for efficient network management, dynamic and adaptive traffic routing and the ability to implement innovative network services and applications to streamline and simplify the responsibilities of network administrators</a:t>
            </a:r>
            <a:endParaRPr lang="en-US" dirty="0"/>
          </a:p>
        </p:txBody>
      </p:sp>
    </p:spTree>
    <p:extLst>
      <p:ext uri="{BB962C8B-B14F-4D97-AF65-F5344CB8AC3E}">
        <p14:creationId xmlns:p14="http://schemas.microsoft.com/office/powerpoint/2010/main" val="14717974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46EEC-BD30-47DD-1740-B204EFCFF72E}"/>
              </a:ext>
            </a:extLst>
          </p:cNvPr>
          <p:cNvSpPr>
            <a:spLocks noGrp="1"/>
          </p:cNvSpPr>
          <p:nvPr>
            <p:ph type="title"/>
          </p:nvPr>
        </p:nvSpPr>
        <p:spPr/>
        <p:txBody>
          <a:bodyPr/>
          <a:lstStyle/>
          <a:p>
            <a:r>
              <a:rPr lang="en-US" b="1" dirty="0"/>
              <a:t>Application of SDN in </a:t>
            </a:r>
            <a:r>
              <a:rPr lang="en-US" b="1" dirty="0" err="1"/>
              <a:t>IoT</a:t>
            </a:r>
            <a:endParaRPr lang="en-US" b="1" dirty="0"/>
          </a:p>
        </p:txBody>
      </p:sp>
      <p:sp>
        <p:nvSpPr>
          <p:cNvPr id="3" name="Content Placeholder 2">
            <a:extLst>
              <a:ext uri="{FF2B5EF4-FFF2-40B4-BE49-F238E27FC236}">
                <a16:creationId xmlns:a16="http://schemas.microsoft.com/office/drawing/2014/main" id="{8BCB4ED4-E062-DCE6-2830-D14A4AAB4CFB}"/>
              </a:ext>
            </a:extLst>
          </p:cNvPr>
          <p:cNvSpPr>
            <a:spLocks noGrp="1"/>
          </p:cNvSpPr>
          <p:nvPr>
            <p:ph idx="1"/>
          </p:nvPr>
        </p:nvSpPr>
        <p:spPr/>
        <p:txBody>
          <a:bodyPr>
            <a:normAutofit fontScale="92500" lnSpcReduction="10000"/>
          </a:bodyPr>
          <a:lstStyle/>
          <a:p>
            <a:r>
              <a:rPr lang="en-GB" b="0" i="0" dirty="0">
                <a:solidFill>
                  <a:srgbClr val="1D1D1F"/>
                </a:solidFill>
                <a:effectLst/>
                <a:latin typeface="HCLTech Roobert"/>
              </a:rPr>
              <a:t>SDN is becoming increasingly important in </a:t>
            </a:r>
            <a:r>
              <a:rPr lang="en-GB" b="0" i="0" dirty="0" err="1">
                <a:solidFill>
                  <a:srgbClr val="1D1D1F"/>
                </a:solidFill>
                <a:effectLst/>
                <a:latin typeface="HCLTech Roobert"/>
              </a:rPr>
              <a:t>IoT</a:t>
            </a:r>
            <a:r>
              <a:rPr lang="en-GB" b="0" i="0" dirty="0">
                <a:solidFill>
                  <a:srgbClr val="1D1D1F"/>
                </a:solidFill>
                <a:effectLst/>
                <a:latin typeface="HCLTech Roobert"/>
              </a:rPr>
              <a:t> because it allows devices to communicate more easily and securely</a:t>
            </a:r>
            <a:endParaRPr lang="en-US" b="0" i="0" dirty="0">
              <a:solidFill>
                <a:srgbClr val="1D1D1F"/>
              </a:solidFill>
              <a:effectLst/>
              <a:latin typeface="HCLTech Roobert"/>
            </a:endParaRPr>
          </a:p>
          <a:p>
            <a:r>
              <a:rPr lang="en-GB" b="0" i="0" dirty="0">
                <a:solidFill>
                  <a:srgbClr val="1D1D1F"/>
                </a:solidFill>
                <a:effectLst/>
                <a:latin typeface="HCLTech Roobert"/>
              </a:rPr>
              <a:t>SDN is becoming increasingly important in </a:t>
            </a:r>
            <a:r>
              <a:rPr lang="en-GB" b="0" i="0" dirty="0" err="1">
                <a:solidFill>
                  <a:srgbClr val="1D1D1F"/>
                </a:solidFill>
                <a:effectLst/>
                <a:latin typeface="HCLTech Roobert"/>
              </a:rPr>
              <a:t>IoT</a:t>
            </a:r>
            <a:r>
              <a:rPr lang="en-GB" b="0" i="0" dirty="0">
                <a:solidFill>
                  <a:srgbClr val="1D1D1F"/>
                </a:solidFill>
                <a:effectLst/>
                <a:latin typeface="HCLTech Roobert"/>
              </a:rPr>
              <a:t> because it allows devices to communicate more easily and securely. SDN can also help reduce the cost of deploying and managing </a:t>
            </a:r>
            <a:r>
              <a:rPr lang="en-GB" b="0" i="0" dirty="0" err="1">
                <a:solidFill>
                  <a:srgbClr val="1D1D1F"/>
                </a:solidFill>
                <a:effectLst/>
                <a:latin typeface="HCLTech Roobert"/>
              </a:rPr>
              <a:t>IoT</a:t>
            </a:r>
            <a:r>
              <a:rPr lang="en-GB" b="0" i="0" dirty="0">
                <a:solidFill>
                  <a:srgbClr val="1D1D1F"/>
                </a:solidFill>
                <a:effectLst/>
                <a:latin typeface="HCLTech Roobert"/>
              </a:rPr>
              <a:t> networks.</a:t>
            </a:r>
          </a:p>
          <a:p>
            <a:r>
              <a:rPr lang="en-GB" b="0" i="0" dirty="0">
                <a:solidFill>
                  <a:srgbClr val="1D1D1F"/>
                </a:solidFill>
                <a:effectLst/>
                <a:latin typeface="HCLTech Roobert"/>
              </a:rPr>
              <a:t>SDN is essential for the development of </a:t>
            </a:r>
            <a:r>
              <a:rPr lang="en-GB" b="0" i="0" dirty="0" err="1">
                <a:solidFill>
                  <a:srgbClr val="1D1D1F"/>
                </a:solidFill>
                <a:effectLst/>
                <a:latin typeface="HCLTech Roobert"/>
              </a:rPr>
              <a:t>IoT</a:t>
            </a:r>
            <a:r>
              <a:rPr lang="en-GB" b="0" i="0" dirty="0">
                <a:solidFill>
                  <a:srgbClr val="1D1D1F"/>
                </a:solidFill>
                <a:effectLst/>
                <a:latin typeface="HCLTech Roobert"/>
              </a:rPr>
              <a:t> because it provides the flexibility and centralized management that is necessary for a network of objects that are constantly collecting and sharing data. SDN allows for the adaptation of the network to changing needs which is essential for a network that is constantly growing and evolving. SDN also allows for the centralized management of devices, which is necessary for a network that is spread out over a large area.</a:t>
            </a:r>
          </a:p>
        </p:txBody>
      </p:sp>
    </p:spTree>
    <p:extLst>
      <p:ext uri="{BB962C8B-B14F-4D97-AF65-F5344CB8AC3E}">
        <p14:creationId xmlns:p14="http://schemas.microsoft.com/office/powerpoint/2010/main" val="31376830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7B2F8-4AE9-5E08-CED5-0BA11FC32BD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3F2BDD5-E506-B131-C14A-7B357E124739}"/>
              </a:ext>
            </a:extLst>
          </p:cNvPr>
          <p:cNvSpPr>
            <a:spLocks noGrp="1"/>
          </p:cNvSpPr>
          <p:nvPr>
            <p:ph idx="1"/>
          </p:nvPr>
        </p:nvSpPr>
        <p:spPr/>
        <p:txBody>
          <a:bodyPr>
            <a:normAutofit fontScale="70000" lnSpcReduction="20000"/>
          </a:bodyPr>
          <a:lstStyle/>
          <a:p>
            <a:r>
              <a:rPr lang="en-GB" b="1" i="0" dirty="0">
                <a:solidFill>
                  <a:srgbClr val="1D1D1F"/>
                </a:solidFill>
                <a:effectLst/>
                <a:latin typeface="HCLTech Roobert"/>
              </a:rPr>
              <a:t>Centralized control</a:t>
            </a:r>
            <a:r>
              <a:rPr lang="en-GB" b="0" i="0" dirty="0">
                <a:solidFill>
                  <a:srgbClr val="1D1D1F"/>
                </a:solidFill>
                <a:effectLst/>
                <a:latin typeface="HCLTech Roobert"/>
              </a:rPr>
              <a:t>: SDN enables centralized control and management of the entire </a:t>
            </a:r>
            <a:r>
              <a:rPr lang="en-GB" b="0" i="0" dirty="0" err="1">
                <a:solidFill>
                  <a:srgbClr val="1D1D1F"/>
                </a:solidFill>
                <a:effectLst/>
                <a:latin typeface="HCLTech Roobert"/>
              </a:rPr>
              <a:t>IoT</a:t>
            </a:r>
            <a:r>
              <a:rPr lang="en-GB" b="0" i="0" dirty="0">
                <a:solidFill>
                  <a:srgbClr val="1D1D1F"/>
                </a:solidFill>
                <a:effectLst/>
                <a:latin typeface="HCLTech Roobert"/>
              </a:rPr>
              <a:t> network, allowing administrators to efficiently monitor, configure and update network devices from a single point of control. This provides better visibility and control over network management.</a:t>
            </a:r>
          </a:p>
          <a:p>
            <a:r>
              <a:rPr lang="en-GB" b="1" i="0" dirty="0">
                <a:solidFill>
                  <a:srgbClr val="1D1D1F"/>
                </a:solidFill>
                <a:effectLst/>
                <a:latin typeface="HCLTech Roobert"/>
              </a:rPr>
              <a:t>Scalability</a:t>
            </a:r>
            <a:r>
              <a:rPr lang="en-GB" b="0" i="0" dirty="0">
                <a:solidFill>
                  <a:srgbClr val="1D1D1F"/>
                </a:solidFill>
                <a:effectLst/>
                <a:latin typeface="HCLTech Roobert"/>
              </a:rPr>
              <a:t>: SDN helps in scaling </a:t>
            </a:r>
            <a:r>
              <a:rPr lang="en-GB" b="0" i="0" dirty="0" err="1">
                <a:solidFill>
                  <a:srgbClr val="1D1D1F"/>
                </a:solidFill>
                <a:effectLst/>
                <a:latin typeface="HCLTech Roobert"/>
              </a:rPr>
              <a:t>IoT</a:t>
            </a:r>
            <a:r>
              <a:rPr lang="en-GB" b="0" i="0" dirty="0">
                <a:solidFill>
                  <a:srgbClr val="1D1D1F"/>
                </a:solidFill>
                <a:effectLst/>
                <a:latin typeface="HCLTech Roobert"/>
              </a:rPr>
              <a:t> networks by allowing for the easy addition and removal of devices without complete manual configuration as the number of </a:t>
            </a:r>
            <a:r>
              <a:rPr lang="en-GB" b="0" i="0" dirty="0" err="1">
                <a:solidFill>
                  <a:srgbClr val="1D1D1F"/>
                </a:solidFill>
                <a:effectLst/>
                <a:latin typeface="HCLTech Roobert"/>
              </a:rPr>
              <a:t>IoT</a:t>
            </a:r>
            <a:r>
              <a:rPr lang="en-GB" b="0" i="0" dirty="0">
                <a:solidFill>
                  <a:srgbClr val="1D1D1F"/>
                </a:solidFill>
                <a:effectLst/>
                <a:latin typeface="HCLTech Roobert"/>
              </a:rPr>
              <a:t> devices increases.</a:t>
            </a:r>
          </a:p>
          <a:p>
            <a:r>
              <a:rPr lang="en-GB" b="1" i="0" dirty="0">
                <a:solidFill>
                  <a:srgbClr val="1D1D1F"/>
                </a:solidFill>
                <a:effectLst/>
                <a:latin typeface="HCLTech Roobert"/>
              </a:rPr>
              <a:t>Enhanced security</a:t>
            </a:r>
            <a:r>
              <a:rPr lang="en-GB" b="0" i="0" dirty="0">
                <a:solidFill>
                  <a:srgbClr val="1D1D1F"/>
                </a:solidFill>
                <a:effectLst/>
                <a:latin typeface="HCLTech Roobert"/>
              </a:rPr>
              <a:t>: Security is a critical concern in </a:t>
            </a:r>
            <a:r>
              <a:rPr lang="en-GB" b="0" i="0" dirty="0" err="1">
                <a:solidFill>
                  <a:srgbClr val="1D1D1F"/>
                </a:solidFill>
                <a:effectLst/>
                <a:latin typeface="HCLTech Roobert"/>
              </a:rPr>
              <a:t>IoT</a:t>
            </a:r>
            <a:r>
              <a:rPr lang="en-GB" b="0" i="0" dirty="0">
                <a:solidFill>
                  <a:srgbClr val="1D1D1F"/>
                </a:solidFill>
                <a:effectLst/>
                <a:latin typeface="HCLTech Roobert"/>
              </a:rPr>
              <a:t> networks. SDN allows for centralized security policies, making it easier to implement and enforce security measures across the entire network. It helps in threat detection for </a:t>
            </a:r>
            <a:r>
              <a:rPr lang="en-GB" b="0" i="0" dirty="0" err="1">
                <a:solidFill>
                  <a:srgbClr val="1D1D1F"/>
                </a:solidFill>
                <a:effectLst/>
                <a:latin typeface="HCLTech Roobert"/>
              </a:rPr>
              <a:t>IoT</a:t>
            </a:r>
            <a:r>
              <a:rPr lang="en-GB" b="0" i="0" dirty="0">
                <a:solidFill>
                  <a:srgbClr val="1D1D1F"/>
                </a:solidFill>
                <a:effectLst/>
                <a:latin typeface="HCLTech Roobert"/>
              </a:rPr>
              <a:t> devices.</a:t>
            </a:r>
          </a:p>
          <a:p>
            <a:r>
              <a:rPr lang="en-GB" b="1" i="0" dirty="0">
                <a:solidFill>
                  <a:srgbClr val="1D1D1F"/>
                </a:solidFill>
                <a:effectLst/>
                <a:latin typeface="HCLTech Roobert"/>
              </a:rPr>
              <a:t>Traffic optimization</a:t>
            </a:r>
            <a:r>
              <a:rPr lang="en-GB" b="0" i="0" dirty="0">
                <a:solidFill>
                  <a:srgbClr val="1D1D1F"/>
                </a:solidFill>
                <a:effectLst/>
                <a:latin typeface="HCLTech Roobert"/>
              </a:rPr>
              <a:t>: SDN helps in efficient traffic routing and load balancing in </a:t>
            </a:r>
            <a:r>
              <a:rPr lang="en-GB" b="0" i="0" dirty="0" err="1">
                <a:solidFill>
                  <a:srgbClr val="1D1D1F"/>
                </a:solidFill>
                <a:effectLst/>
                <a:latin typeface="HCLTech Roobert"/>
              </a:rPr>
              <a:t>IoT</a:t>
            </a:r>
            <a:r>
              <a:rPr lang="en-GB" b="0" i="0" dirty="0">
                <a:solidFill>
                  <a:srgbClr val="1D1D1F"/>
                </a:solidFill>
                <a:effectLst/>
                <a:latin typeface="HCLTech Roobert"/>
              </a:rPr>
              <a:t> networks. It ensures that data flows through the most optimal paths. This helps in improving network performance and reducing latency.</a:t>
            </a:r>
            <a:endParaRPr lang="en-US" b="0" i="0" dirty="0">
              <a:solidFill>
                <a:srgbClr val="1D1D1F"/>
              </a:solidFill>
              <a:effectLst/>
              <a:latin typeface="HCLTech Roobert"/>
            </a:endParaRPr>
          </a:p>
          <a:p>
            <a:r>
              <a:rPr lang="en-US" dirty="0">
                <a:solidFill>
                  <a:srgbClr val="1D1D1F"/>
                </a:solidFill>
                <a:latin typeface="HCLTech Roobert"/>
              </a:rPr>
              <a:t>Resource optimization: With SDN, administrators can optimize resource allocation in </a:t>
            </a:r>
            <a:r>
              <a:rPr lang="en-US" dirty="0" err="1">
                <a:solidFill>
                  <a:srgbClr val="1D1D1F"/>
                </a:solidFill>
                <a:latin typeface="HCLTech Roobert"/>
              </a:rPr>
              <a:t>IoT</a:t>
            </a:r>
            <a:r>
              <a:rPr lang="en-US" dirty="0">
                <a:solidFill>
                  <a:srgbClr val="1D1D1F"/>
                </a:solidFill>
                <a:latin typeface="HCLTech Roobert"/>
              </a:rPr>
              <a:t> networks. They can allocate bandwidth dynamically, prioritize critical traffic, and optimize network resources based on real-time requirements. This helps in improving overall network efficiency.</a:t>
            </a:r>
            <a:endParaRPr lang="en-US" dirty="0"/>
          </a:p>
        </p:txBody>
      </p:sp>
    </p:spTree>
    <p:extLst>
      <p:ext uri="{BB962C8B-B14F-4D97-AF65-F5344CB8AC3E}">
        <p14:creationId xmlns:p14="http://schemas.microsoft.com/office/powerpoint/2010/main" val="24358387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59393-2BD4-B20D-1EBE-B57E0719F856}"/>
              </a:ext>
            </a:extLst>
          </p:cNvPr>
          <p:cNvSpPr>
            <a:spLocks noGrp="1"/>
          </p:cNvSpPr>
          <p:nvPr>
            <p:ph type="title"/>
          </p:nvPr>
        </p:nvSpPr>
        <p:spPr/>
        <p:txBody>
          <a:bodyPr/>
          <a:lstStyle/>
          <a:p>
            <a:r>
              <a:rPr lang="en-US" b="1" dirty="0"/>
              <a:t>Potential drawbacks of using SDN in </a:t>
            </a:r>
            <a:r>
              <a:rPr lang="en-US" b="1" dirty="0" err="1"/>
              <a:t>IoT</a:t>
            </a:r>
            <a:r>
              <a:rPr lang="en-US" b="1" dirty="0"/>
              <a:t> networks:</a:t>
            </a:r>
          </a:p>
        </p:txBody>
      </p:sp>
      <p:sp>
        <p:nvSpPr>
          <p:cNvPr id="3" name="Content Placeholder 2">
            <a:extLst>
              <a:ext uri="{FF2B5EF4-FFF2-40B4-BE49-F238E27FC236}">
                <a16:creationId xmlns:a16="http://schemas.microsoft.com/office/drawing/2014/main" id="{C3CB6A9E-39AD-91E8-ABBB-48995C3932C5}"/>
              </a:ext>
            </a:extLst>
          </p:cNvPr>
          <p:cNvSpPr>
            <a:spLocks noGrp="1"/>
          </p:cNvSpPr>
          <p:nvPr>
            <p:ph idx="1"/>
          </p:nvPr>
        </p:nvSpPr>
        <p:spPr/>
        <p:txBody>
          <a:bodyPr>
            <a:normAutofit fontScale="70000" lnSpcReduction="20000"/>
          </a:bodyPr>
          <a:lstStyle/>
          <a:p>
            <a:r>
              <a:rPr lang="en-GB" b="1" i="0" dirty="0">
                <a:solidFill>
                  <a:srgbClr val="1D1D1F"/>
                </a:solidFill>
                <a:effectLst/>
                <a:latin typeface="HCLTech Roobert"/>
              </a:rPr>
              <a:t>Single point of failure</a:t>
            </a:r>
            <a:r>
              <a:rPr lang="en-GB" b="0" i="0" dirty="0">
                <a:solidFill>
                  <a:srgbClr val="1D1D1F"/>
                </a:solidFill>
                <a:effectLst/>
                <a:latin typeface="HCLTech Roobert"/>
              </a:rPr>
              <a:t>: Since SDN relies on a centralized SDN controller, any failure in the controller can have a major impact on the entire network. This single point of failure can potentially disrupt operations until the controller is rectified.</a:t>
            </a:r>
          </a:p>
          <a:p>
            <a:r>
              <a:rPr lang="en-GB" b="1" i="0" dirty="0">
                <a:solidFill>
                  <a:srgbClr val="1D1D1F"/>
                </a:solidFill>
                <a:effectLst/>
                <a:latin typeface="HCLTech Roobert"/>
              </a:rPr>
              <a:t>Network dependency</a:t>
            </a:r>
            <a:r>
              <a:rPr lang="en-GB" b="0" i="0" dirty="0">
                <a:solidFill>
                  <a:srgbClr val="1D1D1F"/>
                </a:solidFill>
                <a:effectLst/>
                <a:latin typeface="HCLTech Roobert"/>
              </a:rPr>
              <a:t>: SDN in </a:t>
            </a:r>
            <a:r>
              <a:rPr lang="en-GB" b="0" i="0" dirty="0" err="1">
                <a:solidFill>
                  <a:srgbClr val="1D1D1F"/>
                </a:solidFill>
                <a:effectLst/>
                <a:latin typeface="HCLTech Roobert"/>
              </a:rPr>
              <a:t>IoT</a:t>
            </a:r>
            <a:r>
              <a:rPr lang="en-GB" b="0" i="0" dirty="0">
                <a:solidFill>
                  <a:srgbClr val="1D1D1F"/>
                </a:solidFill>
                <a:effectLst/>
                <a:latin typeface="HCLTech Roobert"/>
              </a:rPr>
              <a:t> networks heavily relies on network connectivity and uninterrupted communication with the SDN controller. In case of network outages or connection issues, the network may become inaccessible or experience limited functionality.</a:t>
            </a:r>
          </a:p>
          <a:p>
            <a:r>
              <a:rPr lang="en-GB" b="1" i="0" dirty="0">
                <a:solidFill>
                  <a:srgbClr val="1D1D1F"/>
                </a:solidFill>
                <a:effectLst/>
                <a:latin typeface="HCLTech Roobert"/>
              </a:rPr>
              <a:t>Latency</a:t>
            </a:r>
            <a:r>
              <a:rPr lang="en-GB" b="0" i="0" dirty="0">
                <a:solidFill>
                  <a:srgbClr val="1D1D1F"/>
                </a:solidFill>
                <a:effectLst/>
                <a:latin typeface="HCLTech Roobert"/>
              </a:rPr>
              <a:t>: The dependency on a centralized SDN controller can introduce additional latency into the network. All decisions and routing instructions must pass through the controller, which can introduce delays in data transfer to network devices, especially in large-scale </a:t>
            </a:r>
            <a:r>
              <a:rPr lang="en-GB" b="0" i="0" dirty="0" err="1">
                <a:solidFill>
                  <a:srgbClr val="1D1D1F"/>
                </a:solidFill>
                <a:effectLst/>
                <a:latin typeface="HCLTech Roobert"/>
              </a:rPr>
              <a:t>IoT</a:t>
            </a:r>
            <a:r>
              <a:rPr lang="en-GB" b="0" i="0" dirty="0">
                <a:solidFill>
                  <a:srgbClr val="1D1D1F"/>
                </a:solidFill>
                <a:effectLst/>
                <a:latin typeface="HCLTech Roobert"/>
              </a:rPr>
              <a:t> deployments.</a:t>
            </a:r>
          </a:p>
          <a:p>
            <a:r>
              <a:rPr lang="en-GB" b="1" i="0" dirty="0">
                <a:solidFill>
                  <a:srgbClr val="1D1D1F"/>
                </a:solidFill>
                <a:effectLst/>
                <a:latin typeface="HCLTech Roobert"/>
              </a:rPr>
              <a:t>Complexity</a:t>
            </a:r>
            <a:r>
              <a:rPr lang="en-GB" b="0" i="0" dirty="0">
                <a:solidFill>
                  <a:srgbClr val="1D1D1F"/>
                </a:solidFill>
                <a:effectLst/>
                <a:latin typeface="HCLTech Roobert"/>
              </a:rPr>
              <a:t>: Implementing and managing software defined networking in </a:t>
            </a:r>
            <a:r>
              <a:rPr lang="en-GB" b="0" i="0" dirty="0" err="1">
                <a:solidFill>
                  <a:srgbClr val="1D1D1F"/>
                </a:solidFill>
                <a:effectLst/>
                <a:latin typeface="HCLTech Roobert"/>
              </a:rPr>
              <a:t>IoT</a:t>
            </a:r>
            <a:r>
              <a:rPr lang="en-GB" b="0" i="0" dirty="0">
                <a:solidFill>
                  <a:srgbClr val="1D1D1F"/>
                </a:solidFill>
                <a:effectLst/>
                <a:latin typeface="HCLTech Roobert"/>
              </a:rPr>
              <a:t> networks requires expert knowledge and specialization. It can be complex to set up and configure, requiring administrators to have a deep understanding of SDN concepts and protocols.</a:t>
            </a:r>
          </a:p>
          <a:p>
            <a:r>
              <a:rPr lang="en-GB" b="1" i="0" dirty="0">
                <a:solidFill>
                  <a:srgbClr val="1D1D1F"/>
                </a:solidFill>
                <a:effectLst/>
                <a:latin typeface="HCLTech Roobert"/>
              </a:rPr>
              <a:t>Cost</a:t>
            </a:r>
            <a:r>
              <a:rPr lang="en-GB" b="0" i="0" dirty="0">
                <a:solidFill>
                  <a:srgbClr val="1D1D1F"/>
                </a:solidFill>
                <a:effectLst/>
                <a:latin typeface="HCLTech Roobert"/>
              </a:rPr>
              <a:t>: Implementing SDN in </a:t>
            </a:r>
            <a:r>
              <a:rPr lang="en-GB" b="0" i="0" dirty="0" err="1">
                <a:solidFill>
                  <a:srgbClr val="1D1D1F"/>
                </a:solidFill>
                <a:effectLst/>
                <a:latin typeface="HCLTech Roobert"/>
              </a:rPr>
              <a:t>IoT</a:t>
            </a:r>
            <a:r>
              <a:rPr lang="en-GB" b="0" i="0" dirty="0">
                <a:solidFill>
                  <a:srgbClr val="1D1D1F"/>
                </a:solidFill>
                <a:effectLst/>
                <a:latin typeface="HCLTech Roobert"/>
              </a:rPr>
              <a:t> networks may require additional investments in hardware, software and expertise. The cost of acquiring and maintaining SDN infrastructure, specialized controllers and compatible devices may be higher compared to traditional networking solutions.</a:t>
            </a:r>
          </a:p>
        </p:txBody>
      </p:sp>
    </p:spTree>
    <p:extLst>
      <p:ext uri="{BB962C8B-B14F-4D97-AF65-F5344CB8AC3E}">
        <p14:creationId xmlns:p14="http://schemas.microsoft.com/office/powerpoint/2010/main" val="7379629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2A052-F551-E102-554B-89E0BB8D00D9}"/>
              </a:ext>
            </a:extLst>
          </p:cNvPr>
          <p:cNvSpPr>
            <a:spLocks noGrp="1"/>
          </p:cNvSpPr>
          <p:nvPr>
            <p:ph type="title"/>
          </p:nvPr>
        </p:nvSpPr>
        <p:spPr/>
        <p:txBody>
          <a:bodyPr/>
          <a:lstStyle/>
          <a:p>
            <a:r>
              <a:rPr lang="en-US" b="1" dirty="0"/>
              <a:t>Data Handling</a:t>
            </a:r>
          </a:p>
        </p:txBody>
      </p:sp>
      <p:sp>
        <p:nvSpPr>
          <p:cNvPr id="3" name="Content Placeholder 2">
            <a:extLst>
              <a:ext uri="{FF2B5EF4-FFF2-40B4-BE49-F238E27FC236}">
                <a16:creationId xmlns:a16="http://schemas.microsoft.com/office/drawing/2014/main" id="{DCDF3BE0-3921-BFA1-78A5-2A294FA3BC51}"/>
              </a:ext>
            </a:extLst>
          </p:cNvPr>
          <p:cNvSpPr>
            <a:spLocks noGrp="1"/>
          </p:cNvSpPr>
          <p:nvPr>
            <p:ph idx="1"/>
          </p:nvPr>
        </p:nvSpPr>
        <p:spPr/>
        <p:txBody>
          <a:bodyPr/>
          <a:lstStyle/>
          <a:p>
            <a:r>
              <a:rPr lang="en-US" dirty="0"/>
              <a:t>Data handling means gathering, organizing, storing, and working with information to find useful insights. Generally, It includes tasks like putting in data, checking it, cleaning it, analyzing, and showing results. However, Good data handling helps make sure information is correct, dependable, and safe, helping people make smart choices in different areas and industries.</a:t>
            </a:r>
          </a:p>
        </p:txBody>
      </p:sp>
    </p:spTree>
    <p:extLst>
      <p:ext uri="{BB962C8B-B14F-4D97-AF65-F5344CB8AC3E}">
        <p14:creationId xmlns:p14="http://schemas.microsoft.com/office/powerpoint/2010/main" val="7248447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89DCD-C312-39EE-250F-B40898141C4E}"/>
              </a:ext>
            </a:extLst>
          </p:cNvPr>
          <p:cNvSpPr>
            <a:spLocks noGrp="1"/>
          </p:cNvSpPr>
          <p:nvPr>
            <p:ph type="title"/>
          </p:nvPr>
        </p:nvSpPr>
        <p:spPr/>
        <p:txBody>
          <a:bodyPr/>
          <a:lstStyle/>
          <a:p>
            <a:r>
              <a:rPr lang="en-US" b="1" dirty="0"/>
              <a:t>Types of Data Handling</a:t>
            </a:r>
          </a:p>
        </p:txBody>
      </p:sp>
      <p:sp>
        <p:nvSpPr>
          <p:cNvPr id="3" name="Content Placeholder 2">
            <a:extLst>
              <a:ext uri="{FF2B5EF4-FFF2-40B4-BE49-F238E27FC236}">
                <a16:creationId xmlns:a16="http://schemas.microsoft.com/office/drawing/2014/main" id="{916BF430-5393-3A6C-7FE4-EFC94995D5FF}"/>
              </a:ext>
            </a:extLst>
          </p:cNvPr>
          <p:cNvSpPr>
            <a:spLocks noGrp="1"/>
          </p:cNvSpPr>
          <p:nvPr>
            <p:ph idx="1"/>
          </p:nvPr>
        </p:nvSpPr>
        <p:spPr/>
        <p:txBody>
          <a:bodyPr>
            <a:normAutofit fontScale="92500" lnSpcReduction="20000"/>
          </a:bodyPr>
          <a:lstStyle/>
          <a:p>
            <a:r>
              <a:rPr lang="en-GB" b="0" i="0" dirty="0">
                <a:solidFill>
                  <a:srgbClr val="212529"/>
                </a:solidFill>
                <a:effectLst/>
                <a:latin typeface="Nunito" panose="02000000000000000000" pitchFamily="2" charset="0"/>
              </a:rPr>
              <a:t>Generally, there are two main types of data, and the methods for managing it can be customized based on its nature.</a:t>
            </a:r>
          </a:p>
          <a:p>
            <a:r>
              <a:rPr lang="en-GB" b="1" i="0" dirty="0">
                <a:solidFill>
                  <a:srgbClr val="212529"/>
                </a:solidFill>
                <a:effectLst/>
                <a:latin typeface="Nunito" pitchFamily="2" charset="0"/>
              </a:rPr>
              <a:t>Qualitative Data: </a:t>
            </a:r>
            <a:r>
              <a:rPr lang="en-GB" b="0" i="0" dirty="0">
                <a:solidFill>
                  <a:srgbClr val="212529"/>
                </a:solidFill>
                <a:effectLst/>
                <a:latin typeface="Nunito" pitchFamily="2" charset="0"/>
              </a:rPr>
              <a:t>Particularly, Qualitative data gives details and descriptions about a topic.</a:t>
            </a:r>
          </a:p>
          <a:p>
            <a:r>
              <a:rPr lang="en-GB" b="1" i="0" dirty="0">
                <a:solidFill>
                  <a:srgbClr val="212529"/>
                </a:solidFill>
                <a:effectLst/>
                <a:latin typeface="Nunito" pitchFamily="2" charset="0"/>
              </a:rPr>
              <a:t>Quantitative Data: </a:t>
            </a:r>
            <a:r>
              <a:rPr lang="en-GB" b="0" i="0" dirty="0">
                <a:solidFill>
                  <a:srgbClr val="212529"/>
                </a:solidFill>
                <a:effectLst/>
                <a:latin typeface="Nunito" pitchFamily="2" charset="0"/>
              </a:rPr>
              <a:t>Quantitative data provides numbers and has two types.</a:t>
            </a:r>
          </a:p>
          <a:p>
            <a:r>
              <a:rPr lang="en-GB" b="1" i="0" dirty="0">
                <a:solidFill>
                  <a:srgbClr val="212529"/>
                </a:solidFill>
                <a:effectLst/>
                <a:latin typeface="Nunito" pitchFamily="2" charset="0"/>
              </a:rPr>
              <a:t>Discrete Data: </a:t>
            </a:r>
            <a:r>
              <a:rPr lang="en-GB" b="0" i="0" dirty="0">
                <a:solidFill>
                  <a:srgbClr val="212529"/>
                </a:solidFill>
                <a:effectLst/>
                <a:latin typeface="Nunito" pitchFamily="2" charset="0"/>
              </a:rPr>
              <a:t>Discrete data means it can only be specific whole numbers and not in-between values.</a:t>
            </a:r>
          </a:p>
          <a:p>
            <a:r>
              <a:rPr lang="en-GB" b="1" i="0" dirty="0">
                <a:solidFill>
                  <a:srgbClr val="212529"/>
                </a:solidFill>
                <a:effectLst/>
                <a:latin typeface="Nunito" pitchFamily="2" charset="0"/>
              </a:rPr>
              <a:t>Continuous Data: </a:t>
            </a:r>
            <a:r>
              <a:rPr lang="en-GB" b="0" i="0" dirty="0">
                <a:solidFill>
                  <a:srgbClr val="212529"/>
                </a:solidFill>
                <a:effectLst/>
                <a:latin typeface="Nunito" pitchFamily="2" charset="0"/>
              </a:rPr>
              <a:t>Continuous data can be any value within a certain range.</a:t>
            </a:r>
          </a:p>
          <a:p>
            <a:r>
              <a:rPr lang="en-GB" b="0" i="0" dirty="0">
                <a:solidFill>
                  <a:srgbClr val="212529"/>
                </a:solidFill>
                <a:effectLst/>
                <a:latin typeface="Nunito" pitchFamily="2" charset="0"/>
              </a:rPr>
              <a:t>In addition, knowing what kind of data you have helps you use the right methods for </a:t>
            </a:r>
            <a:r>
              <a:rPr lang="en-GB" b="0" i="0" dirty="0" err="1">
                <a:solidFill>
                  <a:srgbClr val="212529"/>
                </a:solidFill>
                <a:effectLst/>
                <a:latin typeface="Nunito" pitchFamily="2" charset="0"/>
              </a:rPr>
              <a:t>analyzing</a:t>
            </a:r>
            <a:r>
              <a:rPr lang="en-GB" b="0" i="0" dirty="0">
                <a:solidFill>
                  <a:srgbClr val="212529"/>
                </a:solidFill>
                <a:effectLst/>
                <a:latin typeface="Nunito" pitchFamily="2" charset="0"/>
              </a:rPr>
              <a:t> and understanding it better.</a:t>
            </a:r>
          </a:p>
        </p:txBody>
      </p:sp>
    </p:spTree>
    <p:extLst>
      <p:ext uri="{BB962C8B-B14F-4D97-AF65-F5344CB8AC3E}">
        <p14:creationId xmlns:p14="http://schemas.microsoft.com/office/powerpoint/2010/main" val="31461968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488A9-011A-6A2F-D1F7-F0C641201447}"/>
              </a:ext>
            </a:extLst>
          </p:cNvPr>
          <p:cNvSpPr>
            <a:spLocks noGrp="1"/>
          </p:cNvSpPr>
          <p:nvPr>
            <p:ph type="title"/>
          </p:nvPr>
        </p:nvSpPr>
        <p:spPr/>
        <p:txBody>
          <a:bodyPr/>
          <a:lstStyle/>
          <a:p>
            <a:r>
              <a:rPr lang="en-US" b="1" dirty="0"/>
              <a:t>Data Handling Steps</a:t>
            </a:r>
          </a:p>
        </p:txBody>
      </p:sp>
      <p:sp>
        <p:nvSpPr>
          <p:cNvPr id="3" name="Content Placeholder 2">
            <a:extLst>
              <a:ext uri="{FF2B5EF4-FFF2-40B4-BE49-F238E27FC236}">
                <a16:creationId xmlns:a16="http://schemas.microsoft.com/office/drawing/2014/main" id="{7B17C45D-59B0-9E1E-99FD-D5BFD72A17A4}"/>
              </a:ext>
            </a:extLst>
          </p:cNvPr>
          <p:cNvSpPr>
            <a:spLocks noGrp="1"/>
          </p:cNvSpPr>
          <p:nvPr>
            <p:ph idx="1"/>
          </p:nvPr>
        </p:nvSpPr>
        <p:spPr/>
        <p:txBody>
          <a:bodyPr>
            <a:noAutofit/>
          </a:bodyPr>
          <a:lstStyle/>
          <a:p>
            <a:r>
              <a:rPr lang="en-GB" sz="2000" b="0" i="0" dirty="0">
                <a:solidFill>
                  <a:srgbClr val="212529"/>
                </a:solidFill>
                <a:effectLst/>
                <a:latin typeface="Nunito" pitchFamily="2" charset="0"/>
              </a:rPr>
              <a:t>Handling data involves 8 major steps to ensure that data is collected, processed, </a:t>
            </a:r>
            <a:r>
              <a:rPr lang="en-GB" sz="2000" b="0" i="0" dirty="0" err="1">
                <a:solidFill>
                  <a:srgbClr val="212529"/>
                </a:solidFill>
                <a:effectLst/>
                <a:latin typeface="Nunito" pitchFamily="2" charset="0"/>
              </a:rPr>
              <a:t>analyzed</a:t>
            </a:r>
            <a:r>
              <a:rPr lang="en-GB" sz="2000" b="0" i="0" dirty="0">
                <a:solidFill>
                  <a:srgbClr val="212529"/>
                </a:solidFill>
                <a:effectLst/>
                <a:latin typeface="Nunito" pitchFamily="2" charset="0"/>
              </a:rPr>
              <a:t>, and utilized effectively. Below are the eight key steps:</a:t>
            </a:r>
          </a:p>
          <a:p>
            <a:r>
              <a:rPr lang="en-GB" sz="2000" b="1" i="0" dirty="0">
                <a:solidFill>
                  <a:srgbClr val="212529"/>
                </a:solidFill>
                <a:effectLst/>
                <a:latin typeface="Nunito" pitchFamily="2" charset="0"/>
              </a:rPr>
              <a:t>Define Objectives: </a:t>
            </a:r>
            <a:r>
              <a:rPr lang="en-GB" sz="2000" b="0" i="0" dirty="0">
                <a:solidFill>
                  <a:srgbClr val="212529"/>
                </a:solidFill>
                <a:effectLst/>
                <a:latin typeface="Nunito" pitchFamily="2" charset="0"/>
              </a:rPr>
              <a:t>Collect and arrange data to improve understanding and make informed decisions. The goal is to use data effectively for smarter choices.</a:t>
            </a:r>
          </a:p>
          <a:p>
            <a:r>
              <a:rPr lang="en-GB" sz="2000" b="1" i="0" dirty="0">
                <a:solidFill>
                  <a:srgbClr val="212529"/>
                </a:solidFill>
                <a:effectLst/>
                <a:latin typeface="Nunito" pitchFamily="2" charset="0"/>
              </a:rPr>
              <a:t>Data Collection: </a:t>
            </a:r>
            <a:r>
              <a:rPr lang="en-GB" sz="2000" b="0" i="0" dirty="0">
                <a:solidFill>
                  <a:srgbClr val="212529"/>
                </a:solidFill>
                <a:effectLst/>
                <a:latin typeface="Nunito" pitchFamily="2" charset="0"/>
              </a:rPr>
              <a:t>Gather precise data from diverse sources—databases, surveys, sensors, and APIs. In short, Verify accuracy, ensure completeness, and present a comprehensive overview of the issue/question.</a:t>
            </a:r>
          </a:p>
          <a:p>
            <a:r>
              <a:rPr lang="en-GB" sz="2000" b="1" i="0" dirty="0">
                <a:solidFill>
                  <a:srgbClr val="212529"/>
                </a:solidFill>
                <a:effectLst/>
                <a:latin typeface="Nunito" pitchFamily="2" charset="0"/>
              </a:rPr>
              <a:t>Data Entry: </a:t>
            </a:r>
            <a:r>
              <a:rPr lang="en-GB" sz="2000" b="0" i="0" dirty="0">
                <a:solidFill>
                  <a:srgbClr val="212529"/>
                </a:solidFill>
                <a:effectLst/>
                <a:latin typeface="Nunito" pitchFamily="2" charset="0"/>
              </a:rPr>
              <a:t>Organize data in a database or spreadsheet, cleaning errors, duplicates, and irrelevant details to ensure accuracy and clarity.</a:t>
            </a:r>
          </a:p>
          <a:p>
            <a:r>
              <a:rPr lang="en-GB" sz="2000" b="1" i="0" dirty="0">
                <a:solidFill>
                  <a:srgbClr val="212529"/>
                </a:solidFill>
                <a:effectLst/>
                <a:latin typeface="Nunito" pitchFamily="2" charset="0"/>
              </a:rPr>
              <a:t>Data Cleaning: </a:t>
            </a:r>
            <a:r>
              <a:rPr lang="en-GB" sz="2000" b="0" i="0" dirty="0">
                <a:solidFill>
                  <a:srgbClr val="212529"/>
                </a:solidFill>
                <a:effectLst/>
                <a:latin typeface="Nunito" pitchFamily="2" charset="0"/>
              </a:rPr>
              <a:t>Find and deal with information that's not there or doesn't match. This involves adding in missing values, fixing mistakes, and making sure everything follows the same format to keep the data accurate</a:t>
            </a:r>
            <a:r>
              <a:rPr lang="en-US" sz="2000" b="0" i="0" dirty="0">
                <a:solidFill>
                  <a:srgbClr val="212529"/>
                </a:solidFill>
                <a:effectLst/>
                <a:latin typeface="Nunito" pitchFamily="2" charset="0"/>
              </a:rPr>
              <a:t>.</a:t>
            </a:r>
            <a:endParaRPr lang="en-GB" sz="2000" b="0" i="0" dirty="0">
              <a:solidFill>
                <a:srgbClr val="212529"/>
              </a:solidFill>
              <a:effectLst/>
              <a:latin typeface="Nunito" pitchFamily="2" charset="0"/>
            </a:endParaRPr>
          </a:p>
        </p:txBody>
      </p:sp>
    </p:spTree>
    <p:extLst>
      <p:ext uri="{BB962C8B-B14F-4D97-AF65-F5344CB8AC3E}">
        <p14:creationId xmlns:p14="http://schemas.microsoft.com/office/powerpoint/2010/main" val="187417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F312A-D6CB-6F1F-71A0-6ABA39DC144D}"/>
              </a:ext>
            </a:extLst>
          </p:cNvPr>
          <p:cNvSpPr>
            <a:spLocks noGrp="1"/>
          </p:cNvSpPr>
          <p:nvPr>
            <p:ph type="title"/>
          </p:nvPr>
        </p:nvSpPr>
        <p:spPr/>
        <p:txBody>
          <a:bodyPr/>
          <a:lstStyle/>
          <a:p>
            <a:r>
              <a:rPr lang="en-US" b="1" dirty="0"/>
              <a:t>SDN adoption</a:t>
            </a:r>
          </a:p>
        </p:txBody>
      </p:sp>
      <p:sp>
        <p:nvSpPr>
          <p:cNvPr id="3" name="Content Placeholder 2">
            <a:extLst>
              <a:ext uri="{FF2B5EF4-FFF2-40B4-BE49-F238E27FC236}">
                <a16:creationId xmlns:a16="http://schemas.microsoft.com/office/drawing/2014/main" id="{CC09C334-7F09-4467-23E6-CD2676FDE64A}"/>
              </a:ext>
            </a:extLst>
          </p:cNvPr>
          <p:cNvSpPr>
            <a:spLocks noGrp="1"/>
          </p:cNvSpPr>
          <p:nvPr>
            <p:ph idx="1"/>
          </p:nvPr>
        </p:nvSpPr>
        <p:spPr/>
        <p:txBody>
          <a:bodyPr>
            <a:normAutofit lnSpcReduction="10000"/>
          </a:bodyPr>
          <a:lstStyle/>
          <a:p>
            <a:r>
              <a:rPr lang="en-US" dirty="0"/>
              <a:t>SDN has seen wide adoption across data centers (64%), WANs (58%), and access networks (40%). For more information on SDN trends, see the 2020 Global Networking Trends report.</a:t>
            </a:r>
          </a:p>
          <a:p>
            <a:r>
              <a:rPr lang="en-US" dirty="0"/>
              <a:t>SDN and IBN
SDN serves as a foundational element of a comprehensive intent-based networking (IBN) architecture. SDN has been limited to automated provisioning and configuration. IBN now adds “translation” and “assurance” so you can automate the complete network lifecycle and continuously align the network to business needs. Watch our Beyond SDN webinar recording to explore more ways that intent is changing how we network.</a:t>
            </a:r>
          </a:p>
        </p:txBody>
      </p:sp>
    </p:spTree>
    <p:extLst>
      <p:ext uri="{BB962C8B-B14F-4D97-AF65-F5344CB8AC3E}">
        <p14:creationId xmlns:p14="http://schemas.microsoft.com/office/powerpoint/2010/main" val="42190263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B79E1-FAD5-4183-4EDB-52E7F77623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332F37-E61B-68D1-AA2B-4852787832B3}"/>
              </a:ext>
            </a:extLst>
          </p:cNvPr>
          <p:cNvSpPr>
            <a:spLocks noGrp="1"/>
          </p:cNvSpPr>
          <p:nvPr>
            <p:ph idx="1"/>
          </p:nvPr>
        </p:nvSpPr>
        <p:spPr/>
        <p:txBody>
          <a:bodyPr>
            <a:normAutofit fontScale="85000" lnSpcReduction="10000"/>
          </a:bodyPr>
          <a:lstStyle/>
          <a:p>
            <a:r>
              <a:rPr lang="en-GB" b="1" i="0" dirty="0">
                <a:solidFill>
                  <a:srgbClr val="212529"/>
                </a:solidFill>
                <a:effectLst/>
                <a:latin typeface="Nunito" pitchFamily="2" charset="0"/>
              </a:rPr>
              <a:t>Data Transformation: </a:t>
            </a:r>
            <a:r>
              <a:rPr lang="en-GB" b="0" i="0" dirty="0">
                <a:solidFill>
                  <a:srgbClr val="212529"/>
                </a:solidFill>
                <a:effectLst/>
                <a:latin typeface="Nunito" pitchFamily="2" charset="0"/>
              </a:rPr>
              <a:t>Change the data as needed to </a:t>
            </a:r>
            <a:r>
              <a:rPr lang="en-GB" b="0" i="0" dirty="0" err="1">
                <a:solidFill>
                  <a:srgbClr val="212529"/>
                </a:solidFill>
                <a:effectLst/>
                <a:latin typeface="Nunito" pitchFamily="2" charset="0"/>
              </a:rPr>
              <a:t>analyze</a:t>
            </a:r>
            <a:r>
              <a:rPr lang="en-GB" b="0" i="0" dirty="0">
                <a:solidFill>
                  <a:srgbClr val="212529"/>
                </a:solidFill>
                <a:effectLst/>
                <a:latin typeface="Nunito" pitchFamily="2" charset="0"/>
              </a:rPr>
              <a:t> it better. However, This might mean making sure everything is on the same scale, turning categories into numbers, or combining data differently.</a:t>
            </a:r>
          </a:p>
          <a:p>
            <a:r>
              <a:rPr lang="en-GB" b="1" i="0" dirty="0">
                <a:solidFill>
                  <a:srgbClr val="212529"/>
                </a:solidFill>
                <a:effectLst/>
                <a:latin typeface="Nunito" pitchFamily="2" charset="0"/>
              </a:rPr>
              <a:t>Data Storage: </a:t>
            </a:r>
            <a:r>
              <a:rPr lang="en-GB" b="0" i="0" dirty="0">
                <a:solidFill>
                  <a:srgbClr val="212529"/>
                </a:solidFill>
                <a:effectLst/>
                <a:latin typeface="Nunito" pitchFamily="2" charset="0"/>
              </a:rPr>
              <a:t>Pick the right place to store your data, like a relational database, NoSQL database, data warehouse, or cloud storage, depending on how much data you have and what kind of data it is.</a:t>
            </a:r>
          </a:p>
          <a:p>
            <a:r>
              <a:rPr lang="en-GB" b="1" i="0" dirty="0">
                <a:solidFill>
                  <a:srgbClr val="212529"/>
                </a:solidFill>
                <a:effectLst/>
                <a:latin typeface="Nunito" pitchFamily="2" charset="0"/>
              </a:rPr>
              <a:t>Data Retrieval: </a:t>
            </a:r>
            <a:r>
              <a:rPr lang="en-GB" b="0" i="0" dirty="0">
                <a:solidFill>
                  <a:srgbClr val="212529"/>
                </a:solidFill>
                <a:effectLst/>
                <a:latin typeface="Nunito" pitchFamily="2" charset="0"/>
              </a:rPr>
              <a:t>Create ways to get the data you need quickly. However, This could mean writing SQL queries, using API calls, or other methods, depending on how you stored the data.</a:t>
            </a:r>
          </a:p>
          <a:p>
            <a:r>
              <a:rPr lang="en-GB" b="1" i="0" dirty="0">
                <a:solidFill>
                  <a:srgbClr val="212529"/>
                </a:solidFill>
                <a:effectLst/>
                <a:latin typeface="Nunito" pitchFamily="2" charset="0"/>
              </a:rPr>
              <a:t>Data Exploration and Analysis: </a:t>
            </a:r>
            <a:r>
              <a:rPr lang="en-GB" b="0" i="0" dirty="0">
                <a:solidFill>
                  <a:srgbClr val="212529"/>
                </a:solidFill>
                <a:effectLst/>
                <a:latin typeface="Nunito" pitchFamily="2" charset="0"/>
              </a:rPr>
              <a:t>Look at the data closely to find interesting information, see patterns, and notice trends. This usually includes using statistics, creating visual representations, and using machine learning methods.</a:t>
            </a:r>
          </a:p>
        </p:txBody>
      </p:sp>
    </p:spTree>
    <p:extLst>
      <p:ext uri="{BB962C8B-B14F-4D97-AF65-F5344CB8AC3E}">
        <p14:creationId xmlns:p14="http://schemas.microsoft.com/office/powerpoint/2010/main" val="11130263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66AC5-123C-984F-A5CA-F9636A4250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17591E-30CA-25ED-4941-93EA2F1A227C}"/>
              </a:ext>
            </a:extLst>
          </p:cNvPr>
          <p:cNvSpPr>
            <a:spLocks noGrp="1"/>
          </p:cNvSpPr>
          <p:nvPr>
            <p:ph idx="1"/>
          </p:nvPr>
        </p:nvSpPr>
        <p:spPr/>
        <p:txBody>
          <a:bodyPr/>
          <a:lstStyle/>
          <a:p>
            <a:r>
              <a:rPr lang="en-GB" b="0" i="0" dirty="0">
                <a:solidFill>
                  <a:srgbClr val="212529"/>
                </a:solidFill>
                <a:effectLst/>
                <a:latin typeface="Nunito" pitchFamily="2" charset="0"/>
              </a:rPr>
              <a:t>Data handling also contains steps like Data Interpretation, Presentation, Security and Privacy, Documentation, Continuous Monitoring, and Improvement. These steps help organizations handle and use data well, making smart decisions and solving problems based on good information. Data Handling and the </a:t>
            </a:r>
            <a:r>
              <a:rPr lang="en-GB" b="0" i="0" u="none" strike="noStrike" dirty="0">
                <a:solidFill>
                  <a:srgbClr val="007BFF"/>
                </a:solidFill>
                <a:effectLst/>
                <a:latin typeface="Nunito" pitchFamily="2" charset="0"/>
                <a:hlinkClick r:id="rId2"/>
              </a:rPr>
              <a:t>Data Science Lifecycle</a:t>
            </a:r>
            <a:r>
              <a:rPr lang="en-GB" b="0" i="0" dirty="0">
                <a:solidFill>
                  <a:srgbClr val="212529"/>
                </a:solidFill>
                <a:effectLst/>
                <a:latin typeface="Nunito" pitchFamily="2" charset="0"/>
              </a:rPr>
              <a:t> are closely related but serve different purposes in the data workflow.</a:t>
            </a:r>
            <a:endParaRPr lang="en-US" dirty="0"/>
          </a:p>
        </p:txBody>
      </p:sp>
    </p:spTree>
    <p:extLst>
      <p:ext uri="{BB962C8B-B14F-4D97-AF65-F5344CB8AC3E}">
        <p14:creationId xmlns:p14="http://schemas.microsoft.com/office/powerpoint/2010/main" val="32454218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B56D2-431E-7C01-3C33-A16453B0D6D7}"/>
              </a:ext>
            </a:extLst>
          </p:cNvPr>
          <p:cNvSpPr>
            <a:spLocks noGrp="1"/>
          </p:cNvSpPr>
          <p:nvPr>
            <p:ph type="title"/>
          </p:nvPr>
        </p:nvSpPr>
        <p:spPr/>
        <p:txBody>
          <a:bodyPr/>
          <a:lstStyle/>
          <a:p>
            <a:r>
              <a:rPr lang="en-US" b="1" dirty="0"/>
              <a:t>Data Handling Uses</a:t>
            </a:r>
          </a:p>
        </p:txBody>
      </p:sp>
      <p:sp>
        <p:nvSpPr>
          <p:cNvPr id="3" name="Content Placeholder 2">
            <a:extLst>
              <a:ext uri="{FF2B5EF4-FFF2-40B4-BE49-F238E27FC236}">
                <a16:creationId xmlns:a16="http://schemas.microsoft.com/office/drawing/2014/main" id="{4143E212-517E-F8D4-C1EB-FC93C1976062}"/>
              </a:ext>
            </a:extLst>
          </p:cNvPr>
          <p:cNvSpPr>
            <a:spLocks noGrp="1"/>
          </p:cNvSpPr>
          <p:nvPr>
            <p:ph idx="1"/>
          </p:nvPr>
        </p:nvSpPr>
        <p:spPr/>
        <p:txBody>
          <a:bodyPr/>
          <a:lstStyle/>
          <a:p>
            <a:r>
              <a:rPr lang="en-GB" b="0" i="0" dirty="0">
                <a:solidFill>
                  <a:srgbClr val="212529"/>
                </a:solidFill>
                <a:effectLst/>
                <a:latin typeface="Nunito" pitchFamily="2" charset="0"/>
              </a:rPr>
              <a:t>Businesses use it to make decisions and improve how they work. However, Scientists use it for experiments and understanding things. In healthcare, it helps manage patient records and do medical research.</a:t>
            </a:r>
          </a:p>
          <a:p>
            <a:r>
              <a:rPr lang="en-GB" b="0" i="0" dirty="0">
                <a:solidFill>
                  <a:srgbClr val="212529"/>
                </a:solidFill>
                <a:effectLst/>
                <a:latin typeface="Nunito" pitchFamily="2" charset="0"/>
              </a:rPr>
              <a:t>Schools use it for grading students and managing tasks. It is also important to keep information safe online. It helps in many areas to make good choices and work better.</a:t>
            </a:r>
          </a:p>
          <a:p>
            <a:endParaRPr lang="en-US" dirty="0"/>
          </a:p>
        </p:txBody>
      </p:sp>
    </p:spTree>
    <p:extLst>
      <p:ext uri="{BB962C8B-B14F-4D97-AF65-F5344CB8AC3E}">
        <p14:creationId xmlns:p14="http://schemas.microsoft.com/office/powerpoint/2010/main" val="21987888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4038A-DD23-1163-8C1B-D7C32A3A700A}"/>
              </a:ext>
            </a:extLst>
          </p:cNvPr>
          <p:cNvSpPr>
            <a:spLocks noGrp="1"/>
          </p:cNvSpPr>
          <p:nvPr>
            <p:ph type="title"/>
          </p:nvPr>
        </p:nvSpPr>
        <p:spPr/>
        <p:txBody>
          <a:bodyPr/>
          <a:lstStyle/>
          <a:p>
            <a:r>
              <a:rPr lang="en-US" b="1" dirty="0"/>
              <a:t>How to Represent the Data?</a:t>
            </a:r>
          </a:p>
        </p:txBody>
      </p:sp>
      <p:sp>
        <p:nvSpPr>
          <p:cNvPr id="3" name="Content Placeholder 2">
            <a:extLst>
              <a:ext uri="{FF2B5EF4-FFF2-40B4-BE49-F238E27FC236}">
                <a16:creationId xmlns:a16="http://schemas.microsoft.com/office/drawing/2014/main" id="{FBE6CC41-AEF2-6790-420F-CA4D4A16373C}"/>
              </a:ext>
            </a:extLst>
          </p:cNvPr>
          <p:cNvSpPr>
            <a:spLocks noGrp="1"/>
          </p:cNvSpPr>
          <p:nvPr>
            <p:ph idx="1"/>
          </p:nvPr>
        </p:nvSpPr>
        <p:spPr/>
        <p:txBody>
          <a:bodyPr>
            <a:normAutofit fontScale="70000" lnSpcReduction="20000"/>
          </a:bodyPr>
          <a:lstStyle/>
          <a:p>
            <a:r>
              <a:rPr lang="en-GB" b="0" i="0" dirty="0">
                <a:solidFill>
                  <a:srgbClr val="212529"/>
                </a:solidFill>
                <a:effectLst/>
                <a:latin typeface="Nunito" pitchFamily="2" charset="0"/>
              </a:rPr>
              <a:t>In data handling, we use tables to organize information in rows and columns, making structured data easy to understand. Generally, Graphs and charts help us see trends and relationships in the data, making analysis simpler.</a:t>
            </a:r>
          </a:p>
          <a:p>
            <a:r>
              <a:rPr lang="en-GB" b="0" i="0" dirty="0">
                <a:solidFill>
                  <a:srgbClr val="212529"/>
                </a:solidFill>
                <a:effectLst/>
                <a:latin typeface="Nunito" pitchFamily="2" charset="0"/>
              </a:rPr>
              <a:t>Use diagrams, such as flowcharts or mind maps, to show processes or connections in your data. However, Pick the representation method that suits your data and the insights you want to convey, making it easy for others to understand, like:</a:t>
            </a:r>
          </a:p>
          <a:p>
            <a:r>
              <a:rPr lang="en-GB" b="0" i="0" dirty="0">
                <a:solidFill>
                  <a:srgbClr val="212529"/>
                </a:solidFill>
                <a:effectLst/>
                <a:latin typeface="Nunito" pitchFamily="2" charset="0"/>
              </a:rPr>
              <a:t>Bar Graphs</a:t>
            </a:r>
          </a:p>
          <a:p>
            <a:r>
              <a:rPr lang="en-GB" b="0" i="0" dirty="0">
                <a:solidFill>
                  <a:srgbClr val="212529"/>
                </a:solidFill>
                <a:effectLst/>
                <a:latin typeface="Nunito" pitchFamily="2" charset="0"/>
              </a:rPr>
              <a:t>Line Graphs</a:t>
            </a:r>
          </a:p>
          <a:p>
            <a:r>
              <a:rPr lang="en-GB" b="0" i="0" dirty="0">
                <a:solidFill>
                  <a:srgbClr val="212529"/>
                </a:solidFill>
                <a:effectLst/>
                <a:latin typeface="Nunito" pitchFamily="2" charset="0"/>
              </a:rPr>
              <a:t>Pictographs</a:t>
            </a:r>
          </a:p>
          <a:p>
            <a:r>
              <a:rPr lang="en-GB" b="0" i="0" dirty="0">
                <a:solidFill>
                  <a:srgbClr val="212529"/>
                </a:solidFill>
                <a:effectLst/>
                <a:latin typeface="Nunito" pitchFamily="2" charset="0"/>
              </a:rPr>
              <a:t>Histograms</a:t>
            </a:r>
          </a:p>
          <a:p>
            <a:r>
              <a:rPr lang="en-GB" b="0" i="0" dirty="0">
                <a:solidFill>
                  <a:srgbClr val="212529"/>
                </a:solidFill>
                <a:effectLst/>
                <a:latin typeface="Nunito" pitchFamily="2" charset="0"/>
              </a:rPr>
              <a:t>Stem and Leaf Plots</a:t>
            </a:r>
          </a:p>
          <a:p>
            <a:r>
              <a:rPr lang="en-GB" b="0" i="0" dirty="0">
                <a:solidFill>
                  <a:srgbClr val="212529"/>
                </a:solidFill>
                <a:effectLst/>
                <a:latin typeface="Nunito" pitchFamily="2" charset="0"/>
              </a:rPr>
              <a:t>Dot Plots</a:t>
            </a:r>
          </a:p>
          <a:p>
            <a:r>
              <a:rPr lang="en-GB" b="0" i="0" dirty="0">
                <a:solidFill>
                  <a:srgbClr val="212529"/>
                </a:solidFill>
                <a:effectLst/>
                <a:latin typeface="Nunito" pitchFamily="2" charset="0"/>
              </a:rPr>
              <a:t>Frequency Distributions</a:t>
            </a:r>
          </a:p>
          <a:p>
            <a:r>
              <a:rPr lang="en-GB" b="0" i="0" dirty="0">
                <a:solidFill>
                  <a:srgbClr val="212529"/>
                </a:solidFill>
                <a:effectLst/>
                <a:latin typeface="Nunito" pitchFamily="2" charset="0"/>
              </a:rPr>
              <a:t>Cumulative Tables and Graphs</a:t>
            </a:r>
          </a:p>
        </p:txBody>
      </p:sp>
    </p:spTree>
    <p:extLst>
      <p:ext uri="{BB962C8B-B14F-4D97-AF65-F5344CB8AC3E}">
        <p14:creationId xmlns:p14="http://schemas.microsoft.com/office/powerpoint/2010/main" val="28036796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01BAE-E1AD-2595-668A-D653C762B4A3}"/>
              </a:ext>
            </a:extLst>
          </p:cNvPr>
          <p:cNvSpPr>
            <a:spLocks noGrp="1"/>
          </p:cNvSpPr>
          <p:nvPr>
            <p:ph type="title"/>
          </p:nvPr>
        </p:nvSpPr>
        <p:spPr/>
        <p:txBody>
          <a:bodyPr/>
          <a:lstStyle/>
          <a:p>
            <a:r>
              <a:rPr lang="en-US" b="1" dirty="0"/>
              <a:t>Data Handling Skills</a:t>
            </a:r>
          </a:p>
        </p:txBody>
      </p:sp>
      <p:sp>
        <p:nvSpPr>
          <p:cNvPr id="3" name="Content Placeholder 2">
            <a:extLst>
              <a:ext uri="{FF2B5EF4-FFF2-40B4-BE49-F238E27FC236}">
                <a16:creationId xmlns:a16="http://schemas.microsoft.com/office/drawing/2014/main" id="{35FE5EB2-886B-DC14-B771-AD2AE2892F2B}"/>
              </a:ext>
            </a:extLst>
          </p:cNvPr>
          <p:cNvSpPr>
            <a:spLocks noGrp="1"/>
          </p:cNvSpPr>
          <p:nvPr>
            <p:ph idx="1"/>
          </p:nvPr>
        </p:nvSpPr>
        <p:spPr/>
        <p:txBody>
          <a:bodyPr>
            <a:normAutofit/>
          </a:bodyPr>
          <a:lstStyle/>
          <a:p>
            <a:r>
              <a:rPr lang="en-US" dirty="0"/>
              <a:t>Data handling skills mean being good at collecting and understanding information. Generally, It is important to know how to use tools for processing data, analyzing statistics, and managing databases.
Paying close attention to details, thinking critically, and solving problems are crucial for making sure data is accurate. Also, showing data in easy-to-understand visuals is part of these skills.
However, These abilities are important in areas like business, research, and technology, where making smart decisions depends on managing and understanding data well.</a:t>
            </a:r>
          </a:p>
        </p:txBody>
      </p:sp>
    </p:spTree>
    <p:extLst>
      <p:ext uri="{BB962C8B-B14F-4D97-AF65-F5344CB8AC3E}">
        <p14:creationId xmlns:p14="http://schemas.microsoft.com/office/powerpoint/2010/main" val="24650460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F0583-2535-C83B-50D6-BEA778FF8BE8}"/>
              </a:ext>
            </a:extLst>
          </p:cNvPr>
          <p:cNvSpPr>
            <a:spLocks noGrp="1"/>
          </p:cNvSpPr>
          <p:nvPr>
            <p:ph type="title"/>
          </p:nvPr>
        </p:nvSpPr>
        <p:spPr/>
        <p:txBody>
          <a:bodyPr/>
          <a:lstStyle/>
          <a:p>
            <a:r>
              <a:rPr lang="en-US" dirty="0"/>
              <a:t>Example of Data Handling</a:t>
            </a:r>
          </a:p>
        </p:txBody>
      </p:sp>
      <p:sp>
        <p:nvSpPr>
          <p:cNvPr id="3" name="Content Placeholder 2">
            <a:extLst>
              <a:ext uri="{FF2B5EF4-FFF2-40B4-BE49-F238E27FC236}">
                <a16:creationId xmlns:a16="http://schemas.microsoft.com/office/drawing/2014/main" id="{A9F1D622-D93A-4718-266F-4447B2D04DBA}"/>
              </a:ext>
            </a:extLst>
          </p:cNvPr>
          <p:cNvSpPr>
            <a:spLocks noGrp="1"/>
          </p:cNvSpPr>
          <p:nvPr>
            <p:ph idx="1"/>
          </p:nvPr>
        </p:nvSpPr>
        <p:spPr/>
        <p:txBody>
          <a:bodyPr/>
          <a:lstStyle/>
          <a:p>
            <a:r>
              <a:rPr lang="en-US" dirty="0"/>
              <a:t>Imagine a small store tracking its daily sales. They use a table with columns like date, product name, quantity sold, and total revenue to organize sales data. A bar chart helps visualize monthly sales trends, and a flowchart illustrates the sales process, making it easier to manage inventory and serve customers. In addition, These methods organize, analyze, and understand data for better business decisions.</a:t>
            </a:r>
          </a:p>
        </p:txBody>
      </p:sp>
    </p:spTree>
    <p:extLst>
      <p:ext uri="{BB962C8B-B14F-4D97-AF65-F5344CB8AC3E}">
        <p14:creationId xmlns:p14="http://schemas.microsoft.com/office/powerpoint/2010/main" val="1993909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D169-D595-69FD-5758-154374FA8522}"/>
              </a:ext>
            </a:extLst>
          </p:cNvPr>
          <p:cNvSpPr>
            <a:spLocks noGrp="1"/>
          </p:cNvSpPr>
          <p:nvPr>
            <p:ph type="title"/>
          </p:nvPr>
        </p:nvSpPr>
        <p:spPr/>
        <p:txBody>
          <a:bodyPr/>
          <a:lstStyle/>
          <a:p>
            <a:r>
              <a:rPr lang="en-US" b="1" dirty="0"/>
              <a:t>Features and benefits</a:t>
            </a:r>
          </a:p>
        </p:txBody>
      </p:sp>
      <p:sp>
        <p:nvSpPr>
          <p:cNvPr id="3" name="Content Placeholder 2">
            <a:extLst>
              <a:ext uri="{FF2B5EF4-FFF2-40B4-BE49-F238E27FC236}">
                <a16:creationId xmlns:a16="http://schemas.microsoft.com/office/drawing/2014/main" id="{44D41072-1B0F-243D-DC42-189A45B20390}"/>
              </a:ext>
            </a:extLst>
          </p:cNvPr>
          <p:cNvSpPr>
            <a:spLocks noGrp="1"/>
          </p:cNvSpPr>
          <p:nvPr>
            <p:ph idx="1"/>
          </p:nvPr>
        </p:nvSpPr>
        <p:spPr/>
        <p:txBody>
          <a:bodyPr/>
          <a:lstStyle/>
          <a:p>
            <a:r>
              <a:rPr lang="en-US" u="sng" dirty="0"/>
              <a:t>Simplify operations</a:t>
            </a:r>
          </a:p>
          <a:p>
            <a:pPr marL="0" indent="0">
              <a:buNone/>
            </a:pPr>
            <a:r>
              <a:rPr lang="en-US" dirty="0"/>
              <a:t>Build programmable networks that auto-discover and auto-configure fabrics and switches.</a:t>
            </a:r>
          </a:p>
          <a:p>
            <a:r>
              <a:rPr lang="en-US" u="sng" dirty="0"/>
              <a:t>Achieve faster troubleshooting</a:t>
            </a:r>
          </a:p>
          <a:p>
            <a:pPr marL="0" indent="0">
              <a:buNone/>
            </a:pPr>
            <a:r>
              <a:rPr lang="en-US" dirty="0"/>
              <a:t>Improve the health of networks with network analytics, machine learning and predictive insights.</a:t>
            </a:r>
          </a:p>
          <a:p>
            <a:r>
              <a:rPr lang="en-US" u="sng" dirty="0"/>
              <a:t>Improve security</a:t>
            </a:r>
          </a:p>
          <a:p>
            <a:pPr marL="0" indent="0">
              <a:buNone/>
            </a:pPr>
            <a:r>
              <a:rPr lang="en-US" dirty="0"/>
              <a:t>Deploy consistent zero-trust access across your network with policy-based segmentation</a:t>
            </a:r>
          </a:p>
        </p:txBody>
      </p:sp>
    </p:spTree>
    <p:extLst>
      <p:ext uri="{BB962C8B-B14F-4D97-AF65-F5344CB8AC3E}">
        <p14:creationId xmlns:p14="http://schemas.microsoft.com/office/powerpoint/2010/main" val="3163571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AEA5F-6157-6FA3-B3AA-24583B7529A1}"/>
              </a:ext>
            </a:extLst>
          </p:cNvPr>
          <p:cNvSpPr>
            <a:spLocks noGrp="1"/>
          </p:cNvSpPr>
          <p:nvPr>
            <p:ph type="title"/>
          </p:nvPr>
        </p:nvSpPr>
        <p:spPr/>
        <p:txBody>
          <a:bodyPr/>
          <a:lstStyle/>
          <a:p>
            <a:r>
              <a:rPr lang="en-US" b="1" dirty="0"/>
              <a:t>Traditional Networking</a:t>
            </a:r>
          </a:p>
        </p:txBody>
      </p:sp>
      <p:sp>
        <p:nvSpPr>
          <p:cNvPr id="3" name="Content Placeholder 2">
            <a:extLst>
              <a:ext uri="{FF2B5EF4-FFF2-40B4-BE49-F238E27FC236}">
                <a16:creationId xmlns:a16="http://schemas.microsoft.com/office/drawing/2014/main" id="{5966D86F-D170-333F-6AD7-8FD2B2F31E15}"/>
              </a:ext>
            </a:extLst>
          </p:cNvPr>
          <p:cNvSpPr>
            <a:spLocks noGrp="1"/>
          </p:cNvSpPr>
          <p:nvPr>
            <p:ph idx="1"/>
          </p:nvPr>
        </p:nvSpPr>
        <p:spPr/>
        <p:txBody>
          <a:bodyPr>
            <a:normAutofit lnSpcReduction="10000"/>
          </a:bodyPr>
          <a:lstStyle/>
          <a:p>
            <a:r>
              <a:rPr lang="en-US" dirty="0"/>
              <a:t>Networking has always been very traditional. We have specific network devices like routers, switches, and firewalls that are used for specific tasks.
These network devices are sold by networking vendors like Cisco and often use proprietary hardware. Most of these devices are primarily configured through the CLI, although there are some GUI products like CCP (Cisco Configuration Protocol) for the routers or ASDM for the Cisco ASA firewalls.
A network device, for example, a router has different functions that it has to perform. Think for a moment about some of the things that a router has to do in order to forward an IP packet:</a:t>
            </a:r>
          </a:p>
        </p:txBody>
      </p:sp>
    </p:spTree>
    <p:extLst>
      <p:ext uri="{BB962C8B-B14F-4D97-AF65-F5344CB8AC3E}">
        <p14:creationId xmlns:p14="http://schemas.microsoft.com/office/powerpoint/2010/main" val="3350049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B8CC0-1692-361A-D092-1A89D0B125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2667637-8E5E-AD56-590A-4BA7887CEEDB}"/>
              </a:ext>
            </a:extLst>
          </p:cNvPr>
          <p:cNvSpPr>
            <a:spLocks noGrp="1"/>
          </p:cNvSpPr>
          <p:nvPr>
            <p:ph idx="1"/>
          </p:nvPr>
        </p:nvSpPr>
        <p:spPr/>
        <p:txBody>
          <a:bodyPr>
            <a:normAutofit lnSpcReduction="10000"/>
          </a:bodyPr>
          <a:lstStyle/>
          <a:p>
            <a:r>
              <a:rPr lang="en-GB" b="0" i="0" dirty="0">
                <a:solidFill>
                  <a:srgbClr val="000000"/>
                </a:solidFill>
                <a:effectLst/>
                <a:latin typeface="Open Sans" panose="02000000000000000000" pitchFamily="2" charset="0"/>
              </a:rPr>
              <a:t>It has to check the destination IP address in the routing table in order to figure out where to forward the IP packet to.</a:t>
            </a:r>
          </a:p>
          <a:p>
            <a:r>
              <a:rPr lang="en-GB" b="0" i="0" dirty="0">
                <a:solidFill>
                  <a:srgbClr val="000000"/>
                </a:solidFill>
                <a:effectLst/>
                <a:latin typeface="Open Sans" panose="02000000000000000000" pitchFamily="2" charset="0"/>
              </a:rPr>
              <a:t>Routing protocols like OSPF, EIGRP or BGP are required to learn networks that are installed in the routing table.</a:t>
            </a:r>
          </a:p>
          <a:p>
            <a:r>
              <a:rPr lang="en-GB" b="0" i="0" dirty="0">
                <a:solidFill>
                  <a:srgbClr val="000000"/>
                </a:solidFill>
                <a:effectLst/>
                <a:latin typeface="Open Sans" panose="02000000000000000000" pitchFamily="2" charset="0"/>
              </a:rPr>
              <a:t>It has to use ARP to figure out the destination MAC address of the next hop or destination and change the destination MAC address in the Ethernet frame.</a:t>
            </a:r>
          </a:p>
          <a:p>
            <a:r>
              <a:rPr lang="en-GB" b="0" i="0" dirty="0">
                <a:solidFill>
                  <a:srgbClr val="000000"/>
                </a:solidFill>
                <a:effectLst/>
                <a:latin typeface="Open Sans" panose="02000000000000000000" pitchFamily="2" charset="0"/>
              </a:rPr>
              <a:t>The TTL (Time to Live) in the IP packet has to be decreased by 1 and the IP header checksum has to be recalculated.</a:t>
            </a:r>
          </a:p>
          <a:p>
            <a:r>
              <a:rPr lang="en-GB" b="0" i="0" dirty="0">
                <a:solidFill>
                  <a:srgbClr val="000000"/>
                </a:solidFill>
                <a:effectLst/>
                <a:latin typeface="Open Sans" panose="02000000000000000000" pitchFamily="2" charset="0"/>
              </a:rPr>
              <a:t>The Ethernet frame checksum has to be recalculated.</a:t>
            </a:r>
          </a:p>
        </p:txBody>
      </p:sp>
    </p:spTree>
    <p:extLst>
      <p:ext uri="{BB962C8B-B14F-4D97-AF65-F5344CB8AC3E}">
        <p14:creationId xmlns:p14="http://schemas.microsoft.com/office/powerpoint/2010/main" val="4039556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29F4-BF74-50B9-F42E-725035CA90F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46FEAA-C499-88AF-5723-8DFF9C32DEF7}"/>
              </a:ext>
            </a:extLst>
          </p:cNvPr>
          <p:cNvSpPr>
            <a:spLocks noGrp="1"/>
          </p:cNvSpPr>
          <p:nvPr>
            <p:ph idx="1"/>
          </p:nvPr>
        </p:nvSpPr>
        <p:spPr/>
        <p:txBody>
          <a:bodyPr/>
          <a:lstStyle/>
          <a:p>
            <a:r>
              <a:rPr lang="en-US" dirty="0"/>
              <a:t>All these different tasks are separated by different planes. There are three planes:
control plane
data plane
management plane
Let’s take a look at the difference between these three planes…</a:t>
            </a:r>
          </a:p>
        </p:txBody>
      </p:sp>
    </p:spTree>
    <p:extLst>
      <p:ext uri="{BB962C8B-B14F-4D97-AF65-F5344CB8AC3E}">
        <p14:creationId xmlns:p14="http://schemas.microsoft.com/office/powerpoint/2010/main" val="22418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38EA-4E0C-524F-65B4-4FA9EA086F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8C6420-550D-2427-A558-F2476E246967}"/>
              </a:ext>
            </a:extLst>
          </p:cNvPr>
          <p:cNvSpPr>
            <a:spLocks noGrp="1"/>
          </p:cNvSpPr>
          <p:nvPr>
            <p:ph idx="1"/>
          </p:nvPr>
        </p:nvSpPr>
        <p:spPr/>
        <p:txBody>
          <a:bodyPr>
            <a:normAutofit lnSpcReduction="10000"/>
          </a:bodyPr>
          <a:lstStyle/>
          <a:p>
            <a:r>
              <a:rPr lang="en-GB" b="1" i="0" dirty="0">
                <a:solidFill>
                  <a:srgbClr val="000000"/>
                </a:solidFill>
                <a:effectLst/>
                <a:latin typeface="Titillium Web" panose="02000000000000000000" pitchFamily="2" charset="0"/>
              </a:rPr>
              <a:t>Control Plane</a:t>
            </a:r>
          </a:p>
          <a:p>
            <a:r>
              <a:rPr lang="en-GB" b="0" i="0" dirty="0">
                <a:solidFill>
                  <a:srgbClr val="000000"/>
                </a:solidFill>
                <a:effectLst/>
                <a:latin typeface="Open Sans" panose="020B0606030504020204" pitchFamily="34" charset="0"/>
              </a:rPr>
              <a:t>The control plane is responsible for exchanging routing information, building the ARP table, etc. Here are some tasks that are performed by the control plane:</a:t>
            </a:r>
          </a:p>
          <a:p>
            <a:r>
              <a:rPr lang="en-GB" b="0" i="0" dirty="0">
                <a:solidFill>
                  <a:srgbClr val="000000"/>
                </a:solidFill>
                <a:effectLst/>
                <a:latin typeface="Open Sans" panose="020B0606030504020204" pitchFamily="34" charset="0"/>
              </a:rPr>
              <a:t>Learning MAC addresses to build a switch MAC address table.</a:t>
            </a:r>
          </a:p>
          <a:p>
            <a:r>
              <a:rPr lang="en-GB" b="0" i="0" dirty="0">
                <a:solidFill>
                  <a:srgbClr val="000000"/>
                </a:solidFill>
                <a:effectLst/>
                <a:latin typeface="Open Sans" panose="020B0606030504020204" pitchFamily="34" charset="0"/>
              </a:rPr>
              <a:t>Running STP to create a loop-free topology.</a:t>
            </a:r>
          </a:p>
          <a:p>
            <a:r>
              <a:rPr lang="en-GB" b="0" i="0" dirty="0">
                <a:solidFill>
                  <a:srgbClr val="000000"/>
                </a:solidFill>
                <a:effectLst/>
                <a:latin typeface="Open Sans" panose="020B0606030504020204" pitchFamily="34" charset="0"/>
              </a:rPr>
              <a:t>Building ARP tables.</a:t>
            </a:r>
          </a:p>
          <a:p>
            <a:r>
              <a:rPr lang="en-GB" b="0" i="0" dirty="0">
                <a:solidFill>
                  <a:srgbClr val="000000"/>
                </a:solidFill>
                <a:effectLst/>
                <a:latin typeface="Open Sans" panose="020B0606030504020204" pitchFamily="34" charset="0"/>
              </a:rPr>
              <a:t>Running routing protocols like OSPF, EIGRP, and BGP and building the routing table.</a:t>
            </a:r>
          </a:p>
          <a:p>
            <a:pPr marL="0" indent="0">
              <a:buNone/>
            </a:pPr>
            <a:endParaRPr lang="en-US" dirty="0"/>
          </a:p>
        </p:txBody>
      </p:sp>
    </p:spTree>
    <p:extLst>
      <p:ext uri="{BB962C8B-B14F-4D97-AF65-F5344CB8AC3E}">
        <p14:creationId xmlns:p14="http://schemas.microsoft.com/office/powerpoint/2010/main" val="3361721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45</Slides>
  <Notes>0</Notes>
  <HiddenSlides>0</HiddenSlide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PowerPoint Presentation</vt:lpstr>
      <vt:lpstr>What is software-defined networking (SDN)?</vt:lpstr>
      <vt:lpstr>SDN elements</vt:lpstr>
      <vt:lpstr>SDN adoption</vt:lpstr>
      <vt:lpstr>Features and benefits</vt:lpstr>
      <vt:lpstr>Traditional Networking</vt:lpstr>
      <vt:lpstr>PowerPoint Presentation</vt:lpstr>
      <vt:lpstr>PowerPoint Presentation</vt:lpstr>
      <vt:lpstr>PowerPoint Presentation</vt:lpstr>
      <vt:lpstr>PowerPoint Presentation</vt:lpstr>
      <vt:lpstr>PowerPoint Presentation</vt:lpstr>
      <vt:lpstr>PowerPoint Presentation</vt:lpstr>
      <vt:lpstr>Limitations of traditional networking</vt:lpstr>
      <vt:lpstr>PowerPoint Presentation</vt:lpstr>
      <vt:lpstr>PowerPoint Presentation</vt:lpstr>
      <vt:lpstr>PowerPoint Presentation</vt:lpstr>
      <vt:lpstr>PowerPoint Presentation</vt:lpstr>
      <vt:lpstr>SDN (Software Defined Networking)</vt:lpstr>
      <vt:lpstr>PowerPoint Presentation</vt:lpstr>
      <vt:lpstr>PowerPoint Presentation</vt:lpstr>
      <vt:lpstr>PowerPoint Presentation</vt:lpstr>
      <vt:lpstr>Southbound Interface</vt:lpstr>
      <vt:lpstr>PowerPoint Presentation</vt:lpstr>
      <vt:lpstr>Northbound Interface</vt:lpstr>
      <vt:lpstr>PowerPoint Presentation</vt:lpstr>
      <vt:lpstr>PowerPoint Presentation</vt:lpstr>
      <vt:lpstr>REST API</vt:lpstr>
      <vt:lpstr>PowerPoint Presentation</vt:lpstr>
      <vt:lpstr>PowerPoint Presentation</vt:lpstr>
      <vt:lpstr>Decoding the implications of software-defined networking in IoT</vt:lpstr>
      <vt:lpstr>PowerPoint Presentation</vt:lpstr>
      <vt:lpstr>PowerPoint Presentation</vt:lpstr>
      <vt:lpstr>PowerPoint Presentation</vt:lpstr>
      <vt:lpstr>Application of SDN in IoT</vt:lpstr>
      <vt:lpstr>PowerPoint Presentation</vt:lpstr>
      <vt:lpstr>Potential drawbacks of using SDN in IoT networks:</vt:lpstr>
      <vt:lpstr>Data Handling</vt:lpstr>
      <vt:lpstr>Types of Data Handling</vt:lpstr>
      <vt:lpstr>Data Handling Steps</vt:lpstr>
      <vt:lpstr>PowerPoint Presentation</vt:lpstr>
      <vt:lpstr>PowerPoint Presentation</vt:lpstr>
      <vt:lpstr>Data Handling Uses</vt:lpstr>
      <vt:lpstr>How to Represent the Data?</vt:lpstr>
      <vt:lpstr>Data Handling Skills</vt:lpstr>
      <vt:lpstr>Example of Data Handling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avetashreya@gmail.com</dc:creator>
  <cp:lastModifiedBy>avetashreya@gmail.com</cp:lastModifiedBy>
  <cp:revision>1</cp:revision>
  <dcterms:created xsi:type="dcterms:W3CDTF">2025-04-03T02:34:19Z</dcterms:created>
  <dcterms:modified xsi:type="dcterms:W3CDTF">2025-04-03T03:23:33Z</dcterms:modified>
</cp:coreProperties>
</file>