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256" r:id="rId5"/>
    <p:sldId id="257" r:id="rId6"/>
    <p:sldId id="258" r:id="rId7"/>
    <p:sldId id="262" r:id="rId8"/>
    <p:sldId id="268" r:id="rId9"/>
    <p:sldId id="272" r:id="rId10"/>
    <p:sldId id="273" r:id="rId11"/>
    <p:sldId id="274" r:id="rId12"/>
    <p:sldId id="275" r:id="rId13"/>
    <p:sldId id="276" r:id="rId14"/>
    <p:sldId id="277" r:id="rId15"/>
    <p:sldId id="278" r:id="rId16"/>
    <p:sldId id="269" r:id="rId17"/>
    <p:sldId id="279" r:id="rId18"/>
    <p:sldId id="266"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0704" autoAdjust="0"/>
  </p:normalViewPr>
  <p:slideViewPr>
    <p:cSldViewPr snapToGrid="0">
      <p:cViewPr>
        <p:scale>
          <a:sx n="96" d="100"/>
          <a:sy n="96" d="100"/>
        </p:scale>
        <p:origin x="86" y="125"/>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5/24/2023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5/24/2023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MAY 2023</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pPr/>
              <a:t>‹#›</a:t>
            </a:fld>
            <a:r>
              <a:rPr lang="en-US" dirty="0"/>
              <a:t> PAGE</a:t>
            </a:r>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21.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CRAYON – </a:t>
            </a:r>
            <a:br>
              <a:rPr lang="en-US" dirty="0"/>
            </a:br>
            <a:r>
              <a:rPr lang="en-US" dirty="0"/>
              <a:t>PEOPLE ATTRITION</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Szilvia Kepesi</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p:txBody>
          <a:bodyPr/>
          <a:lstStyle/>
          <a:p>
            <a:r>
              <a:rPr lang="en-US" dirty="0"/>
              <a:t>What is the relation between monthly income and job level?</a:t>
            </a:r>
          </a:p>
        </p:txBody>
      </p:sp>
      <p:pic>
        <p:nvPicPr>
          <p:cNvPr id="4098" name="Picture 2">
            <a:extLst>
              <a:ext uri="{FF2B5EF4-FFF2-40B4-BE49-F238E27FC236}">
                <a16:creationId xmlns:a16="http://schemas.microsoft.com/office/drawing/2014/main" id="{0E6831E7-C2AF-1D8E-3C0E-934967645881}"/>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a:stretch>
            <a:fillRect/>
          </a:stretch>
        </p:blipFill>
        <p:spPr bwMode="auto">
          <a:xfrm>
            <a:off x="3132070" y="1921037"/>
            <a:ext cx="5438775" cy="4667250"/>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3">
            <a:extLst>
              <a:ext uri="{FF2B5EF4-FFF2-40B4-BE49-F238E27FC236}">
                <a16:creationId xmlns:a16="http://schemas.microsoft.com/office/drawing/2014/main" id="{4CBC0D6A-24E2-3FFB-F6C1-262F30EE4C96}"/>
              </a:ext>
            </a:extLst>
          </p:cNvPr>
          <p:cNvSpPr txBox="1">
            <a:spLocks/>
          </p:cNvSpPr>
          <p:nvPr/>
        </p:nvSpPr>
        <p:spPr>
          <a:xfrm>
            <a:off x="838200" y="6356350"/>
            <a:ext cx="1219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MAY 2023</a:t>
            </a:r>
            <a:endParaRPr lang="en-US" dirty="0"/>
          </a:p>
        </p:txBody>
      </p:sp>
      <p:sp>
        <p:nvSpPr>
          <p:cNvPr id="4" name="Slide Number Placeholder 5">
            <a:extLst>
              <a:ext uri="{FF2B5EF4-FFF2-40B4-BE49-F238E27FC236}">
                <a16:creationId xmlns:a16="http://schemas.microsoft.com/office/drawing/2014/main" id="{769A323E-C543-4717-D66E-F59E5067427D}"/>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PAGE </a:t>
            </a:r>
            <a:fld id="{A49DFD55-3C28-40EF-9E31-A92D2E4017FF}" type="slidenum">
              <a:rPr lang="en-US" smtClean="0"/>
              <a:pPr/>
              <a:t>10</a:t>
            </a:fld>
            <a:endParaRPr lang="en-US" dirty="0"/>
          </a:p>
        </p:txBody>
      </p:sp>
    </p:spTree>
    <p:extLst>
      <p:ext uri="{BB962C8B-B14F-4D97-AF65-F5344CB8AC3E}">
        <p14:creationId xmlns:p14="http://schemas.microsoft.com/office/powerpoint/2010/main" val="3352528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p:txBody>
          <a:bodyPr/>
          <a:lstStyle/>
          <a:p>
            <a:r>
              <a:rPr lang="en-US" dirty="0"/>
              <a:t>What is the proportion of attrition as per years with current manager?</a:t>
            </a:r>
          </a:p>
        </p:txBody>
      </p:sp>
      <p:pic>
        <p:nvPicPr>
          <p:cNvPr id="5122" name="Picture 2">
            <a:extLst>
              <a:ext uri="{FF2B5EF4-FFF2-40B4-BE49-F238E27FC236}">
                <a16:creationId xmlns:a16="http://schemas.microsoft.com/office/drawing/2014/main" id="{DA2AB4E2-1DDD-3C6F-3EF9-BE0FFF716F52}"/>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a:stretch>
            <a:fillRect/>
          </a:stretch>
        </p:blipFill>
        <p:spPr bwMode="auto">
          <a:xfrm>
            <a:off x="3562350" y="1857977"/>
            <a:ext cx="5048250" cy="3914775"/>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3">
            <a:extLst>
              <a:ext uri="{FF2B5EF4-FFF2-40B4-BE49-F238E27FC236}">
                <a16:creationId xmlns:a16="http://schemas.microsoft.com/office/drawing/2014/main" id="{E8B272BE-8B14-A461-6008-680E39D5920A}"/>
              </a:ext>
            </a:extLst>
          </p:cNvPr>
          <p:cNvSpPr txBox="1">
            <a:spLocks/>
          </p:cNvSpPr>
          <p:nvPr/>
        </p:nvSpPr>
        <p:spPr>
          <a:xfrm>
            <a:off x="838200" y="6356350"/>
            <a:ext cx="1219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MAY 2023</a:t>
            </a:r>
            <a:endParaRPr lang="en-US" dirty="0"/>
          </a:p>
        </p:txBody>
      </p:sp>
      <p:sp>
        <p:nvSpPr>
          <p:cNvPr id="4" name="Slide Number Placeholder 5">
            <a:extLst>
              <a:ext uri="{FF2B5EF4-FFF2-40B4-BE49-F238E27FC236}">
                <a16:creationId xmlns:a16="http://schemas.microsoft.com/office/drawing/2014/main" id="{6214B828-A930-98E7-7FE2-44B1D56DE1D4}"/>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PAGE </a:t>
            </a:r>
            <a:fld id="{A49DFD55-3C28-40EF-9E31-A92D2E4017FF}" type="slidenum">
              <a:rPr lang="en-US" smtClean="0"/>
              <a:pPr/>
              <a:t>11</a:t>
            </a:fld>
            <a:endParaRPr lang="en-US" dirty="0"/>
          </a:p>
        </p:txBody>
      </p:sp>
    </p:spTree>
    <p:extLst>
      <p:ext uri="{BB962C8B-B14F-4D97-AF65-F5344CB8AC3E}">
        <p14:creationId xmlns:p14="http://schemas.microsoft.com/office/powerpoint/2010/main" val="2828114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p:txBody>
          <a:bodyPr/>
          <a:lstStyle/>
          <a:p>
            <a:r>
              <a:rPr lang="en-US" dirty="0"/>
              <a:t>What is the proportion of attrition as per job satisfaction?</a:t>
            </a:r>
          </a:p>
        </p:txBody>
      </p:sp>
      <p:pic>
        <p:nvPicPr>
          <p:cNvPr id="6146" name="Picture 2">
            <a:extLst>
              <a:ext uri="{FF2B5EF4-FFF2-40B4-BE49-F238E27FC236}">
                <a16:creationId xmlns:a16="http://schemas.microsoft.com/office/drawing/2014/main" id="{658ED87A-A03D-42BB-95BC-6A0EBC224D85}"/>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a:stretch>
            <a:fillRect/>
          </a:stretch>
        </p:blipFill>
        <p:spPr bwMode="auto">
          <a:xfrm>
            <a:off x="4033837" y="1940740"/>
            <a:ext cx="4124325" cy="3914775"/>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3">
            <a:extLst>
              <a:ext uri="{FF2B5EF4-FFF2-40B4-BE49-F238E27FC236}">
                <a16:creationId xmlns:a16="http://schemas.microsoft.com/office/drawing/2014/main" id="{6051898A-0672-9CB1-EDAC-C1FD1F7B57F8}"/>
              </a:ext>
            </a:extLst>
          </p:cNvPr>
          <p:cNvSpPr txBox="1">
            <a:spLocks/>
          </p:cNvSpPr>
          <p:nvPr/>
        </p:nvSpPr>
        <p:spPr>
          <a:xfrm>
            <a:off x="838200" y="6356350"/>
            <a:ext cx="1219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MAY 2023</a:t>
            </a:r>
            <a:endParaRPr lang="en-US" dirty="0"/>
          </a:p>
        </p:txBody>
      </p:sp>
      <p:sp>
        <p:nvSpPr>
          <p:cNvPr id="4" name="Slide Number Placeholder 5">
            <a:extLst>
              <a:ext uri="{FF2B5EF4-FFF2-40B4-BE49-F238E27FC236}">
                <a16:creationId xmlns:a16="http://schemas.microsoft.com/office/drawing/2014/main" id="{5D0EA0BF-D2D3-C132-2411-998E5EF94243}"/>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PAGE </a:t>
            </a:r>
            <a:fld id="{A49DFD55-3C28-40EF-9E31-A92D2E4017FF}" type="slidenum">
              <a:rPr lang="en-US" smtClean="0"/>
              <a:pPr/>
              <a:t>12</a:t>
            </a:fld>
            <a:endParaRPr lang="en-US" dirty="0"/>
          </a:p>
        </p:txBody>
      </p:sp>
    </p:spTree>
    <p:extLst>
      <p:ext uri="{BB962C8B-B14F-4D97-AF65-F5344CB8AC3E}">
        <p14:creationId xmlns:p14="http://schemas.microsoft.com/office/powerpoint/2010/main" val="3963134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Result of the optimized MODEL</a:t>
            </a:r>
          </a:p>
        </p:txBody>
      </p:sp>
      <p:graphicFrame>
        <p:nvGraphicFramePr>
          <p:cNvPr id="4" name="Table 4">
            <a:extLst>
              <a:ext uri="{FF2B5EF4-FFF2-40B4-BE49-F238E27FC236}">
                <a16:creationId xmlns:a16="http://schemas.microsoft.com/office/drawing/2014/main" id="{390E7E75-E57A-4FF0-A0E4-A4DBCF6EA89A}"/>
              </a:ext>
            </a:extLst>
          </p:cNvPr>
          <p:cNvGraphicFramePr>
            <a:graphicFrameLocks noGrp="1"/>
          </p:cNvGraphicFramePr>
          <p:nvPr>
            <p:ph type="tbl" sz="quarter" idx="14"/>
            <p:extLst>
              <p:ext uri="{D42A27DB-BD31-4B8C-83A1-F6EECF244321}">
                <p14:modId xmlns:p14="http://schemas.microsoft.com/office/powerpoint/2010/main" val="1830754435"/>
              </p:ext>
            </p:extLst>
          </p:nvPr>
        </p:nvGraphicFramePr>
        <p:xfrm>
          <a:off x="173935" y="2047765"/>
          <a:ext cx="11844129" cy="3202544"/>
        </p:xfrm>
        <a:graphic>
          <a:graphicData uri="http://schemas.openxmlformats.org/drawingml/2006/table">
            <a:tbl>
              <a:tblPr firstRow="1" bandRow="1">
                <a:tableStyleId>{7E9639D4-E3E2-4D34-9284-5A2195B3D0D7}</a:tableStyleId>
              </a:tblPr>
              <a:tblGrid>
                <a:gridCol w="1340457">
                  <a:extLst>
                    <a:ext uri="{9D8B030D-6E8A-4147-A177-3AD203B41FA5}">
                      <a16:colId xmlns:a16="http://schemas.microsoft.com/office/drawing/2014/main" val="3261104555"/>
                    </a:ext>
                  </a:extLst>
                </a:gridCol>
                <a:gridCol w="1129085">
                  <a:extLst>
                    <a:ext uri="{9D8B030D-6E8A-4147-A177-3AD203B41FA5}">
                      <a16:colId xmlns:a16="http://schemas.microsoft.com/office/drawing/2014/main" val="2547279344"/>
                    </a:ext>
                  </a:extLst>
                </a:gridCol>
                <a:gridCol w="993914">
                  <a:extLst>
                    <a:ext uri="{9D8B030D-6E8A-4147-A177-3AD203B41FA5}">
                      <a16:colId xmlns:a16="http://schemas.microsoft.com/office/drawing/2014/main" val="2366228292"/>
                    </a:ext>
                  </a:extLst>
                </a:gridCol>
                <a:gridCol w="1042851">
                  <a:extLst>
                    <a:ext uri="{9D8B030D-6E8A-4147-A177-3AD203B41FA5}">
                      <a16:colId xmlns:a16="http://schemas.microsoft.com/office/drawing/2014/main" val="2689390075"/>
                    </a:ext>
                  </a:extLst>
                </a:gridCol>
                <a:gridCol w="1573128">
                  <a:extLst>
                    <a:ext uri="{9D8B030D-6E8A-4147-A177-3AD203B41FA5}">
                      <a16:colId xmlns:a16="http://schemas.microsoft.com/office/drawing/2014/main" val="934788178"/>
                    </a:ext>
                  </a:extLst>
                </a:gridCol>
                <a:gridCol w="1653871">
                  <a:extLst>
                    <a:ext uri="{9D8B030D-6E8A-4147-A177-3AD203B41FA5}">
                      <a16:colId xmlns:a16="http://schemas.microsoft.com/office/drawing/2014/main" val="2596635212"/>
                    </a:ext>
                  </a:extLst>
                </a:gridCol>
                <a:gridCol w="739471">
                  <a:extLst>
                    <a:ext uri="{9D8B030D-6E8A-4147-A177-3AD203B41FA5}">
                      <a16:colId xmlns:a16="http://schemas.microsoft.com/office/drawing/2014/main" val="532922157"/>
                    </a:ext>
                  </a:extLst>
                </a:gridCol>
                <a:gridCol w="707666">
                  <a:extLst>
                    <a:ext uri="{9D8B030D-6E8A-4147-A177-3AD203B41FA5}">
                      <a16:colId xmlns:a16="http://schemas.microsoft.com/office/drawing/2014/main" val="281934671"/>
                    </a:ext>
                  </a:extLst>
                </a:gridCol>
                <a:gridCol w="739472">
                  <a:extLst>
                    <a:ext uri="{9D8B030D-6E8A-4147-A177-3AD203B41FA5}">
                      <a16:colId xmlns:a16="http://schemas.microsoft.com/office/drawing/2014/main" val="2634252163"/>
                    </a:ext>
                  </a:extLst>
                </a:gridCol>
                <a:gridCol w="635708">
                  <a:extLst>
                    <a:ext uri="{9D8B030D-6E8A-4147-A177-3AD203B41FA5}">
                      <a16:colId xmlns:a16="http://schemas.microsoft.com/office/drawing/2014/main" val="1262942284"/>
                    </a:ext>
                  </a:extLst>
                </a:gridCol>
                <a:gridCol w="1288506">
                  <a:extLst>
                    <a:ext uri="{9D8B030D-6E8A-4147-A177-3AD203B41FA5}">
                      <a16:colId xmlns:a16="http://schemas.microsoft.com/office/drawing/2014/main" val="3039374442"/>
                    </a:ext>
                  </a:extLst>
                </a:gridCol>
              </a:tblGrid>
              <a:tr h="800636">
                <a:tc>
                  <a:txBody>
                    <a:bodyPr/>
                    <a:lstStyle/>
                    <a:p>
                      <a:pPr algn="ctr" rtl="0" fontAlgn="auto"/>
                      <a:r>
                        <a:rPr lang="en-US" sz="1200" b="1" i="0" dirty="0">
                          <a:solidFill>
                            <a:srgbClr val="FFFFFF"/>
                          </a:solidFill>
                          <a:effectLst/>
                          <a:latin typeface="+mn-lt"/>
                        </a:rPr>
                        <a:t>MODEL</a:t>
                      </a:r>
                    </a:p>
                  </a:txBody>
                  <a:tcPr anchor="ctr"/>
                </a:tc>
                <a:tc>
                  <a:txBody>
                    <a:bodyPr/>
                    <a:lstStyle/>
                    <a:p>
                      <a:pPr algn="ctr" rtl="0" fontAlgn="base"/>
                      <a:r>
                        <a:rPr lang="en-US" sz="1200" b="1" i="0" dirty="0">
                          <a:solidFill>
                            <a:srgbClr val="FFFFFF"/>
                          </a:solidFill>
                          <a:effectLst/>
                          <a:latin typeface="+mn-lt"/>
                        </a:rPr>
                        <a:t>AUC </a:t>
                      </a:r>
                      <a:endParaRPr lang="en-US" sz="1200" b="1" i="0" dirty="0">
                        <a:solidFill>
                          <a:schemeClr val="accent1"/>
                        </a:solidFill>
                        <a:effectLst/>
                        <a:latin typeface="+mn-lt"/>
                      </a:endParaRPr>
                    </a:p>
                  </a:txBody>
                  <a:tcPr anchor="ctr"/>
                </a:tc>
                <a:tc>
                  <a:txBody>
                    <a:bodyPr/>
                    <a:lstStyle/>
                    <a:p>
                      <a:pPr algn="ctr" rtl="0" fontAlgn="base"/>
                      <a:r>
                        <a:rPr lang="en-US" sz="1200" b="1" i="0" dirty="0">
                          <a:solidFill>
                            <a:srgbClr val="FFFFFF"/>
                          </a:solidFill>
                          <a:effectLst/>
                          <a:latin typeface="+mn-lt"/>
                        </a:rPr>
                        <a:t>ACCURACY </a:t>
                      </a:r>
                      <a:endParaRPr lang="en-US" sz="1200" b="1" i="0" dirty="0">
                        <a:solidFill>
                          <a:schemeClr val="accent1"/>
                        </a:solidFill>
                        <a:effectLst/>
                        <a:latin typeface="+mn-lt"/>
                      </a:endParaRPr>
                    </a:p>
                  </a:txBody>
                  <a:tcPr anchor="ctr"/>
                </a:tc>
                <a:tc>
                  <a:txBody>
                    <a:bodyPr/>
                    <a:lstStyle/>
                    <a:p>
                      <a:pPr algn="ctr" rtl="0" fontAlgn="base"/>
                      <a:r>
                        <a:rPr lang="en-US" sz="1200" b="1" i="0" dirty="0">
                          <a:solidFill>
                            <a:srgbClr val="FFFFFF"/>
                          </a:solidFill>
                          <a:effectLst/>
                          <a:latin typeface="+mn-lt"/>
                        </a:rPr>
                        <a:t>F1 SCORE</a:t>
                      </a:r>
                    </a:p>
                  </a:txBody>
                  <a:tcPr anchor="ctr"/>
                </a:tc>
                <a:tc>
                  <a:txBody>
                    <a:bodyPr/>
                    <a:lstStyle/>
                    <a:p>
                      <a:pPr algn="ctr" rtl="0" fontAlgn="base"/>
                      <a:r>
                        <a:rPr lang="en-US" sz="1200" b="1" i="0" dirty="0">
                          <a:solidFill>
                            <a:srgbClr val="FFFFFF"/>
                          </a:solidFill>
                          <a:effectLst/>
                          <a:latin typeface="+mn-lt"/>
                        </a:rPr>
                        <a:t>CROSS VALIDATED</a:t>
                      </a:r>
                    </a:p>
                    <a:p>
                      <a:pPr algn="ctr" rtl="0" fontAlgn="base"/>
                      <a:r>
                        <a:rPr lang="en-US" sz="1200" b="1" i="0" dirty="0">
                          <a:solidFill>
                            <a:srgbClr val="FFFFFF"/>
                          </a:solidFill>
                          <a:effectLst/>
                          <a:latin typeface="+mn-lt"/>
                        </a:rPr>
                        <a:t>AUC </a:t>
                      </a:r>
                    </a:p>
                  </a:txBody>
                  <a:tcPr anchor="ctr"/>
                </a:tc>
                <a:tc>
                  <a:txBody>
                    <a:bodyPr/>
                    <a:lstStyle/>
                    <a:p>
                      <a:pPr algn="ctr" rtl="0" fontAlgn="base"/>
                      <a:r>
                        <a:rPr lang="en-US" sz="1200" b="1" i="0" dirty="0">
                          <a:solidFill>
                            <a:srgbClr val="FFFFFF"/>
                          </a:solidFill>
                          <a:effectLst/>
                          <a:latin typeface="+mn-lt"/>
                        </a:rPr>
                        <a:t>CROSS VALIDATED ACCURACY</a:t>
                      </a:r>
                      <a:endParaRPr lang="en-US" sz="1200" b="0" i="0" kern="1200" dirty="0">
                        <a:solidFill>
                          <a:schemeClr val="accent1"/>
                        </a:solidFill>
                        <a:effectLst/>
                        <a:latin typeface="+mn-lt"/>
                        <a:ea typeface="+mn-ea"/>
                        <a:cs typeface="+mn-cs"/>
                      </a:endParaRPr>
                    </a:p>
                  </a:txBody>
                  <a:tcPr anchor="ctr"/>
                </a:tc>
                <a:tc>
                  <a:txBody>
                    <a:bodyPr/>
                    <a:lstStyle/>
                    <a:p>
                      <a:pPr algn="ctr" rtl="0" fontAlgn="base"/>
                      <a:r>
                        <a:rPr lang="en-US" sz="1200" b="0" i="0" kern="1200" dirty="0">
                          <a:solidFill>
                            <a:schemeClr val="accent1"/>
                          </a:solidFill>
                          <a:effectLst/>
                          <a:latin typeface="+mn-lt"/>
                          <a:ea typeface="+mn-ea"/>
                          <a:cs typeface="+mn-cs"/>
                        </a:rPr>
                        <a:t>TN</a:t>
                      </a:r>
                    </a:p>
                  </a:txBody>
                  <a:tcPr anchor="ctr"/>
                </a:tc>
                <a:tc>
                  <a:txBody>
                    <a:bodyPr/>
                    <a:lstStyle/>
                    <a:p>
                      <a:pPr algn="ctr" rtl="0" fontAlgn="base"/>
                      <a:r>
                        <a:rPr lang="en-US" sz="1200" b="0" i="0" kern="1200" dirty="0">
                          <a:solidFill>
                            <a:schemeClr val="accent1"/>
                          </a:solidFill>
                          <a:effectLst/>
                          <a:latin typeface="+mn-lt"/>
                          <a:ea typeface="+mn-ea"/>
                          <a:cs typeface="+mn-cs"/>
                        </a:rPr>
                        <a:t>FP</a:t>
                      </a:r>
                    </a:p>
                  </a:txBody>
                  <a:tcPr anchor="ctr"/>
                </a:tc>
                <a:tc>
                  <a:txBody>
                    <a:bodyPr/>
                    <a:lstStyle/>
                    <a:p>
                      <a:pPr algn="ctr" rtl="0" fontAlgn="base"/>
                      <a:r>
                        <a:rPr lang="en-US" sz="1200" b="0" i="0" kern="1200" dirty="0">
                          <a:solidFill>
                            <a:schemeClr val="accent1"/>
                          </a:solidFill>
                          <a:effectLst/>
                          <a:latin typeface="+mn-lt"/>
                          <a:ea typeface="+mn-ea"/>
                          <a:cs typeface="+mn-cs"/>
                        </a:rPr>
                        <a:t>FN</a:t>
                      </a:r>
                    </a:p>
                  </a:txBody>
                  <a:tcPr anchor="ctr"/>
                </a:tc>
                <a:tc>
                  <a:txBody>
                    <a:bodyPr/>
                    <a:lstStyle/>
                    <a:p>
                      <a:pPr algn="ctr" rtl="0" fontAlgn="base"/>
                      <a:r>
                        <a:rPr lang="en-US" sz="1200" b="0" i="0" kern="1200" dirty="0">
                          <a:solidFill>
                            <a:schemeClr val="accent1"/>
                          </a:solidFill>
                          <a:effectLst/>
                          <a:latin typeface="+mn-lt"/>
                          <a:ea typeface="+mn-ea"/>
                          <a:cs typeface="+mn-cs"/>
                        </a:rPr>
                        <a:t>TP</a:t>
                      </a:r>
                    </a:p>
                  </a:txBody>
                  <a:tcPr anchor="ctr"/>
                </a:tc>
                <a:tc>
                  <a:txBody>
                    <a:bodyPr/>
                    <a:lstStyle/>
                    <a:p>
                      <a:pPr algn="ctr" rtl="0" fontAlgn="base"/>
                      <a:r>
                        <a:rPr lang="en-US" sz="1200" b="0" i="0" kern="1200" dirty="0">
                          <a:solidFill>
                            <a:schemeClr val="accent1"/>
                          </a:solidFill>
                          <a:effectLst/>
                          <a:latin typeface="+mn-lt"/>
                          <a:ea typeface="+mn-ea"/>
                          <a:cs typeface="+mn-cs"/>
                        </a:rPr>
                        <a:t>LIFT</a:t>
                      </a:r>
                    </a:p>
                  </a:txBody>
                  <a:tcPr anchor="ctr"/>
                </a:tc>
                <a:extLst>
                  <a:ext uri="{0D108BD9-81ED-4DB2-BD59-A6C34878D82A}">
                    <a16:rowId xmlns:a16="http://schemas.microsoft.com/office/drawing/2014/main" val="3441328149"/>
                  </a:ext>
                </a:extLst>
              </a:tr>
              <a:tr h="800636">
                <a:tc>
                  <a:txBody>
                    <a:bodyPr/>
                    <a:lstStyle/>
                    <a:p>
                      <a:pPr algn="ctr" rtl="0" fontAlgn="base"/>
                      <a:r>
                        <a:rPr lang="en-US" sz="1200" b="1" i="0" dirty="0">
                          <a:solidFill>
                            <a:srgbClr val="C00000"/>
                          </a:solidFill>
                          <a:effectLst/>
                          <a:latin typeface="+mn-lt"/>
                        </a:rPr>
                        <a:t>RANDOMFOREST</a:t>
                      </a:r>
                    </a:p>
                  </a:txBody>
                  <a:tcPr anchor="ctr">
                    <a:lnL w="12700" cap="flat" cmpd="sng" algn="ctr">
                      <a:noFill/>
                      <a:prstDash val="solid"/>
                      <a:round/>
                      <a:headEnd type="none" w="med" len="med"/>
                      <a:tailEnd type="none" w="med" len="med"/>
                    </a:lnL>
                  </a:tcPr>
                </a:tc>
                <a:tc>
                  <a:txBody>
                    <a:bodyPr/>
                    <a:lstStyle/>
                    <a:p>
                      <a:pPr algn="ctr" rtl="0" fontAlgn="base"/>
                      <a:r>
                        <a:rPr lang="en-US" sz="1400" dirty="0"/>
                        <a:t>0.999901</a:t>
                      </a:r>
                      <a:endParaRPr lang="en-US" sz="1400" b="0" i="0" dirty="0">
                        <a:solidFill>
                          <a:srgbClr val="000000"/>
                        </a:solidFill>
                        <a:effectLst/>
                        <a:latin typeface="+mn-lt"/>
                      </a:endParaRPr>
                    </a:p>
                  </a:txBody>
                  <a:tcPr anchor="ctr"/>
                </a:tc>
                <a:tc>
                  <a:txBody>
                    <a:bodyPr/>
                    <a:lstStyle/>
                    <a:p>
                      <a:pPr algn="ctr" rtl="0" fontAlgn="base"/>
                      <a:r>
                        <a:rPr lang="en-US" sz="1400" dirty="0"/>
                        <a:t>0.981744</a:t>
                      </a:r>
                      <a:endParaRPr lang="en-US" sz="1400" b="0" i="0" dirty="0">
                        <a:solidFill>
                          <a:srgbClr val="000000"/>
                        </a:solidFill>
                        <a:effectLst/>
                        <a:latin typeface="+mn-lt"/>
                      </a:endParaRPr>
                    </a:p>
                  </a:txBody>
                  <a:tcPr anchor="ctr"/>
                </a:tc>
                <a:tc>
                  <a:txBody>
                    <a:bodyPr/>
                    <a:lstStyle/>
                    <a:p>
                      <a:pPr algn="ctr" rtl="0" fontAlgn="base"/>
                      <a:r>
                        <a:rPr lang="en-US" sz="1400" dirty="0"/>
                        <a:t>0.969112</a:t>
                      </a: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US" sz="1400" b="1" dirty="0">
                          <a:solidFill>
                            <a:srgbClr val="C00000"/>
                          </a:solidFill>
                        </a:rPr>
                        <a:t>0.993298</a:t>
                      </a:r>
                      <a:endParaRPr lang="en-US" sz="1400" b="1" i="0" dirty="0">
                        <a:solidFill>
                          <a:srgbClr val="C00000"/>
                        </a:solidFill>
                        <a:effectLst/>
                        <a:latin typeface="+mn-lt"/>
                      </a:endParaRPr>
                    </a:p>
                  </a:txBody>
                  <a:tcPr anchor="ctr">
                    <a:lnR w="12700" cap="flat" cmpd="sng" algn="ctr">
                      <a:noFill/>
                      <a:prstDash val="solid"/>
                      <a:round/>
                      <a:headEnd type="none" w="med" len="med"/>
                      <a:tailEnd type="none" w="med" len="med"/>
                    </a:lnR>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US" sz="1400" b="1" dirty="0">
                          <a:solidFill>
                            <a:srgbClr val="C00000"/>
                          </a:solidFill>
                        </a:rPr>
                        <a:t>0.967524</a:t>
                      </a:r>
                      <a:endParaRPr lang="en-US" sz="1400" b="1" i="0" dirty="0">
                        <a:solidFill>
                          <a:srgbClr val="C00000"/>
                        </a:solidFill>
                        <a:effectLst/>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rtl="0" fontAlgn="base"/>
                      <a:r>
                        <a:rPr lang="en-US" sz="1400" dirty="0"/>
                        <a:t>226</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rtl="0" fontAlgn="base"/>
                      <a:r>
                        <a:rPr lang="en-US" sz="1400" dirty="0"/>
                        <a:t>16</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rtl="0" fontAlgn="base"/>
                      <a:r>
                        <a:rPr lang="en-US" sz="1400" b="0" i="0" dirty="0">
                          <a:solidFill>
                            <a:srgbClr val="000000"/>
                          </a:solidFill>
                          <a:effectLst/>
                          <a:latin typeface="+mn-lt"/>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rtl="0" fontAlgn="base"/>
                      <a:r>
                        <a:rPr lang="en-US" sz="1400" b="0" i="0" dirty="0">
                          <a:solidFill>
                            <a:srgbClr val="000000"/>
                          </a:solidFill>
                          <a:effectLst/>
                          <a:latin typeface="+mn-lt"/>
                        </a:rPr>
                        <a:t>251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rtl="0" fontAlgn="base"/>
                      <a:r>
                        <a:rPr lang="en-US" sz="1400" dirty="0"/>
                        <a:t>0.969112</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134841754"/>
                  </a:ext>
                </a:extLst>
              </a:tr>
              <a:tr h="800636">
                <a:tc>
                  <a:txBody>
                    <a:bodyPr/>
                    <a:lstStyle/>
                    <a:p>
                      <a:pPr algn="ctr" rtl="0" fontAlgn="base"/>
                      <a:r>
                        <a:rPr lang="en-US" sz="1200" b="0" i="0" dirty="0">
                          <a:solidFill>
                            <a:srgbClr val="000000"/>
                          </a:solidFill>
                          <a:effectLst/>
                          <a:latin typeface="+mn-lt"/>
                        </a:rPr>
                        <a:t>SVC</a:t>
                      </a:r>
                    </a:p>
                  </a:txBody>
                  <a:tcPr anchor="ctr">
                    <a:lnL w="12700" cap="flat" cmpd="sng" algn="ctr">
                      <a:noFill/>
                      <a:prstDash val="solid"/>
                      <a:round/>
                      <a:headEnd type="none" w="med" len="med"/>
                      <a:tailEnd type="none" w="med" len="med"/>
                    </a:lnL>
                  </a:tcPr>
                </a:tc>
                <a:tc>
                  <a:txBody>
                    <a:bodyPr/>
                    <a:lstStyle/>
                    <a:p>
                      <a:pPr algn="ctr" rtl="0" fontAlgn="base"/>
                      <a:r>
                        <a:rPr lang="en-US" sz="1400" dirty="0"/>
                        <a:t>1.000000</a:t>
                      </a:r>
                      <a:endParaRPr lang="en-US" sz="1400" b="0" i="0" dirty="0">
                        <a:solidFill>
                          <a:srgbClr val="000000"/>
                        </a:solidFill>
                        <a:effectLst/>
                        <a:latin typeface="+mn-lt"/>
                      </a:endParaRPr>
                    </a:p>
                  </a:txBody>
                  <a:tcPr anchor="ctr"/>
                </a:tc>
                <a:tc>
                  <a:txBody>
                    <a:bodyPr/>
                    <a:lstStyle/>
                    <a:p>
                      <a:pPr algn="ctr" rtl="0" fontAlgn="base"/>
                      <a:r>
                        <a:rPr lang="en-US" sz="1400" dirty="0"/>
                        <a:t>0.965517</a:t>
                      </a:r>
                      <a:endParaRPr lang="en-US" sz="1400" b="0" i="0" dirty="0">
                        <a:solidFill>
                          <a:srgbClr val="000000"/>
                        </a:solidFill>
                        <a:effectLst/>
                        <a:latin typeface="+mn-lt"/>
                      </a:endParaRPr>
                    </a:p>
                  </a:txBody>
                  <a:tcPr anchor="ctr"/>
                </a:tc>
                <a:tc>
                  <a:txBody>
                    <a:bodyPr/>
                    <a:lstStyle/>
                    <a:p>
                      <a:pPr algn="ctr" rtl="0" fontAlgn="base"/>
                      <a:r>
                        <a:rPr lang="en-US" sz="1400" dirty="0"/>
                        <a:t>0.969112</a:t>
                      </a:r>
                      <a:endParaRPr lang="en-US" sz="1400" b="0" i="0" dirty="0">
                        <a:solidFill>
                          <a:srgbClr val="000000"/>
                        </a:solidFill>
                        <a:effectLst/>
                        <a:latin typeface="+mn-lt"/>
                      </a:endParaRPr>
                    </a:p>
                  </a:txBody>
                  <a:tcPr anchor="ctr"/>
                </a:tc>
                <a:tc>
                  <a:txBody>
                    <a:bodyPr/>
                    <a:lstStyle/>
                    <a:p>
                      <a:pPr algn="ctr" rtl="0" fontAlgn="base"/>
                      <a:r>
                        <a:rPr lang="en-US" sz="1400" dirty="0"/>
                        <a:t>0.990391</a:t>
                      </a:r>
                      <a:endParaRPr lang="en-US" sz="1400" b="0" i="0" dirty="0">
                        <a:solidFill>
                          <a:srgbClr val="000000"/>
                        </a:solidFill>
                        <a:effectLst/>
                        <a:latin typeface="+mn-lt"/>
                      </a:endParaRPr>
                    </a:p>
                  </a:txBody>
                  <a:tcPr anchor="ctr"/>
                </a:tc>
                <a:tc>
                  <a:txBody>
                    <a:bodyPr/>
                    <a:lstStyle/>
                    <a:p>
                      <a:pPr algn="ctr" rtl="0" fontAlgn="base"/>
                      <a:r>
                        <a:rPr lang="en-US" sz="1400" dirty="0"/>
                        <a:t>0.954847</a:t>
                      </a:r>
                      <a:endParaRPr lang="en-US" sz="1400" b="0" i="0" dirty="0">
                        <a:solidFill>
                          <a:srgbClr val="000000"/>
                        </a:solidFill>
                        <a:effectLst/>
                        <a:latin typeface="+mn-lt"/>
                      </a:endParaRPr>
                    </a:p>
                  </a:txBody>
                  <a:tcPr anchor="ctr"/>
                </a:tc>
                <a:tc>
                  <a:txBody>
                    <a:bodyPr/>
                    <a:lstStyle/>
                    <a:p>
                      <a:pPr algn="ctr" rtl="0" fontAlgn="base"/>
                      <a:r>
                        <a:rPr lang="en-US" sz="1400" dirty="0"/>
                        <a:t>226</a:t>
                      </a:r>
                      <a:endParaRPr lang="en-US" sz="1400" b="0" i="0" dirty="0">
                        <a:solidFill>
                          <a:srgbClr val="000000"/>
                        </a:solidFill>
                        <a:effectLst/>
                        <a:latin typeface="+mn-lt"/>
                      </a:endParaRPr>
                    </a:p>
                  </a:txBody>
                  <a:tcPr anchor="ctr"/>
                </a:tc>
                <a:tc>
                  <a:txBody>
                    <a:bodyPr/>
                    <a:lstStyle/>
                    <a:p>
                      <a:pPr algn="ctr" rtl="0" fontAlgn="base"/>
                      <a:r>
                        <a:rPr lang="en-US" sz="1400" dirty="0"/>
                        <a:t>16</a:t>
                      </a:r>
                      <a:endParaRPr lang="en-US" sz="1400" b="0" i="0" dirty="0">
                        <a:solidFill>
                          <a:srgbClr val="000000"/>
                        </a:solidFill>
                        <a:effectLst/>
                        <a:latin typeface="+mn-lt"/>
                      </a:endParaRPr>
                    </a:p>
                  </a:txBody>
                  <a:tcPr anchor="ctr"/>
                </a:tc>
                <a:tc>
                  <a:txBody>
                    <a:bodyPr/>
                    <a:lstStyle/>
                    <a:p>
                      <a:pPr algn="ctr" rtl="0" fontAlgn="base"/>
                      <a:r>
                        <a:rPr lang="en-US" sz="1400" b="0" i="0" dirty="0">
                          <a:solidFill>
                            <a:srgbClr val="000000"/>
                          </a:solidFill>
                          <a:effectLst/>
                          <a:latin typeface="+mn-lt"/>
                        </a:rPr>
                        <a:t>0</a:t>
                      </a:r>
                    </a:p>
                  </a:txBody>
                  <a:tcPr anchor="ctr"/>
                </a:tc>
                <a:tc>
                  <a:txBody>
                    <a:bodyPr/>
                    <a:lstStyle/>
                    <a:p>
                      <a:pPr algn="ctr" rtl="0" fontAlgn="base"/>
                      <a:r>
                        <a:rPr lang="en-US" sz="1400" b="0" i="0" dirty="0">
                          <a:solidFill>
                            <a:srgbClr val="000000"/>
                          </a:solidFill>
                          <a:effectLst/>
                          <a:latin typeface="+mn-lt"/>
                        </a:rPr>
                        <a:t>251</a:t>
                      </a:r>
                    </a:p>
                  </a:txBody>
                  <a:tcPr anchor="ctr"/>
                </a:tc>
                <a:tc>
                  <a:txBody>
                    <a:bodyPr/>
                    <a:lstStyle/>
                    <a:p>
                      <a:pPr algn="ctr" rtl="0" fontAlgn="base"/>
                      <a:r>
                        <a:rPr lang="en-US" sz="1400" dirty="0"/>
                        <a:t>0.969112</a:t>
                      </a:r>
                      <a:endParaRPr lang="en-US" sz="1400" b="0" i="0" dirty="0">
                        <a:solidFill>
                          <a:srgbClr val="000000"/>
                        </a:solidFill>
                        <a:effectLst/>
                        <a:latin typeface="+mn-lt"/>
                      </a:endParaRP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4129140390"/>
                  </a:ext>
                </a:extLst>
              </a:tr>
              <a:tr h="800636">
                <a:tc>
                  <a:txBody>
                    <a:bodyPr/>
                    <a:lstStyle/>
                    <a:p>
                      <a:pPr algn="ctr" rtl="0" fontAlgn="base"/>
                      <a:r>
                        <a:rPr lang="en-US" sz="1200" dirty="0"/>
                        <a:t>LGBM</a:t>
                      </a:r>
                      <a:endParaRPr lang="en-US" sz="12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dirty="0"/>
                        <a:t>1.000000</a:t>
                      </a:r>
                      <a:endParaRPr lang="en-US" sz="1400" b="0" i="0" dirty="0">
                        <a:solidFill>
                          <a:srgbClr val="000000"/>
                        </a:solidFill>
                        <a:effectLst/>
                        <a:latin typeface="+mn-lt"/>
                      </a:endParaRPr>
                    </a:p>
                  </a:txBody>
                  <a:tcPr anchor="ctr"/>
                </a:tc>
                <a:tc>
                  <a:txBody>
                    <a:bodyPr/>
                    <a:lstStyle/>
                    <a:p>
                      <a:pPr algn="ctr" rtl="0" fontAlgn="base"/>
                      <a:r>
                        <a:rPr lang="en-US" sz="1400" dirty="0"/>
                        <a:t>0.983773</a:t>
                      </a:r>
                      <a:endParaRPr lang="en-US" sz="1400" b="0" i="0" dirty="0">
                        <a:solidFill>
                          <a:srgbClr val="000000"/>
                        </a:solidFill>
                        <a:effectLst/>
                        <a:latin typeface="+mn-lt"/>
                      </a:endParaRP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US" sz="1400" dirty="0"/>
                        <a:t>0.969112</a:t>
                      </a:r>
                      <a:endParaRPr lang="en-US" sz="1400" b="0" i="0" dirty="0">
                        <a:solidFill>
                          <a:srgbClr val="000000"/>
                        </a:solidFill>
                        <a:effectLst/>
                        <a:latin typeface="+mn-lt"/>
                      </a:endParaRPr>
                    </a:p>
                  </a:txBody>
                  <a:tcPr anchor="ctr"/>
                </a:tc>
                <a:tc>
                  <a:txBody>
                    <a:bodyPr/>
                    <a:lstStyle/>
                    <a:p>
                      <a:pPr algn="ctr" rtl="0" fontAlgn="base"/>
                      <a:r>
                        <a:rPr lang="en-US" sz="1400" dirty="0"/>
                        <a:t>0.990582</a:t>
                      </a:r>
                      <a:endParaRPr lang="en-US" sz="1400" b="0" i="0" dirty="0">
                        <a:solidFill>
                          <a:srgbClr val="000000"/>
                        </a:solidFill>
                        <a:effectLst/>
                        <a:latin typeface="+mn-lt"/>
                      </a:endParaRPr>
                    </a:p>
                  </a:txBody>
                  <a:tcPr anchor="ctr"/>
                </a:tc>
                <a:tc>
                  <a:txBody>
                    <a:bodyPr/>
                    <a:lstStyle/>
                    <a:p>
                      <a:pPr algn="ctr" rtl="0" fontAlgn="base"/>
                      <a:r>
                        <a:rPr lang="en-US" sz="1400" dirty="0"/>
                        <a:t>0.951286 </a:t>
                      </a:r>
                      <a:endParaRPr lang="en-US" sz="1400" b="0" i="0" dirty="0">
                        <a:solidFill>
                          <a:srgbClr val="000000"/>
                        </a:solidFill>
                        <a:effectLst/>
                        <a:latin typeface="+mn-lt"/>
                      </a:endParaRPr>
                    </a:p>
                  </a:txBody>
                  <a:tcPr anchor="ctr"/>
                </a:tc>
                <a:tc>
                  <a:txBody>
                    <a:bodyPr/>
                    <a:lstStyle/>
                    <a:p>
                      <a:pPr algn="ctr" rtl="0" fontAlgn="base"/>
                      <a:r>
                        <a:rPr lang="en-US" sz="1400" dirty="0"/>
                        <a:t>226</a:t>
                      </a:r>
                      <a:endParaRPr lang="en-US" sz="1400" b="0" i="0" dirty="0">
                        <a:solidFill>
                          <a:srgbClr val="000000"/>
                        </a:solidFill>
                        <a:effectLst/>
                        <a:latin typeface="+mn-lt"/>
                      </a:endParaRPr>
                    </a:p>
                  </a:txBody>
                  <a:tcPr anchor="ctr"/>
                </a:tc>
                <a:tc>
                  <a:txBody>
                    <a:bodyPr/>
                    <a:lstStyle/>
                    <a:p>
                      <a:pPr algn="ctr" rtl="0" fontAlgn="base"/>
                      <a:r>
                        <a:rPr lang="en-US" sz="1400" dirty="0"/>
                        <a:t>16</a:t>
                      </a:r>
                      <a:endParaRPr lang="en-US" sz="1400" b="0" i="0" dirty="0">
                        <a:solidFill>
                          <a:srgbClr val="000000"/>
                        </a:solidFill>
                        <a:effectLst/>
                        <a:latin typeface="+mn-lt"/>
                      </a:endParaRPr>
                    </a:p>
                  </a:txBody>
                  <a:tcPr anchor="ctr"/>
                </a:tc>
                <a:tc>
                  <a:txBody>
                    <a:bodyPr/>
                    <a:lstStyle/>
                    <a:p>
                      <a:pPr algn="ctr" rtl="0" fontAlgn="base"/>
                      <a:r>
                        <a:rPr lang="en-US" sz="1400" b="0" i="0" dirty="0">
                          <a:solidFill>
                            <a:srgbClr val="000000"/>
                          </a:solidFill>
                          <a:effectLst/>
                          <a:latin typeface="+mn-lt"/>
                        </a:rPr>
                        <a:t>0</a:t>
                      </a:r>
                    </a:p>
                  </a:txBody>
                  <a:tcPr anchor="ctr"/>
                </a:tc>
                <a:tc>
                  <a:txBody>
                    <a:bodyPr/>
                    <a:lstStyle/>
                    <a:p>
                      <a:pPr algn="ctr" rtl="0" fontAlgn="base"/>
                      <a:r>
                        <a:rPr lang="en-US" sz="1400" b="0" i="0" dirty="0">
                          <a:solidFill>
                            <a:srgbClr val="000000"/>
                          </a:solidFill>
                          <a:effectLst/>
                          <a:latin typeface="+mn-lt"/>
                        </a:rPr>
                        <a:t>251</a:t>
                      </a:r>
                    </a:p>
                  </a:txBody>
                  <a:tcPr anchor="ctr"/>
                </a:tc>
                <a:tc>
                  <a:txBody>
                    <a:bodyPr/>
                    <a:lstStyle/>
                    <a:p>
                      <a:pPr algn="ctr" rtl="0" fontAlgn="base"/>
                      <a:r>
                        <a:rPr lang="en-US" sz="1400" dirty="0"/>
                        <a:t>0.969112</a:t>
                      </a:r>
                      <a:endParaRPr lang="en-US" sz="1400" b="0" i="0" dirty="0">
                        <a:solidFill>
                          <a:srgbClr val="000000"/>
                        </a:solidFill>
                        <a:effectLst/>
                        <a:latin typeface="+mn-lt"/>
                      </a:endParaRP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699990805"/>
                  </a:ext>
                </a:extLst>
              </a:tr>
            </a:tbl>
          </a:graphicData>
        </a:graphic>
      </p:graphicFrame>
      <p:sp>
        <p:nvSpPr>
          <p:cNvPr id="2" name="Date Placeholder 3">
            <a:extLst>
              <a:ext uri="{FF2B5EF4-FFF2-40B4-BE49-F238E27FC236}">
                <a16:creationId xmlns:a16="http://schemas.microsoft.com/office/drawing/2014/main" id="{95243B73-CAAD-AAE4-8636-84E63881B749}"/>
              </a:ext>
            </a:extLst>
          </p:cNvPr>
          <p:cNvSpPr txBox="1">
            <a:spLocks/>
          </p:cNvSpPr>
          <p:nvPr/>
        </p:nvSpPr>
        <p:spPr>
          <a:xfrm>
            <a:off x="838200" y="6356350"/>
            <a:ext cx="1219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MAY 2023</a:t>
            </a:r>
            <a:endParaRPr lang="en-US" dirty="0"/>
          </a:p>
        </p:txBody>
      </p:sp>
      <p:sp>
        <p:nvSpPr>
          <p:cNvPr id="5" name="Slide Number Placeholder 5">
            <a:extLst>
              <a:ext uri="{FF2B5EF4-FFF2-40B4-BE49-F238E27FC236}">
                <a16:creationId xmlns:a16="http://schemas.microsoft.com/office/drawing/2014/main" id="{C4DF8D08-AD48-CF50-F36E-CF2D2FF82835}"/>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PAGE </a:t>
            </a:r>
            <a:fld id="{A49DFD55-3C28-40EF-9E31-A92D2E4017FF}" type="slidenum">
              <a:rPr lang="en-US" smtClean="0"/>
              <a:pPr/>
              <a:t>13</a:t>
            </a:fld>
            <a:endParaRPr lang="en-US" dirty="0"/>
          </a:p>
        </p:txBody>
      </p:sp>
    </p:spTree>
    <p:extLst>
      <p:ext uri="{BB962C8B-B14F-4D97-AF65-F5344CB8AC3E}">
        <p14:creationId xmlns:p14="http://schemas.microsoft.com/office/powerpoint/2010/main" val="2499682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MOST INFLUENCING FEATURES</a:t>
            </a:r>
          </a:p>
        </p:txBody>
      </p:sp>
      <p:pic>
        <p:nvPicPr>
          <p:cNvPr id="7170" name="Picture 2">
            <a:extLst>
              <a:ext uri="{FF2B5EF4-FFF2-40B4-BE49-F238E27FC236}">
                <a16:creationId xmlns:a16="http://schemas.microsoft.com/office/drawing/2014/main" id="{94E502F1-0C28-035E-A25E-28339234422E}"/>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a:stretch>
            <a:fillRect/>
          </a:stretch>
        </p:blipFill>
        <p:spPr bwMode="auto">
          <a:xfrm>
            <a:off x="782541" y="1942023"/>
            <a:ext cx="10506075" cy="3562350"/>
          </a:xfrm>
          <a:prstGeom prst="rect">
            <a:avLst/>
          </a:prstGeom>
          <a:noFill/>
          <a:extLst>
            <a:ext uri="{909E8E84-426E-40DD-AFC4-6F175D3DCCD1}">
              <a14:hiddenFill xmlns:a14="http://schemas.microsoft.com/office/drawing/2010/main">
                <a:solidFill>
                  <a:srgbClr val="FFFFFF"/>
                </a:solidFill>
              </a14:hiddenFill>
            </a:ext>
          </a:extLst>
        </p:spPr>
      </p:pic>
      <p:sp>
        <p:nvSpPr>
          <p:cNvPr id="6" name="Date Placeholder 3">
            <a:extLst>
              <a:ext uri="{FF2B5EF4-FFF2-40B4-BE49-F238E27FC236}">
                <a16:creationId xmlns:a16="http://schemas.microsoft.com/office/drawing/2014/main" id="{07C10CA5-D26E-8ABD-90B2-BEDC592F49C9}"/>
              </a:ext>
            </a:extLst>
          </p:cNvPr>
          <p:cNvSpPr txBox="1">
            <a:spLocks/>
          </p:cNvSpPr>
          <p:nvPr/>
        </p:nvSpPr>
        <p:spPr>
          <a:xfrm>
            <a:off x="838200" y="6356350"/>
            <a:ext cx="1219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MAY 2023</a:t>
            </a:r>
            <a:endParaRPr lang="en-US" dirty="0"/>
          </a:p>
        </p:txBody>
      </p:sp>
      <p:sp>
        <p:nvSpPr>
          <p:cNvPr id="10" name="Slide Number Placeholder 5">
            <a:extLst>
              <a:ext uri="{FF2B5EF4-FFF2-40B4-BE49-F238E27FC236}">
                <a16:creationId xmlns:a16="http://schemas.microsoft.com/office/drawing/2014/main" id="{6F893A15-7774-B2F4-D400-865A3782D709}"/>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PAGE </a:t>
            </a:r>
            <a:fld id="{A49DFD55-3C28-40EF-9E31-A92D2E4017FF}" type="slidenum">
              <a:rPr lang="en-US" smtClean="0"/>
              <a:pPr/>
              <a:t>14</a:t>
            </a:fld>
            <a:endParaRPr lang="en-US" dirty="0"/>
          </a:p>
        </p:txBody>
      </p:sp>
    </p:spTree>
    <p:extLst>
      <p:ext uri="{BB962C8B-B14F-4D97-AF65-F5344CB8AC3E}">
        <p14:creationId xmlns:p14="http://schemas.microsoft.com/office/powerpoint/2010/main" val="4223086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660773"/>
            <a:ext cx="5344850" cy="2318607"/>
          </a:xfrm>
        </p:spPr>
        <p:txBody>
          <a:bodyPr>
            <a:normAutofit fontScale="85000" lnSpcReduction="20000"/>
          </a:bodyPr>
          <a:lstStyle/>
          <a:p>
            <a:r>
              <a:rPr lang="en-US" dirty="0"/>
              <a:t>After cross validation the </a:t>
            </a:r>
            <a:r>
              <a:rPr lang="en-US" dirty="0" err="1"/>
              <a:t>RandomForest</a:t>
            </a:r>
            <a:r>
              <a:rPr lang="en-US" dirty="0"/>
              <a:t> model looks the most successful. It predicts the possibility of employee attrition with </a:t>
            </a:r>
            <a:r>
              <a:rPr lang="en-US" sz="1400" b="1" dirty="0">
                <a:solidFill>
                  <a:srgbClr val="C00000"/>
                </a:solidFill>
              </a:rPr>
              <a:t>0.993298 AUC. </a:t>
            </a:r>
            <a:r>
              <a:rPr lang="en-US" sz="1400" dirty="0"/>
              <a:t>Accuracy and FP are also promising.</a:t>
            </a:r>
          </a:p>
          <a:p>
            <a:endParaRPr lang="en-US" sz="1400" b="1" dirty="0">
              <a:solidFill>
                <a:srgbClr val="C00000"/>
              </a:solidFill>
            </a:endParaRPr>
          </a:p>
          <a:p>
            <a:r>
              <a:rPr lang="en-US" sz="1400" i="0" dirty="0">
                <a:effectLst/>
                <a:latin typeface="+mn-lt"/>
              </a:rPr>
              <a:t>Pending tasks&gt;&gt;</a:t>
            </a:r>
          </a:p>
          <a:p>
            <a:pPr marL="285750" indent="-285750">
              <a:buFontTx/>
              <a:buChar char="-"/>
            </a:pPr>
            <a:r>
              <a:rPr lang="en-US" dirty="0"/>
              <a:t>Validation of overfitting</a:t>
            </a:r>
          </a:p>
          <a:p>
            <a:pPr marL="285750" indent="-285750">
              <a:buFontTx/>
              <a:buChar char="-"/>
            </a:pPr>
            <a:r>
              <a:rPr lang="en-US" sz="1400" i="0" dirty="0">
                <a:effectLst/>
                <a:latin typeface="+mn-lt"/>
              </a:rPr>
              <a:t>Double check if no dummy variable trap occurred</a:t>
            </a:r>
          </a:p>
          <a:p>
            <a:pPr marL="285750" indent="-285750">
              <a:buFontTx/>
              <a:buChar char="-"/>
            </a:pPr>
            <a:r>
              <a:rPr lang="en-US" dirty="0"/>
              <a:t>Save best model .</a:t>
            </a:r>
            <a:r>
              <a:rPr lang="en-US" dirty="0" err="1"/>
              <a:t>pkl</a:t>
            </a:r>
            <a:endParaRPr lang="en-US" dirty="0"/>
          </a:p>
          <a:p>
            <a:pPr marL="285750" indent="-285750">
              <a:buFontTx/>
              <a:buChar char="-"/>
            </a:pPr>
            <a:r>
              <a:rPr lang="en-US" dirty="0"/>
              <a:t>Export csv with prediction indicating employees with possible attrition </a:t>
            </a:r>
          </a:p>
          <a:p>
            <a:pPr marL="285750" indent="-285750">
              <a:buFontTx/>
              <a:buChar char="-"/>
            </a:pPr>
            <a:endParaRPr lang="en-US" sz="1400" b="1" i="0" dirty="0">
              <a:solidFill>
                <a:srgbClr val="C00000"/>
              </a:solidFill>
              <a:effectLst/>
              <a:latin typeface="+mn-lt"/>
            </a:endParaRPr>
          </a:p>
          <a:p>
            <a:endParaRPr lang="en-US" dirty="0"/>
          </a:p>
        </p:txBody>
      </p:sp>
      <p:sp>
        <p:nvSpPr>
          <p:cNvPr id="7" name="Date Placeholder 3">
            <a:extLst>
              <a:ext uri="{FF2B5EF4-FFF2-40B4-BE49-F238E27FC236}">
                <a16:creationId xmlns:a16="http://schemas.microsoft.com/office/drawing/2014/main" id="{F2AFF86C-03FC-3A42-A326-F534787090F3}"/>
              </a:ext>
            </a:extLst>
          </p:cNvPr>
          <p:cNvSpPr txBox="1">
            <a:spLocks/>
          </p:cNvSpPr>
          <p:nvPr/>
        </p:nvSpPr>
        <p:spPr>
          <a:xfrm>
            <a:off x="838200" y="6356350"/>
            <a:ext cx="1219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MAY 2023</a:t>
            </a:r>
            <a:endParaRPr lang="en-US" dirty="0"/>
          </a:p>
        </p:txBody>
      </p:sp>
      <p:sp>
        <p:nvSpPr>
          <p:cNvPr id="8" name="Slide Number Placeholder 5">
            <a:extLst>
              <a:ext uri="{FF2B5EF4-FFF2-40B4-BE49-F238E27FC236}">
                <a16:creationId xmlns:a16="http://schemas.microsoft.com/office/drawing/2014/main" id="{B1405B93-CD38-3505-F85A-123D1C9C2206}"/>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PAGE </a:t>
            </a:r>
            <a:fld id="{A49DFD55-3C28-40EF-9E31-A92D2E4017FF}" type="slidenum">
              <a:rPr lang="en-US" smtClean="0"/>
              <a:pPr/>
              <a:t>15</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872721"/>
          </a:xfrm>
        </p:spPr>
        <p:txBody>
          <a:bodyPr>
            <a:normAutofit/>
          </a:bodyPr>
          <a:lstStyle/>
          <a:p>
            <a:r>
              <a:rPr lang="en-US" dirty="0"/>
              <a:t>SZILVIA KEPESI</a:t>
            </a:r>
          </a:p>
          <a:p>
            <a:r>
              <a:rPr lang="en-US" dirty="0"/>
              <a:t>malejin@hotmail.com</a:t>
            </a:r>
          </a:p>
        </p:txBody>
      </p:sp>
      <p:pic>
        <p:nvPicPr>
          <p:cNvPr id="8" name="Picture 7" descr="A picture containing black, darkness&#10;&#10;Description automatically generated">
            <a:extLst>
              <a:ext uri="{FF2B5EF4-FFF2-40B4-BE49-F238E27FC236}">
                <a16:creationId xmlns:a16="http://schemas.microsoft.com/office/drawing/2014/main" id="{85046DAC-D3DA-D998-9A2C-137769F5B3D2}"/>
              </a:ext>
            </a:extLst>
          </p:cNvPr>
          <p:cNvPicPr>
            <a:picLocks noChangeAspect="1"/>
          </p:cNvPicPr>
          <p:nvPr/>
        </p:nvPicPr>
        <p:blipFill>
          <a:blip r:embed="rId2">
            <a:lum bright="70000" contrast="-70000"/>
          </a:blip>
          <a:stretch>
            <a:fillRect/>
          </a:stretch>
        </p:blipFill>
        <p:spPr>
          <a:xfrm>
            <a:off x="4338759" y="4198287"/>
            <a:ext cx="365760" cy="365760"/>
          </a:xfrm>
          <a:prstGeom prst="rect">
            <a:avLst/>
          </a:prstGeom>
        </p:spPr>
      </p:pic>
      <p:sp>
        <p:nvSpPr>
          <p:cNvPr id="9" name="Subtitle 2">
            <a:extLst>
              <a:ext uri="{FF2B5EF4-FFF2-40B4-BE49-F238E27FC236}">
                <a16:creationId xmlns:a16="http://schemas.microsoft.com/office/drawing/2014/main" id="{9FA732B7-A355-9BAB-715B-41C2ECAB0310}"/>
              </a:ext>
            </a:extLst>
          </p:cNvPr>
          <p:cNvSpPr txBox="1">
            <a:spLocks/>
          </p:cNvSpPr>
          <p:nvPr/>
        </p:nvSpPr>
        <p:spPr>
          <a:xfrm>
            <a:off x="4752230" y="4154846"/>
            <a:ext cx="4179570" cy="365126"/>
          </a:xfrm>
          <a:prstGeom prst="rect">
            <a:avLst/>
          </a:prstGeom>
        </p:spPr>
        <p:txBody>
          <a:bodyPr vert="horz" lIns="91440" tIns="45720" rIns="91440" bIns="45720" rtlCol="0">
            <a:normAutofit lnSpcReduction="10000"/>
          </a:bodyPr>
          <a:lstStyle>
            <a:lvl1pPr marL="0" indent="0" algn="l" defTabSz="914400" rtl="0" eaLnBrk="1" latinLnBrk="0" hangingPunct="1">
              <a:lnSpc>
                <a:spcPct val="150000"/>
              </a:lnSpc>
              <a:spcBef>
                <a:spcPts val="1000"/>
              </a:spcBef>
              <a:buFont typeface="Arial" panose="020B0604020202020204" pitchFamily="34" charset="0"/>
              <a:buNone/>
              <a:defRPr sz="1400" kern="1200" spc="50" baseline="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https://www.linkedin.com/in/szilviakepesi/</a:t>
            </a:r>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lstStyle/>
          <a:p>
            <a:r>
              <a:rPr lang="en-US" dirty="0"/>
              <a:t>Introduction</a:t>
            </a:r>
          </a:p>
          <a:p>
            <a:r>
              <a:rPr lang="en-US" dirty="0"/>
              <a:t>Data discovery</a:t>
            </a:r>
          </a:p>
          <a:p>
            <a:r>
              <a:rPr lang="en-US" dirty="0"/>
              <a:t>Model results</a:t>
            </a:r>
          </a:p>
          <a:p>
            <a:r>
              <a:rPr lang="en-US" dirty="0"/>
              <a:t>Summary</a:t>
            </a:r>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660774"/>
            <a:ext cx="5111750" cy="1525588"/>
          </a:xfrm>
        </p:spPr>
        <p:txBody>
          <a:bodyPr>
            <a:normAutofit fontScale="92500" lnSpcReduction="20000"/>
          </a:bodyPr>
          <a:lstStyle/>
          <a:p>
            <a:r>
              <a:rPr lang="en-US" dirty="0"/>
              <a:t>Attrition is a problem that impacts all businesses, and it leads to significant costs for a business, including the cost of business disruption, hiring new staff and training new staff.</a:t>
            </a:r>
          </a:p>
          <a:p>
            <a:r>
              <a:rPr lang="en-US" dirty="0"/>
              <a:t>Therefore, businesses, in particular their HR departments have great interest in understanding the drivers of and minimizing staff attrition. The use of classification models to predict if an employee is likely to quit could greatly increase HR’s ability to intervene on time and remedy the situation to prevent attrition.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4294967295"/>
          </p:nvPr>
        </p:nvSpPr>
        <p:spPr>
          <a:xfrm>
            <a:off x="838200" y="6356350"/>
            <a:ext cx="1219200" cy="365125"/>
          </a:xfrm>
        </p:spPr>
        <p:txBody>
          <a:bodyPr/>
          <a:lstStyle/>
          <a:p>
            <a:r>
              <a:rPr lang="en-US" dirty="0"/>
              <a:t>MAY 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4294967295"/>
          </p:nvPr>
        </p:nvSpPr>
        <p:spPr>
          <a:xfrm>
            <a:off x="8610600" y="6356350"/>
            <a:ext cx="2743200" cy="365125"/>
          </a:xfrm>
        </p:spPr>
        <p:txBody>
          <a:bodyPr/>
          <a:lstStyle/>
          <a:p>
            <a:r>
              <a:rPr lang="en-US" dirty="0"/>
              <a:t>PAGE </a:t>
            </a:r>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DATA DISCOVERY</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62003"/>
            <a:ext cx="4179570" cy="365125"/>
          </a:xfrm>
        </p:spPr>
        <p:txBody>
          <a:bodyPr/>
          <a:lstStyle/>
          <a:p>
            <a:r>
              <a:rPr lang="en-US" dirty="0"/>
              <a:t>What  do we see from the employees?</a:t>
            </a:r>
          </a:p>
        </p:txBody>
      </p:sp>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p:txBody>
          <a:bodyPr/>
          <a:lstStyle/>
          <a:p>
            <a:r>
              <a:rPr lang="en-US" dirty="0"/>
              <a:t>WHAT IS THE PROPORTION OF People attrition?</a:t>
            </a:r>
          </a:p>
        </p:txBody>
      </p:sp>
      <p:pic>
        <p:nvPicPr>
          <p:cNvPr id="1026" name="Picture 2">
            <a:extLst>
              <a:ext uri="{FF2B5EF4-FFF2-40B4-BE49-F238E27FC236}">
                <a16:creationId xmlns:a16="http://schemas.microsoft.com/office/drawing/2014/main" id="{7B4EA9BF-538F-B088-68DB-65A1889A9063}"/>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a:stretch>
            <a:fillRect/>
          </a:stretch>
        </p:blipFill>
        <p:spPr bwMode="auto">
          <a:xfrm>
            <a:off x="4243387" y="1907105"/>
            <a:ext cx="3705225" cy="3914775"/>
          </a:xfrm>
          <a:prstGeom prst="rect">
            <a:avLst/>
          </a:prstGeom>
          <a:noFill/>
          <a:extLst>
            <a:ext uri="{909E8E84-426E-40DD-AFC4-6F175D3DCCD1}">
              <a14:hiddenFill xmlns:a14="http://schemas.microsoft.com/office/drawing/2010/main">
                <a:solidFill>
                  <a:srgbClr val="FFFFFF"/>
                </a:solidFill>
              </a14:hiddenFill>
            </a:ext>
          </a:extLst>
        </p:spPr>
      </p:pic>
      <p:sp>
        <p:nvSpPr>
          <p:cNvPr id="12" name="Date Placeholder 3">
            <a:extLst>
              <a:ext uri="{FF2B5EF4-FFF2-40B4-BE49-F238E27FC236}">
                <a16:creationId xmlns:a16="http://schemas.microsoft.com/office/drawing/2014/main" id="{B4A80616-B272-75BE-8A9A-6224BB871DCE}"/>
              </a:ext>
            </a:extLst>
          </p:cNvPr>
          <p:cNvSpPr txBox="1">
            <a:spLocks/>
          </p:cNvSpPr>
          <p:nvPr/>
        </p:nvSpPr>
        <p:spPr>
          <a:xfrm>
            <a:off x="838200" y="6356350"/>
            <a:ext cx="1219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MAY 2023</a:t>
            </a:r>
            <a:endParaRPr lang="en-US" dirty="0"/>
          </a:p>
        </p:txBody>
      </p:sp>
      <p:sp>
        <p:nvSpPr>
          <p:cNvPr id="13" name="Slide Number Placeholder 5">
            <a:extLst>
              <a:ext uri="{FF2B5EF4-FFF2-40B4-BE49-F238E27FC236}">
                <a16:creationId xmlns:a16="http://schemas.microsoft.com/office/drawing/2014/main" id="{07223694-2E57-DAAA-DBCC-35DEEDC115C4}"/>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PAGE </a:t>
            </a:r>
            <a:fld id="{A49DFD55-3C28-40EF-9E31-A92D2E4017FF}" type="slidenum">
              <a:rPr lang="en-US" smtClean="0"/>
              <a:pPr/>
              <a:t>5</a:t>
            </a:fld>
            <a:endParaRPr lang="en-US" dirty="0"/>
          </a:p>
        </p:txBody>
      </p:sp>
    </p:spTree>
    <p:extLst>
      <p:ext uri="{BB962C8B-B14F-4D97-AF65-F5344CB8AC3E}">
        <p14:creationId xmlns:p14="http://schemas.microsoft.com/office/powerpoint/2010/main" val="2303579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p:txBody>
          <a:bodyPr/>
          <a:lstStyle/>
          <a:p>
            <a:r>
              <a:rPr lang="en-US" dirty="0"/>
              <a:t>How the proportion changes across the </a:t>
            </a:r>
            <a:r>
              <a:rPr lang="en-US" dirty="0" err="1"/>
              <a:t>demographies</a:t>
            </a:r>
            <a:r>
              <a:rPr lang="en-US" dirty="0"/>
              <a:t>?</a:t>
            </a:r>
          </a:p>
        </p:txBody>
      </p:sp>
      <p:pic>
        <p:nvPicPr>
          <p:cNvPr id="3" name="Picture 4">
            <a:extLst>
              <a:ext uri="{FF2B5EF4-FFF2-40B4-BE49-F238E27FC236}">
                <a16:creationId xmlns:a16="http://schemas.microsoft.com/office/drawing/2014/main" id="{BB8EB19D-59B7-D7E4-6880-B21C508F2AE7}"/>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a:stretch>
            <a:fillRect/>
          </a:stretch>
        </p:blipFill>
        <p:spPr bwMode="auto">
          <a:xfrm>
            <a:off x="0" y="2323231"/>
            <a:ext cx="12192000" cy="3038475"/>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1A2F47F3-3887-A321-08E8-4A84244CDDEE}"/>
              </a:ext>
            </a:extLst>
          </p:cNvPr>
          <p:cNvSpPr txBox="1">
            <a:spLocks/>
          </p:cNvSpPr>
          <p:nvPr/>
        </p:nvSpPr>
        <p:spPr>
          <a:xfrm>
            <a:off x="838200" y="6356350"/>
            <a:ext cx="1219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MAY 2023</a:t>
            </a:r>
            <a:endParaRPr lang="en-US" dirty="0"/>
          </a:p>
        </p:txBody>
      </p:sp>
      <p:sp>
        <p:nvSpPr>
          <p:cNvPr id="5" name="Slide Number Placeholder 5">
            <a:extLst>
              <a:ext uri="{FF2B5EF4-FFF2-40B4-BE49-F238E27FC236}">
                <a16:creationId xmlns:a16="http://schemas.microsoft.com/office/drawing/2014/main" id="{0393EE75-CB17-BDE3-F2E4-E69CCB681628}"/>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PAGE </a:t>
            </a:r>
            <a:fld id="{A49DFD55-3C28-40EF-9E31-A92D2E4017FF}" type="slidenum">
              <a:rPr lang="en-US" smtClean="0"/>
              <a:pPr/>
              <a:t>6</a:t>
            </a:fld>
            <a:endParaRPr lang="en-US" dirty="0"/>
          </a:p>
        </p:txBody>
      </p:sp>
    </p:spTree>
    <p:extLst>
      <p:ext uri="{BB962C8B-B14F-4D97-AF65-F5344CB8AC3E}">
        <p14:creationId xmlns:p14="http://schemas.microsoft.com/office/powerpoint/2010/main" val="2785586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p:txBody>
          <a:bodyPr/>
          <a:lstStyle/>
          <a:p>
            <a:r>
              <a:rPr lang="en-US" dirty="0"/>
              <a:t>How the proportion changes as per the range of monthly income?</a:t>
            </a:r>
          </a:p>
        </p:txBody>
      </p:sp>
      <p:pic>
        <p:nvPicPr>
          <p:cNvPr id="6" name="Picture 5">
            <a:extLst>
              <a:ext uri="{FF2B5EF4-FFF2-40B4-BE49-F238E27FC236}">
                <a16:creationId xmlns:a16="http://schemas.microsoft.com/office/drawing/2014/main" id="{69D076F7-FF55-D4EF-CDDA-E60ABD054AAE}"/>
              </a:ext>
            </a:extLst>
          </p:cNvPr>
          <p:cNvPicPr>
            <a:picLocks noChangeAspect="1"/>
          </p:cNvPicPr>
          <p:nvPr/>
        </p:nvPicPr>
        <p:blipFill>
          <a:blip r:embed="rId2">
            <a:extLst>
              <a:ext uri="{BEBA8EAE-BF5A-486C-A8C5-ECC9F3942E4B}">
                <a14:imgProps xmlns:a14="http://schemas.microsoft.com/office/drawing/2010/main">
                  <a14:imgLayer r:embed="rId3">
                    <a14:imgEffect>
                      <a14:saturation sat="66000"/>
                    </a14:imgEffect>
                  </a14:imgLayer>
                </a14:imgProps>
              </a:ext>
            </a:extLst>
          </a:blip>
          <a:stretch>
            <a:fillRect/>
          </a:stretch>
        </p:blipFill>
        <p:spPr>
          <a:xfrm>
            <a:off x="4033837" y="1956641"/>
            <a:ext cx="4124325" cy="3914775"/>
          </a:xfrm>
          <a:prstGeom prst="rect">
            <a:avLst/>
          </a:prstGeom>
        </p:spPr>
      </p:pic>
      <p:sp>
        <p:nvSpPr>
          <p:cNvPr id="12" name="Date Placeholder 3">
            <a:extLst>
              <a:ext uri="{FF2B5EF4-FFF2-40B4-BE49-F238E27FC236}">
                <a16:creationId xmlns:a16="http://schemas.microsoft.com/office/drawing/2014/main" id="{B6628665-9952-B408-F733-4007AC764880}"/>
              </a:ext>
            </a:extLst>
          </p:cNvPr>
          <p:cNvSpPr txBox="1">
            <a:spLocks/>
          </p:cNvSpPr>
          <p:nvPr/>
        </p:nvSpPr>
        <p:spPr>
          <a:xfrm>
            <a:off x="838200" y="6356350"/>
            <a:ext cx="1219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MAY 2023</a:t>
            </a:r>
            <a:endParaRPr lang="en-US" dirty="0"/>
          </a:p>
        </p:txBody>
      </p:sp>
      <p:sp>
        <p:nvSpPr>
          <p:cNvPr id="13" name="Slide Number Placeholder 5">
            <a:extLst>
              <a:ext uri="{FF2B5EF4-FFF2-40B4-BE49-F238E27FC236}">
                <a16:creationId xmlns:a16="http://schemas.microsoft.com/office/drawing/2014/main" id="{56D2A182-5715-731E-89DF-46071009BE59}"/>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PAGE </a:t>
            </a:r>
            <a:fld id="{A49DFD55-3C28-40EF-9E31-A92D2E4017FF}" type="slidenum">
              <a:rPr lang="en-US" smtClean="0"/>
              <a:pPr/>
              <a:t>7</a:t>
            </a:fld>
            <a:endParaRPr lang="en-US" dirty="0"/>
          </a:p>
        </p:txBody>
      </p:sp>
    </p:spTree>
    <p:extLst>
      <p:ext uri="{BB962C8B-B14F-4D97-AF65-F5344CB8AC3E}">
        <p14:creationId xmlns:p14="http://schemas.microsoft.com/office/powerpoint/2010/main" val="3638326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p:txBody>
          <a:bodyPr/>
          <a:lstStyle/>
          <a:p>
            <a:r>
              <a:rPr lang="en-US" dirty="0"/>
              <a:t>What is the relation between monthly income and total working years?</a:t>
            </a:r>
          </a:p>
        </p:txBody>
      </p:sp>
      <p:pic>
        <p:nvPicPr>
          <p:cNvPr id="2050" name="Picture 2">
            <a:extLst>
              <a:ext uri="{FF2B5EF4-FFF2-40B4-BE49-F238E27FC236}">
                <a16:creationId xmlns:a16="http://schemas.microsoft.com/office/drawing/2014/main" id="{D7996D68-0690-2087-9206-1EEE494158C5}"/>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a:stretch>
            <a:fillRect/>
          </a:stretch>
        </p:blipFill>
        <p:spPr bwMode="auto">
          <a:xfrm>
            <a:off x="3171825" y="1871662"/>
            <a:ext cx="5438775" cy="4667250"/>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3">
            <a:extLst>
              <a:ext uri="{FF2B5EF4-FFF2-40B4-BE49-F238E27FC236}">
                <a16:creationId xmlns:a16="http://schemas.microsoft.com/office/drawing/2014/main" id="{2D6EB76F-AE1B-04CF-D5AA-84808873EEEE}"/>
              </a:ext>
            </a:extLst>
          </p:cNvPr>
          <p:cNvSpPr txBox="1">
            <a:spLocks/>
          </p:cNvSpPr>
          <p:nvPr/>
        </p:nvSpPr>
        <p:spPr>
          <a:xfrm>
            <a:off x="838200" y="6356350"/>
            <a:ext cx="1219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MAY 2023</a:t>
            </a:r>
            <a:endParaRPr lang="en-US" dirty="0"/>
          </a:p>
        </p:txBody>
      </p:sp>
      <p:sp>
        <p:nvSpPr>
          <p:cNvPr id="4" name="Slide Number Placeholder 5">
            <a:extLst>
              <a:ext uri="{FF2B5EF4-FFF2-40B4-BE49-F238E27FC236}">
                <a16:creationId xmlns:a16="http://schemas.microsoft.com/office/drawing/2014/main" id="{C078A87A-5BA9-CBDE-E0D0-8629AD8B8481}"/>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PAGE </a:t>
            </a:r>
            <a:fld id="{A49DFD55-3C28-40EF-9E31-A92D2E4017FF}" type="slidenum">
              <a:rPr lang="en-US" smtClean="0"/>
              <a:pPr/>
              <a:t>8</a:t>
            </a:fld>
            <a:endParaRPr lang="en-US" dirty="0"/>
          </a:p>
        </p:txBody>
      </p:sp>
    </p:spTree>
    <p:extLst>
      <p:ext uri="{BB962C8B-B14F-4D97-AF65-F5344CB8AC3E}">
        <p14:creationId xmlns:p14="http://schemas.microsoft.com/office/powerpoint/2010/main" val="11968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p:txBody>
          <a:bodyPr/>
          <a:lstStyle/>
          <a:p>
            <a:r>
              <a:rPr lang="en-US" dirty="0"/>
              <a:t>What is the relation between monthly income and age?</a:t>
            </a:r>
          </a:p>
        </p:txBody>
      </p:sp>
      <p:pic>
        <p:nvPicPr>
          <p:cNvPr id="3074" name="Picture 2">
            <a:extLst>
              <a:ext uri="{FF2B5EF4-FFF2-40B4-BE49-F238E27FC236}">
                <a16:creationId xmlns:a16="http://schemas.microsoft.com/office/drawing/2014/main" id="{EA6C75FD-6534-4F3F-8077-AFF72FC9F1D4}"/>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a:stretch>
            <a:fillRect/>
          </a:stretch>
        </p:blipFill>
        <p:spPr bwMode="auto">
          <a:xfrm>
            <a:off x="3140021" y="1913086"/>
            <a:ext cx="5438775" cy="4667250"/>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3">
            <a:extLst>
              <a:ext uri="{FF2B5EF4-FFF2-40B4-BE49-F238E27FC236}">
                <a16:creationId xmlns:a16="http://schemas.microsoft.com/office/drawing/2014/main" id="{F32F359F-683E-1F2D-2219-80168E7F7E1B}"/>
              </a:ext>
            </a:extLst>
          </p:cNvPr>
          <p:cNvSpPr txBox="1">
            <a:spLocks/>
          </p:cNvSpPr>
          <p:nvPr/>
        </p:nvSpPr>
        <p:spPr>
          <a:xfrm>
            <a:off x="838200" y="6356350"/>
            <a:ext cx="1219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MAY 2023</a:t>
            </a:r>
            <a:endParaRPr lang="en-US" dirty="0"/>
          </a:p>
        </p:txBody>
      </p:sp>
      <p:sp>
        <p:nvSpPr>
          <p:cNvPr id="4" name="Slide Number Placeholder 5">
            <a:extLst>
              <a:ext uri="{FF2B5EF4-FFF2-40B4-BE49-F238E27FC236}">
                <a16:creationId xmlns:a16="http://schemas.microsoft.com/office/drawing/2014/main" id="{45025C56-825E-B914-F398-CC07610200D5}"/>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PAGE </a:t>
            </a:r>
            <a:fld id="{A49DFD55-3C28-40EF-9E31-A92D2E4017FF}" type="slidenum">
              <a:rPr lang="en-US" smtClean="0"/>
              <a:pPr/>
              <a:t>9</a:t>
            </a:fld>
            <a:endParaRPr lang="en-US" dirty="0"/>
          </a:p>
        </p:txBody>
      </p:sp>
    </p:spTree>
    <p:extLst>
      <p:ext uri="{BB962C8B-B14F-4D97-AF65-F5344CB8AC3E}">
        <p14:creationId xmlns:p14="http://schemas.microsoft.com/office/powerpoint/2010/main" val="658457957"/>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3.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{6733C85C-7AF7-4584-89FD-8D3F8AA45FA5}tf67328976_win32</Template>
  <TotalTime>64</TotalTime>
  <Words>381</Words>
  <Application>Microsoft Office PowerPoint</Application>
  <PresentationFormat>Widescreen</PresentationFormat>
  <Paragraphs>103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Tenorite</vt:lpstr>
      <vt:lpstr>Office Theme</vt:lpstr>
      <vt:lpstr>CRAYON –  PEOPLE ATTRITION</vt:lpstr>
      <vt:lpstr>AGENDA</vt:lpstr>
      <vt:lpstr>INTRODUCTION</vt:lpstr>
      <vt:lpstr>DATA DISCOVERY</vt:lpstr>
      <vt:lpstr>WHAT IS THE PROPORTION OF People attrition?</vt:lpstr>
      <vt:lpstr>How the proportion changes across the demographies?</vt:lpstr>
      <vt:lpstr>How the proportion changes as per the range of monthly income?</vt:lpstr>
      <vt:lpstr>What is the relation between monthly income and total working years?</vt:lpstr>
      <vt:lpstr>What is the relation between monthly income and age?</vt:lpstr>
      <vt:lpstr>What is the relation between monthly income and job level?</vt:lpstr>
      <vt:lpstr>What is the proportion of attrition as per years with current manager?</vt:lpstr>
      <vt:lpstr>What is the proportion of attrition as per job satisfaction?</vt:lpstr>
      <vt:lpstr>Result of the optimized MODEL</vt:lpstr>
      <vt:lpstr>MOST INFLUENCING FEATURES</vt:lpstr>
      <vt:lpstr>SUMMARY</vt:lpstr>
      <vt:lpstr>THANK YOU</vt:lpstr>
    </vt:vector>
  </TitlesOfParts>
  <Company>Deloitte 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CRAYON –  PEOPLE ATTRITION</dc:title>
  <dc:creator>Kepesi, Szilvia</dc:creator>
  <cp:lastModifiedBy>Kepesi, Szilvia</cp:lastModifiedBy>
  <cp:revision>7</cp:revision>
  <dcterms:created xsi:type="dcterms:W3CDTF">2023-05-24T15:53:10Z</dcterms:created>
  <dcterms:modified xsi:type="dcterms:W3CDTF">2023-05-24T20:00:37Z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