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9" r:id="rId9"/>
    <p:sldId id="258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61B18-D39A-4AEA-B8F1-7A293C780BDC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A1913-F34F-4F1B-A540-B24A62F13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6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D11-B2D2-43EB-81B0-3DE643375B34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56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313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588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2544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3278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43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AC6-C037-487A-B60E-12A7DA96FFF5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8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6F9-4D49-4C5E-ADAE-5DAADD6577AE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0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5ED0-E610-4BA4-A450-71F924B5ED10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1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922-86DE-40D4-B983-1167E2984CCA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73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F18-9B72-4A70-8BF7-1EEB413C1273}" type="datetime1">
              <a:rPr lang="fr-FR" smtClean="0"/>
              <a:t>16/06/2018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D2E-80DC-448A-9E0C-34EE31A8E3BA}" type="datetime1">
              <a:rPr lang="fr-FR" smtClean="0"/>
              <a:t>16/06/2018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44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A74A-51AD-4567-B97C-C25F42E7EC0B}" type="datetime1">
              <a:rPr lang="fr-FR" smtClean="0"/>
              <a:t>16/06/2018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1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E619-9381-48EC-BA47-96674DF5D593}" type="datetime1">
              <a:rPr lang="fr-FR" smtClean="0"/>
              <a:t>16/06/2018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55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DB25-3CD8-40D7-BD11-99254968442C}" type="datetime1">
              <a:rPr lang="fr-FR" smtClean="0"/>
              <a:t>16/06/2018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3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E59-68F1-4CB9-B318-C413A266ADFB}" type="datetime1">
              <a:rPr lang="fr-FR" smtClean="0"/>
              <a:t>16/06/2018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04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9183-A1C1-4CB8-8CA3-1F9C28E32E0D}" type="datetime1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0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97679-3789-4436-91FF-57EAE9345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Reconnaissance de Pattern dans des écosystèmes biologiques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DA1EC-05F5-4240-A7D5-DD4DD8730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5284176"/>
            <a:ext cx="9144000" cy="501162"/>
          </a:xfrm>
        </p:spPr>
        <p:txBody>
          <a:bodyPr/>
          <a:lstStyle/>
          <a:p>
            <a:pPr algn="r"/>
            <a:r>
              <a:rPr lang="fr-FR" dirty="0"/>
              <a:t>Vianney Tessier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044410-75D4-44DC-B698-AA9AA0ED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2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E3A35-E706-42A3-A18B-48E4305E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pattern proie prédateur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C8F416-5901-438E-ABC4-58FB116A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78129F-D03E-4CDA-A688-5C7940CF99DA}"/>
              </a:ext>
            </a:extLst>
          </p:cNvPr>
          <p:cNvSpPr txBox="1"/>
          <p:nvPr/>
        </p:nvSpPr>
        <p:spPr>
          <a:xfrm>
            <a:off x="562708" y="1684215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Agents:</a:t>
            </a:r>
          </a:p>
          <a:p>
            <a:r>
              <a:rPr lang="fr-FR" sz="1400" dirty="0"/>
              <a:t>Prédateur, Proie</a:t>
            </a:r>
          </a:p>
          <a:p>
            <a:endParaRPr lang="fr-FR" sz="1400" dirty="0"/>
          </a:p>
          <a:p>
            <a:r>
              <a:rPr lang="fr-FR" sz="1400" dirty="0"/>
              <a:t>Règles:</a:t>
            </a:r>
          </a:p>
          <a:p>
            <a:r>
              <a:rPr lang="fr-FR" sz="1400" dirty="0"/>
              <a:t>Prédateur+ &gt;&gt; Proie-</a:t>
            </a:r>
          </a:p>
          <a:p>
            <a:r>
              <a:rPr lang="fr-FR" sz="1400" dirty="0"/>
              <a:t>Proie- &gt;&gt; Prédateur-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EA89E7-E481-4257-B4E1-9F0D84F5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64" y="3656500"/>
            <a:ext cx="6981825" cy="28860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4C71ED-4850-4F6E-8047-0293AF001199}"/>
              </a:ext>
            </a:extLst>
          </p:cNvPr>
          <p:cNvSpPr txBox="1"/>
          <p:nvPr/>
        </p:nvSpPr>
        <p:spPr>
          <a:xfrm>
            <a:off x="4112917" y="1704889"/>
            <a:ext cx="5161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Agents:</a:t>
            </a:r>
          </a:p>
          <a:p>
            <a:r>
              <a:rPr lang="fr-FR" sz="1400" dirty="0"/>
              <a:t>Eté, M, PP, PI</a:t>
            </a:r>
          </a:p>
          <a:p>
            <a:endParaRPr lang="fr-FR" sz="1400" dirty="0"/>
          </a:p>
          <a:p>
            <a:r>
              <a:rPr lang="fr-FR" sz="1400" dirty="0"/>
              <a:t>Règles:</a:t>
            </a:r>
          </a:p>
          <a:p>
            <a:r>
              <a:rPr lang="fr-FR" sz="1400" dirty="0"/>
              <a:t>Eté+ &gt;&gt;  M- #  En été, la mare s'assèche    </a:t>
            </a:r>
          </a:p>
          <a:p>
            <a:r>
              <a:rPr lang="fr-FR" sz="1400" dirty="0"/>
              <a:t>M+ &gt;&gt; PP+, PI+ # Quand il y a la mare, il y a les poissons    PP+ &gt;&gt; PI- # Le prédateur mange la proie</a:t>
            </a:r>
          </a:p>
          <a:p>
            <a:r>
              <a:rPr lang="fr-FR" sz="1400" dirty="0"/>
              <a:t>PI- &gt;&gt; PP- #  Sans proie, le prédateur meurt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C43732-4B04-430C-9DDD-30808AE9A777}"/>
              </a:ext>
            </a:extLst>
          </p:cNvPr>
          <p:cNvSpPr txBox="1"/>
          <p:nvPr/>
        </p:nvSpPr>
        <p:spPr>
          <a:xfrm>
            <a:off x="404772" y="1314883"/>
            <a:ext cx="22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Proie Prédateur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2FD0C5-CE00-435E-85FB-966A5D50BCD9}"/>
              </a:ext>
            </a:extLst>
          </p:cNvPr>
          <p:cNvSpPr txBox="1"/>
          <p:nvPr/>
        </p:nvSpPr>
        <p:spPr>
          <a:xfrm>
            <a:off x="4112917" y="1371621"/>
            <a:ext cx="89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Mare</a:t>
            </a:r>
          </a:p>
        </p:txBody>
      </p:sp>
    </p:spTree>
    <p:extLst>
      <p:ext uri="{BB962C8B-B14F-4D97-AF65-F5344CB8AC3E}">
        <p14:creationId xmlns:p14="http://schemas.microsoft.com/office/powerpoint/2010/main" val="238159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0A610-C830-4D3C-AE5D-BAA1EF7B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0059948-2C3B-41FB-B11C-05DC60AD1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30330"/>
              </p:ext>
            </p:extLst>
          </p:nvPr>
        </p:nvGraphicFramePr>
        <p:xfrm>
          <a:off x="1013558" y="2685806"/>
          <a:ext cx="42037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17747874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6500372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21356557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00827415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431685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Prédateur+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Predateur-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Proie+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Proie-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5325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Eté+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5565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Eté-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0322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618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509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PP+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3639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PP-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50397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PI+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0120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PI-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86173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B597294F-1430-4EC9-8726-C59847C76990}"/>
              </a:ext>
            </a:extLst>
          </p:cNvPr>
          <p:cNvSpPr txBox="1"/>
          <p:nvPr/>
        </p:nvSpPr>
        <p:spPr>
          <a:xfrm>
            <a:off x="1013558" y="23164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8A5A4B0-4F34-44E7-8BFC-87816F25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Résultats de la comparaison Proie-Prédateur et Mare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AAFCC34-7EBA-4321-B960-6EEB49B8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12983"/>
              </p:ext>
            </p:extLst>
          </p:nvPr>
        </p:nvGraphicFramePr>
        <p:xfrm>
          <a:off x="5565602" y="2685806"/>
          <a:ext cx="3708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79181542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96318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1463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u="none" strike="noStrike">
                          <a:effectLst/>
                        </a:rPr>
                        <a:t>Prédateur+ &gt;&gt; Proie-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u="none" strike="noStrike">
                          <a:effectLst/>
                        </a:rPr>
                        <a:t>Proie- &gt;&gt; Prédateur-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2852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Eté+ &gt;&gt;  M-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102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M+ &gt;&gt; PP+, PI+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3640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PP+ &gt;&gt; PI-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4742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PI- &gt;&gt; PP-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371603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82ADFEB-0BC2-44BB-A9B1-DCEE43E2D716}"/>
              </a:ext>
            </a:extLst>
          </p:cNvPr>
          <p:cNvSpPr txBox="1"/>
          <p:nvPr/>
        </p:nvSpPr>
        <p:spPr>
          <a:xfrm>
            <a:off x="5565602" y="23164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4504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E9D6-4A7B-48A7-AFD6-221AD248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Les limites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6439-2CAA-4866-893A-BD811982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C8BE31-A5DF-4769-928D-FCDF1403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06" y="2701860"/>
            <a:ext cx="2664070" cy="17511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508B60-1D24-480C-A8D5-3217F4935782}"/>
              </a:ext>
            </a:extLst>
          </p:cNvPr>
          <p:cNvSpPr txBox="1"/>
          <p:nvPr/>
        </p:nvSpPr>
        <p:spPr>
          <a:xfrm>
            <a:off x="597877" y="1640254"/>
            <a:ext cx="6295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Termites : 13 agents, 15 règles</a:t>
            </a:r>
          </a:p>
          <a:p>
            <a:r>
              <a:rPr lang="fr-FR" sz="1600" dirty="0"/>
              <a:t>Saisons : 46 agents, 97 règles</a:t>
            </a:r>
          </a:p>
          <a:p>
            <a:r>
              <a:rPr lang="fr-FR" sz="1600" dirty="0"/>
              <a:t>Camargue : 47 agents, 167 règles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3DEC68-823E-41E0-AD2F-3F8E7A46A3E4}"/>
              </a:ext>
            </a:extLst>
          </p:cNvPr>
          <p:cNvSpPr txBox="1"/>
          <p:nvPr/>
        </p:nvSpPr>
        <p:spPr>
          <a:xfrm>
            <a:off x="5846106" y="233252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Camargue et Saisons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35BF18-B149-4561-B206-0F030B8931B4}"/>
              </a:ext>
            </a:extLst>
          </p:cNvPr>
          <p:cNvSpPr txBox="1"/>
          <p:nvPr/>
        </p:nvSpPr>
        <p:spPr>
          <a:xfrm>
            <a:off x="1143001" y="3801215"/>
            <a:ext cx="21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Termites et Saisons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1F8A9E-C8C8-44B3-AD4F-A31754E48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25" y="4738511"/>
            <a:ext cx="37814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B4EC8-8EFF-48B8-A6B9-503AEEEF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AA415-5257-4EE9-B95D-FD77B1E8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le lien entre différents écosystèmes et repérer des interactions types entre agents</a:t>
            </a:r>
          </a:p>
          <a:p>
            <a:r>
              <a:rPr lang="fr-FR" dirty="0"/>
              <a:t>Nous aide à interagir avec ces écosystèmes à des fins écologiques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</a:rPr>
              <a:t>Pour la suite</a:t>
            </a:r>
            <a:endParaRPr lang="fr-FR" dirty="0"/>
          </a:p>
          <a:p>
            <a:r>
              <a:rPr lang="fr-FR" dirty="0"/>
              <a:t>Intégrer le solveur au code</a:t>
            </a:r>
          </a:p>
          <a:p>
            <a:r>
              <a:rPr lang="fr-FR" dirty="0"/>
              <a:t>Interprétation de la sortie plus triviale</a:t>
            </a:r>
          </a:p>
          <a:p>
            <a:r>
              <a:rPr lang="fr-FR" dirty="0"/>
              <a:t>Solution pour les écosystèmes plus complexes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D5DC5C-F6F7-491A-A78E-F0F6F769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6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96680-D23C-4A50-BCB8-A3D04407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40539-2E52-4710-A79A-8E1B5C05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3151"/>
            <a:ext cx="8596668" cy="3880773"/>
          </a:xfrm>
        </p:spPr>
        <p:txBody>
          <a:bodyPr/>
          <a:lstStyle/>
          <a:p>
            <a:r>
              <a:rPr lang="fr-FR" dirty="0"/>
              <a:t>Problèmes écologiques dues à l’action de l’homme</a:t>
            </a:r>
          </a:p>
          <a:p>
            <a:r>
              <a:rPr lang="fr-FR" dirty="0"/>
              <a:t>Fonctionnement des différents écosystèmes qui existent dans le monde</a:t>
            </a:r>
          </a:p>
          <a:p>
            <a:r>
              <a:rPr lang="fr-FR" dirty="0"/>
              <a:t>Points communs entre ces écosystèmes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936EF-0E1D-472B-8CFE-F6C11F85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4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DFDB7-7F04-4C37-8F2C-C2F042B3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écosystème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273DE-0497-4392-B134-C1ADA0F8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464" y="2068088"/>
            <a:ext cx="5331722" cy="2721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Règles :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    # Processus climatiques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    Eté+ &gt;&gt;  M- #  En été, la mare s'assèche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    # Liens faune-habitat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    M+ &gt;&gt; PP+, PI+ # Quand il y a la mare, il y a les poissons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    # Liens trophiques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    PP+ &gt;&gt; PI- # Le prédateur mange la proie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    PI- &gt;&gt; PP- #  Sans proie, le prédateur meurt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137C7C-46C6-4A38-BBEC-6CD2F927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8056" y="5417109"/>
            <a:ext cx="683339" cy="365125"/>
          </a:xfrm>
        </p:spPr>
        <p:txBody>
          <a:bodyPr/>
          <a:lstStyle/>
          <a:p>
            <a:fld id="{9B918B12-F603-448C-A371-3085AF7FB0BF}" type="slidenum">
              <a:rPr lang="fr-FR" sz="1500" smtClean="0"/>
              <a:t>3</a:t>
            </a:fld>
            <a:endParaRPr lang="fr-FR" sz="15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796134-F129-416D-95F3-68ADD196F8F0}"/>
              </a:ext>
            </a:extLst>
          </p:cNvPr>
          <p:cNvSpPr txBox="1"/>
          <p:nvPr/>
        </p:nvSpPr>
        <p:spPr>
          <a:xfrm>
            <a:off x="501162" y="2442281"/>
            <a:ext cx="35573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Agents:</a:t>
            </a:r>
          </a:p>
          <a:p>
            <a:r>
              <a:rPr lang="fr-FR" sz="1500" dirty="0"/>
              <a:t>    Eté+ : Eté</a:t>
            </a:r>
          </a:p>
          <a:p>
            <a:r>
              <a:rPr lang="fr-FR" sz="1500" dirty="0"/>
              <a:t>    M+   : Mare</a:t>
            </a:r>
          </a:p>
          <a:p>
            <a:r>
              <a:rPr lang="fr-FR" sz="1500" dirty="0"/>
              <a:t>    PP+  : Poisson piscivore</a:t>
            </a:r>
          </a:p>
          <a:p>
            <a:r>
              <a:rPr lang="fr-FR" sz="1500" dirty="0"/>
              <a:t>    PI+  : Poisson insectivore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B6841D-D05A-4694-9651-7FF11DA3442E}"/>
              </a:ext>
            </a:extLst>
          </p:cNvPr>
          <p:cNvSpPr txBox="1"/>
          <p:nvPr/>
        </p:nvSpPr>
        <p:spPr>
          <a:xfrm>
            <a:off x="501162" y="1689749"/>
            <a:ext cx="19313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/>
              <a:t>Mare: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9125B0-3A96-4DDA-82AD-84D753ADA756}"/>
              </a:ext>
            </a:extLst>
          </p:cNvPr>
          <p:cNvSpPr txBox="1"/>
          <p:nvPr/>
        </p:nvSpPr>
        <p:spPr>
          <a:xfrm>
            <a:off x="677333" y="5686640"/>
            <a:ext cx="6039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En appliquant la règle  Eté+ &gt;&gt;  M-,</a:t>
            </a:r>
          </a:p>
          <a:p>
            <a:r>
              <a:rPr lang="fr-FR" sz="1500"/>
              <a:t>un écosystème Eté</a:t>
            </a:r>
            <a:r>
              <a:rPr lang="fr-FR" sz="1500" dirty="0"/>
              <a:t>+, M+, PP-, PI- devient Eté+, M-, PP-, PI-</a:t>
            </a:r>
          </a:p>
        </p:txBody>
      </p:sp>
    </p:spTree>
    <p:extLst>
      <p:ext uri="{BB962C8B-B14F-4D97-AF65-F5344CB8AC3E}">
        <p14:creationId xmlns:p14="http://schemas.microsoft.com/office/powerpoint/2010/main" val="154124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5CC28-AA87-4C45-A969-362C9F72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 deux écosystèmes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EB210B-E9C2-4B13-B948-20733873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A509B5-21C7-4454-9CAE-340C88DF50FB}"/>
              </a:ext>
            </a:extLst>
          </p:cNvPr>
          <p:cNvSpPr txBox="1"/>
          <p:nvPr/>
        </p:nvSpPr>
        <p:spPr>
          <a:xfrm>
            <a:off x="1113888" y="1930400"/>
            <a:ext cx="291592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Ecosystème</a:t>
            </a:r>
            <a:r>
              <a:rPr lang="en-US" dirty="0"/>
              <a:t> 1:</a:t>
            </a:r>
          </a:p>
          <a:p>
            <a:endParaRPr lang="en-US" sz="1600" dirty="0"/>
          </a:p>
          <a:p>
            <a:r>
              <a:rPr lang="en-US" sz="1600" dirty="0"/>
              <a:t>Agents:</a:t>
            </a:r>
          </a:p>
          <a:p>
            <a:r>
              <a:rPr lang="en-US" sz="1600" dirty="0"/>
              <a:t>A, B</a:t>
            </a:r>
          </a:p>
          <a:p>
            <a:endParaRPr lang="en-US" sz="1600" dirty="0"/>
          </a:p>
          <a:p>
            <a:r>
              <a:rPr lang="fr-FR" sz="1600" dirty="0"/>
              <a:t>Règles</a:t>
            </a:r>
            <a:r>
              <a:rPr lang="en-US" sz="1600" dirty="0"/>
              <a:t>:	</a:t>
            </a:r>
          </a:p>
          <a:p>
            <a:r>
              <a:rPr lang="fr-FR" sz="1600" dirty="0"/>
              <a:t>A+ =&gt; B+</a:t>
            </a:r>
          </a:p>
          <a:p>
            <a:r>
              <a:rPr lang="fr-FR" sz="1600" dirty="0"/>
              <a:t>A+ =&gt; A-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96A987-4E1C-45C2-BF60-02FE7ED2032B}"/>
              </a:ext>
            </a:extLst>
          </p:cNvPr>
          <p:cNvSpPr txBox="1"/>
          <p:nvPr/>
        </p:nvSpPr>
        <p:spPr>
          <a:xfrm>
            <a:off x="4765430" y="1930400"/>
            <a:ext cx="309489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Ecosystème 2:</a:t>
            </a:r>
          </a:p>
          <a:p>
            <a:endParaRPr lang="fr-FR" sz="1600" dirty="0"/>
          </a:p>
          <a:p>
            <a:r>
              <a:rPr lang="fr-FR" sz="1600" dirty="0"/>
              <a:t>Agents:</a:t>
            </a:r>
          </a:p>
          <a:p>
            <a:r>
              <a:rPr lang="fr-FR" sz="1600" dirty="0"/>
              <a:t>C, D</a:t>
            </a:r>
          </a:p>
          <a:p>
            <a:endParaRPr lang="fr-FR" sz="1600" dirty="0"/>
          </a:p>
          <a:p>
            <a:r>
              <a:rPr lang="fr-FR" sz="1600" dirty="0"/>
              <a:t>Règles:</a:t>
            </a:r>
          </a:p>
          <a:p>
            <a:r>
              <a:rPr lang="fr-FR" sz="1600" dirty="0"/>
              <a:t>C- ==&gt; D+</a:t>
            </a:r>
          </a:p>
          <a:p>
            <a:r>
              <a:rPr lang="fr-FR" sz="1600" dirty="0"/>
              <a:t>D- ==&gt; D+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88992F-6774-40E8-B95F-F2E36F2BA7B2}"/>
              </a:ext>
            </a:extLst>
          </p:cNvPr>
          <p:cNvSpPr txBox="1"/>
          <p:nvPr/>
        </p:nvSpPr>
        <p:spPr>
          <a:xfrm>
            <a:off x="949569" y="4579104"/>
            <a:ext cx="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X: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46B1C6AD-E64F-41DD-B615-D643457D0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47274"/>
              </p:ext>
            </p:extLst>
          </p:nvPr>
        </p:nvGraphicFramePr>
        <p:xfrm>
          <a:off x="756465" y="4948436"/>
          <a:ext cx="39370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7227319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711822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402904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5064887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9737281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B+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B-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738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1471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32017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467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1775772"/>
                  </a:ext>
                </a:extLst>
              </a:tr>
            </a:tbl>
          </a:graphicData>
        </a:graphic>
      </p:graphicFrame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AA2910B-0D16-4CE6-A8B1-BA4716818AD0}"/>
              </a:ext>
            </a:extLst>
          </p:cNvPr>
          <p:cNvSpPr txBox="1">
            <a:spLocks/>
          </p:cNvSpPr>
          <p:nvPr/>
        </p:nvSpPr>
        <p:spPr>
          <a:xfrm>
            <a:off x="9021487" y="584233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918B12-F603-448C-A371-3085AF7FB0B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B508DD-386D-4F6D-A981-AF8D4B7E936E}"/>
              </a:ext>
            </a:extLst>
          </p:cNvPr>
          <p:cNvSpPr txBox="1"/>
          <p:nvPr/>
        </p:nvSpPr>
        <p:spPr>
          <a:xfrm>
            <a:off x="5697416" y="4579104"/>
            <a:ext cx="3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Y: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8DE75A0B-2B85-4A6B-8774-5423EF47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05485"/>
              </p:ext>
            </p:extLst>
          </p:nvPr>
        </p:nvGraphicFramePr>
        <p:xfrm>
          <a:off x="5697416" y="4948436"/>
          <a:ext cx="2362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29622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7268009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700798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 A+ =&gt; B+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A+ =&gt; 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61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3600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5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39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253-B13F-4F39-A03E-2095247F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du modèle grâce à cplex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EB7BB-1BD0-4B3B-983C-0BFAF4EB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56B885-31DF-483A-BF31-AF8D4929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28" y="2370212"/>
            <a:ext cx="5056358" cy="41635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2F71DFC-9504-48CC-A9AD-E5A9C2BD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86" y="2370212"/>
            <a:ext cx="2953483" cy="15492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B78C89-733C-43E8-971B-5DF571C70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8" y="1537190"/>
            <a:ext cx="2563940" cy="4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8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7405B-69A6-423B-B29F-8F021E71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d’évaluation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95196C-5B21-4581-8D07-E22DA10E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04F386-58FF-4340-A8B0-F4321630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241" y="5174762"/>
            <a:ext cx="1457325" cy="4095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07DDBF-C8DF-40FF-82CE-6FDADCF0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26" y="5057519"/>
            <a:ext cx="4459606" cy="8099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C4980E-B1B4-4B0E-8589-96726D53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89" y="1737639"/>
            <a:ext cx="6051650" cy="28111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90CD9E-8774-4F00-ACDF-487D833413A3}"/>
              </a:ext>
            </a:extLst>
          </p:cNvPr>
          <p:cNvSpPr txBox="1"/>
          <p:nvPr/>
        </p:nvSpPr>
        <p:spPr>
          <a:xfrm>
            <a:off x="6356839" y="3529623"/>
            <a:ext cx="3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Y: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146F15D-0D28-41D6-AF23-A66F6B267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36867"/>
              </p:ext>
            </p:extLst>
          </p:nvPr>
        </p:nvGraphicFramePr>
        <p:xfrm>
          <a:off x="6356839" y="3898955"/>
          <a:ext cx="2362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29622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7268009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700798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 A+ =&gt; B+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A+ =&gt; 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61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3600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5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6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34D00-CCB5-4360-8E49-AE9B1A25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non linéaires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66BD76-04F4-4996-964A-16CB366B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663886-D86A-43FC-B0EC-66BDE8E0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68" y="1868215"/>
            <a:ext cx="2343150" cy="809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8628EC-0620-49D2-9C10-B4DAAEA1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74" y="2979897"/>
            <a:ext cx="6819900" cy="3581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647A58-BFFB-4FA3-BBA7-A6B81C08D540}"/>
              </a:ext>
            </a:extLst>
          </p:cNvPr>
          <p:cNvSpPr txBox="1"/>
          <p:nvPr/>
        </p:nvSpPr>
        <p:spPr>
          <a:xfrm>
            <a:off x="228443" y="1659097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 == A*B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EF54D1-76CE-48B1-A712-3C82BBC317F4}"/>
              </a:ext>
            </a:extLst>
          </p:cNvPr>
          <p:cNvSpPr txBox="1"/>
          <p:nvPr/>
        </p:nvSpPr>
        <p:spPr>
          <a:xfrm>
            <a:off x="1532774" y="1659097"/>
            <a:ext cx="203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 &lt;= A</a:t>
            </a:r>
          </a:p>
          <a:p>
            <a:r>
              <a:rPr lang="fr-FR" dirty="0"/>
              <a:t>C &lt;= B</a:t>
            </a:r>
          </a:p>
          <a:p>
            <a:r>
              <a:rPr lang="fr-FR" dirty="0"/>
              <a:t>C &gt;= A + B - 1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8EDCA7-33A0-421F-9C0D-0CAA1A6C0DB1}"/>
              </a:ext>
            </a:extLst>
          </p:cNvPr>
          <p:cNvSpPr txBox="1"/>
          <p:nvPr/>
        </p:nvSpPr>
        <p:spPr>
          <a:xfrm>
            <a:off x="6228463" y="1379081"/>
            <a:ext cx="3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Y: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C020CE3-6131-460A-8276-0ECE8031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49005"/>
              </p:ext>
            </p:extLst>
          </p:nvPr>
        </p:nvGraphicFramePr>
        <p:xfrm>
          <a:off x="6228463" y="1748413"/>
          <a:ext cx="2362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29622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7268009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700798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 A+ =&gt; B+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A+ =&gt; 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61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C- =&gt; D+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3600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5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0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C60A3-65EA-4FC7-A505-BC45B007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 notre exemple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E79D8-8EFB-463C-A279-6601FB64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22D79-5353-405B-8EC8-F232D312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47" y="1711569"/>
            <a:ext cx="4714875" cy="2133600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09DD49D-76C6-49D7-895D-520B8764D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65292"/>
              </p:ext>
            </p:extLst>
          </p:nvPr>
        </p:nvGraphicFramePr>
        <p:xfrm>
          <a:off x="784347" y="4732094"/>
          <a:ext cx="3937000" cy="1059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958088513"/>
                    </a:ext>
                  </a:extLst>
                </a:gridCol>
                <a:gridCol w="758215">
                  <a:extLst>
                    <a:ext uri="{9D8B030D-6E8A-4147-A177-3AD203B41FA5}">
                      <a16:colId xmlns:a16="http://schemas.microsoft.com/office/drawing/2014/main" val="2702733336"/>
                    </a:ext>
                  </a:extLst>
                </a:gridCol>
                <a:gridCol w="816585">
                  <a:extLst>
                    <a:ext uri="{9D8B030D-6E8A-4147-A177-3AD203B41FA5}">
                      <a16:colId xmlns:a16="http://schemas.microsoft.com/office/drawing/2014/main" val="13853740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26983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0767366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A+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B+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B-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8146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C+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0553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C-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7487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9359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D-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06352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79E3022-54FC-4891-97CF-B2B80314F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73869"/>
              </p:ext>
            </p:extLst>
          </p:nvPr>
        </p:nvGraphicFramePr>
        <p:xfrm>
          <a:off x="5345723" y="4732094"/>
          <a:ext cx="2362200" cy="678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9672664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5277483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4553247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 A+ =&gt; B+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A+ =&gt; 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605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C-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5868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D-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165203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E75189C0-268B-4F66-97B8-9AEDF4845B68}"/>
              </a:ext>
            </a:extLst>
          </p:cNvPr>
          <p:cNvSpPr txBox="1"/>
          <p:nvPr/>
        </p:nvSpPr>
        <p:spPr>
          <a:xfrm>
            <a:off x="784347" y="4362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F04B97-FF1E-414E-B9C1-7657A80E4431}"/>
              </a:ext>
            </a:extLst>
          </p:cNvPr>
          <p:cNvSpPr txBox="1"/>
          <p:nvPr/>
        </p:nvSpPr>
        <p:spPr>
          <a:xfrm>
            <a:off x="5345723" y="43627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5112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4AF96-9CA8-4E07-9656-832E51AD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B4492D-0EDF-4CBA-8F4A-6929A314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8288F5-5418-43E0-8404-B3F775B1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38" y="1930400"/>
            <a:ext cx="1944884" cy="12875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3F704E-B345-46D1-BFB3-AA8B97EF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38" y="3280508"/>
            <a:ext cx="1346322" cy="5861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CBA04-0F95-4262-8D6F-FC6A8587B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38" y="3972047"/>
            <a:ext cx="2400300" cy="11334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35F72-F5ED-4694-9B65-8A5840067D01}"/>
              </a:ext>
            </a:extLst>
          </p:cNvPr>
          <p:cNvSpPr txBox="1"/>
          <p:nvPr/>
        </p:nvSpPr>
        <p:spPr>
          <a:xfrm>
            <a:off x="3450930" y="1825670"/>
            <a:ext cx="2039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Eté+ :</a:t>
            </a:r>
          </a:p>
          <a:p>
            <a:r>
              <a:rPr lang="fr-FR" sz="1600" dirty="0"/>
              <a:t>rules:</a:t>
            </a:r>
          </a:p>
          <a:p>
            <a:r>
              <a:rPr lang="fr-FR" sz="1600" dirty="0"/>
              <a:t>Eté+ &gt;&gt;  M-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E2EACB-78CF-4EEC-996E-60C645996850}"/>
              </a:ext>
            </a:extLst>
          </p:cNvPr>
          <p:cNvSpPr txBox="1"/>
          <p:nvPr/>
        </p:nvSpPr>
        <p:spPr>
          <a:xfrm>
            <a:off x="5205045" y="3437792"/>
            <a:ext cx="4466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Trois arguments :</a:t>
            </a:r>
          </a:p>
          <a:p>
            <a:endParaRPr lang="fr-FR" sz="1600" dirty="0"/>
          </a:p>
          <a:p>
            <a:r>
              <a:rPr lang="fr-FR" sz="1600" dirty="0"/>
              <a:t>-Premier écosystème</a:t>
            </a:r>
          </a:p>
          <a:p>
            <a:r>
              <a:rPr lang="fr-FR" sz="1600" dirty="0"/>
              <a:t>-Second écosystème</a:t>
            </a:r>
          </a:p>
          <a:p>
            <a:r>
              <a:rPr lang="fr-FR" sz="1600" dirty="0"/>
              <a:t>-Nom du fichier modèle créé en sortie</a:t>
            </a:r>
          </a:p>
        </p:txBody>
      </p:sp>
    </p:spTree>
    <p:extLst>
      <p:ext uri="{BB962C8B-B14F-4D97-AF65-F5344CB8AC3E}">
        <p14:creationId xmlns:p14="http://schemas.microsoft.com/office/powerpoint/2010/main" val="1115006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1059</TotalTime>
  <Words>665</Words>
  <Application>Microsoft Office PowerPoint</Application>
  <PresentationFormat>Grand écran</PresentationFormat>
  <Paragraphs>253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Reconnaissance de Pattern dans des écosystèmes biologiques</vt:lpstr>
      <vt:lpstr>Introduction</vt:lpstr>
      <vt:lpstr>Modélisation d’un écosystème</vt:lpstr>
      <vt:lpstr>Comparaison de deux écosystèmes</vt:lpstr>
      <vt:lpstr>Résolution du modèle grâce à cplex</vt:lpstr>
      <vt:lpstr>Fonction d’évaluation</vt:lpstr>
      <vt:lpstr>Contraintes non linéaires</vt:lpstr>
      <vt:lpstr>Résultat de notre exemple</vt:lpstr>
      <vt:lpstr>Mon programme</vt:lpstr>
      <vt:lpstr>Le pattern proie prédateur</vt:lpstr>
      <vt:lpstr>Résultats de la comparaison Proie-Prédateur et Mare</vt:lpstr>
      <vt:lpstr>Les limites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vianney tessier</dc:creator>
  <cp:lastModifiedBy>vianney tessier</cp:lastModifiedBy>
  <cp:revision>46</cp:revision>
  <dcterms:created xsi:type="dcterms:W3CDTF">2018-06-14T14:50:02Z</dcterms:created>
  <dcterms:modified xsi:type="dcterms:W3CDTF">2018-06-16T15:55:11Z</dcterms:modified>
</cp:coreProperties>
</file>