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B"/>
          </a:solidFill>
        </a:fill>
      </a:tcStyle>
    </a:wholeTbl>
    <a:band2H>
      <a:tcTxStyle/>
      <a:tcStyle>
        <a:tcBdr/>
        <a:fill>
          <a:solidFill>
            <a:srgbClr val="E6ED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7CB"/>
          </a:solidFill>
        </a:fill>
      </a:tcStyle>
    </a:wholeTbl>
    <a:band2H>
      <a:tcTxStyle/>
      <a:tcStyle>
        <a:tcBdr/>
        <a:fill>
          <a:solidFill>
            <a:srgbClr val="F3EC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0000"/>
        </a:fontRef>
        <a:srgbClr val="FF0000"/>
      </a:tcTxStyle>
      <a:tcStyle>
        <a:tcBdr>
          <a:left>
            <a:ln w="12700" cap="flat">
              <a:noFill/>
              <a:miter lim="400000"/>
            </a:ln>
          </a:left>
          <a:right>
            <a:ln w="12700" cap="flat">
              <a:noFill/>
              <a:miter lim="400000"/>
            </a:ln>
          </a:right>
          <a:top>
            <a:ln w="508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a:tcStyle>
        <a:tcBdr/>
        <a:fill>
          <a:solidFill>
            <a:srgbClr val="FF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9" d="100"/>
          <a:sy n="49" d="100"/>
        </p:scale>
        <p:origin x="-1092" y="-108"/>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533400"/>
          </a:xfrm>
          <a:prstGeom prst="rect">
            <a:avLst/>
          </a:prstGeom>
        </p:spPr>
        <p:txBody>
          <a:bodyPr anchor="t"/>
          <a:lstStyle>
            <a:lvl1pPr marL="0" indent="0" algn="ctr">
              <a:spcBef>
                <a:spcPts val="0"/>
              </a:spcBef>
              <a:buSzTx/>
              <a:buNone/>
              <a:defRPr sz="2800" b="1">
                <a:latin typeface="+mn-lt"/>
                <a:ea typeface="+mn-ea"/>
                <a:cs typeface="+mn-cs"/>
                <a:sym typeface="Helvetica"/>
              </a:defRPr>
            </a:lvl1pPr>
            <a:lvl2pPr marL="794084" indent="-336884" algn="ctr">
              <a:spcBef>
                <a:spcPts val="0"/>
              </a:spcBef>
              <a:defRPr sz="2800" b="1">
                <a:latin typeface="+mn-lt"/>
                <a:ea typeface="+mn-ea"/>
                <a:cs typeface="+mn-cs"/>
                <a:sym typeface="Helvetica"/>
              </a:defRPr>
            </a:lvl2pPr>
            <a:lvl3pPr marL="1251284" indent="-336884" algn="ctr">
              <a:spcBef>
                <a:spcPts val="0"/>
              </a:spcBef>
              <a:defRPr sz="2800" b="1">
                <a:latin typeface="+mn-lt"/>
                <a:ea typeface="+mn-ea"/>
                <a:cs typeface="+mn-cs"/>
                <a:sym typeface="Helvetica"/>
              </a:defRPr>
            </a:lvl3pPr>
            <a:lvl4pPr marL="1708484" indent="-336884" algn="ctr">
              <a:spcBef>
                <a:spcPts val="0"/>
              </a:spcBef>
              <a:defRPr sz="2800" b="1">
                <a:latin typeface="+mn-lt"/>
                <a:ea typeface="+mn-ea"/>
                <a:cs typeface="+mn-cs"/>
                <a:sym typeface="Helvetica"/>
              </a:defRPr>
            </a:lvl4pPr>
            <a:lvl5pPr marL="2165684" indent="-336884" algn="ctr">
              <a:spcBef>
                <a:spcPts val="0"/>
              </a:spcBef>
              <a:defRPr sz="2800" b="1">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254500"/>
            <a:ext cx="10464800" cy="711200"/>
          </a:xfrm>
          <a:prstGeom prst="rect">
            <a:avLst/>
          </a:prstGeom>
        </p:spPr>
        <p:txBody>
          <a:bodyPr/>
          <a:lstStyle/>
          <a:p>
            <a:pPr marL="0" indent="0" algn="ctr">
              <a:spcBef>
                <a:spcPts val="2400"/>
              </a:spcBef>
              <a:buSzTx/>
              <a:buNone/>
              <a:defRPr sz="4000"/>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330200"/>
            <a:ext cx="9779001" cy="6519334"/>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42100" y="762000"/>
            <a:ext cx="5494867"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xfrm>
            <a:off x="6311798" y="9245600"/>
            <a:ext cx="368504" cy="381001"/>
          </a:xfrm>
          <a:prstGeom prst="rect">
            <a:avLst/>
          </a:prstGeom>
        </p:spPr>
        <p:txBody>
          <a:bodyPr anchor="b"/>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2"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4C91"/>
            </a:gs>
            <a:gs pos="74000">
              <a:srgbClr val="70BBFF"/>
            </a:gs>
            <a:gs pos="83000">
              <a:srgbClr val="70BBFF"/>
            </a:gs>
            <a:gs pos="100000">
              <a:srgbClr val="A0D2FF"/>
            </a:gs>
          </a:gsLst>
          <a:lin ang="5400000" scaled="0"/>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solidFill>
                  <a:srgbClr val="FFFFFF"/>
                </a:solidFill>
              </a:defRPr>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Helvetica Light"/>
          <a:ea typeface="Helvetica Light"/>
          <a:cs typeface="Helvetica Light"/>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BC Events Management System"/>
          <p:cNvSpPr txBox="1">
            <a:spLocks noGrp="1"/>
          </p:cNvSpPr>
          <p:nvPr>
            <p:ph type="ctrTitle"/>
          </p:nvPr>
        </p:nvSpPr>
        <p:spPr>
          <a:prstGeom prst="rect">
            <a:avLst/>
          </a:prstGeom>
        </p:spPr>
        <p:txBody>
          <a:bodyPr/>
          <a:lstStyle/>
          <a:p>
            <a:r>
              <a:t>GBC Events Management System</a:t>
            </a:r>
          </a:p>
        </p:txBody>
      </p:sp>
      <p:sp>
        <p:nvSpPr>
          <p:cNvPr id="120" name="Viacheslav Nepomniashchyi      Aregawi Gebremicael Katiuscia Novaes de Sa     Hussein Khalifa"/>
          <p:cNvSpPr txBox="1">
            <a:spLocks noGrp="1"/>
          </p:cNvSpPr>
          <p:nvPr>
            <p:ph type="subTitle" sz="quarter" idx="1"/>
          </p:nvPr>
        </p:nvSpPr>
        <p:spPr>
          <a:prstGeom prst="rect">
            <a:avLst/>
          </a:prstGeom>
        </p:spPr>
        <p:txBody>
          <a:bodyPr/>
          <a:lstStyle/>
          <a:p>
            <a:r>
              <a:t>Viacheslav Nepomniashchyi      Aregawi Gebremicaeal Katiuscia Novaes de Sa     Hussein Khalifa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High Level Requirements"/>
          <p:cNvSpPr txBox="1">
            <a:spLocks noGrp="1"/>
          </p:cNvSpPr>
          <p:nvPr>
            <p:ph type="title"/>
          </p:nvPr>
        </p:nvSpPr>
        <p:spPr>
          <a:prstGeom prst="rect">
            <a:avLst/>
          </a:prstGeom>
        </p:spPr>
        <p:txBody>
          <a:bodyPr/>
          <a:lstStyle>
            <a:lvl1pPr defTabSz="560830">
              <a:defRPr sz="7600"/>
            </a:lvl1pPr>
          </a:lstStyle>
          <a:p>
            <a:r>
              <a:t>Create Event </a:t>
            </a:r>
          </a:p>
        </p:txBody>
      </p:sp>
      <p:pic>
        <p:nvPicPr>
          <p:cNvPr id="150" name="Screen Shot 2019-11-26 at 12.34.40 PM.jpeg" descr="Screen Shot 2019-11-26 at 12.34.40 PM.jpeg"/>
          <p:cNvPicPr>
            <a:picLocks noChangeAspect="1"/>
          </p:cNvPicPr>
          <p:nvPr/>
        </p:nvPicPr>
        <p:blipFill>
          <a:blip r:embed="rId2">
            <a:extLst/>
          </a:blip>
          <a:stretch>
            <a:fillRect/>
          </a:stretch>
        </p:blipFill>
        <p:spPr>
          <a:xfrm>
            <a:off x="3534032" y="2244784"/>
            <a:ext cx="6435505" cy="739602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High Level Requirements"/>
          <p:cNvSpPr txBox="1">
            <a:spLocks noGrp="1"/>
          </p:cNvSpPr>
          <p:nvPr>
            <p:ph type="title"/>
          </p:nvPr>
        </p:nvSpPr>
        <p:spPr>
          <a:prstGeom prst="rect">
            <a:avLst/>
          </a:prstGeom>
        </p:spPr>
        <p:txBody>
          <a:bodyPr/>
          <a:lstStyle>
            <a:lvl1pPr defTabSz="560830">
              <a:defRPr sz="7600"/>
            </a:lvl1pPr>
          </a:lstStyle>
          <a:p>
            <a:r>
              <a:t> Event Sign up </a:t>
            </a:r>
          </a:p>
        </p:txBody>
      </p:sp>
      <p:pic>
        <p:nvPicPr>
          <p:cNvPr id="153" name="Screen Shot 2019-11-26 at 12.34.58 PM.jpeg" descr="Screen Shot 2019-11-26 at 12.34.58 PM.jpeg"/>
          <p:cNvPicPr>
            <a:picLocks noChangeAspect="1"/>
          </p:cNvPicPr>
          <p:nvPr/>
        </p:nvPicPr>
        <p:blipFill>
          <a:blip r:embed="rId2">
            <a:extLst/>
          </a:blip>
          <a:stretch>
            <a:fillRect/>
          </a:stretch>
        </p:blipFill>
        <p:spPr>
          <a:xfrm>
            <a:off x="4064000" y="2503090"/>
            <a:ext cx="5664200" cy="62357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igh Level Requirements"/>
          <p:cNvSpPr txBox="1">
            <a:spLocks noGrp="1"/>
          </p:cNvSpPr>
          <p:nvPr>
            <p:ph type="title"/>
          </p:nvPr>
        </p:nvSpPr>
        <p:spPr>
          <a:prstGeom prst="rect">
            <a:avLst/>
          </a:prstGeom>
        </p:spPr>
        <p:txBody>
          <a:bodyPr/>
          <a:lstStyle>
            <a:lvl1pPr defTabSz="560830">
              <a:defRPr sz="7600"/>
            </a:lvl1pPr>
          </a:lstStyle>
          <a:p>
            <a:r>
              <a:t> Dashboard </a:t>
            </a:r>
          </a:p>
        </p:txBody>
      </p:sp>
      <p:pic>
        <p:nvPicPr>
          <p:cNvPr id="156" name="Screen Shot 2019-11-26 at 12.35.09 PM.jpeg" descr="Screen Shot 2019-11-26 at 12.35.09 PM.jpeg"/>
          <p:cNvPicPr>
            <a:picLocks noChangeAspect="1"/>
          </p:cNvPicPr>
          <p:nvPr/>
        </p:nvPicPr>
        <p:blipFill>
          <a:blip r:embed="rId2">
            <a:extLst/>
          </a:blip>
          <a:stretch>
            <a:fillRect/>
          </a:stretch>
        </p:blipFill>
        <p:spPr>
          <a:xfrm>
            <a:off x="2416516" y="2189298"/>
            <a:ext cx="9076736" cy="742430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roject Plan"/>
          <p:cNvSpPr txBox="1">
            <a:spLocks noGrp="1"/>
          </p:cNvSpPr>
          <p:nvPr>
            <p:ph type="title"/>
          </p:nvPr>
        </p:nvSpPr>
        <p:spPr>
          <a:prstGeom prst="rect">
            <a:avLst/>
          </a:prstGeom>
        </p:spPr>
        <p:txBody>
          <a:bodyPr>
            <a:normAutofit fontScale="90000"/>
          </a:bodyPr>
          <a:lstStyle>
            <a:lvl1pPr defTabSz="543305">
              <a:defRPr sz="7440"/>
            </a:lvl1pPr>
          </a:lstStyle>
          <a:p>
            <a:r>
              <a:t>Technology Requirements</a:t>
            </a:r>
          </a:p>
        </p:txBody>
      </p:sp>
      <p:sp>
        <p:nvSpPr>
          <p:cNvPr id="159" name="Create a web system that facilitates events information, creation and registration, and meets the requirements of users involved;…"/>
          <p:cNvSpPr txBox="1">
            <a:spLocks noGrp="1"/>
          </p:cNvSpPr>
          <p:nvPr>
            <p:ph type="body" idx="1"/>
          </p:nvPr>
        </p:nvSpPr>
        <p:spPr>
          <a:prstGeom prst="rect">
            <a:avLst/>
          </a:prstGeom>
        </p:spPr>
        <p:txBody>
          <a:bodyPr/>
          <a:lstStyle/>
          <a:p>
            <a:pPr marL="416051" indent="-416051" defTabSz="531622">
              <a:spcBef>
                <a:spcPts val="3800"/>
              </a:spcBef>
              <a:defRPr sz="3400"/>
            </a:pPr>
            <a:r>
              <a:t>Database: InnoDB, SQL Database;</a:t>
            </a:r>
          </a:p>
          <a:p>
            <a:pPr marL="416051" indent="-416051" defTabSz="531622">
              <a:spcBef>
                <a:spcPts val="3800"/>
              </a:spcBef>
              <a:defRPr sz="3400"/>
            </a:pPr>
            <a:r>
              <a:t>Programming languages: PHP 7.3, Java Script;</a:t>
            </a:r>
          </a:p>
          <a:p>
            <a:pPr marL="416051" indent="-416051" defTabSz="531622">
              <a:spcBef>
                <a:spcPts val="3800"/>
              </a:spcBef>
              <a:defRPr sz="3400"/>
            </a:pPr>
            <a:r>
              <a:t>Framework: Laravel 5.7;</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roject Plan"/>
          <p:cNvSpPr txBox="1">
            <a:spLocks noGrp="1"/>
          </p:cNvSpPr>
          <p:nvPr>
            <p:ph type="title"/>
          </p:nvPr>
        </p:nvSpPr>
        <p:spPr>
          <a:prstGeom prst="rect">
            <a:avLst/>
          </a:prstGeom>
        </p:spPr>
        <p:txBody>
          <a:bodyPr>
            <a:normAutofit fontScale="90000"/>
          </a:bodyPr>
          <a:lstStyle>
            <a:lvl1pPr defTabSz="543305">
              <a:defRPr sz="7440"/>
            </a:lvl1pPr>
          </a:lstStyle>
          <a:p>
            <a:r>
              <a:t>Technology Requirements</a:t>
            </a:r>
          </a:p>
        </p:txBody>
      </p:sp>
      <p:sp>
        <p:nvSpPr>
          <p:cNvPr id="162" name="Create a web system that facilitates events information, creation and registration, and meets the requirements of users involved;…"/>
          <p:cNvSpPr txBox="1">
            <a:spLocks noGrp="1"/>
          </p:cNvSpPr>
          <p:nvPr>
            <p:ph type="body" idx="1"/>
          </p:nvPr>
        </p:nvSpPr>
        <p:spPr>
          <a:prstGeom prst="rect">
            <a:avLst/>
          </a:prstGeom>
        </p:spPr>
        <p:txBody>
          <a:bodyPr/>
          <a:lstStyle/>
          <a:p>
            <a:pPr marL="295396" indent="-295396" defTabSz="377451">
              <a:spcBef>
                <a:spcPts val="2600"/>
              </a:spcBef>
              <a:defRPr sz="2414"/>
            </a:pPr>
            <a:r>
              <a:t>PHP &gt;= 7.2.0</a:t>
            </a:r>
          </a:p>
          <a:p>
            <a:pPr marL="295396" indent="-295396" defTabSz="377451">
              <a:spcBef>
                <a:spcPts val="2600"/>
              </a:spcBef>
              <a:defRPr sz="2414"/>
            </a:pPr>
            <a:r>
              <a:t>BCMath PHP Extension</a:t>
            </a:r>
          </a:p>
          <a:p>
            <a:pPr marL="295396" indent="-295396" defTabSz="377451">
              <a:spcBef>
                <a:spcPts val="2600"/>
              </a:spcBef>
              <a:defRPr sz="2414"/>
            </a:pPr>
            <a:r>
              <a:t>Type PHP Extension</a:t>
            </a:r>
          </a:p>
          <a:p>
            <a:pPr marL="295396" indent="-295396" defTabSz="377451">
              <a:spcBef>
                <a:spcPts val="2600"/>
              </a:spcBef>
              <a:defRPr sz="2414"/>
            </a:pPr>
            <a:r>
              <a:t>JSON PHP Extension</a:t>
            </a:r>
          </a:p>
          <a:p>
            <a:pPr marL="295396" indent="-295396" defTabSz="377451">
              <a:spcBef>
                <a:spcPts val="2600"/>
              </a:spcBef>
              <a:defRPr sz="2414"/>
            </a:pPr>
            <a:r>
              <a:t>Mbstring PHP Extension</a:t>
            </a:r>
          </a:p>
          <a:p>
            <a:pPr marL="295396" indent="-295396" defTabSz="377451">
              <a:spcBef>
                <a:spcPts val="2600"/>
              </a:spcBef>
              <a:defRPr sz="2414"/>
            </a:pPr>
            <a:r>
              <a:t>OpenSSL PHP Extension</a:t>
            </a:r>
          </a:p>
          <a:p>
            <a:pPr marL="295396" indent="-295396" defTabSz="377451">
              <a:spcBef>
                <a:spcPts val="2600"/>
              </a:spcBef>
              <a:defRPr sz="2414"/>
            </a:pPr>
            <a:r>
              <a:t>PDO PHP Extension</a:t>
            </a:r>
          </a:p>
          <a:p>
            <a:pPr marL="295396" indent="-295396" defTabSz="377451">
              <a:spcBef>
                <a:spcPts val="2600"/>
              </a:spcBef>
              <a:defRPr sz="2414"/>
            </a:pPr>
            <a:r>
              <a:t>Tokenizer PHP Extension</a:t>
            </a:r>
          </a:p>
          <a:p>
            <a:pPr marL="295396" indent="-295396" defTabSz="377451">
              <a:spcBef>
                <a:spcPts val="2600"/>
              </a:spcBef>
              <a:defRPr sz="2414"/>
            </a:pPr>
            <a:r>
              <a:t>XML PHP Extension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roject Plan"/>
          <p:cNvSpPr txBox="1">
            <a:spLocks noGrp="1"/>
          </p:cNvSpPr>
          <p:nvPr>
            <p:ph type="title"/>
          </p:nvPr>
        </p:nvSpPr>
        <p:spPr>
          <a:prstGeom prst="rect">
            <a:avLst/>
          </a:prstGeom>
        </p:spPr>
        <p:txBody>
          <a:bodyPr/>
          <a:lstStyle/>
          <a:p>
            <a:r>
              <a:t>Technology Justification</a:t>
            </a:r>
          </a:p>
        </p:txBody>
      </p:sp>
      <p:sp>
        <p:nvSpPr>
          <p:cNvPr id="165" name="Create a web system that facilitates events information, creation and registration, and meets the requirements of users involved;…"/>
          <p:cNvSpPr txBox="1">
            <a:spLocks noGrp="1"/>
          </p:cNvSpPr>
          <p:nvPr>
            <p:ph type="body" idx="1"/>
          </p:nvPr>
        </p:nvSpPr>
        <p:spPr>
          <a:prstGeom prst="rect">
            <a:avLst/>
          </a:prstGeom>
        </p:spPr>
        <p:txBody>
          <a:bodyPr/>
          <a:lstStyle/>
          <a:p>
            <a:pPr marL="416051" indent="-416051" defTabSz="531622">
              <a:spcBef>
                <a:spcPts val="3800"/>
              </a:spcBef>
              <a:defRPr sz="3400"/>
            </a:pPr>
            <a:r>
              <a:t>InnoDB database would allow Admin user to manage related database records easily.</a:t>
            </a:r>
          </a:p>
          <a:p>
            <a:pPr marL="416051" indent="-416051" defTabSz="531622">
              <a:spcBef>
                <a:spcPts val="3800"/>
              </a:spcBef>
              <a:defRPr sz="3400"/>
            </a:pPr>
            <a:r>
              <a:t>Combination of the Laravel backend and SQL database can be installed with ease and perfectly works on the product owner’s server.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High Level Requirements"/>
          <p:cNvSpPr txBox="1">
            <a:spLocks noGrp="1"/>
          </p:cNvSpPr>
          <p:nvPr>
            <p:ph type="title"/>
          </p:nvPr>
        </p:nvSpPr>
        <p:spPr>
          <a:prstGeom prst="rect">
            <a:avLst/>
          </a:prstGeom>
        </p:spPr>
        <p:txBody>
          <a:bodyPr/>
          <a:lstStyle>
            <a:lvl1pPr defTabSz="560830">
              <a:defRPr sz="7600"/>
            </a:lvl1pPr>
          </a:lstStyle>
          <a:p>
            <a:r>
              <a:t>Conclusion</a:t>
            </a:r>
          </a:p>
        </p:txBody>
      </p:sp>
      <p:sp>
        <p:nvSpPr>
          <p:cNvPr id="168" name="Body"/>
          <p:cNvSpPr txBox="1">
            <a:spLocks noGrp="1"/>
          </p:cNvSpPr>
          <p:nvPr>
            <p:ph type="body" idx="1"/>
          </p:nvPr>
        </p:nvSpPr>
        <p:spPr>
          <a:prstGeom prst="rect">
            <a:avLst/>
          </a:prstGeom>
        </p:spPr>
        <p:txBody>
          <a:bodyPr anchor="t"/>
          <a:lstStyle/>
          <a:p>
            <a:pPr marL="0" indent="0">
              <a:spcBef>
                <a:spcPts val="0"/>
              </a:spcBef>
              <a:buSzTx/>
              <a:buNone/>
              <a:defRPr sz="2800"/>
            </a:pPr>
            <a:r>
              <a:t>Next steps:</a:t>
            </a:r>
          </a:p>
          <a:p>
            <a:pPr lvl="1">
              <a:spcBef>
                <a:spcPts val="0"/>
              </a:spcBef>
              <a:buChar char="➢"/>
              <a:defRPr sz="3200"/>
            </a:pPr>
            <a:r>
              <a:t>Create and setup the myPhP database.</a:t>
            </a:r>
          </a:p>
          <a:p>
            <a:pPr lvl="1">
              <a:spcBef>
                <a:spcPts val="0"/>
              </a:spcBef>
              <a:buChar char="➢"/>
              <a:defRPr sz="3200"/>
            </a:pPr>
            <a:r>
              <a:t>Learn and implement bootstrap .</a:t>
            </a:r>
          </a:p>
          <a:p>
            <a:pPr lvl="1">
              <a:spcBef>
                <a:spcPts val="0"/>
              </a:spcBef>
              <a:buChar char="➢"/>
              <a:defRPr sz="3200"/>
            </a:pPr>
            <a:r>
              <a:t>Upload website to Server.</a:t>
            </a:r>
          </a:p>
          <a:p>
            <a:pPr lvl="1">
              <a:spcBef>
                <a:spcPts val="0"/>
              </a:spcBef>
              <a:buChar char="➢"/>
              <a:defRPr sz="3200"/>
            </a:pPr>
            <a:r>
              <a:t>Get Registration and Events Page working .</a:t>
            </a:r>
          </a:p>
          <a:p>
            <a:pPr lvl="1">
              <a:spcBef>
                <a:spcPts val="0"/>
              </a:spcBef>
              <a:buChar char="➢"/>
              <a:defRPr sz="3200"/>
            </a:pPr>
            <a:r>
              <a:t>Complete website with features.</a:t>
            </a:r>
          </a:p>
          <a:p>
            <a:pPr lvl="1">
              <a:spcBef>
                <a:spcPts val="0"/>
              </a:spcBef>
              <a:buChar char="➢"/>
              <a:defRPr sz="3200"/>
            </a:pPr>
            <a:r>
              <a:t>Bug and testing.</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GBC Events Management"/>
          <p:cNvSpPr txBox="1">
            <a:spLocks noGrp="1"/>
          </p:cNvSpPr>
          <p:nvPr>
            <p:ph type="title"/>
          </p:nvPr>
        </p:nvSpPr>
        <p:spPr>
          <a:prstGeom prst="rect">
            <a:avLst/>
          </a:prstGeom>
        </p:spPr>
        <p:txBody>
          <a:bodyPr/>
          <a:lstStyle/>
          <a:p>
            <a:pPr defTabSz="467242">
              <a:defRPr sz="5676"/>
            </a:pPr>
            <a:r>
              <a:t/>
            </a:r>
            <a:br/>
            <a:r>
              <a:t>GBC Events Management System</a:t>
            </a:r>
          </a:p>
        </p:txBody>
      </p:sp>
      <p:sp>
        <p:nvSpPr>
          <p:cNvPr id="171" name="Thank you, and have a great day!"/>
          <p:cNvSpPr txBox="1">
            <a:spLocks noGrp="1"/>
          </p:cNvSpPr>
          <p:nvPr>
            <p:ph type="body" idx="1"/>
          </p:nvPr>
        </p:nvSpPr>
        <p:spPr>
          <a:prstGeom prst="rect">
            <a:avLst/>
          </a:prstGeom>
        </p:spPr>
        <p:txBody>
          <a:bodyPr/>
          <a:lstStyle/>
          <a:p>
            <a:pPr marL="0" indent="0" algn="ctr">
              <a:buSzTx/>
              <a:buNone/>
            </a:pPr>
            <a:r>
              <a:t>Thank you, </a:t>
            </a:r>
          </a:p>
          <a:p>
            <a:pPr marL="0" indent="0" algn="ctr">
              <a:buSzTx/>
              <a:buNone/>
            </a:pPr>
            <a:r>
              <a:t>and have a great day!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roject Overview"/>
          <p:cNvSpPr txBox="1">
            <a:spLocks noGrp="1"/>
          </p:cNvSpPr>
          <p:nvPr>
            <p:ph type="title"/>
          </p:nvPr>
        </p:nvSpPr>
        <p:spPr>
          <a:prstGeom prst="rect">
            <a:avLst/>
          </a:prstGeom>
        </p:spPr>
        <p:txBody>
          <a:bodyPr/>
          <a:lstStyle/>
          <a:p>
            <a:r>
              <a:t>Project Description </a:t>
            </a:r>
          </a:p>
        </p:txBody>
      </p:sp>
      <p:sp>
        <p:nvSpPr>
          <p:cNvPr id="123" name="Body"/>
          <p:cNvSpPr txBox="1">
            <a:spLocks noGrp="1"/>
          </p:cNvSpPr>
          <p:nvPr>
            <p:ph type="body" idx="1"/>
          </p:nvPr>
        </p:nvSpPr>
        <p:spPr>
          <a:xfrm>
            <a:off x="952500" y="2849879"/>
            <a:ext cx="11099800" cy="6286501"/>
          </a:xfrm>
          <a:prstGeom prst="rect">
            <a:avLst/>
          </a:prstGeom>
        </p:spPr>
        <p:txBody>
          <a:bodyPr anchor="t"/>
          <a:lstStyle>
            <a:lvl1pPr marL="0" indent="0" algn="ctr" defTabSz="502412">
              <a:lnSpc>
                <a:spcPct val="150000"/>
              </a:lnSpc>
              <a:spcBef>
                <a:spcPts val="3600"/>
              </a:spcBef>
              <a:buSzTx/>
              <a:buNone/>
              <a:defRPr sz="3268"/>
            </a:lvl1pPr>
          </a:lstStyle>
          <a:p>
            <a:r>
              <a:t>GBC Events Management is a new web application designed to manage the George Brown College community’s events in one place, it will host college events and educational content with an integrated commenting. Developed in PHP the web system is expected to be user friendly for event participants as well as event organizers. The software will be easily maintainable and upgradable according to the number of users.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roject Overview"/>
          <p:cNvSpPr txBox="1">
            <a:spLocks noGrp="1"/>
          </p:cNvSpPr>
          <p:nvPr>
            <p:ph type="title"/>
          </p:nvPr>
        </p:nvSpPr>
        <p:spPr>
          <a:prstGeom prst="rect">
            <a:avLst/>
          </a:prstGeom>
        </p:spPr>
        <p:txBody>
          <a:bodyPr/>
          <a:lstStyle/>
          <a:p>
            <a:r>
              <a:t>In-Scope </a:t>
            </a:r>
          </a:p>
        </p:txBody>
      </p:sp>
      <p:sp>
        <p:nvSpPr>
          <p:cNvPr id="126" name="Body"/>
          <p:cNvSpPr txBox="1">
            <a:spLocks noGrp="1"/>
          </p:cNvSpPr>
          <p:nvPr>
            <p:ph type="body" idx="1"/>
          </p:nvPr>
        </p:nvSpPr>
        <p:spPr>
          <a:xfrm>
            <a:off x="762000" y="2603500"/>
            <a:ext cx="11099800" cy="6286500"/>
          </a:xfrm>
          <a:prstGeom prst="rect">
            <a:avLst/>
          </a:prstGeom>
        </p:spPr>
        <p:txBody>
          <a:bodyPr anchor="t"/>
          <a:lstStyle/>
          <a:p>
            <a:pPr marL="0" indent="0" defTabSz="560831">
              <a:spcBef>
                <a:spcPts val="4000"/>
              </a:spcBef>
              <a:buSzTx/>
              <a:buNone/>
              <a:defRPr sz="3359"/>
            </a:pPr>
            <a:r>
              <a:t>• Creating a web system that facilitates information control and meets the requirements of the users involved;</a:t>
            </a:r>
          </a:p>
          <a:p>
            <a:pPr marL="0" indent="0" defTabSz="560831">
              <a:spcBef>
                <a:spcPts val="4000"/>
              </a:spcBef>
              <a:buSzTx/>
              <a:buNone/>
              <a:defRPr sz="3359"/>
            </a:pPr>
            <a:r>
              <a:t>• Maintaining control for creation and management of the training activities conducted by employees;</a:t>
            </a:r>
          </a:p>
          <a:p>
            <a:pPr marL="0" indent="0" defTabSz="560831">
              <a:spcBef>
                <a:spcPts val="4000"/>
              </a:spcBef>
              <a:buSzTx/>
              <a:buNone/>
              <a:defRPr sz="3359"/>
            </a:pPr>
            <a:r>
              <a:t>• Providing for a system with a clear, scalable, intuitive code of easy maintenance;</a:t>
            </a:r>
          </a:p>
          <a:p>
            <a:pPr marL="0" indent="0" defTabSz="560831">
              <a:spcBef>
                <a:spcPts val="4000"/>
              </a:spcBef>
              <a:buSzTx/>
              <a:buNone/>
              <a:defRPr sz="3359"/>
            </a:pPr>
            <a:r>
              <a:t>• Implementation of the methodologies established through the system analysis, modelling and development;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roject Overview"/>
          <p:cNvSpPr txBox="1">
            <a:spLocks noGrp="1"/>
          </p:cNvSpPr>
          <p:nvPr>
            <p:ph type="title"/>
          </p:nvPr>
        </p:nvSpPr>
        <p:spPr>
          <a:prstGeom prst="rect">
            <a:avLst/>
          </a:prstGeom>
        </p:spPr>
        <p:txBody>
          <a:bodyPr/>
          <a:lstStyle/>
          <a:p>
            <a:r>
              <a:t>Out-of-Scope </a:t>
            </a:r>
          </a:p>
        </p:txBody>
      </p:sp>
      <p:sp>
        <p:nvSpPr>
          <p:cNvPr id="129" name="Body"/>
          <p:cNvSpPr txBox="1">
            <a:spLocks noGrp="1"/>
          </p:cNvSpPr>
          <p:nvPr>
            <p:ph type="body" idx="1"/>
          </p:nvPr>
        </p:nvSpPr>
        <p:spPr>
          <a:xfrm>
            <a:off x="762000" y="2603500"/>
            <a:ext cx="11099800" cy="6286500"/>
          </a:xfrm>
          <a:prstGeom prst="rect">
            <a:avLst/>
          </a:prstGeom>
        </p:spPr>
        <p:txBody>
          <a:bodyPr anchor="t"/>
          <a:lstStyle/>
          <a:p>
            <a:pPr marL="0" indent="0">
              <a:buSzTx/>
              <a:buNone/>
              <a:defRPr sz="3500"/>
            </a:pPr>
            <a:r>
              <a:rPr/>
              <a:t>• </a:t>
            </a:r>
            <a:r>
              <a:rPr lang="en-US" dirty="0" smtClean="0"/>
              <a:t>Persons without valid GBC student ID</a:t>
            </a:r>
            <a:r>
              <a:rPr smtClean="0"/>
              <a:t>;</a:t>
            </a:r>
            <a:endParaRPr/>
          </a:p>
          <a:p>
            <a:pPr marL="0" indent="0">
              <a:buSzTx/>
              <a:buNone/>
              <a:defRPr sz="3500"/>
            </a:pPr>
            <a:r>
              <a:rPr/>
              <a:t>• </a:t>
            </a:r>
            <a:r>
              <a:rPr lang="en-US" dirty="0" smtClean="0"/>
              <a:t>Non-evaluative </a:t>
            </a:r>
            <a:r>
              <a:rPr lang="en-US" dirty="0" smtClean="0"/>
              <a:t>nature</a:t>
            </a:r>
            <a:r>
              <a:rPr smtClean="0"/>
              <a:t>;</a:t>
            </a:r>
            <a:endParaRPr/>
          </a:p>
          <a:p>
            <a:pPr marL="0" indent="0">
              <a:buSzTx/>
              <a:buNone/>
              <a:defRPr sz="3500"/>
            </a:pPr>
            <a:r>
              <a:t>•  Any work not specifically defined in this document;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MOCK UP"/>
          <p:cNvSpPr txBox="1">
            <a:spLocks noGrp="1"/>
          </p:cNvSpPr>
          <p:nvPr>
            <p:ph type="body" sz="quarter" idx="1"/>
          </p:nvPr>
        </p:nvSpPr>
        <p:spPr>
          <a:xfrm>
            <a:off x="1422400" y="3949700"/>
            <a:ext cx="10464800" cy="1320800"/>
          </a:xfrm>
          <a:prstGeom prst="rect">
            <a:avLst/>
          </a:prstGeom>
        </p:spPr>
        <p:txBody>
          <a:bodyPr/>
          <a:lstStyle>
            <a:lvl1pPr defTabSz="362204">
              <a:defRPr sz="7998"/>
            </a:lvl1pPr>
          </a:lstStyle>
          <a:p>
            <a:r>
              <a:t>MOCK UP</a:t>
            </a:r>
          </a:p>
        </p:txBody>
      </p:sp>
      <p:sp>
        <p:nvSpPr>
          <p:cNvPr id="132" name="“Type a quote here.”"/>
          <p:cNvSpPr txBox="1">
            <a:spLocks noGrp="1"/>
          </p:cNvSpPr>
          <p:nvPr>
            <p:ph type="body" idx="13"/>
          </p:nvPr>
        </p:nvSpPr>
        <p:spPr>
          <a:prstGeom prst="rect">
            <a:avLst/>
          </a:prstGeom>
        </p:spPr>
        <p:txBody>
          <a:bodyPr/>
          <a:lstStyle/>
          <a:p>
            <a:pPr marL="0" indent="0" algn="ctr">
              <a:spcBef>
                <a:spcPts val="2400"/>
              </a:spcBef>
              <a:buSzTx/>
              <a:buNone/>
              <a:defRPr sz="4000"/>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roject Vision"/>
          <p:cNvSpPr txBox="1">
            <a:spLocks noGrp="1"/>
          </p:cNvSpPr>
          <p:nvPr>
            <p:ph type="title"/>
          </p:nvPr>
        </p:nvSpPr>
        <p:spPr>
          <a:xfrm>
            <a:off x="622300" y="431800"/>
            <a:ext cx="11099800" cy="2120900"/>
          </a:xfrm>
          <a:prstGeom prst="rect">
            <a:avLst/>
          </a:prstGeom>
        </p:spPr>
        <p:txBody>
          <a:bodyPr/>
          <a:lstStyle/>
          <a:p>
            <a:r>
              <a:t>Login</a:t>
            </a:r>
          </a:p>
        </p:txBody>
      </p:sp>
      <p:sp>
        <p:nvSpPr>
          <p:cNvPr id="135" name="Body"/>
          <p:cNvSpPr txBox="1">
            <a:spLocks noGrp="1"/>
          </p:cNvSpPr>
          <p:nvPr>
            <p:ph type="body" idx="1"/>
          </p:nvPr>
        </p:nvSpPr>
        <p:spPr>
          <a:prstGeom prst="rect">
            <a:avLst/>
          </a:prstGeom>
        </p:spPr>
        <p:txBody>
          <a:bodyPr anchor="t"/>
          <a:lstStyle/>
          <a:p>
            <a:pPr marL="0" indent="0">
              <a:lnSpc>
                <a:spcPct val="80000"/>
              </a:lnSpc>
              <a:buSzTx/>
              <a:buNone/>
              <a:defRPr sz="3200"/>
            </a:pPr>
            <a:endParaRPr/>
          </a:p>
        </p:txBody>
      </p:sp>
      <p:pic>
        <p:nvPicPr>
          <p:cNvPr id="136" name="LoginForm.jpg" descr="LoginForm.jpg"/>
          <p:cNvPicPr>
            <a:picLocks noChangeAspect="1"/>
          </p:cNvPicPr>
          <p:nvPr/>
        </p:nvPicPr>
        <p:blipFill>
          <a:blip r:embed="rId2">
            <a:extLst/>
          </a:blip>
          <a:stretch>
            <a:fillRect/>
          </a:stretch>
        </p:blipFill>
        <p:spPr>
          <a:xfrm>
            <a:off x="824798" y="2590927"/>
            <a:ext cx="11754584" cy="548883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High Level Requirements"/>
          <p:cNvSpPr txBox="1">
            <a:spLocks noGrp="1"/>
          </p:cNvSpPr>
          <p:nvPr>
            <p:ph type="title"/>
          </p:nvPr>
        </p:nvSpPr>
        <p:spPr>
          <a:prstGeom prst="rect">
            <a:avLst/>
          </a:prstGeom>
        </p:spPr>
        <p:txBody>
          <a:bodyPr/>
          <a:lstStyle>
            <a:lvl1pPr defTabSz="560830">
              <a:defRPr sz="7600"/>
            </a:lvl1pPr>
          </a:lstStyle>
          <a:p>
            <a:r>
              <a:t>Welcome Page</a:t>
            </a:r>
          </a:p>
        </p:txBody>
      </p:sp>
      <p:pic>
        <p:nvPicPr>
          <p:cNvPr id="139" name="Screen Shot 2019-11-26 at 12.34.06 PM.jpeg" descr="Screen Shot 2019-11-26 at 12.34.06 PM.jpeg"/>
          <p:cNvPicPr>
            <a:picLocks noChangeAspect="1"/>
          </p:cNvPicPr>
          <p:nvPr/>
        </p:nvPicPr>
        <p:blipFill>
          <a:blip r:embed="rId2">
            <a:extLst/>
          </a:blip>
          <a:stretch>
            <a:fillRect/>
          </a:stretch>
        </p:blipFill>
        <p:spPr>
          <a:xfrm>
            <a:off x="2288645" y="2228669"/>
            <a:ext cx="8884481" cy="726912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am Charter"/>
          <p:cNvSpPr txBox="1">
            <a:spLocks noGrp="1"/>
          </p:cNvSpPr>
          <p:nvPr>
            <p:ph type="title"/>
          </p:nvPr>
        </p:nvSpPr>
        <p:spPr>
          <a:prstGeom prst="rect">
            <a:avLst/>
          </a:prstGeom>
        </p:spPr>
        <p:txBody>
          <a:bodyPr/>
          <a:lstStyle/>
          <a:p>
            <a:r>
              <a:t>Registration Form </a:t>
            </a:r>
          </a:p>
        </p:txBody>
      </p:sp>
      <p:sp>
        <p:nvSpPr>
          <p:cNvPr id="142" name="Purpose:  UNNECESSARY…"/>
          <p:cNvSpPr txBox="1">
            <a:spLocks noGrp="1"/>
          </p:cNvSpPr>
          <p:nvPr>
            <p:ph type="body" idx="1"/>
          </p:nvPr>
        </p:nvSpPr>
        <p:spPr>
          <a:prstGeom prst="rect">
            <a:avLst/>
          </a:prstGeom>
        </p:spPr>
        <p:txBody>
          <a:bodyPr/>
          <a:lstStyle/>
          <a:p>
            <a:pPr marL="0" indent="0" algn="ctr" defTabSz="457200">
              <a:lnSpc>
                <a:spcPts val="3700"/>
              </a:lnSpc>
              <a:spcBef>
                <a:spcPts val="0"/>
              </a:spcBef>
              <a:buSzTx/>
              <a:buNone/>
              <a:defRPr sz="1500">
                <a:ln w="3175" cap="flat">
                  <a:solidFill>
                    <a:srgbClr val="000000"/>
                  </a:solidFill>
                  <a:prstDash val="solid"/>
                  <a:miter lim="400000"/>
                </a:ln>
                <a:solidFill>
                  <a:srgbClr val="000000"/>
                </a:solidFill>
                <a:latin typeface="+mn-lt"/>
                <a:ea typeface="+mn-ea"/>
                <a:cs typeface="+mn-cs"/>
                <a:sym typeface="Helvetica"/>
              </a:defRPr>
            </a:pPr>
            <a:endParaRPr/>
          </a:p>
        </p:txBody>
      </p:sp>
      <p:pic>
        <p:nvPicPr>
          <p:cNvPr id="143" name="Screen Shot 2019-11-26 at 12.34.19 PM.jpeg" descr="Screen Shot 2019-11-26 at 12.34.19 PM.jpeg"/>
          <p:cNvPicPr>
            <a:picLocks noChangeAspect="1"/>
          </p:cNvPicPr>
          <p:nvPr/>
        </p:nvPicPr>
        <p:blipFill>
          <a:blip r:embed="rId2">
            <a:extLst/>
          </a:blip>
          <a:stretch>
            <a:fillRect/>
          </a:stretch>
        </p:blipFill>
        <p:spPr>
          <a:xfrm>
            <a:off x="2322566" y="2225647"/>
            <a:ext cx="9045468" cy="736523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am Charter"/>
          <p:cNvSpPr txBox="1">
            <a:spLocks noGrp="1"/>
          </p:cNvSpPr>
          <p:nvPr>
            <p:ph type="title"/>
          </p:nvPr>
        </p:nvSpPr>
        <p:spPr>
          <a:prstGeom prst="rect">
            <a:avLst/>
          </a:prstGeom>
        </p:spPr>
        <p:txBody>
          <a:bodyPr/>
          <a:lstStyle/>
          <a:p>
            <a:r>
              <a:t>Events Page</a:t>
            </a:r>
          </a:p>
        </p:txBody>
      </p:sp>
      <p:sp>
        <p:nvSpPr>
          <p:cNvPr id="146" name="Purpose:  UNNECESSARY…"/>
          <p:cNvSpPr txBox="1">
            <a:spLocks noGrp="1"/>
          </p:cNvSpPr>
          <p:nvPr>
            <p:ph type="body" idx="1"/>
          </p:nvPr>
        </p:nvSpPr>
        <p:spPr>
          <a:prstGeom prst="rect">
            <a:avLst/>
          </a:prstGeom>
        </p:spPr>
        <p:txBody>
          <a:bodyPr/>
          <a:lstStyle/>
          <a:p>
            <a:pPr marL="0" indent="0">
              <a:buSzTx/>
              <a:buNone/>
            </a:pPr>
            <a:endParaRPr/>
          </a:p>
        </p:txBody>
      </p:sp>
      <p:pic>
        <p:nvPicPr>
          <p:cNvPr id="147" name="Screen Shot 2019-11-26 at 12.34.34 PM.jpeg" descr="Screen Shot 2019-11-26 at 12.34.34 PM.jpeg"/>
          <p:cNvPicPr>
            <a:picLocks noChangeAspect="1"/>
          </p:cNvPicPr>
          <p:nvPr/>
        </p:nvPicPr>
        <p:blipFill>
          <a:blip r:embed="rId2">
            <a:extLst/>
          </a:blip>
          <a:stretch>
            <a:fillRect/>
          </a:stretch>
        </p:blipFill>
        <p:spPr>
          <a:xfrm>
            <a:off x="1924050" y="2426890"/>
            <a:ext cx="9918700" cy="80645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76200" dir="18900000" rotWithShape="0">
            <a:srgbClr val="000000">
              <a:alpha val="8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76200" dir="18900000" rotWithShape="0">
            <a:srgbClr val="000000">
              <a:alpha val="8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327</Words>
  <PresentationFormat>Произвольный</PresentationFormat>
  <Paragraphs>49</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Gradient</vt:lpstr>
      <vt:lpstr>GBC Events Management System</vt:lpstr>
      <vt:lpstr>Project Description </vt:lpstr>
      <vt:lpstr>In-Scope </vt:lpstr>
      <vt:lpstr>Out-of-Scope </vt:lpstr>
      <vt:lpstr>Слайд 5</vt:lpstr>
      <vt:lpstr>Login</vt:lpstr>
      <vt:lpstr>Welcome Page</vt:lpstr>
      <vt:lpstr>Registration Form </vt:lpstr>
      <vt:lpstr>Events Page</vt:lpstr>
      <vt:lpstr>Create Event </vt:lpstr>
      <vt:lpstr> Event Sign up </vt:lpstr>
      <vt:lpstr> Dashboard </vt:lpstr>
      <vt:lpstr>Technology Requirements</vt:lpstr>
      <vt:lpstr>Technology Requirements</vt:lpstr>
      <vt:lpstr>Technology Justification</vt:lpstr>
      <vt:lpstr>Conclusion</vt:lpstr>
      <vt:lpstr> GBC Events Management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GBC Events Management System</dc:title>
  <dc:creator>1</dc:creator>
  <cp:lastModifiedBy>1</cp:lastModifiedBy>
  <cp:revision>2</cp:revision>
  <dcterms:modified xsi:type="dcterms:W3CDTF">2020-03-21T12:19:42Z</dcterms:modified>
</cp:coreProperties>
</file>