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269" r:id="rId4"/>
    <p:sldId id="271" r:id="rId5"/>
    <p:sldId id="270" r:id="rId6"/>
    <p:sldId id="294" r:id="rId7"/>
    <p:sldId id="284" r:id="rId8"/>
    <p:sldId id="272" r:id="rId9"/>
    <p:sldId id="274" r:id="rId10"/>
    <p:sldId id="273" r:id="rId11"/>
    <p:sldId id="275" r:id="rId12"/>
    <p:sldId id="276" r:id="rId13"/>
    <p:sldId id="281" r:id="rId14"/>
    <p:sldId id="277" r:id="rId15"/>
    <p:sldId id="278" r:id="rId16"/>
    <p:sldId id="279" r:id="rId17"/>
    <p:sldId id="280" r:id="rId18"/>
    <p:sldId id="285" r:id="rId19"/>
    <p:sldId id="287" r:id="rId20"/>
    <p:sldId id="295" r:id="rId21"/>
    <p:sldId id="289" r:id="rId22"/>
    <p:sldId id="293" r:id="rId23"/>
    <p:sldId id="291" r:id="rId24"/>
    <p:sldId id="286" r:id="rId25"/>
    <p:sldId id="288" r:id="rId26"/>
    <p:sldId id="292" r:id="rId27"/>
    <p:sldId id="296" r:id="rId28"/>
    <p:sldId id="299" r:id="rId29"/>
    <p:sldId id="298" r:id="rId30"/>
    <p:sldId id="300" r:id="rId31"/>
    <p:sldId id="301" r:id="rId32"/>
    <p:sldId id="297" r:id="rId33"/>
    <p:sldId id="266" r:id="rId34"/>
  </p:sldIdLst>
  <p:sldSz cx="13004800" cy="9753600"/>
  <p:notesSz cx="6858000" cy="9144000"/>
  <p:embeddedFontLst>
    <p:embeddedFont>
      <p:font typeface="함초롬바탕" panose="02030604000101010101" pitchFamily="18" charset="-127"/>
      <p:regular r:id="rId36"/>
      <p:bold r:id="rId37"/>
    </p:embeddedFont>
    <p:embeddedFont>
      <p:font typeface="배스킨라빈스 R" panose="02020603020101020101" pitchFamily="18" charset="-127"/>
      <p:regular r:id="rId38"/>
    </p:embeddedFont>
    <p:embeddedFont>
      <p:font typeface="KBIZ한마음고딕 R" panose="02020503020101020101" pitchFamily="18" charset="-127"/>
      <p:regular r:id="rId39"/>
    </p:embeddedFont>
    <p:embeddedFont>
      <p:font typeface="나눔고딕 ExtraBold" panose="020D0904000000000000" pitchFamily="50" charset="-127"/>
      <p:bold r:id="rId40"/>
    </p:embeddedFont>
    <p:embeddedFont>
      <p:font typeface="KBIZ한마음고딕 H" panose="02020503020101020101" pitchFamily="18" charset="-127"/>
      <p:regular r:id="rId41"/>
    </p:embeddedFont>
    <p:embeddedFont>
      <p:font typeface="Cooper Black" panose="0208090404030B020404" pitchFamily="18" charset="0"/>
      <p:regular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나눔고딕" panose="020D0604000000000000" pitchFamily="50" charset="-127"/>
      <p:regular r:id="rId45"/>
      <p:bold r:id="rId46"/>
    </p:embeddedFont>
    <p:embeddedFont>
      <p:font typeface="Arial Black" panose="020B0A04020102020204" pitchFamily="34" charset="0"/>
      <p:bold r:id="rId47"/>
    </p:embeddedFont>
    <p:embeddedFont>
      <p:font typeface="배스킨라빈스 B" panose="02020603020101020101" pitchFamily="18" charset="-127"/>
      <p:regular r:id="rId48"/>
    </p:embeddedFont>
    <p:embeddedFont>
      <p:font typeface="KBIZ한마음고딕 B" panose="02020503020101020101" pitchFamily="18" charset="-127"/>
      <p:regular r:id="rId49"/>
    </p:embeddedFont>
    <p:embeddedFont>
      <p:font typeface="함초롬돋움" panose="020B0604000101010101" pitchFamily="50" charset="-127"/>
      <p:regular r:id="rId50"/>
      <p:bold r:id="rId51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CCECFF"/>
    <a:srgbClr val="71893F"/>
    <a:srgbClr val="9BBB59"/>
    <a:srgbClr val="357D91"/>
    <a:srgbClr val="1B8199"/>
    <a:srgbClr val="219EBC"/>
    <a:srgbClr val="C7ECF5"/>
    <a:srgbClr val="011993"/>
    <a:srgbClr val="D1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ítulo">
    <p:bg>
      <p:bgPr>
        <a:solidFill>
          <a:srgbClr val="21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de la presentación"/>
          <p:cNvSpPr txBox="1">
            <a:spLocks noGrp="1"/>
          </p:cNvSpPr>
          <p:nvPr>
            <p:ph type="title" hasCustomPrompt="1"/>
          </p:nvPr>
        </p:nvSpPr>
        <p:spPr>
          <a:xfrm>
            <a:off x="494671" y="185305"/>
            <a:ext cx="11982838" cy="4338081"/>
          </a:xfrm>
          <a:prstGeom prst="rect">
            <a:avLst/>
          </a:prstGeom>
        </p:spPr>
        <p:txBody>
          <a:bodyPr anchor="b"/>
          <a:lstStyle>
            <a:lvl1pPr>
              <a:defRPr sz="8200" spc="-164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dirty="0" err="1"/>
              <a:t>Título</a:t>
            </a:r>
            <a:r>
              <a:rPr dirty="0"/>
              <a:t> de la </a:t>
            </a:r>
            <a:r>
              <a:rPr dirty="0" err="1"/>
              <a:t>presentación</a:t>
            </a:r>
            <a:endParaRPr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-22400" y="4740663"/>
            <a:ext cx="4231931" cy="4350833"/>
            <a:chOff x="-22400" y="4740663"/>
            <a:chExt cx="4231931" cy="43508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Rectángulo"/>
            <p:cNvSpPr/>
            <p:nvPr/>
          </p:nvSpPr>
          <p:spPr>
            <a:xfrm>
              <a:off x="-22400" y="4740663"/>
              <a:ext cx="3850949" cy="4350833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7" name="Rectángulo"/>
            <p:cNvSpPr/>
            <p:nvPr/>
          </p:nvSpPr>
          <p:spPr>
            <a:xfrm>
              <a:off x="76263" y="4834288"/>
              <a:ext cx="3650785" cy="4160763"/>
            </a:xfrm>
            <a:prstGeom prst="rect">
              <a:avLst/>
            </a:pr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8" name="Rectángulo"/>
            <p:cNvSpPr/>
            <p:nvPr/>
          </p:nvSpPr>
          <p:spPr>
            <a:xfrm>
              <a:off x="70728" y="4834289"/>
              <a:ext cx="692391" cy="415970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9" name="Team Project"/>
            <p:cNvSpPr txBox="1"/>
            <p:nvPr/>
          </p:nvSpPr>
          <p:spPr>
            <a:xfrm rot="16200000">
              <a:off x="-1519197" y="6511363"/>
              <a:ext cx="3872242" cy="518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en-US" dirty="0" smtClean="0"/>
                <a:t>Final</a:t>
              </a:r>
              <a:r>
                <a:rPr dirty="0" smtClean="0"/>
                <a:t> </a:t>
              </a:r>
              <a:r>
                <a:rPr dirty="0"/>
                <a:t>Project</a:t>
              </a:r>
            </a:p>
          </p:txBody>
        </p:sp>
        <p:sp>
          <p:nvSpPr>
            <p:cNvPr id="61" name="Module 5  ▸"/>
            <p:cNvSpPr txBox="1"/>
            <p:nvPr/>
          </p:nvSpPr>
          <p:spPr>
            <a:xfrm>
              <a:off x="978254" y="6392635"/>
              <a:ext cx="3212374" cy="379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en-US" sz="2000" dirty="0" smtClean="0"/>
                <a:t>A.I. Experts   </a:t>
              </a:r>
              <a:r>
                <a:rPr sz="2000" dirty="0" smtClean="0"/>
                <a:t>▸</a:t>
              </a:r>
              <a:endParaRPr sz="2000" dirty="0"/>
            </a:p>
          </p:txBody>
        </p:sp>
        <p:sp>
          <p:nvSpPr>
            <p:cNvPr id="62" name="Module 4  ▸"/>
            <p:cNvSpPr txBox="1"/>
            <p:nvPr/>
          </p:nvSpPr>
          <p:spPr>
            <a:xfrm>
              <a:off x="935164" y="6989188"/>
              <a:ext cx="3212374" cy="386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en-US" sz="2000" dirty="0" smtClean="0"/>
                <a:t>Deep Learning  </a:t>
              </a:r>
              <a:r>
                <a:rPr sz="2000" dirty="0" smtClean="0"/>
                <a:t>▸</a:t>
              </a:r>
              <a:endParaRPr sz="2000" dirty="0"/>
            </a:p>
          </p:txBody>
        </p:sp>
        <p:sp>
          <p:nvSpPr>
            <p:cNvPr id="63" name="Module 3  ▸"/>
            <p:cNvSpPr txBox="1"/>
            <p:nvPr/>
          </p:nvSpPr>
          <p:spPr>
            <a:xfrm>
              <a:off x="979549" y="7649258"/>
              <a:ext cx="3212374" cy="386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en-US" sz="2000" dirty="0" smtClean="0"/>
                <a:t>Studies</a:t>
              </a:r>
              <a:r>
                <a:rPr lang="en-US" sz="2000" baseline="0" dirty="0" smtClean="0"/>
                <a:t>        </a:t>
              </a:r>
              <a:r>
                <a:rPr sz="2000" dirty="0" smtClean="0"/>
                <a:t>▸</a:t>
              </a:r>
              <a:endParaRPr sz="2000" dirty="0"/>
            </a:p>
          </p:txBody>
        </p:sp>
        <p:sp>
          <p:nvSpPr>
            <p:cNvPr id="64" name="Module 2  ▸"/>
            <p:cNvSpPr txBox="1"/>
            <p:nvPr/>
          </p:nvSpPr>
          <p:spPr>
            <a:xfrm>
              <a:off x="997157" y="8284165"/>
              <a:ext cx="3212374" cy="386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en-US" sz="2000" dirty="0" smtClean="0"/>
                <a:t>Practice      </a:t>
              </a:r>
              <a:r>
                <a:rPr lang="en-US" sz="2000" baseline="0" dirty="0" smtClean="0"/>
                <a:t> </a:t>
              </a:r>
              <a:r>
                <a:rPr sz="2000" dirty="0" smtClean="0"/>
                <a:t>▸</a:t>
              </a:r>
              <a:endParaRPr sz="2000" dirty="0"/>
            </a:p>
          </p:txBody>
        </p:sp>
        <p:sp>
          <p:nvSpPr>
            <p:cNvPr id="66" name="Module 7  ▸"/>
            <p:cNvSpPr txBox="1"/>
            <p:nvPr/>
          </p:nvSpPr>
          <p:spPr>
            <a:xfrm>
              <a:off x="978254" y="5736945"/>
              <a:ext cx="3212374" cy="386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en-US" sz="2000" dirty="0" smtClean="0"/>
                <a:t>KSA            </a:t>
              </a:r>
              <a:r>
                <a:rPr sz="2000" dirty="0" smtClean="0"/>
                <a:t>▸</a:t>
              </a:r>
              <a:endParaRPr sz="2000" dirty="0"/>
            </a:p>
          </p:txBody>
        </p:sp>
        <p:sp>
          <p:nvSpPr>
            <p:cNvPr id="68" name="Rectángulo"/>
            <p:cNvSpPr/>
            <p:nvPr/>
          </p:nvSpPr>
          <p:spPr>
            <a:xfrm>
              <a:off x="751354" y="4834289"/>
              <a:ext cx="2994947" cy="788508"/>
            </a:xfrm>
            <a:prstGeom prst="rect">
              <a:avLst/>
            </a:prstGeom>
            <a:solidFill>
              <a:srgbClr val="0119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800"/>
            </a:p>
          </p:txBody>
        </p:sp>
        <p:sp>
          <p:nvSpPr>
            <p:cNvPr id="69" name="Module 8  ▸"/>
            <p:cNvSpPr txBox="1"/>
            <p:nvPr/>
          </p:nvSpPr>
          <p:spPr>
            <a:xfrm>
              <a:off x="997157" y="5047251"/>
              <a:ext cx="3212374" cy="386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en-US" sz="2000" dirty="0" smtClean="0"/>
                <a:t>Project</a:t>
              </a:r>
              <a:r>
                <a:rPr lang="en-US" sz="2000" baseline="0" dirty="0" smtClean="0"/>
                <a:t>        </a:t>
              </a:r>
              <a:r>
                <a:rPr sz="2000" dirty="0" smtClean="0"/>
                <a:t>▸</a:t>
              </a:r>
              <a:endParaRPr sz="2000" dirty="0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-24695" y="9016265"/>
            <a:ext cx="13029495" cy="751721"/>
            <a:chOff x="-24695" y="9016265"/>
            <a:chExt cx="13029495" cy="751721"/>
          </a:xfrm>
        </p:grpSpPr>
        <p:grpSp>
          <p:nvGrpSpPr>
            <p:cNvPr id="8" name="그룹 7"/>
            <p:cNvGrpSpPr/>
            <p:nvPr/>
          </p:nvGrpSpPr>
          <p:grpSpPr>
            <a:xfrm>
              <a:off x="-24695" y="9016265"/>
              <a:ext cx="13029495" cy="744728"/>
              <a:chOff x="-24695" y="9016265"/>
              <a:chExt cx="13029495" cy="74472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-24695" y="9016265"/>
                <a:ext cx="13029495" cy="737336"/>
                <a:chOff x="-24695" y="9016265"/>
                <a:chExt cx="13029495" cy="737336"/>
              </a:xfrm>
            </p:grpSpPr>
            <p:sp>
              <p:nvSpPr>
                <p:cNvPr id="70" name="Rectángulo"/>
                <p:cNvSpPr/>
                <p:nvPr/>
              </p:nvSpPr>
              <p:spPr>
                <a:xfrm>
                  <a:off x="-24695" y="9016265"/>
                  <a:ext cx="13029495" cy="623188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1" name="Rectángulo"/>
                <p:cNvSpPr/>
                <p:nvPr/>
              </p:nvSpPr>
              <p:spPr>
                <a:xfrm>
                  <a:off x="-24695" y="9091335"/>
                  <a:ext cx="13029495" cy="662266"/>
                </a:xfrm>
                <a:prstGeom prst="rect">
                  <a:avLst/>
                </a:pr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73" name="Rectángulo"/>
              <p:cNvSpPr/>
              <p:nvPr/>
            </p:nvSpPr>
            <p:spPr>
              <a:xfrm>
                <a:off x="-24693" y="9110157"/>
                <a:ext cx="1612569" cy="650836"/>
              </a:xfrm>
              <a:prstGeom prst="rect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4" name="Rectángulo"/>
              <p:cNvSpPr/>
              <p:nvPr/>
            </p:nvSpPr>
            <p:spPr>
              <a:xfrm>
                <a:off x="48768" y="9195579"/>
                <a:ext cx="1550386" cy="558333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5" name="Rectángulo"/>
              <p:cNvSpPr/>
              <p:nvPr/>
            </p:nvSpPr>
            <p:spPr>
              <a:xfrm>
                <a:off x="48768" y="9195579"/>
                <a:ext cx="1464664" cy="466146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7" name="Start"/>
            <p:cNvSpPr txBox="1"/>
            <p:nvPr/>
          </p:nvSpPr>
          <p:spPr>
            <a:xfrm>
              <a:off x="328602" y="9241931"/>
              <a:ext cx="872034" cy="3872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sz="2000" dirty="0"/>
                <a:t>Start</a:t>
              </a:r>
            </a:p>
          </p:txBody>
        </p:sp>
        <p:sp>
          <p:nvSpPr>
            <p:cNvPr id="78" name="Rectángulo"/>
            <p:cNvSpPr/>
            <p:nvPr/>
          </p:nvSpPr>
          <p:spPr>
            <a:xfrm>
              <a:off x="10378999" y="9091334"/>
              <a:ext cx="2625801" cy="676652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9" name="Rectángulo"/>
            <p:cNvSpPr/>
            <p:nvPr/>
          </p:nvSpPr>
          <p:spPr>
            <a:xfrm>
              <a:off x="10378999" y="9083942"/>
              <a:ext cx="2567381" cy="623187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" name="Rectángulo"/>
            <p:cNvSpPr/>
            <p:nvPr/>
          </p:nvSpPr>
          <p:spPr>
            <a:xfrm>
              <a:off x="10465587" y="9145976"/>
              <a:ext cx="2480793" cy="561153"/>
            </a:xfrm>
            <a:prstGeom prst="rect">
              <a:avLst/>
            </a:pr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3828549" y="4746682"/>
            <a:ext cx="3857005" cy="2902265"/>
            <a:chOff x="3822509" y="3803336"/>
            <a:chExt cx="3857005" cy="29022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그룹 2"/>
            <p:cNvGrpSpPr/>
            <p:nvPr userDrawn="1"/>
          </p:nvGrpSpPr>
          <p:grpSpPr>
            <a:xfrm>
              <a:off x="3822509" y="3803336"/>
              <a:ext cx="3857005" cy="2902265"/>
              <a:chOff x="3837749" y="3666176"/>
              <a:chExt cx="3857005" cy="2902265"/>
            </a:xfrm>
          </p:grpSpPr>
          <p:sp>
            <p:nvSpPr>
              <p:cNvPr id="83" name="Rectángulo"/>
              <p:cNvSpPr/>
              <p:nvPr/>
            </p:nvSpPr>
            <p:spPr>
              <a:xfrm>
                <a:off x="3837749" y="3666176"/>
                <a:ext cx="3857005" cy="2902265"/>
              </a:xfrm>
              <a:prstGeom prst="rect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800"/>
              </a:p>
            </p:txBody>
          </p:sp>
          <p:sp>
            <p:nvSpPr>
              <p:cNvPr id="84" name="Rectángulo"/>
              <p:cNvSpPr/>
              <p:nvPr/>
            </p:nvSpPr>
            <p:spPr>
              <a:xfrm>
                <a:off x="3944928" y="3775711"/>
                <a:ext cx="3747346" cy="2792730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800"/>
              </a:p>
            </p:txBody>
          </p:sp>
          <p:sp>
            <p:nvSpPr>
              <p:cNvPr id="85" name="Rectángulo"/>
              <p:cNvSpPr/>
              <p:nvPr/>
            </p:nvSpPr>
            <p:spPr>
              <a:xfrm>
                <a:off x="3944928" y="3779729"/>
                <a:ext cx="3670305" cy="2715858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800"/>
              </a:p>
            </p:txBody>
          </p:sp>
        </p:grpSp>
        <p:sp>
          <p:nvSpPr>
            <p:cNvPr id="87" name="Frame combine  ▸"/>
            <p:cNvSpPr txBox="1"/>
            <p:nvPr/>
          </p:nvSpPr>
          <p:spPr>
            <a:xfrm>
              <a:off x="4144823" y="4714949"/>
              <a:ext cx="3212374" cy="386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en-US" sz="2000" dirty="0" smtClean="0"/>
                <a:t>Data Security      </a:t>
              </a:r>
              <a:r>
                <a:rPr sz="2000" dirty="0" smtClean="0"/>
                <a:t>▸</a:t>
              </a:r>
              <a:endParaRPr sz="2000" dirty="0"/>
            </a:p>
          </p:txBody>
        </p:sp>
        <p:sp>
          <p:nvSpPr>
            <p:cNvPr id="92" name="Load *.BMP"/>
            <p:cNvSpPr txBox="1"/>
            <p:nvPr/>
          </p:nvSpPr>
          <p:spPr>
            <a:xfrm>
              <a:off x="4144823" y="5346964"/>
              <a:ext cx="3212374" cy="386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en-US" sz="2000" dirty="0" smtClean="0"/>
                <a:t>System Monitoring  </a:t>
              </a:r>
              <a:r>
                <a:rPr lang="ko-KR" altLang="en-US" sz="2000" dirty="0" smtClean="0"/>
                <a:t>▸</a:t>
              </a:r>
              <a:endParaRPr sz="2000" dirty="0"/>
            </a:p>
          </p:txBody>
        </p:sp>
        <p:sp>
          <p:nvSpPr>
            <p:cNvPr id="93" name="Rectángulo"/>
            <p:cNvSpPr/>
            <p:nvPr/>
          </p:nvSpPr>
          <p:spPr>
            <a:xfrm>
              <a:off x="3927208" y="3913044"/>
              <a:ext cx="3671652" cy="634593"/>
            </a:xfrm>
            <a:prstGeom prst="rect">
              <a:avLst/>
            </a:prstGeom>
            <a:solidFill>
              <a:srgbClr val="01199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800"/>
            </a:p>
          </p:txBody>
        </p:sp>
        <p:sp>
          <p:nvSpPr>
            <p:cNvPr id="94" name="Team D.D.      ▸"/>
            <p:cNvSpPr txBox="1"/>
            <p:nvPr/>
          </p:nvSpPr>
          <p:spPr>
            <a:xfrm>
              <a:off x="4144823" y="4082706"/>
              <a:ext cx="3212374" cy="386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en-US" sz="2000" dirty="0" smtClean="0"/>
                <a:t>VITEC</a:t>
              </a:r>
              <a:r>
                <a:rPr lang="en-US" sz="2000" baseline="0" dirty="0" smtClean="0"/>
                <a:t>              </a:t>
              </a:r>
              <a:r>
                <a:rPr sz="2000" dirty="0" smtClean="0"/>
                <a:t>▸</a:t>
              </a:r>
              <a:endParaRPr sz="2000" dirty="0"/>
            </a:p>
          </p:txBody>
        </p:sp>
        <p:sp>
          <p:nvSpPr>
            <p:cNvPr id="98" name="Auto Masking   ▸"/>
            <p:cNvSpPr txBox="1"/>
            <p:nvPr/>
          </p:nvSpPr>
          <p:spPr>
            <a:xfrm>
              <a:off x="4144080" y="6015235"/>
              <a:ext cx="3212374" cy="386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en-US" sz="2000" dirty="0" smtClean="0"/>
                <a:t>Big Data Analysis  </a:t>
              </a:r>
              <a:r>
                <a:rPr sz="2000" dirty="0" smtClean="0"/>
                <a:t>▸</a:t>
              </a:r>
              <a:endParaRPr sz="2000" dirty="0"/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7604900" y="4754702"/>
            <a:ext cx="3857005" cy="837968"/>
            <a:chOff x="7613534" y="3658499"/>
            <a:chExt cx="3857005" cy="8379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그룹 1"/>
            <p:cNvGrpSpPr/>
            <p:nvPr/>
          </p:nvGrpSpPr>
          <p:grpSpPr>
            <a:xfrm>
              <a:off x="7613534" y="3658499"/>
              <a:ext cx="3857005" cy="837968"/>
              <a:chOff x="7712594" y="3666119"/>
              <a:chExt cx="3857005" cy="837968"/>
            </a:xfrm>
          </p:grpSpPr>
          <p:sp>
            <p:nvSpPr>
              <p:cNvPr id="88" name="Rectángulo"/>
              <p:cNvSpPr/>
              <p:nvPr/>
            </p:nvSpPr>
            <p:spPr>
              <a:xfrm>
                <a:off x="7712594" y="3666178"/>
                <a:ext cx="3857005" cy="837909"/>
              </a:xfrm>
              <a:prstGeom prst="rect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9" name="Rectángulo"/>
              <p:cNvSpPr/>
              <p:nvPr/>
            </p:nvSpPr>
            <p:spPr>
              <a:xfrm>
                <a:off x="7813067" y="3669929"/>
                <a:ext cx="3751511" cy="834158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0" name="Rectángulo"/>
              <p:cNvSpPr/>
              <p:nvPr/>
            </p:nvSpPr>
            <p:spPr>
              <a:xfrm>
                <a:off x="7815963" y="3666119"/>
                <a:ext cx="3652138" cy="746992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" name="Rectángulo"/>
              <p:cNvSpPr/>
              <p:nvPr/>
            </p:nvSpPr>
            <p:spPr>
              <a:xfrm>
                <a:off x="7813069" y="3775710"/>
                <a:ext cx="3655032" cy="637401"/>
              </a:xfrm>
              <a:prstGeom prst="rect">
                <a:avLst/>
              </a:prstGeom>
              <a:solidFill>
                <a:srgbClr val="011993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00" name="Juhyung Han"/>
            <p:cNvSpPr txBox="1"/>
            <p:nvPr/>
          </p:nvSpPr>
          <p:spPr>
            <a:xfrm>
              <a:off x="7910820" y="3909588"/>
              <a:ext cx="3212375" cy="3872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ko-KR" altLang="en-US" sz="2000" dirty="0" smtClean="0"/>
                <a:t>👑 </a:t>
              </a:r>
              <a:r>
                <a:rPr lang="en-US" sz="2000" dirty="0" err="1" smtClean="0"/>
                <a:t>Yeahwon</a:t>
              </a:r>
              <a:r>
                <a:rPr lang="en-US" sz="2000" baseline="0" dirty="0" smtClean="0"/>
                <a:t> Do</a:t>
              </a:r>
              <a:endParaRPr sz="2000" dirty="0"/>
            </a:p>
          </p:txBody>
        </p:sp>
      </p:grpSp>
      <p:sp>
        <p:nvSpPr>
          <p:cNvPr id="109" name="2020-07-27"/>
          <p:cNvSpPr txBox="1">
            <a:spLocks/>
          </p:cNvSpPr>
          <p:nvPr userDrawn="1"/>
        </p:nvSpPr>
        <p:spPr>
          <a:xfrm>
            <a:off x="10576071" y="9214943"/>
            <a:ext cx="2406456" cy="402699"/>
          </a:xfrm>
          <a:prstGeom prst="rect">
            <a:avLst/>
          </a:prstGeom>
        </p:spPr>
        <p:txBody>
          <a:bodyPr numCol="1" spcCol="38100" anchor="b"/>
          <a:lstStyle>
            <a:lvl1pPr marL="0" marR="0" indent="0" algn="l" defTabSz="4258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3" b="1" i="0" u="none" strike="noStrike" cap="none" spc="0" baseline="0">
                <a:solidFill>
                  <a:srgbClr val="000000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dirty="0" smtClean="0"/>
              <a:t>2020-11-12 (Thu)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780" y="432616"/>
            <a:ext cx="9522983" cy="50649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" y="1557338"/>
            <a:ext cx="11938000" cy="7080250"/>
          </a:xfrm>
          <a:prstGeom prst="rect">
            <a:avLst/>
          </a:prstGeom>
        </p:spPr>
        <p:txBody>
          <a:bodyPr/>
          <a:lstStyle>
            <a:lvl1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1pPr>
            <a:lvl2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2pPr>
            <a:lvl3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3pPr>
            <a:lvl4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4pPr>
            <a:lvl5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220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" y="1557338"/>
            <a:ext cx="11938000" cy="7080250"/>
          </a:xfrm>
          <a:prstGeom prst="rect">
            <a:avLst/>
          </a:prstGeom>
        </p:spPr>
        <p:txBody>
          <a:bodyPr/>
          <a:lstStyle>
            <a:lvl1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1pPr>
            <a:lvl2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2pPr>
            <a:lvl3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3pPr>
            <a:lvl4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4pPr>
            <a:lvl5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9493" y="432616"/>
            <a:ext cx="9597123" cy="3952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08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 userDrawn="1"/>
        </p:nvGrpSpPr>
        <p:grpSpPr>
          <a:xfrm>
            <a:off x="-24695" y="9016265"/>
            <a:ext cx="13029495" cy="751721"/>
            <a:chOff x="-24695" y="9016265"/>
            <a:chExt cx="13029495" cy="751721"/>
          </a:xfrm>
        </p:grpSpPr>
        <p:grpSp>
          <p:nvGrpSpPr>
            <p:cNvPr id="46" name="그룹 45"/>
            <p:cNvGrpSpPr/>
            <p:nvPr/>
          </p:nvGrpSpPr>
          <p:grpSpPr>
            <a:xfrm>
              <a:off x="-24695" y="9016265"/>
              <a:ext cx="13029495" cy="740918"/>
              <a:chOff x="-24695" y="9016265"/>
              <a:chExt cx="13029495" cy="740918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-24695" y="9016265"/>
                <a:ext cx="13029495" cy="737336"/>
                <a:chOff x="-24695" y="9016265"/>
                <a:chExt cx="13029495" cy="737336"/>
              </a:xfrm>
            </p:grpSpPr>
            <p:sp>
              <p:nvSpPr>
                <p:cNvPr id="55" name="Rectángulo"/>
                <p:cNvSpPr/>
                <p:nvPr/>
              </p:nvSpPr>
              <p:spPr>
                <a:xfrm>
                  <a:off x="-24695" y="9016265"/>
                  <a:ext cx="13029495" cy="623188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56" name="Rectángulo"/>
                <p:cNvSpPr/>
                <p:nvPr/>
              </p:nvSpPr>
              <p:spPr>
                <a:xfrm>
                  <a:off x="-24695" y="9091335"/>
                  <a:ext cx="13029495" cy="662266"/>
                </a:xfrm>
                <a:prstGeom prst="rect">
                  <a:avLst/>
                </a:pr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52" name="Rectángulo"/>
              <p:cNvSpPr/>
              <p:nvPr/>
            </p:nvSpPr>
            <p:spPr>
              <a:xfrm>
                <a:off x="-24693" y="9076950"/>
                <a:ext cx="1612569" cy="680233"/>
              </a:xfrm>
              <a:prstGeom prst="rect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3" name="Rectángulo"/>
              <p:cNvSpPr/>
              <p:nvPr/>
            </p:nvSpPr>
            <p:spPr>
              <a:xfrm>
                <a:off x="-22608" y="9016265"/>
                <a:ext cx="1550386" cy="690863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4" name="Rectángulo"/>
              <p:cNvSpPr/>
              <p:nvPr/>
            </p:nvSpPr>
            <p:spPr>
              <a:xfrm>
                <a:off x="32286" y="9076949"/>
                <a:ext cx="1495491" cy="630179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47" name="Start"/>
            <p:cNvSpPr txBox="1"/>
            <p:nvPr/>
          </p:nvSpPr>
          <p:spPr>
            <a:xfrm>
              <a:off x="328602" y="9241931"/>
              <a:ext cx="872034" cy="3872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sz="2000" dirty="0"/>
                <a:t>Start</a:t>
              </a:r>
            </a:p>
          </p:txBody>
        </p:sp>
        <p:sp>
          <p:nvSpPr>
            <p:cNvPr id="48" name="Rectángulo"/>
            <p:cNvSpPr/>
            <p:nvPr/>
          </p:nvSpPr>
          <p:spPr>
            <a:xfrm>
              <a:off x="10378999" y="9091334"/>
              <a:ext cx="2625801" cy="676652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" name="Rectángulo"/>
            <p:cNvSpPr/>
            <p:nvPr/>
          </p:nvSpPr>
          <p:spPr>
            <a:xfrm>
              <a:off x="10378999" y="9083942"/>
              <a:ext cx="2567381" cy="623187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0" name="Rectángulo"/>
            <p:cNvSpPr/>
            <p:nvPr/>
          </p:nvSpPr>
          <p:spPr>
            <a:xfrm>
              <a:off x="10465587" y="9145976"/>
              <a:ext cx="2480793" cy="561153"/>
            </a:xfrm>
            <a:prstGeom prst="rect">
              <a:avLst/>
            </a:pr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75" name="2020-07-27"/>
          <p:cNvSpPr txBox="1">
            <a:spLocks/>
          </p:cNvSpPr>
          <p:nvPr userDrawn="1"/>
        </p:nvSpPr>
        <p:spPr>
          <a:xfrm>
            <a:off x="10576071" y="9214943"/>
            <a:ext cx="2406456" cy="402699"/>
          </a:xfrm>
          <a:prstGeom prst="rect">
            <a:avLst/>
          </a:prstGeom>
        </p:spPr>
        <p:txBody>
          <a:bodyPr numCol="1" spcCol="38100" anchor="b"/>
          <a:lstStyle>
            <a:lvl1pPr marL="0" marR="0" indent="0" algn="l" defTabSz="4258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3" b="1" i="0" u="none" strike="noStrike" cap="none" spc="0" baseline="0">
                <a:solidFill>
                  <a:srgbClr val="000000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dirty="0" smtClean="0"/>
              <a:t>2020-11-12 (Thu)</a:t>
            </a:r>
            <a:endParaRPr 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223203" y="240051"/>
            <a:ext cx="12545124" cy="8618073"/>
            <a:chOff x="206789" y="223114"/>
            <a:chExt cx="12545124" cy="8618073"/>
          </a:xfrm>
        </p:grpSpPr>
        <p:grpSp>
          <p:nvGrpSpPr>
            <p:cNvPr id="77" name="그룹 76"/>
            <p:cNvGrpSpPr/>
            <p:nvPr userDrawn="1"/>
          </p:nvGrpSpPr>
          <p:grpSpPr>
            <a:xfrm>
              <a:off x="206789" y="223114"/>
              <a:ext cx="12545124" cy="8618073"/>
              <a:chOff x="206789" y="223114"/>
              <a:chExt cx="12545124" cy="8618073"/>
            </a:xfrm>
          </p:grpSpPr>
          <p:grpSp>
            <p:nvGrpSpPr>
              <p:cNvPr id="79" name="그룹 78"/>
              <p:cNvGrpSpPr/>
              <p:nvPr userDrawn="1"/>
            </p:nvGrpSpPr>
            <p:grpSpPr>
              <a:xfrm>
                <a:off x="206789" y="223114"/>
                <a:ext cx="12545124" cy="8618073"/>
                <a:chOff x="206789" y="223114"/>
                <a:chExt cx="12545124" cy="861807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7" name="Rectángulo"/>
                <p:cNvSpPr/>
                <p:nvPr/>
              </p:nvSpPr>
              <p:spPr>
                <a:xfrm>
                  <a:off x="206789" y="223114"/>
                  <a:ext cx="12545124" cy="8618073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8" name="Rectángulo"/>
                <p:cNvSpPr/>
                <p:nvPr/>
              </p:nvSpPr>
              <p:spPr>
                <a:xfrm>
                  <a:off x="308281" y="320469"/>
                  <a:ext cx="12442491" cy="8425393"/>
                </a:xfrm>
                <a:prstGeom prst="rect">
                  <a:avLst/>
                </a:pr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rPr lang="en-US" dirty="0" smtClean="0"/>
                    <a:t>F</a:t>
                  </a:r>
                  <a:r>
                    <a:rPr lang="ko-KR" altLang="en-US" dirty="0" err="1" smtClean="0">
                      <a:solidFill>
                        <a:schemeClr val="tx1"/>
                      </a:solidFill>
                    </a:rPr>
                    <a:t>ㅇㅇㅇㅇ</a:t>
                  </a:r>
                  <a:endParaRPr dirty="0"/>
                </a:p>
              </p:txBody>
            </p:sp>
            <p:sp>
              <p:nvSpPr>
                <p:cNvPr id="99" name="Rectángulo"/>
                <p:cNvSpPr/>
                <p:nvPr/>
              </p:nvSpPr>
              <p:spPr>
                <a:xfrm>
                  <a:off x="300206" y="320780"/>
                  <a:ext cx="12357150" cy="570321"/>
                </a:xfrm>
                <a:prstGeom prst="rect">
                  <a:avLst/>
                </a:prstGeom>
                <a:solidFill>
                  <a:srgbClr val="0119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0" name="Rectángulo"/>
                <p:cNvSpPr/>
                <p:nvPr/>
              </p:nvSpPr>
              <p:spPr>
                <a:xfrm>
                  <a:off x="328602" y="1309469"/>
                  <a:ext cx="12328754" cy="7436393"/>
                </a:xfrm>
                <a:prstGeom prst="rect">
                  <a:avLst/>
                </a:prstGeom>
                <a:solidFill>
                  <a:srgbClr val="A9A9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1" name="Rectángulo"/>
                <p:cNvSpPr/>
                <p:nvPr/>
              </p:nvSpPr>
              <p:spPr>
                <a:xfrm>
                  <a:off x="399690" y="1368809"/>
                  <a:ext cx="12257666" cy="7377053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2" name="Rectángulo"/>
                <p:cNvSpPr/>
                <p:nvPr/>
              </p:nvSpPr>
              <p:spPr>
                <a:xfrm>
                  <a:off x="399690" y="1396024"/>
                  <a:ext cx="12168230" cy="734983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80" name="그룹 79"/>
              <p:cNvGrpSpPr/>
              <p:nvPr userDrawn="1"/>
            </p:nvGrpSpPr>
            <p:grpSpPr>
              <a:xfrm>
                <a:off x="11034348" y="351409"/>
                <a:ext cx="520073" cy="500434"/>
                <a:chOff x="13195018" y="1537379"/>
                <a:chExt cx="597921" cy="585864"/>
              </a:xfrm>
            </p:grpSpPr>
            <p:sp>
              <p:nvSpPr>
                <p:cNvPr id="94" name="Rectángulo"/>
                <p:cNvSpPr/>
                <p:nvPr/>
              </p:nvSpPr>
              <p:spPr>
                <a:xfrm>
                  <a:off x="13195018" y="1537379"/>
                  <a:ext cx="597921" cy="585864"/>
                </a:xfrm>
                <a:prstGeom prst="rect">
                  <a:avLst/>
                </a:prstGeom>
                <a:solidFill>
                  <a:srgbClr val="A9A9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5" name="Cuadrado"/>
                <p:cNvSpPr/>
                <p:nvPr/>
              </p:nvSpPr>
              <p:spPr>
                <a:xfrm>
                  <a:off x="13195738" y="1538145"/>
                  <a:ext cx="569791" cy="559259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6" name="Cuadrado"/>
                <p:cNvSpPr/>
                <p:nvPr/>
              </p:nvSpPr>
              <p:spPr>
                <a:xfrm>
                  <a:off x="13227254" y="1566355"/>
                  <a:ext cx="538275" cy="532954"/>
                </a:xfrm>
                <a:prstGeom prst="rect">
                  <a:avLst/>
                </a:pr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81" name="그룹 80"/>
              <p:cNvGrpSpPr/>
              <p:nvPr userDrawn="1"/>
            </p:nvGrpSpPr>
            <p:grpSpPr>
              <a:xfrm>
                <a:off x="11562456" y="351438"/>
                <a:ext cx="520073" cy="500434"/>
                <a:chOff x="13195018" y="1537379"/>
                <a:chExt cx="597921" cy="585864"/>
              </a:xfrm>
            </p:grpSpPr>
            <p:sp>
              <p:nvSpPr>
                <p:cNvPr id="91" name="Rectángulo"/>
                <p:cNvSpPr/>
                <p:nvPr/>
              </p:nvSpPr>
              <p:spPr>
                <a:xfrm>
                  <a:off x="13195018" y="1537379"/>
                  <a:ext cx="597921" cy="585864"/>
                </a:xfrm>
                <a:prstGeom prst="rect">
                  <a:avLst/>
                </a:prstGeom>
                <a:solidFill>
                  <a:srgbClr val="A9A9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2" name="Cuadrado"/>
                <p:cNvSpPr/>
                <p:nvPr/>
              </p:nvSpPr>
              <p:spPr>
                <a:xfrm>
                  <a:off x="13195738" y="1538145"/>
                  <a:ext cx="569791" cy="559259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3" name="Cuadrado"/>
                <p:cNvSpPr/>
                <p:nvPr/>
              </p:nvSpPr>
              <p:spPr>
                <a:xfrm>
                  <a:off x="13227254" y="1566355"/>
                  <a:ext cx="538275" cy="532954"/>
                </a:xfrm>
                <a:prstGeom prst="rect">
                  <a:avLst/>
                </a:pr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82" name="그룹 81"/>
              <p:cNvGrpSpPr/>
              <p:nvPr userDrawn="1"/>
            </p:nvGrpSpPr>
            <p:grpSpPr>
              <a:xfrm>
                <a:off x="12091517" y="351438"/>
                <a:ext cx="520073" cy="500434"/>
                <a:chOff x="13195018" y="1537379"/>
                <a:chExt cx="597921" cy="585864"/>
              </a:xfrm>
            </p:grpSpPr>
            <p:sp>
              <p:nvSpPr>
                <p:cNvPr id="88" name="Rectángulo"/>
                <p:cNvSpPr/>
                <p:nvPr/>
              </p:nvSpPr>
              <p:spPr>
                <a:xfrm>
                  <a:off x="13195018" y="1537379"/>
                  <a:ext cx="597921" cy="585864"/>
                </a:xfrm>
                <a:prstGeom prst="rect">
                  <a:avLst/>
                </a:prstGeom>
                <a:solidFill>
                  <a:srgbClr val="A9A9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9" name="Cuadrado"/>
                <p:cNvSpPr/>
                <p:nvPr/>
              </p:nvSpPr>
              <p:spPr>
                <a:xfrm>
                  <a:off x="13195738" y="1538145"/>
                  <a:ext cx="569791" cy="559259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0" name="Cuadrado"/>
                <p:cNvSpPr/>
                <p:nvPr/>
              </p:nvSpPr>
              <p:spPr>
                <a:xfrm>
                  <a:off x="13227254" y="1566355"/>
                  <a:ext cx="538275" cy="532954"/>
                </a:xfrm>
                <a:prstGeom prst="rect">
                  <a:avLst/>
                </a:pr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83" name="X"/>
              <p:cNvSpPr txBox="1"/>
              <p:nvPr userDrawn="1"/>
            </p:nvSpPr>
            <p:spPr>
              <a:xfrm>
                <a:off x="12205035" y="422761"/>
                <a:ext cx="258045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84" name="X"/>
              <p:cNvSpPr txBox="1"/>
              <p:nvPr userDrawn="1"/>
            </p:nvSpPr>
            <p:spPr>
              <a:xfrm>
                <a:off x="11157251" y="364590"/>
                <a:ext cx="258045" cy="434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_</a:t>
                </a:r>
                <a:endParaRPr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" name="그룹 84"/>
              <p:cNvGrpSpPr/>
              <p:nvPr userDrawn="1"/>
            </p:nvGrpSpPr>
            <p:grpSpPr>
              <a:xfrm>
                <a:off x="11668786" y="493465"/>
                <a:ext cx="298064" cy="244151"/>
                <a:chOff x="11662690" y="511753"/>
                <a:chExt cx="298064" cy="244151"/>
              </a:xfrm>
            </p:grpSpPr>
            <p:sp>
              <p:nvSpPr>
                <p:cNvPr id="86" name="직사각형 85"/>
                <p:cNvSpPr/>
                <p:nvPr userDrawn="1"/>
              </p:nvSpPr>
              <p:spPr>
                <a:xfrm>
                  <a:off x="11662690" y="512064"/>
                  <a:ext cx="298064" cy="24384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1733930" rtl="0" fontAlgn="auto" latinLnBrk="0" hangingPunct="0">
                    <a:lnSpc>
                      <a:spcPct val="90000"/>
                    </a:lnSpc>
                    <a:spcBef>
                      <a:spcPts val="3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3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  <p:sp>
              <p:nvSpPr>
                <p:cNvPr id="87" name="직사각형 86"/>
                <p:cNvSpPr/>
                <p:nvPr userDrawn="1"/>
              </p:nvSpPr>
              <p:spPr>
                <a:xfrm>
                  <a:off x="11668271" y="511753"/>
                  <a:ext cx="292481" cy="48723"/>
                </a:xfrm>
                <a:prstGeom prst="rect">
                  <a:avLst/>
                </a:prstGeom>
                <a:solidFill>
                  <a:schemeClr val="tx1"/>
                </a:solidFill>
                <a:ln w="38100" cap="flat">
                  <a:noFill/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1733930" rtl="0" fontAlgn="auto" latinLnBrk="0" hangingPunct="0">
                    <a:lnSpc>
                      <a:spcPct val="90000"/>
                    </a:lnSpc>
                    <a:spcBef>
                      <a:spcPts val="3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3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</p:grpSp>
        </p:grpSp>
        <p:sp>
          <p:nvSpPr>
            <p:cNvPr id="78" name="TextBox 77"/>
            <p:cNvSpPr txBox="1"/>
            <p:nvPr userDrawn="1"/>
          </p:nvSpPr>
          <p:spPr>
            <a:xfrm>
              <a:off x="372407" y="519358"/>
              <a:ext cx="4497859" cy="789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sng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F</a:t>
              </a:r>
              <a:r>
                <a:rPr kumimoji="0" lang="en-US" altLang="ko-KR" sz="2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ile   </a:t>
              </a:r>
              <a:r>
                <a:rPr kumimoji="0" lang="en-US" altLang="ko-KR" sz="2000" b="0" i="0" u="sng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E</a:t>
              </a:r>
              <a:r>
                <a:rPr kumimoji="0" lang="en-US" altLang="ko-KR" sz="2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dit  </a:t>
              </a:r>
              <a:r>
                <a:rPr kumimoji="0" lang="en-US" altLang="ko-KR" sz="2000" b="0" i="0" u="sng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V</a:t>
              </a:r>
              <a:r>
                <a:rPr kumimoji="0" lang="en-US" altLang="ko-KR" sz="2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iew  </a:t>
              </a:r>
              <a:r>
                <a:rPr kumimoji="0" lang="en-US" altLang="ko-KR" sz="2000" b="0" i="0" u="sng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H</a:t>
              </a:r>
              <a:r>
                <a:rPr kumimoji="0" lang="en-US" altLang="ko-KR" sz="2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elp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endParaRPr>
            </a:p>
          </p:txBody>
        </p:sp>
      </p:grpSp>
      <p:sp>
        <p:nvSpPr>
          <p:cNvPr id="105" name="제목 1"/>
          <p:cNvSpPr>
            <a:spLocks noGrp="1"/>
          </p:cNvSpPr>
          <p:nvPr>
            <p:ph type="title"/>
          </p:nvPr>
        </p:nvSpPr>
        <p:spPr>
          <a:xfrm>
            <a:off x="374780" y="432616"/>
            <a:ext cx="9522983" cy="50649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06413" y="1412875"/>
            <a:ext cx="11972925" cy="7212013"/>
          </a:xfrm>
          <a:prstGeom prst="rect">
            <a:avLst/>
          </a:prstGeom>
        </p:spPr>
        <p:txBody>
          <a:bodyPr/>
          <a:lstStyle>
            <a:lvl1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1pPr>
            <a:lvl2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2pPr>
            <a:lvl3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3pPr>
            <a:lvl4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4pPr>
            <a:lvl5pPr>
              <a:defRPr>
                <a:latin typeface="KBIZ한마음고딕 R" panose="02020503020101020101" pitchFamily="18" charset="-127"/>
                <a:ea typeface="KBIZ한마음고딕 R" panose="020205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9493" y="432616"/>
            <a:ext cx="9597123" cy="3952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34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den del d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9493" y="432616"/>
            <a:ext cx="9597123" cy="3952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9493" y="432616"/>
            <a:ext cx="9597123" cy="3952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9493" y="432616"/>
            <a:ext cx="9597123" cy="3952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200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9493" y="432616"/>
            <a:ext cx="9597123" cy="3952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 userDrawn="1"/>
        </p:nvGrpSpPr>
        <p:grpSpPr>
          <a:xfrm>
            <a:off x="206789" y="223114"/>
            <a:ext cx="12545124" cy="8618073"/>
            <a:chOff x="206789" y="223114"/>
            <a:chExt cx="12545124" cy="86180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Rectángulo"/>
            <p:cNvSpPr/>
            <p:nvPr/>
          </p:nvSpPr>
          <p:spPr>
            <a:xfrm>
              <a:off x="206789" y="223114"/>
              <a:ext cx="12545124" cy="8618073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" name="Rectángulo"/>
            <p:cNvSpPr/>
            <p:nvPr/>
          </p:nvSpPr>
          <p:spPr>
            <a:xfrm>
              <a:off x="308281" y="320469"/>
              <a:ext cx="12442491" cy="8425393"/>
            </a:xfrm>
            <a:prstGeom prst="rect">
              <a:avLst/>
            </a:pr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2" name="Rectángulo"/>
            <p:cNvSpPr/>
            <p:nvPr/>
          </p:nvSpPr>
          <p:spPr>
            <a:xfrm>
              <a:off x="300206" y="320780"/>
              <a:ext cx="12357150" cy="570321"/>
            </a:xfrm>
            <a:prstGeom prst="rect">
              <a:avLst/>
            </a:prstGeom>
            <a:solidFill>
              <a:srgbClr val="01199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3" name="Rectángulo"/>
            <p:cNvSpPr/>
            <p:nvPr/>
          </p:nvSpPr>
          <p:spPr>
            <a:xfrm>
              <a:off x="328602" y="1309469"/>
              <a:ext cx="12328754" cy="7436393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4" name="Rectángulo"/>
            <p:cNvSpPr/>
            <p:nvPr/>
          </p:nvSpPr>
          <p:spPr>
            <a:xfrm>
              <a:off x="399690" y="1368809"/>
              <a:ext cx="12257666" cy="7377053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5" name="Rectángulo"/>
            <p:cNvSpPr/>
            <p:nvPr/>
          </p:nvSpPr>
          <p:spPr>
            <a:xfrm>
              <a:off x="399690" y="1396024"/>
              <a:ext cx="12168230" cy="73498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68" name="그룹 67"/>
          <p:cNvGrpSpPr/>
          <p:nvPr userDrawn="1"/>
        </p:nvGrpSpPr>
        <p:grpSpPr>
          <a:xfrm>
            <a:off x="-24695" y="9016265"/>
            <a:ext cx="13029495" cy="751721"/>
            <a:chOff x="-24695" y="9016265"/>
            <a:chExt cx="13029495" cy="751721"/>
          </a:xfrm>
        </p:grpSpPr>
        <p:grpSp>
          <p:nvGrpSpPr>
            <p:cNvPr id="69" name="그룹 68"/>
            <p:cNvGrpSpPr/>
            <p:nvPr/>
          </p:nvGrpSpPr>
          <p:grpSpPr>
            <a:xfrm>
              <a:off x="-24695" y="9016265"/>
              <a:ext cx="13029495" cy="740918"/>
              <a:chOff x="-24695" y="9016265"/>
              <a:chExt cx="13029495" cy="740918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-24695" y="9016265"/>
                <a:ext cx="13029495" cy="737336"/>
                <a:chOff x="-24695" y="9016265"/>
                <a:chExt cx="13029495" cy="737336"/>
              </a:xfrm>
            </p:grpSpPr>
            <p:sp>
              <p:nvSpPr>
                <p:cNvPr id="78" name="Rectángulo"/>
                <p:cNvSpPr/>
                <p:nvPr/>
              </p:nvSpPr>
              <p:spPr>
                <a:xfrm>
                  <a:off x="-24695" y="9016265"/>
                  <a:ext cx="13029495" cy="623188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9" name="Rectángulo"/>
                <p:cNvSpPr/>
                <p:nvPr/>
              </p:nvSpPr>
              <p:spPr>
                <a:xfrm>
                  <a:off x="-24695" y="9091335"/>
                  <a:ext cx="13029495" cy="662266"/>
                </a:xfrm>
                <a:prstGeom prst="rect">
                  <a:avLst/>
                </a:pr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75" name="Rectángulo"/>
              <p:cNvSpPr/>
              <p:nvPr/>
            </p:nvSpPr>
            <p:spPr>
              <a:xfrm>
                <a:off x="-24693" y="9076950"/>
                <a:ext cx="1612569" cy="680233"/>
              </a:xfrm>
              <a:prstGeom prst="rect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6" name="Rectángulo"/>
              <p:cNvSpPr/>
              <p:nvPr/>
            </p:nvSpPr>
            <p:spPr>
              <a:xfrm>
                <a:off x="-22608" y="9016265"/>
                <a:ext cx="1550386" cy="690863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" name="Rectángulo"/>
              <p:cNvSpPr/>
              <p:nvPr/>
            </p:nvSpPr>
            <p:spPr>
              <a:xfrm>
                <a:off x="32286" y="9076949"/>
                <a:ext cx="1495491" cy="630179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0" name="Start"/>
            <p:cNvSpPr txBox="1"/>
            <p:nvPr/>
          </p:nvSpPr>
          <p:spPr>
            <a:xfrm>
              <a:off x="328602" y="9241931"/>
              <a:ext cx="872034" cy="3872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sz="2000" dirty="0"/>
                <a:t>Start</a:t>
              </a:r>
            </a:p>
          </p:txBody>
        </p:sp>
        <p:sp>
          <p:nvSpPr>
            <p:cNvPr id="71" name="Rectángulo"/>
            <p:cNvSpPr/>
            <p:nvPr/>
          </p:nvSpPr>
          <p:spPr>
            <a:xfrm>
              <a:off x="10378999" y="9091334"/>
              <a:ext cx="2625801" cy="676652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2" name="Rectángulo"/>
            <p:cNvSpPr/>
            <p:nvPr/>
          </p:nvSpPr>
          <p:spPr>
            <a:xfrm>
              <a:off x="10378999" y="9083942"/>
              <a:ext cx="2567381" cy="623187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3" name="Rectángulo"/>
            <p:cNvSpPr/>
            <p:nvPr/>
          </p:nvSpPr>
          <p:spPr>
            <a:xfrm>
              <a:off x="10465587" y="9145976"/>
              <a:ext cx="2480793" cy="561153"/>
            </a:xfrm>
            <a:prstGeom prst="rect">
              <a:avLst/>
            </a:pr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0" name="그룹 79"/>
          <p:cNvGrpSpPr/>
          <p:nvPr userDrawn="1"/>
        </p:nvGrpSpPr>
        <p:grpSpPr>
          <a:xfrm>
            <a:off x="11034348" y="351409"/>
            <a:ext cx="1577242" cy="500463"/>
            <a:chOff x="11028252" y="351409"/>
            <a:chExt cx="1577242" cy="500463"/>
          </a:xfrm>
        </p:grpSpPr>
        <p:grpSp>
          <p:nvGrpSpPr>
            <p:cNvPr id="81" name="그룹 80"/>
            <p:cNvGrpSpPr/>
            <p:nvPr userDrawn="1"/>
          </p:nvGrpSpPr>
          <p:grpSpPr>
            <a:xfrm>
              <a:off x="11028252" y="351409"/>
              <a:ext cx="520073" cy="500434"/>
              <a:chOff x="13195018" y="1537379"/>
              <a:chExt cx="597921" cy="585864"/>
            </a:xfrm>
          </p:grpSpPr>
          <p:sp>
            <p:nvSpPr>
              <p:cNvPr id="95" name="Rectángulo"/>
              <p:cNvSpPr/>
              <p:nvPr/>
            </p:nvSpPr>
            <p:spPr>
              <a:xfrm>
                <a:off x="13195018" y="1537379"/>
                <a:ext cx="597921" cy="585864"/>
              </a:xfrm>
              <a:prstGeom prst="rect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6" name="Cuadrado"/>
              <p:cNvSpPr/>
              <p:nvPr/>
            </p:nvSpPr>
            <p:spPr>
              <a:xfrm>
                <a:off x="13195738" y="1538145"/>
                <a:ext cx="569791" cy="559259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7" name="Cuadrado"/>
              <p:cNvSpPr/>
              <p:nvPr/>
            </p:nvSpPr>
            <p:spPr>
              <a:xfrm>
                <a:off x="13227254" y="1566355"/>
                <a:ext cx="538275" cy="532954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82" name="그룹 81"/>
            <p:cNvGrpSpPr/>
            <p:nvPr userDrawn="1"/>
          </p:nvGrpSpPr>
          <p:grpSpPr>
            <a:xfrm>
              <a:off x="11556360" y="351438"/>
              <a:ext cx="520073" cy="500434"/>
              <a:chOff x="13195018" y="1537379"/>
              <a:chExt cx="597921" cy="585864"/>
            </a:xfrm>
          </p:grpSpPr>
          <p:sp>
            <p:nvSpPr>
              <p:cNvPr id="92" name="Rectángulo"/>
              <p:cNvSpPr/>
              <p:nvPr/>
            </p:nvSpPr>
            <p:spPr>
              <a:xfrm>
                <a:off x="13195018" y="1537379"/>
                <a:ext cx="597921" cy="585864"/>
              </a:xfrm>
              <a:prstGeom prst="rect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3" name="Cuadrado"/>
              <p:cNvSpPr/>
              <p:nvPr/>
            </p:nvSpPr>
            <p:spPr>
              <a:xfrm>
                <a:off x="13195738" y="1538145"/>
                <a:ext cx="569791" cy="559259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4" name="Cuadrado"/>
              <p:cNvSpPr/>
              <p:nvPr/>
            </p:nvSpPr>
            <p:spPr>
              <a:xfrm>
                <a:off x="13227254" y="1566355"/>
                <a:ext cx="538275" cy="532954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83" name="그룹 82"/>
            <p:cNvGrpSpPr/>
            <p:nvPr userDrawn="1"/>
          </p:nvGrpSpPr>
          <p:grpSpPr>
            <a:xfrm>
              <a:off x="12085421" y="351438"/>
              <a:ext cx="520073" cy="500434"/>
              <a:chOff x="13195018" y="1537379"/>
              <a:chExt cx="597921" cy="585864"/>
            </a:xfrm>
          </p:grpSpPr>
          <p:sp>
            <p:nvSpPr>
              <p:cNvPr id="89" name="Rectángulo"/>
              <p:cNvSpPr/>
              <p:nvPr/>
            </p:nvSpPr>
            <p:spPr>
              <a:xfrm>
                <a:off x="13195018" y="1537379"/>
                <a:ext cx="597921" cy="585864"/>
              </a:xfrm>
              <a:prstGeom prst="rect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0" name="Cuadrado"/>
              <p:cNvSpPr/>
              <p:nvPr/>
            </p:nvSpPr>
            <p:spPr>
              <a:xfrm>
                <a:off x="13195738" y="1538145"/>
                <a:ext cx="569791" cy="559259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1" name="Cuadrado"/>
              <p:cNvSpPr/>
              <p:nvPr/>
            </p:nvSpPr>
            <p:spPr>
              <a:xfrm>
                <a:off x="13227254" y="1566355"/>
                <a:ext cx="538275" cy="532954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4" name="X"/>
            <p:cNvSpPr txBox="1"/>
            <p:nvPr userDrawn="1"/>
          </p:nvSpPr>
          <p:spPr>
            <a:xfrm>
              <a:off x="12198939" y="422761"/>
              <a:ext cx="25804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sz="2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5" name="X"/>
            <p:cNvSpPr txBox="1"/>
            <p:nvPr userDrawn="1"/>
          </p:nvSpPr>
          <p:spPr>
            <a:xfrm>
              <a:off x="11151155" y="364590"/>
              <a:ext cx="258045" cy="434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endParaRPr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6" name="그룹 85"/>
            <p:cNvGrpSpPr/>
            <p:nvPr userDrawn="1"/>
          </p:nvGrpSpPr>
          <p:grpSpPr>
            <a:xfrm>
              <a:off x="11662690" y="493465"/>
              <a:ext cx="298064" cy="244151"/>
              <a:chOff x="11662690" y="511753"/>
              <a:chExt cx="298064" cy="244151"/>
            </a:xfrm>
          </p:grpSpPr>
          <p:sp>
            <p:nvSpPr>
              <p:cNvPr id="87" name="직사각형 86"/>
              <p:cNvSpPr/>
              <p:nvPr userDrawn="1"/>
            </p:nvSpPr>
            <p:spPr>
              <a:xfrm>
                <a:off x="11662690" y="512064"/>
                <a:ext cx="298064" cy="24384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733930" rtl="0" fontAlgn="auto" latinLnBrk="0" hangingPunct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88" name="직사각형 87"/>
              <p:cNvSpPr/>
              <p:nvPr userDrawn="1"/>
            </p:nvSpPr>
            <p:spPr>
              <a:xfrm>
                <a:off x="11668271" y="511753"/>
                <a:ext cx="292481" cy="48723"/>
              </a:xfrm>
              <a:prstGeom prst="rect">
                <a:avLst/>
              </a:prstGeom>
              <a:solidFill>
                <a:schemeClr val="tx1"/>
              </a:solidFill>
              <a:ln w="381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733930" rtl="0" fontAlgn="auto" latinLnBrk="0" hangingPunct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</p:grpSp>
      </p:grpSp>
      <p:sp>
        <p:nvSpPr>
          <p:cNvPr id="98" name="2020-07-27"/>
          <p:cNvSpPr txBox="1">
            <a:spLocks/>
          </p:cNvSpPr>
          <p:nvPr userDrawn="1"/>
        </p:nvSpPr>
        <p:spPr>
          <a:xfrm>
            <a:off x="10576071" y="9214943"/>
            <a:ext cx="2406456" cy="402699"/>
          </a:xfrm>
          <a:prstGeom prst="rect">
            <a:avLst/>
          </a:prstGeom>
        </p:spPr>
        <p:txBody>
          <a:bodyPr numCol="1" spcCol="38100" anchor="b"/>
          <a:lstStyle>
            <a:lvl1pPr marL="0" marR="0" indent="0" algn="l" defTabSz="4258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3" b="1" i="0" u="none" strike="noStrike" cap="none" spc="0" baseline="0">
                <a:solidFill>
                  <a:srgbClr val="000000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dirty="0" smtClean="0"/>
              <a:t>2020-11-12 (Thu)</a:t>
            </a:r>
            <a:endParaRPr lang="en-US" dirty="0"/>
          </a:p>
        </p:txBody>
      </p:sp>
      <p:sp>
        <p:nvSpPr>
          <p:cNvPr id="99" name="제목 1"/>
          <p:cNvSpPr>
            <a:spLocks noGrp="1"/>
          </p:cNvSpPr>
          <p:nvPr>
            <p:ph type="title"/>
          </p:nvPr>
        </p:nvSpPr>
        <p:spPr>
          <a:xfrm>
            <a:off x="399493" y="432616"/>
            <a:ext cx="9597123" cy="3952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 userDrawn="1"/>
        </p:nvGrpSpPr>
        <p:grpSpPr>
          <a:xfrm>
            <a:off x="-24695" y="9016265"/>
            <a:ext cx="13029495" cy="751721"/>
            <a:chOff x="-24695" y="9016265"/>
            <a:chExt cx="13029495" cy="751721"/>
          </a:xfrm>
        </p:grpSpPr>
        <p:grpSp>
          <p:nvGrpSpPr>
            <p:cNvPr id="50" name="그룹 49"/>
            <p:cNvGrpSpPr/>
            <p:nvPr/>
          </p:nvGrpSpPr>
          <p:grpSpPr>
            <a:xfrm>
              <a:off x="-24695" y="9016265"/>
              <a:ext cx="13029495" cy="740918"/>
              <a:chOff x="-24695" y="9016265"/>
              <a:chExt cx="13029495" cy="740918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-24695" y="9016265"/>
                <a:ext cx="13029495" cy="737336"/>
                <a:chOff x="-24695" y="9016265"/>
                <a:chExt cx="13029495" cy="737336"/>
              </a:xfrm>
            </p:grpSpPr>
            <p:sp>
              <p:nvSpPr>
                <p:cNvPr id="59" name="Rectángulo"/>
                <p:cNvSpPr/>
                <p:nvPr/>
              </p:nvSpPr>
              <p:spPr>
                <a:xfrm>
                  <a:off x="-24695" y="9016265"/>
                  <a:ext cx="13029495" cy="623188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60" name="Rectángulo"/>
                <p:cNvSpPr/>
                <p:nvPr/>
              </p:nvSpPr>
              <p:spPr>
                <a:xfrm>
                  <a:off x="-24695" y="9091335"/>
                  <a:ext cx="13029495" cy="662266"/>
                </a:xfrm>
                <a:prstGeom prst="rect">
                  <a:avLst/>
                </a:pr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56" name="Rectángulo"/>
              <p:cNvSpPr/>
              <p:nvPr/>
            </p:nvSpPr>
            <p:spPr>
              <a:xfrm>
                <a:off x="-24693" y="9076950"/>
                <a:ext cx="1612569" cy="680233"/>
              </a:xfrm>
              <a:prstGeom prst="rect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" name="Rectángulo"/>
              <p:cNvSpPr/>
              <p:nvPr/>
            </p:nvSpPr>
            <p:spPr>
              <a:xfrm>
                <a:off x="-22608" y="9016265"/>
                <a:ext cx="1550386" cy="690863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" name="Rectángulo"/>
              <p:cNvSpPr/>
              <p:nvPr/>
            </p:nvSpPr>
            <p:spPr>
              <a:xfrm>
                <a:off x="32286" y="9076949"/>
                <a:ext cx="1495491" cy="630179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1" name="Start"/>
            <p:cNvSpPr txBox="1"/>
            <p:nvPr/>
          </p:nvSpPr>
          <p:spPr>
            <a:xfrm>
              <a:off x="328602" y="9241931"/>
              <a:ext cx="872034" cy="3872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sz="2000" dirty="0"/>
                <a:t>Start</a:t>
              </a:r>
            </a:p>
          </p:txBody>
        </p:sp>
        <p:sp>
          <p:nvSpPr>
            <p:cNvPr id="52" name="Rectángulo"/>
            <p:cNvSpPr/>
            <p:nvPr/>
          </p:nvSpPr>
          <p:spPr>
            <a:xfrm>
              <a:off x="10378999" y="9091334"/>
              <a:ext cx="2625801" cy="676652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3" name="Rectángulo"/>
            <p:cNvSpPr/>
            <p:nvPr/>
          </p:nvSpPr>
          <p:spPr>
            <a:xfrm>
              <a:off x="10378999" y="9083942"/>
              <a:ext cx="2567381" cy="623187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4" name="Rectángulo"/>
            <p:cNvSpPr/>
            <p:nvPr/>
          </p:nvSpPr>
          <p:spPr>
            <a:xfrm>
              <a:off x="10465587" y="9145976"/>
              <a:ext cx="2480793" cy="561153"/>
            </a:xfrm>
            <a:prstGeom prst="rect">
              <a:avLst/>
            </a:pr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98" name="2020-07-27"/>
          <p:cNvSpPr txBox="1">
            <a:spLocks/>
          </p:cNvSpPr>
          <p:nvPr userDrawn="1"/>
        </p:nvSpPr>
        <p:spPr>
          <a:xfrm>
            <a:off x="10576071" y="9214943"/>
            <a:ext cx="2406456" cy="402699"/>
          </a:xfrm>
          <a:prstGeom prst="rect">
            <a:avLst/>
          </a:prstGeom>
        </p:spPr>
        <p:txBody>
          <a:bodyPr numCol="1" spcCol="38100" anchor="b"/>
          <a:lstStyle>
            <a:lvl1pPr marL="0" marR="0" indent="0" algn="l" defTabSz="4258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3" b="1" i="0" u="none" strike="noStrike" cap="none" spc="0" baseline="0">
                <a:solidFill>
                  <a:srgbClr val="000000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dirty="0" smtClean="0"/>
              <a:t>2020-11-12 (Thu)</a:t>
            </a:r>
            <a:endParaRPr lang="en-US" dirty="0"/>
          </a:p>
        </p:txBody>
      </p:sp>
      <p:grpSp>
        <p:nvGrpSpPr>
          <p:cNvPr id="104" name="그룹 103"/>
          <p:cNvGrpSpPr/>
          <p:nvPr userDrawn="1"/>
        </p:nvGrpSpPr>
        <p:grpSpPr>
          <a:xfrm>
            <a:off x="223203" y="240051"/>
            <a:ext cx="12545124" cy="8618073"/>
            <a:chOff x="206789" y="223114"/>
            <a:chExt cx="12545124" cy="8618073"/>
          </a:xfrm>
        </p:grpSpPr>
        <p:grpSp>
          <p:nvGrpSpPr>
            <p:cNvPr id="103" name="그룹 102"/>
            <p:cNvGrpSpPr/>
            <p:nvPr userDrawn="1"/>
          </p:nvGrpSpPr>
          <p:grpSpPr>
            <a:xfrm>
              <a:off x="206789" y="223114"/>
              <a:ext cx="12545124" cy="8618073"/>
              <a:chOff x="206789" y="223114"/>
              <a:chExt cx="12545124" cy="8618073"/>
            </a:xfrm>
          </p:grpSpPr>
          <p:grpSp>
            <p:nvGrpSpPr>
              <p:cNvPr id="102" name="그룹 101"/>
              <p:cNvGrpSpPr/>
              <p:nvPr userDrawn="1"/>
            </p:nvGrpSpPr>
            <p:grpSpPr>
              <a:xfrm>
                <a:off x="206789" y="223114"/>
                <a:ext cx="12545124" cy="8618073"/>
                <a:chOff x="206789" y="223114"/>
                <a:chExt cx="12545124" cy="861807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" name="Rectángulo"/>
                <p:cNvSpPr/>
                <p:nvPr/>
              </p:nvSpPr>
              <p:spPr>
                <a:xfrm>
                  <a:off x="206789" y="223114"/>
                  <a:ext cx="12545124" cy="8618073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4" name="Rectángulo"/>
                <p:cNvSpPr/>
                <p:nvPr/>
              </p:nvSpPr>
              <p:spPr>
                <a:xfrm>
                  <a:off x="308281" y="320469"/>
                  <a:ext cx="12442491" cy="8425393"/>
                </a:xfrm>
                <a:prstGeom prst="rect">
                  <a:avLst/>
                </a:pr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rPr lang="en-US" dirty="0" smtClean="0"/>
                    <a:t>F</a:t>
                  </a:r>
                  <a:r>
                    <a:rPr lang="ko-KR" altLang="en-US" dirty="0" err="1" smtClean="0">
                      <a:solidFill>
                        <a:schemeClr val="tx1"/>
                      </a:solidFill>
                    </a:rPr>
                    <a:t>ㅇㅇㅇㅇ</a:t>
                  </a:r>
                  <a:endParaRPr dirty="0"/>
                </a:p>
              </p:txBody>
            </p:sp>
            <p:sp>
              <p:nvSpPr>
                <p:cNvPr id="5" name="Rectángulo"/>
                <p:cNvSpPr/>
                <p:nvPr/>
              </p:nvSpPr>
              <p:spPr>
                <a:xfrm>
                  <a:off x="300206" y="320780"/>
                  <a:ext cx="12357150" cy="570321"/>
                </a:xfrm>
                <a:prstGeom prst="rect">
                  <a:avLst/>
                </a:prstGeom>
                <a:solidFill>
                  <a:srgbClr val="0119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6" name="Rectángulo"/>
                <p:cNvSpPr/>
                <p:nvPr/>
              </p:nvSpPr>
              <p:spPr>
                <a:xfrm>
                  <a:off x="328602" y="1309469"/>
                  <a:ext cx="12328754" cy="7436393"/>
                </a:xfrm>
                <a:prstGeom prst="rect">
                  <a:avLst/>
                </a:prstGeom>
                <a:solidFill>
                  <a:srgbClr val="A9A9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" name="Rectángulo"/>
                <p:cNvSpPr/>
                <p:nvPr/>
              </p:nvSpPr>
              <p:spPr>
                <a:xfrm>
                  <a:off x="399690" y="1368809"/>
                  <a:ext cx="12257666" cy="7377053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" name="Rectángulo"/>
                <p:cNvSpPr/>
                <p:nvPr/>
              </p:nvSpPr>
              <p:spPr>
                <a:xfrm>
                  <a:off x="399690" y="1396024"/>
                  <a:ext cx="12168230" cy="734983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24" name="그룹 23"/>
              <p:cNvGrpSpPr/>
              <p:nvPr userDrawn="1"/>
            </p:nvGrpSpPr>
            <p:grpSpPr>
              <a:xfrm>
                <a:off x="11034348" y="351409"/>
                <a:ext cx="520073" cy="500434"/>
                <a:chOff x="13195018" y="1537379"/>
                <a:chExt cx="597921" cy="585864"/>
              </a:xfrm>
            </p:grpSpPr>
            <p:sp>
              <p:nvSpPr>
                <p:cNvPr id="10" name="Rectángulo"/>
                <p:cNvSpPr/>
                <p:nvPr/>
              </p:nvSpPr>
              <p:spPr>
                <a:xfrm>
                  <a:off x="13195018" y="1537379"/>
                  <a:ext cx="597921" cy="585864"/>
                </a:xfrm>
                <a:prstGeom prst="rect">
                  <a:avLst/>
                </a:prstGeom>
                <a:solidFill>
                  <a:srgbClr val="A9A9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" name="Cuadrado"/>
                <p:cNvSpPr/>
                <p:nvPr/>
              </p:nvSpPr>
              <p:spPr>
                <a:xfrm>
                  <a:off x="13195738" y="1538145"/>
                  <a:ext cx="569791" cy="559259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" name="Cuadrado"/>
                <p:cNvSpPr/>
                <p:nvPr/>
              </p:nvSpPr>
              <p:spPr>
                <a:xfrm>
                  <a:off x="13227254" y="1566355"/>
                  <a:ext cx="538275" cy="532954"/>
                </a:xfrm>
                <a:prstGeom prst="rect">
                  <a:avLst/>
                </a:pr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71" name="그룹 70"/>
              <p:cNvGrpSpPr/>
              <p:nvPr userDrawn="1"/>
            </p:nvGrpSpPr>
            <p:grpSpPr>
              <a:xfrm>
                <a:off x="11562456" y="351438"/>
                <a:ext cx="520073" cy="500434"/>
                <a:chOff x="13195018" y="1537379"/>
                <a:chExt cx="597921" cy="585864"/>
              </a:xfrm>
            </p:grpSpPr>
            <p:sp>
              <p:nvSpPr>
                <p:cNvPr id="72" name="Rectángulo"/>
                <p:cNvSpPr/>
                <p:nvPr/>
              </p:nvSpPr>
              <p:spPr>
                <a:xfrm>
                  <a:off x="13195018" y="1537379"/>
                  <a:ext cx="597921" cy="585864"/>
                </a:xfrm>
                <a:prstGeom prst="rect">
                  <a:avLst/>
                </a:prstGeom>
                <a:solidFill>
                  <a:srgbClr val="A9A9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3" name="Cuadrado"/>
                <p:cNvSpPr/>
                <p:nvPr/>
              </p:nvSpPr>
              <p:spPr>
                <a:xfrm>
                  <a:off x="13195738" y="1538145"/>
                  <a:ext cx="569791" cy="559259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4" name="Cuadrado"/>
                <p:cNvSpPr/>
                <p:nvPr/>
              </p:nvSpPr>
              <p:spPr>
                <a:xfrm>
                  <a:off x="13227254" y="1566355"/>
                  <a:ext cx="538275" cy="532954"/>
                </a:xfrm>
                <a:prstGeom prst="rect">
                  <a:avLst/>
                </a:pr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75" name="그룹 74"/>
              <p:cNvGrpSpPr/>
              <p:nvPr userDrawn="1"/>
            </p:nvGrpSpPr>
            <p:grpSpPr>
              <a:xfrm>
                <a:off x="12091517" y="351438"/>
                <a:ext cx="520073" cy="500434"/>
                <a:chOff x="13195018" y="1537379"/>
                <a:chExt cx="597921" cy="585864"/>
              </a:xfrm>
            </p:grpSpPr>
            <p:sp>
              <p:nvSpPr>
                <p:cNvPr id="76" name="Rectángulo"/>
                <p:cNvSpPr/>
                <p:nvPr/>
              </p:nvSpPr>
              <p:spPr>
                <a:xfrm>
                  <a:off x="13195018" y="1537379"/>
                  <a:ext cx="597921" cy="585864"/>
                </a:xfrm>
                <a:prstGeom prst="rect">
                  <a:avLst/>
                </a:prstGeom>
                <a:solidFill>
                  <a:srgbClr val="A9A9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7" name="Cuadrado"/>
                <p:cNvSpPr/>
                <p:nvPr/>
              </p:nvSpPr>
              <p:spPr>
                <a:xfrm>
                  <a:off x="13195738" y="1538145"/>
                  <a:ext cx="569791" cy="559259"/>
                </a:xfrm>
                <a:prstGeom prst="rect">
                  <a:avLst/>
                </a:prstGeom>
                <a:solidFill>
                  <a:srgbClr val="D6D6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8" name="Cuadrado"/>
                <p:cNvSpPr/>
                <p:nvPr/>
              </p:nvSpPr>
              <p:spPr>
                <a:xfrm>
                  <a:off x="13227254" y="1566355"/>
                  <a:ext cx="538275" cy="532954"/>
                </a:xfrm>
                <a:prstGeom prst="rect">
                  <a:avLst/>
                </a:pr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spcBef>
                      <a:spcPts val="0"/>
                    </a:spcBef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25" name="X"/>
              <p:cNvSpPr txBox="1"/>
              <p:nvPr userDrawn="1"/>
            </p:nvSpPr>
            <p:spPr>
              <a:xfrm>
                <a:off x="12205035" y="422761"/>
                <a:ext cx="258045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79" name="X"/>
              <p:cNvSpPr txBox="1"/>
              <p:nvPr userDrawn="1"/>
            </p:nvSpPr>
            <p:spPr>
              <a:xfrm>
                <a:off x="11157251" y="364590"/>
                <a:ext cx="258045" cy="434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_</a:t>
                </a:r>
                <a:endParaRPr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그룹 93"/>
              <p:cNvGrpSpPr/>
              <p:nvPr userDrawn="1"/>
            </p:nvGrpSpPr>
            <p:grpSpPr>
              <a:xfrm>
                <a:off x="11668786" y="493465"/>
                <a:ext cx="298064" cy="244151"/>
                <a:chOff x="11662690" y="511753"/>
                <a:chExt cx="298064" cy="244151"/>
              </a:xfrm>
            </p:grpSpPr>
            <p:sp>
              <p:nvSpPr>
                <p:cNvPr id="80" name="직사각형 79"/>
                <p:cNvSpPr/>
                <p:nvPr userDrawn="1"/>
              </p:nvSpPr>
              <p:spPr>
                <a:xfrm>
                  <a:off x="11662690" y="512064"/>
                  <a:ext cx="298064" cy="24384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1733930" rtl="0" fontAlgn="auto" latinLnBrk="0" hangingPunct="0">
                    <a:lnSpc>
                      <a:spcPct val="90000"/>
                    </a:lnSpc>
                    <a:spcBef>
                      <a:spcPts val="3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3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  <p:sp>
              <p:nvSpPr>
                <p:cNvPr id="93" name="직사각형 92"/>
                <p:cNvSpPr/>
                <p:nvPr userDrawn="1"/>
              </p:nvSpPr>
              <p:spPr>
                <a:xfrm>
                  <a:off x="11668271" y="511753"/>
                  <a:ext cx="292481" cy="48723"/>
                </a:xfrm>
                <a:prstGeom prst="rect">
                  <a:avLst/>
                </a:prstGeom>
                <a:solidFill>
                  <a:schemeClr val="tx1"/>
                </a:solidFill>
                <a:ln w="38100" cap="flat">
                  <a:noFill/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l" defTabSz="1733930" rtl="0" fontAlgn="auto" latinLnBrk="0" hangingPunct="0">
                    <a:lnSpc>
                      <a:spcPct val="90000"/>
                    </a:lnSpc>
                    <a:spcBef>
                      <a:spcPts val="3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30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endParaRPr>
                </a:p>
              </p:txBody>
            </p:sp>
          </p:grpSp>
        </p:grpSp>
        <p:sp>
          <p:nvSpPr>
            <p:cNvPr id="100" name="TextBox 99"/>
            <p:cNvSpPr txBox="1"/>
            <p:nvPr userDrawn="1"/>
          </p:nvSpPr>
          <p:spPr>
            <a:xfrm>
              <a:off x="372407" y="519358"/>
              <a:ext cx="4497859" cy="789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sng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F</a:t>
              </a:r>
              <a:r>
                <a:rPr kumimoji="0" lang="en-US" altLang="ko-KR" sz="2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ile   </a:t>
              </a:r>
              <a:r>
                <a:rPr kumimoji="0" lang="en-US" altLang="ko-KR" sz="2000" b="0" i="0" u="sng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E</a:t>
              </a:r>
              <a:r>
                <a:rPr kumimoji="0" lang="en-US" altLang="ko-KR" sz="2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dit  </a:t>
              </a:r>
              <a:r>
                <a:rPr kumimoji="0" lang="en-US" altLang="ko-KR" sz="2000" b="0" i="0" u="sng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V</a:t>
              </a:r>
              <a:r>
                <a:rPr kumimoji="0" lang="en-US" altLang="ko-KR" sz="2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iew  </a:t>
              </a:r>
              <a:r>
                <a:rPr kumimoji="0" lang="en-US" altLang="ko-KR" sz="2000" b="0" i="0" u="sng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H</a:t>
              </a:r>
              <a:r>
                <a:rPr kumimoji="0" lang="en-US" altLang="ko-KR" sz="2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Helvetica Neue"/>
                </a:rPr>
                <a:t>elp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-119" baseline="0">
          <a:solidFill>
            <a:schemeClr val="bg1"/>
          </a:solidFill>
          <a:uFillTx/>
          <a:latin typeface="나눔고딕 ExtraBold" panose="020D0904000000000000" pitchFamily="50" charset="-127"/>
          <a:ea typeface="나눔고딕 ExtraBold" panose="020D0904000000000000" pitchFamily="50" charset="-127"/>
          <a:cs typeface="+mn-cs"/>
          <a:sym typeface="Helvetica Neue"/>
        </a:defRPr>
      </a:lvl1pPr>
      <a:lvl2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jpeg"/><Relationship Id="rId7" Type="http://schemas.openxmlformats.org/officeDocument/2006/relationships/image" Target="../media/image51.pn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MFC를 활용한 영상 합성"/>
          <p:cNvSpPr txBox="1">
            <a:spLocks noGrp="1"/>
          </p:cNvSpPr>
          <p:nvPr>
            <p:ph type="ctrTitle"/>
          </p:nvPr>
        </p:nvSpPr>
        <p:spPr>
          <a:xfrm>
            <a:off x="278295" y="914401"/>
            <a:ext cx="12337770" cy="1563755"/>
          </a:xfrm>
          <a:prstGeom prst="rect">
            <a:avLst/>
          </a:prstGeom>
        </p:spPr>
        <p:txBody>
          <a:bodyPr>
            <a:noAutofit/>
          </a:bodyPr>
          <a:lstStyle>
            <a:lvl1pPr defTabSz="1716589">
              <a:defRPr sz="8100" spc="-2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HSM Monitoring System</a:t>
            </a:r>
            <a:endParaRPr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3" name="MFC를 활용한 영상 합성"/>
          <p:cNvSpPr txBox="1">
            <a:spLocks/>
          </p:cNvSpPr>
          <p:nvPr/>
        </p:nvSpPr>
        <p:spPr>
          <a:xfrm>
            <a:off x="1665353" y="2809461"/>
            <a:ext cx="9563655" cy="14444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171658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100" b="1" i="0" u="none" strike="noStrike" cap="none" spc="-200" baseline="0">
                <a:solidFill>
                  <a:srgbClr val="FFFFFF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1pPr>
            <a:lvl2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73393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none" spc="-119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ctr" hangingPunct="1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HSM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보안 시스템 실시간 장비 모니터링 및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R" panose="02020503020101020101" pitchFamily="18" charset="-127"/>
                <a:ea typeface="KBIZ한마음고딕 R" panose="02020503020101020101" pitchFamily="18" charset="-127"/>
              </a:rPr>
            </a:b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시스템 로그 빅데이터 분석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활용을 통한 비즈니스 </a:t>
            </a:r>
            <a:r>
              <a:rPr lang="ko-KR" alt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인사이트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 도출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HSM Monitoring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r="752"/>
          <a:stretch/>
        </p:blipFill>
        <p:spPr>
          <a:xfrm>
            <a:off x="397564" y="1388720"/>
            <a:ext cx="12205253" cy="7371038"/>
          </a:xfrm>
          <a:prstGeom prst="rect">
            <a:avLst/>
          </a:prstGeom>
        </p:spPr>
      </p:pic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01201" y="7752522"/>
            <a:ext cx="11476383" cy="7971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800" dirty="0" smtClean="0"/>
              <a:t>📌 </a:t>
            </a:r>
            <a:r>
              <a:rPr lang="en-US" altLang="ko-KR" sz="2800" dirty="0" smtClean="0"/>
              <a:t>Sample page URL : viajedereina.github.io/</a:t>
            </a:r>
            <a:r>
              <a:rPr lang="en-US" altLang="ko-KR" sz="2800" dirty="0" err="1" smtClean="0"/>
              <a:t>ddweb</a:t>
            </a:r>
            <a:r>
              <a:rPr lang="en-US" altLang="ko-KR" sz="2800" dirty="0" smtClean="0"/>
              <a:t>/login.html</a:t>
            </a:r>
          </a:p>
        </p:txBody>
      </p:sp>
    </p:spTree>
    <p:extLst>
      <p:ext uri="{BB962C8B-B14F-4D97-AF65-F5344CB8AC3E}">
        <p14:creationId xmlns:p14="http://schemas.microsoft.com/office/powerpoint/2010/main" val="956882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HSM Monitoring System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1"/>
            <a:ext cx="13004800" cy="898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38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HSM Monitoring System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88031" y="4306956"/>
            <a:ext cx="12232157" cy="4439476"/>
            <a:chOff x="388031" y="4306956"/>
            <a:chExt cx="12232157" cy="443947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-217" t="47277" r="217" b="469"/>
            <a:stretch/>
          </p:blipFill>
          <p:spPr>
            <a:xfrm>
              <a:off x="388031" y="4306956"/>
              <a:ext cx="12232157" cy="44262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53" t="68282" r="1063"/>
            <a:stretch/>
          </p:blipFill>
          <p:spPr>
            <a:xfrm>
              <a:off x="2499648" y="4320207"/>
              <a:ext cx="10103169" cy="4426225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83" y="1406622"/>
            <a:ext cx="12215831" cy="63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08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HSM Monitoring System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61528" y="4240696"/>
            <a:ext cx="12258661" cy="4518990"/>
            <a:chOff x="388031" y="4306956"/>
            <a:chExt cx="12232157" cy="443947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-217" t="47277" r="217" b="469"/>
            <a:stretch/>
          </p:blipFill>
          <p:spPr>
            <a:xfrm>
              <a:off x="388031" y="4306956"/>
              <a:ext cx="12232157" cy="44262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53" t="68282" r="1063"/>
            <a:stretch/>
          </p:blipFill>
          <p:spPr>
            <a:xfrm>
              <a:off x="2499648" y="4320207"/>
              <a:ext cx="10103169" cy="4426225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5" y="1406225"/>
            <a:ext cx="12205654" cy="38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8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HSM Monitoring System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388031" y="1393282"/>
            <a:ext cx="12233857" cy="7366406"/>
            <a:chOff x="388031" y="1393282"/>
            <a:chExt cx="12233857" cy="73664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489" t="47277" r="1389" b="469"/>
            <a:stretch/>
          </p:blipFill>
          <p:spPr>
            <a:xfrm>
              <a:off x="388621" y="3996525"/>
              <a:ext cx="12206576" cy="475654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53" t="68282" r="2141"/>
            <a:stretch/>
          </p:blipFill>
          <p:spPr>
            <a:xfrm>
              <a:off x="2456030" y="4003145"/>
              <a:ext cx="10120284" cy="475654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31" y="1393282"/>
              <a:ext cx="12233857" cy="4411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5899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HSM Monitoring System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71426" y="1388916"/>
            <a:ext cx="12208578" cy="7373122"/>
            <a:chOff x="384678" y="1388916"/>
            <a:chExt cx="12208578" cy="737312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-217" t="47277" r="24286" b="469"/>
            <a:stretch/>
          </p:blipFill>
          <p:spPr>
            <a:xfrm>
              <a:off x="384678" y="4328932"/>
              <a:ext cx="9384355" cy="441987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53" t="68282" r="1996"/>
            <a:stretch/>
          </p:blipFill>
          <p:spPr>
            <a:xfrm>
              <a:off x="2518200" y="4342164"/>
              <a:ext cx="10075056" cy="441987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03" y="1388916"/>
              <a:ext cx="9210734" cy="580380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70"/>
            <a:stretch/>
          </p:blipFill>
          <p:spPr>
            <a:xfrm>
              <a:off x="9340770" y="1388916"/>
              <a:ext cx="3223623" cy="5803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919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HSM Monitoring System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2121" y="1736035"/>
            <a:ext cx="11476383" cy="67056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800" dirty="0" smtClean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📌 </a:t>
            </a:r>
            <a:r>
              <a:rPr lang="en-US" altLang="ko-KR" sz="2800" dirty="0" smtClean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 </a:t>
            </a:r>
            <a:r>
              <a:rPr lang="ko-KR" altLang="en-US" sz="28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상태 이상 정보 예시</a:t>
            </a:r>
            <a:endParaRPr lang="ko-KR" altLang="en-US" sz="2800" dirty="0"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5724" y="2633493"/>
            <a:ext cx="12004573" cy="5341466"/>
            <a:chOff x="465724" y="2633493"/>
            <a:chExt cx="12004573" cy="5341466"/>
          </a:xfrm>
        </p:grpSpPr>
        <p:grpSp>
          <p:nvGrpSpPr>
            <p:cNvPr id="12" name="그룹 11"/>
            <p:cNvGrpSpPr/>
            <p:nvPr/>
          </p:nvGrpSpPr>
          <p:grpSpPr>
            <a:xfrm>
              <a:off x="465724" y="2633493"/>
              <a:ext cx="11988635" cy="5341466"/>
              <a:chOff x="465724" y="2564043"/>
              <a:chExt cx="11409901" cy="4941211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226"/>
              <a:stretch/>
            </p:blipFill>
            <p:spPr>
              <a:xfrm>
                <a:off x="6099087" y="5849310"/>
                <a:ext cx="5776538" cy="1655944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226"/>
              <a:stretch/>
            </p:blipFill>
            <p:spPr>
              <a:xfrm>
                <a:off x="6099087" y="2574840"/>
                <a:ext cx="5776538" cy="164943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55"/>
              <a:stretch/>
            </p:blipFill>
            <p:spPr>
              <a:xfrm>
                <a:off x="6086081" y="4203461"/>
                <a:ext cx="5789544" cy="1670052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6104"/>
              <a:stretch/>
            </p:blipFill>
            <p:spPr>
              <a:xfrm>
                <a:off x="465725" y="5866415"/>
                <a:ext cx="5633362" cy="1580964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6034"/>
              <a:stretch/>
            </p:blipFill>
            <p:spPr>
              <a:xfrm>
                <a:off x="465724" y="2564043"/>
                <a:ext cx="5638664" cy="1634861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6034"/>
              <a:stretch/>
            </p:blipFill>
            <p:spPr>
              <a:xfrm>
                <a:off x="465724" y="4198904"/>
                <a:ext cx="5638664" cy="1678099"/>
              </a:xfrm>
              <a:prstGeom prst="rect">
                <a:avLst/>
              </a:prstGeom>
            </p:spPr>
          </p:pic>
        </p:grp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088"/>
            <a:stretch/>
          </p:blipFill>
          <p:spPr>
            <a:xfrm>
              <a:off x="6480313" y="6189920"/>
              <a:ext cx="5989984" cy="1753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397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HSM Monitoring System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0" y="1493272"/>
            <a:ext cx="12168541" cy="71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66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로그 데이터 활용의 장점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22960" y="2209800"/>
            <a:ext cx="3489960" cy="3413760"/>
          </a:xfrm>
          <a:prstGeom prst="ellipse">
            <a:avLst/>
          </a:prstGeom>
          <a:solidFill>
            <a:srgbClr val="4BACC6"/>
          </a:solidFill>
          <a:ln w="57150">
            <a:solidFill>
              <a:srgbClr val="35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39640" y="2209800"/>
            <a:ext cx="3489960" cy="3413760"/>
          </a:xfrm>
          <a:prstGeom prst="ellipse">
            <a:avLst/>
          </a:prstGeom>
          <a:solidFill>
            <a:srgbClr val="4BACC6"/>
          </a:solidFill>
          <a:ln w="57150">
            <a:solidFill>
              <a:srgbClr val="35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656320" y="2209800"/>
            <a:ext cx="3489960" cy="3413760"/>
          </a:xfrm>
          <a:prstGeom prst="ellipse">
            <a:avLst/>
          </a:prstGeom>
          <a:solidFill>
            <a:srgbClr val="4BACC6"/>
          </a:solidFill>
          <a:ln w="57150">
            <a:solidFill>
              <a:srgbClr val="357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5860" y="3223850"/>
            <a:ext cx="2804160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쉬운 데이터 수집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KBIZ한마음고딕 B" panose="02020503020101020101" pitchFamily="18" charset="-127"/>
              <a:ea typeface="KBIZ한마음고딕 B" panose="02020503020101020101" pitchFamily="18" charset="-127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5440" y="3223849"/>
            <a:ext cx="2804160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정제된 데이터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KBIZ한마음고딕 B" panose="02020503020101020101" pitchFamily="18" charset="-127"/>
              <a:ea typeface="KBIZ한마음고딕 B" panose="02020503020101020101" pitchFamily="18" charset="-127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28760" y="3223849"/>
            <a:ext cx="2804160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개인정보와 무관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KBIZ한마음고딕 B" panose="02020503020101020101" pitchFamily="18" charset="-127"/>
              <a:ea typeface="KBIZ한마음고딕 B" panose="02020503020101020101" pitchFamily="18" charset="-127"/>
              <a:sym typeface="Helvetica Neue"/>
            </a:endParaRPr>
          </a:p>
        </p:txBody>
      </p:sp>
      <p:sp>
        <p:nvSpPr>
          <p:cNvPr id="16" name="오각형 15"/>
          <p:cNvSpPr/>
          <p:nvPr/>
        </p:nvSpPr>
        <p:spPr>
          <a:xfrm>
            <a:off x="1798320" y="6797630"/>
            <a:ext cx="9646920" cy="1355770"/>
          </a:xfrm>
          <a:prstGeom prst="homePlate">
            <a:avLst/>
          </a:prstGeom>
          <a:solidFill>
            <a:srgbClr val="9BBB59"/>
          </a:solidFill>
          <a:ln w="38100">
            <a:solidFill>
              <a:srgbClr val="71893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8940" y="6797630"/>
            <a:ext cx="7071360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  <a:sym typeface="Helvetica Neue"/>
              </a:rPr>
              <a:t>데이터 분석에 필요한 시간과 비용을 절감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KBIZ한마음고딕 H" panose="02020503020101020101" pitchFamily="18" charset="-127"/>
              <a:ea typeface="KBIZ한마음고딕 H" panose="020205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19940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38200" y="1859280"/>
            <a:ext cx="11641136" cy="62179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📌 </a:t>
            </a:r>
            <a:r>
              <a:rPr lang="ko-KR" altLang="en-US" dirty="0" smtClean="0"/>
              <a:t>데이터 수집 기간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: 2020-10-26 09:47:55 ~ 2020-11-02 22:11:51</a:t>
            </a:r>
          </a:p>
          <a:p>
            <a:pPr marL="0" indent="0">
              <a:buNone/>
            </a:pPr>
            <a:r>
              <a:rPr lang="ko-KR" altLang="en-US" sz="32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📌 </a:t>
            </a:r>
            <a:r>
              <a:rPr lang="ko-KR" altLang="en-US" dirty="0" smtClean="0"/>
              <a:t>각 로그 데이터는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초마다 </a:t>
            </a:r>
            <a:r>
              <a:rPr lang="en-US" altLang="ko-KR" dirty="0" smtClean="0"/>
              <a:t>HSM </a:t>
            </a:r>
            <a:r>
              <a:rPr lang="ko-KR" altLang="en-US" dirty="0" err="1" smtClean="0"/>
              <a:t>장비로부터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전송받아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sz="32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📌 </a:t>
            </a:r>
            <a:r>
              <a:rPr lang="en-US" altLang="ko-KR" dirty="0" smtClean="0"/>
              <a:t>Data set size : 125,278 rows 10 columns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3573" b="30075"/>
          <a:stretch/>
        </p:blipFill>
        <p:spPr>
          <a:xfrm>
            <a:off x="992521" y="4663441"/>
            <a:ext cx="11000707" cy="39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86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 : </a:t>
            </a:r>
            <a:r>
              <a:rPr lang="ko-KR" altLang="en-US" dirty="0" smtClean="0"/>
              <a:t>왜 보안이 더 중요해질까요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2121" y="1948069"/>
            <a:ext cx="11476383" cy="649356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8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  <a:cs typeface="함초롬돋움" panose="020B0604000101010101" pitchFamily="50" charset="-127"/>
              </a:rPr>
              <a:t>📌 빅데이터의 시대</a:t>
            </a:r>
            <a:endParaRPr lang="en-US" altLang="ko-KR" sz="2800" dirty="0" smtClean="0">
              <a:latin typeface="KBIZ한마음고딕 R" panose="02020503020101020101" pitchFamily="18" charset="-127"/>
              <a:ea typeface="KBIZ한마음고딕 R" panose="02020503020101020101" pitchFamily="18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800" dirty="0" smtClean="0">
              <a:latin typeface="KBIZ한마음고딕 R" panose="02020503020101020101" pitchFamily="18" charset="-127"/>
              <a:ea typeface="KBIZ한마음고딕 R" panose="02020503020101020101" pitchFamily="18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2800" dirty="0">
                <a:latin typeface="KBIZ한마음고딕 R" panose="02020503020101020101" pitchFamily="18" charset="-127"/>
                <a:ea typeface="KBIZ한마음고딕 R" panose="02020503020101020101" pitchFamily="18" charset="-127"/>
                <a:cs typeface="함초롬돋움" panose="020B0604000101010101" pitchFamily="50" charset="-127"/>
              </a:rPr>
              <a:t>📌 </a:t>
            </a:r>
            <a:r>
              <a:rPr lang="ko-KR" altLang="en-US" sz="28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  <a:cs typeface="함초롬돋움" panose="020B0604000101010101" pitchFamily="50" charset="-127"/>
              </a:rPr>
              <a:t>개인 정보 탈취 사례</a:t>
            </a:r>
            <a:endParaRPr lang="en-US" altLang="ko-KR" sz="2800" dirty="0" smtClean="0">
              <a:latin typeface="KBIZ한마음고딕 R" panose="02020503020101020101" pitchFamily="18" charset="-127"/>
              <a:ea typeface="KBIZ한마음고딕 R" panose="02020503020101020101" pitchFamily="18" charset="-127"/>
              <a:cs typeface="함초롬돋움" panose="020B0604000101010101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322527" y="2618928"/>
            <a:ext cx="2915478" cy="1162940"/>
            <a:chOff x="2371305" y="2482498"/>
            <a:chExt cx="2915478" cy="1162940"/>
          </a:xfrm>
        </p:grpSpPr>
        <p:sp>
          <p:nvSpPr>
            <p:cNvPr id="4" name="순서도: 대체 처리 3"/>
            <p:cNvSpPr/>
            <p:nvPr/>
          </p:nvSpPr>
          <p:spPr>
            <a:xfrm>
              <a:off x="2371305" y="2618206"/>
              <a:ext cx="2915478" cy="1027232"/>
            </a:xfrm>
            <a:prstGeom prst="flowChartAlternateProcess">
              <a:avLst/>
            </a:prstGeom>
            <a:ln w="571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36972" y="2482498"/>
              <a:ext cx="1634620" cy="928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BIZ한마음고딕 H" panose="02020503020101020101" pitchFamily="18" charset="-127"/>
                  <a:ea typeface="KBIZ한마음고딕 H" panose="02020503020101020101" pitchFamily="18" charset="-127"/>
                  <a:sym typeface="Helvetica Neue"/>
                </a:rPr>
                <a:t>데이터</a:t>
              </a:r>
              <a:endPara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  <a:sym typeface="Helvetica Neue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789107" y="2634411"/>
            <a:ext cx="2915478" cy="1147457"/>
            <a:chOff x="6231610" y="2497981"/>
            <a:chExt cx="2915478" cy="1147457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6231610" y="2618206"/>
              <a:ext cx="2915478" cy="1027232"/>
            </a:xfrm>
            <a:prstGeom prst="flowChartAlternateProcess">
              <a:avLst/>
            </a:prstGeom>
            <a:ln w="571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08355" y="2497981"/>
              <a:ext cx="1961988" cy="928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BIZ한마음고딕 H" panose="02020503020101020101" pitchFamily="18" charset="-127"/>
                  <a:ea typeface="KBIZ한마음고딕 H" panose="02020503020101020101" pitchFamily="18" charset="-127"/>
                  <a:sym typeface="Helvetica Neue"/>
                </a:rPr>
                <a:t>기업의 자산</a:t>
              </a:r>
              <a:endPara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  <a:sym typeface="Helvetica Neue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688481" y="2471738"/>
            <a:ext cx="895634" cy="134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Black" panose="020B0A04020102020204" pitchFamily="34" charset="0"/>
                <a:sym typeface="Helvetica Neue"/>
              </a:rPr>
              <a:t>=</a:t>
            </a:r>
            <a:endParaRPr kumimoji="0" lang="ko-KR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Black" panose="020B0A04020102020204" pitchFamily="34" charset="0"/>
              <a:sym typeface="Helvetica Neue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331319" y="6422363"/>
            <a:ext cx="2915478" cy="1343958"/>
            <a:chOff x="2371305" y="2301480"/>
            <a:chExt cx="2915478" cy="134395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2371305" y="2618206"/>
              <a:ext cx="2915478" cy="1027232"/>
            </a:xfrm>
            <a:prstGeom prst="flowChartAlternateProcess">
              <a:avLst/>
            </a:prstGeom>
            <a:ln w="571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9122" y="2301480"/>
              <a:ext cx="2353750" cy="13439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BIZ한마음고딕 H" panose="02020503020101020101" pitchFamily="18" charset="-127"/>
                  <a:ea typeface="KBIZ한마음고딕 H" panose="02020503020101020101" pitchFamily="18" charset="-127"/>
                  <a:sym typeface="Helvetica Neue"/>
                </a:rPr>
                <a:t>기업 이미지 타격</a:t>
              </a:r>
              <a:endPara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  <a:sym typeface="Helvetica Neue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331319" y="5012306"/>
            <a:ext cx="2915478" cy="1370689"/>
            <a:chOff x="2371305" y="2274749"/>
            <a:chExt cx="2915478" cy="1370689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2371305" y="2618206"/>
              <a:ext cx="2915478" cy="1027232"/>
            </a:xfrm>
            <a:prstGeom prst="flowChartAlternateProcess">
              <a:avLst/>
            </a:prstGeom>
            <a:ln w="571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94010" y="2274749"/>
              <a:ext cx="2378969" cy="13439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BIZ한마음고딕 H" panose="02020503020101020101" pitchFamily="18" charset="-127"/>
                  <a:ea typeface="KBIZ한마음고딕 H" panose="02020503020101020101" pitchFamily="18" charset="-127"/>
                  <a:sym typeface="Helvetica Neue"/>
                </a:rPr>
                <a:t>물리적 데이터 손실</a:t>
              </a:r>
              <a:endPara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  <a:sym typeface="Helvetica Neue"/>
              </a:endParaRPr>
            </a:p>
          </p:txBody>
        </p:sp>
      </p:grpSp>
      <p:sp>
        <p:nvSpPr>
          <p:cNvPr id="49" name="오른쪽 화살표 48"/>
          <p:cNvSpPr/>
          <p:nvPr/>
        </p:nvSpPr>
        <p:spPr>
          <a:xfrm>
            <a:off x="5776846" y="6090552"/>
            <a:ext cx="1146468" cy="8817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rgbClr val="00A2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381813" y="5445572"/>
            <a:ext cx="2915478" cy="2320748"/>
            <a:chOff x="6231610" y="2618205"/>
            <a:chExt cx="2915478" cy="102723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1" name="순서도: 대체 처리 50"/>
            <p:cNvSpPr/>
            <p:nvPr/>
          </p:nvSpPr>
          <p:spPr>
            <a:xfrm>
              <a:off x="6231610" y="2618205"/>
              <a:ext cx="2915478" cy="1027232"/>
            </a:xfrm>
            <a:prstGeom prst="flowChartAlternateProcess">
              <a:avLst/>
            </a:prstGeom>
            <a:ln w="571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27133" y="2738089"/>
              <a:ext cx="1961988" cy="594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KBIZ한마음고딕 H" panose="02020503020101020101" pitchFamily="18" charset="-127"/>
                  <a:ea typeface="KBIZ한마음고딕 H" panose="02020503020101020101" pitchFamily="18" charset="-127"/>
                  <a:sym typeface="Helvetica Neue"/>
                </a:rPr>
                <a:t>유</a:t>
              </a:r>
              <a:r>
                <a:rPr kumimoji="0" lang="en-US" altLang="ko-KR" sz="30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KBIZ한마음고딕 H" panose="02020503020101020101" pitchFamily="18" charset="-127"/>
                  <a:ea typeface="KBIZ한마음고딕 H" panose="02020503020101020101" pitchFamily="18" charset="-127"/>
                  <a:sym typeface="Helvetica Neue"/>
                </a:rPr>
                <a:t>, </a:t>
              </a:r>
              <a:r>
                <a:rPr kumimoji="0" lang="ko-KR" altLang="en-US" sz="3000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KBIZ한마음고딕 H" panose="02020503020101020101" pitchFamily="18" charset="-127"/>
                  <a:ea typeface="KBIZ한마음고딕 H" panose="02020503020101020101" pitchFamily="18" charset="-127"/>
                  <a:sym typeface="Helvetica Neue"/>
                </a:rPr>
                <a:t>무형의</a:t>
              </a:r>
              <a:r>
                <a:rPr lang="en-US" altLang="ko-KR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/>
              </a:r>
              <a:br>
                <a:rPr lang="en-US" altLang="ko-KR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</a:br>
              <a:r>
                <a:rPr lang="ko-KR" altLang="en-US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손실 발생</a:t>
              </a:r>
              <a:endParaRPr kumimoji="0" lang="en-US" altLang="ko-KR" sz="30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  <a:sym typeface="Helvetica Neue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27885" y="2994788"/>
            <a:ext cx="11602279" cy="3688835"/>
            <a:chOff x="1126435" y="240052"/>
            <a:chExt cx="11641892" cy="37753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ángulo"/>
            <p:cNvSpPr/>
            <p:nvPr/>
          </p:nvSpPr>
          <p:spPr>
            <a:xfrm>
              <a:off x="1126435" y="240052"/>
              <a:ext cx="11641892" cy="3775358"/>
            </a:xfrm>
            <a:prstGeom prst="rect">
              <a:avLst/>
            </a:pr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" name="Rectángulo"/>
            <p:cNvSpPr/>
            <p:nvPr/>
          </p:nvSpPr>
          <p:spPr>
            <a:xfrm>
              <a:off x="1219200" y="337406"/>
              <a:ext cx="11547986" cy="3558733"/>
            </a:xfrm>
            <a:prstGeom prst="rect">
              <a:avLst/>
            </a:pr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sp>
          <p:nvSpPr>
            <p:cNvPr id="9" name="Rectángulo"/>
            <p:cNvSpPr/>
            <p:nvPr/>
          </p:nvSpPr>
          <p:spPr>
            <a:xfrm>
              <a:off x="1218058" y="337717"/>
              <a:ext cx="11455711" cy="570321"/>
            </a:xfrm>
            <a:prstGeom prst="rect">
              <a:avLst/>
            </a:prstGeom>
            <a:solidFill>
              <a:srgbClr val="01199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10" name="그룹 9"/>
            <p:cNvGrpSpPr/>
            <p:nvPr userDrawn="1"/>
          </p:nvGrpSpPr>
          <p:grpSpPr>
            <a:xfrm>
              <a:off x="11050762" y="368346"/>
              <a:ext cx="520073" cy="500434"/>
              <a:chOff x="13195018" y="1537379"/>
              <a:chExt cx="597921" cy="585864"/>
            </a:xfrm>
          </p:grpSpPr>
          <p:sp>
            <p:nvSpPr>
              <p:cNvPr id="34" name="Rectángulo"/>
              <p:cNvSpPr/>
              <p:nvPr/>
            </p:nvSpPr>
            <p:spPr>
              <a:xfrm>
                <a:off x="13195018" y="1537379"/>
                <a:ext cx="597921" cy="585864"/>
              </a:xfrm>
              <a:prstGeom prst="rect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" name="Cuadrado"/>
              <p:cNvSpPr/>
              <p:nvPr/>
            </p:nvSpPr>
            <p:spPr>
              <a:xfrm>
                <a:off x="13195738" y="1538145"/>
                <a:ext cx="569791" cy="559259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" name="Cuadrado"/>
              <p:cNvSpPr/>
              <p:nvPr/>
            </p:nvSpPr>
            <p:spPr>
              <a:xfrm>
                <a:off x="13227254" y="1566355"/>
                <a:ext cx="538275" cy="532954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1" name="그룹 10"/>
            <p:cNvGrpSpPr/>
            <p:nvPr userDrawn="1"/>
          </p:nvGrpSpPr>
          <p:grpSpPr>
            <a:xfrm>
              <a:off x="11578870" y="368375"/>
              <a:ext cx="520073" cy="500434"/>
              <a:chOff x="13195018" y="1537379"/>
              <a:chExt cx="597921" cy="585864"/>
            </a:xfrm>
          </p:grpSpPr>
          <p:sp>
            <p:nvSpPr>
              <p:cNvPr id="31" name="Rectángulo"/>
              <p:cNvSpPr/>
              <p:nvPr/>
            </p:nvSpPr>
            <p:spPr>
              <a:xfrm>
                <a:off x="13195018" y="1537379"/>
                <a:ext cx="597921" cy="585864"/>
              </a:xfrm>
              <a:prstGeom prst="rect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" name="Cuadrado"/>
              <p:cNvSpPr/>
              <p:nvPr/>
            </p:nvSpPr>
            <p:spPr>
              <a:xfrm>
                <a:off x="13195738" y="1538145"/>
                <a:ext cx="569791" cy="559259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" name="Cuadrado"/>
              <p:cNvSpPr/>
              <p:nvPr/>
            </p:nvSpPr>
            <p:spPr>
              <a:xfrm>
                <a:off x="13227254" y="1566355"/>
                <a:ext cx="538275" cy="532954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12107931" y="368375"/>
              <a:ext cx="520073" cy="500434"/>
              <a:chOff x="13195018" y="1537379"/>
              <a:chExt cx="597921" cy="585864"/>
            </a:xfrm>
          </p:grpSpPr>
          <p:sp>
            <p:nvSpPr>
              <p:cNvPr id="28" name="Rectángulo"/>
              <p:cNvSpPr/>
              <p:nvPr/>
            </p:nvSpPr>
            <p:spPr>
              <a:xfrm>
                <a:off x="13195018" y="1537379"/>
                <a:ext cx="597921" cy="585864"/>
              </a:xfrm>
              <a:prstGeom prst="rect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" name="Cuadrado"/>
              <p:cNvSpPr/>
              <p:nvPr/>
            </p:nvSpPr>
            <p:spPr>
              <a:xfrm>
                <a:off x="13195738" y="1538145"/>
                <a:ext cx="569791" cy="559259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" name="Cuadrado"/>
              <p:cNvSpPr/>
              <p:nvPr/>
            </p:nvSpPr>
            <p:spPr>
              <a:xfrm>
                <a:off x="13227254" y="1566355"/>
                <a:ext cx="538275" cy="532954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3" name="X"/>
            <p:cNvSpPr txBox="1"/>
            <p:nvPr userDrawn="1"/>
          </p:nvSpPr>
          <p:spPr>
            <a:xfrm>
              <a:off x="12221449" y="439698"/>
              <a:ext cx="25804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sz="2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4" name="X"/>
            <p:cNvSpPr txBox="1"/>
            <p:nvPr userDrawn="1"/>
          </p:nvSpPr>
          <p:spPr>
            <a:xfrm>
              <a:off x="11173665" y="381527"/>
              <a:ext cx="258045" cy="434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endParaRPr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그룹 14"/>
            <p:cNvGrpSpPr/>
            <p:nvPr userDrawn="1"/>
          </p:nvGrpSpPr>
          <p:grpSpPr>
            <a:xfrm>
              <a:off x="11685200" y="510402"/>
              <a:ext cx="298064" cy="244151"/>
              <a:chOff x="11662690" y="511753"/>
              <a:chExt cx="298064" cy="244151"/>
            </a:xfrm>
          </p:grpSpPr>
          <p:sp>
            <p:nvSpPr>
              <p:cNvPr id="26" name="직사각형 25"/>
              <p:cNvSpPr/>
              <p:nvPr userDrawn="1"/>
            </p:nvSpPr>
            <p:spPr>
              <a:xfrm>
                <a:off x="11662690" y="512064"/>
                <a:ext cx="298064" cy="24384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733930" rtl="0" fontAlgn="auto" latinLnBrk="0" hangingPunct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>
              <a:xfrm>
                <a:off x="11668271" y="511753"/>
                <a:ext cx="292481" cy="48723"/>
              </a:xfrm>
              <a:prstGeom prst="rect">
                <a:avLst/>
              </a:prstGeom>
              <a:solidFill>
                <a:schemeClr val="tx1"/>
              </a:solidFill>
              <a:ln w="381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733930" rtl="0" fontAlgn="auto" latinLnBrk="0" hangingPunct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128242" y="2943860"/>
              <a:ext cx="2025158" cy="556452"/>
              <a:chOff x="3918442" y="3053218"/>
              <a:chExt cx="1266968" cy="500434"/>
            </a:xfrm>
          </p:grpSpPr>
          <p:sp>
            <p:nvSpPr>
              <p:cNvPr id="22" name="Rectángulo"/>
              <p:cNvSpPr/>
              <p:nvPr/>
            </p:nvSpPr>
            <p:spPr>
              <a:xfrm>
                <a:off x="3918442" y="3053218"/>
                <a:ext cx="1266968" cy="500434"/>
              </a:xfrm>
              <a:prstGeom prst="rect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" name="Cuadrado"/>
              <p:cNvSpPr/>
              <p:nvPr/>
            </p:nvSpPr>
            <p:spPr>
              <a:xfrm>
                <a:off x="3919968" y="3053873"/>
                <a:ext cx="1238772" cy="460854"/>
              </a:xfrm>
              <a:prstGeom prst="rect">
                <a:avLst/>
              </a:pr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" name="Cuadrado"/>
              <p:cNvSpPr/>
              <p:nvPr/>
            </p:nvSpPr>
            <p:spPr>
              <a:xfrm>
                <a:off x="3955477" y="3102930"/>
                <a:ext cx="1203263" cy="411796"/>
              </a:xfrm>
              <a:prstGeom prst="rect">
                <a:avLst/>
              </a:prstGeom>
              <a:solidFill>
                <a:srgbClr val="C0C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spcBef>
                    <a:spcPts val="0"/>
                  </a:spcBef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" name="X"/>
              <p:cNvSpPr txBox="1"/>
              <p:nvPr/>
            </p:nvSpPr>
            <p:spPr>
              <a:xfrm>
                <a:off x="4221296" y="3118033"/>
                <a:ext cx="671625" cy="3493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rPr lang="ko-KR" altLang="en-US" sz="2000" dirty="0" smtClean="0">
                    <a:latin typeface="KBIZ한마음고딕 R" panose="02020503020101020101" pitchFamily="18" charset="-127"/>
                    <a:ea typeface="KBIZ한마음고딕 R" panose="02020503020101020101" pitchFamily="18" charset="-127"/>
                    <a:cs typeface="Arial" panose="020B0604020202020204" pitchFamily="34" charset="0"/>
                  </a:rPr>
                  <a:t>확인 </a:t>
                </a:r>
                <a:r>
                  <a:rPr lang="en-US" altLang="ko-KR" sz="2000" dirty="0" smtClean="0">
                    <a:latin typeface="KBIZ한마음고딕 R" panose="02020503020101020101" pitchFamily="18" charset="-127"/>
                    <a:ea typeface="KBIZ한마음고딕 R" panose="02020503020101020101" pitchFamily="18" charset="-127"/>
                    <a:cs typeface="Arial" panose="020B0604020202020204" pitchFamily="34" charset="0"/>
                  </a:rPr>
                  <a:t>(Y)</a:t>
                </a:r>
                <a:endParaRPr sz="2000" dirty="0"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제목 1"/>
            <p:cNvSpPr txBox="1">
              <a:spLocks/>
            </p:cNvSpPr>
            <p:nvPr/>
          </p:nvSpPr>
          <p:spPr>
            <a:xfrm>
              <a:off x="1325880" y="432616"/>
              <a:ext cx="8571883" cy="506498"/>
            </a:xfrm>
            <a:prstGeom prst="rect">
              <a:avLst/>
            </a:prstGeom>
          </p:spPr>
          <p:txBody>
            <a:bodyPr/>
            <a:lstStyle>
              <a:lvl1pPr marL="0" marR="0" indent="0" algn="l" defTabSz="173393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1" i="0" u="none" strike="noStrike" cap="none" spc="-119" baseline="0">
                  <a:solidFill>
                    <a:schemeClr val="bg1"/>
                  </a:solidFill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  <a:sym typeface="Helvetica Neue"/>
                </a:defRPr>
              </a:lvl1pPr>
              <a:lvl2pPr marL="0" marR="0" indent="0" algn="l" defTabSz="173393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6000" b="1" i="0" u="none" strike="noStrike" cap="none" spc="-119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2pPr>
              <a:lvl3pPr marL="0" marR="0" indent="0" algn="l" defTabSz="173393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6000" b="1" i="0" u="none" strike="noStrike" cap="none" spc="-119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3pPr>
              <a:lvl4pPr marL="0" marR="0" indent="0" algn="l" defTabSz="173393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6000" b="1" i="0" u="none" strike="noStrike" cap="none" spc="-119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4pPr>
              <a:lvl5pPr marL="0" marR="0" indent="0" algn="l" defTabSz="173393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6000" b="1" i="0" u="none" strike="noStrike" cap="none" spc="-119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5pPr>
              <a:lvl6pPr marL="0" marR="0" indent="0" algn="l" defTabSz="173393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6000" b="1" i="0" u="none" strike="noStrike" cap="none" spc="-119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6pPr>
              <a:lvl7pPr marL="0" marR="0" indent="0" algn="l" defTabSz="173393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6000" b="1" i="0" u="none" strike="noStrike" cap="none" spc="-119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7pPr>
              <a:lvl8pPr marL="0" marR="0" indent="0" algn="l" defTabSz="173393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6000" b="1" i="0" u="none" strike="noStrike" cap="none" spc="-119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8pPr>
              <a:lvl9pPr marL="0" marR="0" indent="0" algn="l" defTabSz="173393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6000" b="1" i="0" u="none" strike="noStrike" cap="none" spc="-119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Helvetica Neue"/>
                </a:defRPr>
              </a:lvl9pPr>
            </a:lstStyle>
            <a:p>
              <a:pPr hangingPunct="1"/>
              <a:r>
                <a:rPr lang="ko-KR" altLang="en-US" sz="2800" b="0" dirty="0" smtClean="0"/>
                <a:t>알림 메시지</a:t>
              </a:r>
              <a:endParaRPr lang="ko-KR" altLang="en-US" sz="2800" b="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9030" y="1641601"/>
              <a:ext cx="9341441" cy="867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함초롬돋움" panose="020B0604000101010101" pitchFamily="50" charset="-127"/>
                </a:rPr>
                <a:t>주기적인 소프트웨어 보안 업데이트와 실시간 보안 </a:t>
              </a:r>
              <a:r>
                <a:rPr lang="ko-KR" altLang="en-US" sz="2800" dirty="0" smtClean="0"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함초롬돋움" panose="020B0604000101010101" pitchFamily="50" charset="-127"/>
                </a:rPr>
                <a:t>모니터링으로</a:t>
              </a:r>
              <a:r>
                <a:rPr lang="en-US" altLang="ko-KR" sz="2800" dirty="0"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함초롬돋움" panose="020B0604000101010101" pitchFamily="50" charset="-127"/>
                </a:rPr>
                <a:t/>
              </a:r>
              <a:br>
                <a:rPr lang="en-US" altLang="ko-KR" sz="2800" dirty="0"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함초롬돋움" panose="020B0604000101010101" pitchFamily="50" charset="-127"/>
                </a:rPr>
              </a:br>
              <a:r>
                <a:rPr lang="ko-KR" altLang="en-US" sz="2800" dirty="0" smtClean="0"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함초롬돋움" panose="020B0604000101010101" pitchFamily="50" charset="-127"/>
                </a:rPr>
                <a:t>예방이 가능합니다</a:t>
              </a:r>
              <a:r>
                <a:rPr lang="en-US" altLang="ko-KR" sz="2800" dirty="0" smtClean="0"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함초롬돋움" panose="020B0604000101010101" pitchFamily="50" charset="-127"/>
                </a:rPr>
                <a:t>.</a:t>
              </a:r>
              <a:endParaRPr lang="ko-KR" altLang="en-US" sz="2800" dirty="0">
                <a:latin typeface="KBIZ한마음고딕 R" panose="02020503020101020101" pitchFamily="18" charset="-127"/>
                <a:ea typeface="KBIZ한마음고딕 R" panose="02020503020101020101" pitchFamily="18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59835" y="1445137"/>
              <a:ext cx="1440635" cy="1260858"/>
              <a:chOff x="1659835" y="1445137"/>
              <a:chExt cx="1440635" cy="1260858"/>
            </a:xfrm>
          </p:grpSpPr>
          <p:sp>
            <p:nvSpPr>
              <p:cNvPr id="20" name="이등변 삼각형 19"/>
              <p:cNvSpPr/>
              <p:nvPr/>
            </p:nvSpPr>
            <p:spPr>
              <a:xfrm>
                <a:off x="1659835" y="1557406"/>
                <a:ext cx="1144325" cy="1036320"/>
              </a:xfrm>
              <a:prstGeom prst="triangle">
                <a:avLst/>
              </a:prstGeom>
              <a:solidFill>
                <a:schemeClr val="accent4"/>
              </a:solidFill>
              <a:ln w="762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733930" rtl="0" fontAlgn="auto" latinLnBrk="0" hangingPunct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64150" y="1445137"/>
                <a:ext cx="1036320" cy="12608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1733930" rtl="0" fontAlgn="auto" latinLnBrk="0" hangingPunct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54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 Black" panose="020B0A04020102020204" pitchFamily="34" charset="0"/>
                    <a:sym typeface="Helvetica Neue"/>
                  </a:rPr>
                  <a:t>!</a:t>
                </a:r>
                <a:endParaRPr kumimoji="0" lang="ko-KR" altLang="en-US" sz="5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 Black" panose="020B0A04020102020204" pitchFamily="34" charset="0"/>
                  <a:sym typeface="Helvetica Neu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9036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38200" y="1859280"/>
            <a:ext cx="11641136" cy="78022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📌 </a:t>
            </a:r>
            <a:r>
              <a:rPr lang="ko-KR" altLang="en-US" dirty="0" smtClean="0"/>
              <a:t>수집 데이터 상세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390" b="45348"/>
          <a:stretch/>
        </p:blipFill>
        <p:spPr>
          <a:xfrm>
            <a:off x="838200" y="3576820"/>
            <a:ext cx="11234530" cy="2372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9019" y="2363530"/>
            <a:ext cx="1417983" cy="106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HSM </a:t>
            </a:r>
            <a:r>
              <a:rPr lang="ko-KR" altLang="en-US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장비</a:t>
            </a:r>
            <a:r>
              <a:rPr lang="en-US" altLang="ko-KR" sz="2000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/>
            </a:r>
            <a:br>
              <a:rPr lang="en-US" altLang="ko-KR" sz="2000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</a:br>
            <a:r>
              <a:rPr lang="ko-KR" altLang="en-US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접속 상태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BIZ한마음고딕 H" panose="02020503020101020101" pitchFamily="18" charset="-127"/>
              <a:ea typeface="KBIZ한마음고딕 H" panose="02020503020101020101" pitchFamily="18" charset="-127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9878" y="2361210"/>
            <a:ext cx="1346455" cy="106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이상 상태</a:t>
            </a:r>
            <a:r>
              <a:rPr lang="en-US" altLang="ko-KR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/>
            </a:r>
            <a:br>
              <a:rPr lang="en-US" altLang="ko-KR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</a:br>
            <a:r>
              <a:rPr lang="ko-KR" altLang="en-US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발생 일시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BIZ한마음고딕 H" panose="02020503020101020101" pitchFamily="18" charset="-127"/>
              <a:ea typeface="KBIZ한마음고딕 H" panose="02020503020101020101" pitchFamily="18" charset="-127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4236" y="6135046"/>
            <a:ext cx="2104278" cy="905477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44000" tIns="0" rIns="144000" bIns="216000" numCol="1" spcCol="0" rtlCol="0" anchor="ctr">
            <a:no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CPU </a:t>
            </a:r>
            <a:r>
              <a:rPr lang="ko-KR" altLang="en-US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사용량 </a:t>
            </a:r>
            <a:r>
              <a:rPr lang="en-US" altLang="ko-KR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(%)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BIZ한마음고딕 H" panose="02020503020101020101" pitchFamily="18" charset="-127"/>
              <a:ea typeface="KBIZ한마음고딕 H" panose="02020503020101020101" pitchFamily="18" charset="-127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36156" y="2629388"/>
            <a:ext cx="1914939" cy="789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로그 전송 일시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BIZ한마음고딕 H" panose="02020503020101020101" pitchFamily="18" charset="-127"/>
              <a:ea typeface="KBIZ한마음고딕 H" panose="02020503020101020101" pitchFamily="18" charset="-127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55965" y="6135046"/>
            <a:ext cx="1794988" cy="941829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0" rIns="0" bIns="2520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5</a:t>
            </a:r>
            <a:r>
              <a:rPr lang="ko-KR" altLang="en-US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초당 거래량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BIZ한마음고딕 H" panose="02020503020101020101" pitchFamily="18" charset="-127"/>
              <a:ea typeface="KBIZ한마음고딕 H" panose="02020503020101020101" pitchFamily="18" charset="-127"/>
              <a:sym typeface="Helvetica Neue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319132" y="5935379"/>
            <a:ext cx="5022574" cy="2386990"/>
            <a:chOff x="1325217" y="6226923"/>
            <a:chExt cx="5022574" cy="2386990"/>
          </a:xfrm>
        </p:grpSpPr>
        <p:sp>
          <p:nvSpPr>
            <p:cNvPr id="12" name="직사각형 11"/>
            <p:cNvSpPr/>
            <p:nvPr/>
          </p:nvSpPr>
          <p:spPr>
            <a:xfrm>
              <a:off x="1325217" y="6426590"/>
              <a:ext cx="5022574" cy="218732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43197" y="6226923"/>
              <a:ext cx="4520351" cy="2174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이상 상태 여부</a:t>
              </a:r>
              <a:r>
                <a:rPr lang="en-US" altLang="ko-KR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/>
              </a:r>
              <a:br>
                <a:rPr lang="en-US" altLang="ko-KR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</a:br>
              <a:r>
                <a:rPr lang="en-US" altLang="ko-KR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/>
              </a:r>
              <a:br>
                <a:rPr lang="en-US" altLang="ko-KR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</a:br>
              <a:r>
                <a:rPr lang="en-US" altLang="ko-KR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- </a:t>
              </a:r>
              <a:r>
                <a:rPr lang="en-US" altLang="ko-KR" sz="2000" dirty="0" smtClean="0">
                  <a:solidFill>
                    <a:srgbClr val="0070C0"/>
                  </a:solidFill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Ok</a:t>
              </a:r>
              <a:r>
                <a:rPr lang="en-US" altLang="ko-KR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/>
              </a:r>
              <a:br>
                <a:rPr lang="en-US" altLang="ko-KR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</a:br>
              <a:r>
                <a:rPr lang="en-US" altLang="ko-KR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- 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Temper</a:t>
              </a:r>
              <a:r>
                <a:rPr lang="en-US" altLang="ko-KR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 (</a:t>
              </a:r>
              <a:r>
                <a:rPr lang="ko-KR" altLang="en-US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이상 상태</a:t>
              </a:r>
              <a:r>
                <a:rPr lang="en-US" altLang="ko-KR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)</a:t>
              </a:r>
              <a:br>
                <a:rPr lang="en-US" altLang="ko-KR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</a:br>
              <a:r>
                <a:rPr lang="en-US" altLang="ko-KR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- 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Unknown</a:t>
              </a:r>
              <a:r>
                <a:rPr lang="en-US" altLang="ko-KR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 (</a:t>
              </a:r>
              <a:r>
                <a:rPr lang="ko-KR" altLang="en-US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접속 불량으로 인해 알 수 없는 문제 발생</a:t>
              </a:r>
              <a:r>
                <a:rPr lang="en-US" altLang="ko-KR" sz="2000" dirty="0" smtClean="0">
                  <a:latin typeface="KBIZ한마음고딕 H" panose="02020503020101020101" pitchFamily="18" charset="-127"/>
                  <a:ea typeface="KBIZ한마음고딕 H" panose="02020503020101020101" pitchFamily="18" charset="-127"/>
                </a:rPr>
                <a:t>)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  <a:sym typeface="Helvetica Neue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68478" y="2347959"/>
            <a:ext cx="1346455" cy="106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이상 상태</a:t>
            </a:r>
            <a:r>
              <a:rPr lang="en-US" altLang="ko-KR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/>
            </a:r>
            <a:br>
              <a:rPr lang="en-US" altLang="ko-KR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</a:br>
            <a:r>
              <a:rPr lang="ko-KR" altLang="en-US" sz="2000" dirty="0" smtClean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상세 원인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BIZ한마음고딕 H" panose="02020503020101020101" pitchFamily="18" charset="-127"/>
              <a:ea typeface="KBIZ한마음고딕 H" panose="02020503020101020101" pitchFamily="18" charset="-127"/>
              <a:sym typeface="Helvetica Neue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20209" y="3467926"/>
            <a:ext cx="919669" cy="2534041"/>
          </a:xfrm>
          <a:prstGeom prst="rect">
            <a:avLst/>
          </a:prstGeom>
          <a:noFill/>
          <a:ln w="57150" cap="flat">
            <a:solidFill>
              <a:schemeClr val="accent5">
                <a:lumMod val="75000"/>
              </a:schemeClr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14933" y="3454675"/>
            <a:ext cx="1102563" cy="2574076"/>
          </a:xfrm>
          <a:prstGeom prst="rect">
            <a:avLst/>
          </a:prstGeom>
          <a:noFill/>
          <a:ln w="57150" cap="flat">
            <a:solidFill>
              <a:schemeClr val="accent5">
                <a:lumMod val="75000"/>
              </a:schemeClr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71961" y="3467926"/>
            <a:ext cx="919669" cy="2534041"/>
          </a:xfrm>
          <a:prstGeom prst="rect">
            <a:avLst/>
          </a:prstGeom>
          <a:noFill/>
          <a:ln w="57150" cap="flat">
            <a:solidFill>
              <a:schemeClr val="accent5">
                <a:lumMod val="75000"/>
              </a:schemeClr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95299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 분석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621771" y="7511331"/>
            <a:ext cx="3934128" cy="67188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 smtClean="0"/>
              <a:t>이상 상태인 경우의 사용량 분포</a:t>
            </a:r>
            <a:endParaRPr lang="ko-KR" altLang="en-US" sz="2400" dirty="0"/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990600" y="2011680"/>
            <a:ext cx="11641136" cy="671885"/>
          </a:xfrm>
          <a:prstGeom prst="rect">
            <a:avLst/>
          </a:prstGeom>
        </p:spPr>
        <p:txBody>
          <a:bodyPr/>
          <a:lstStyle>
            <a:lvl1pPr marL="381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marL="0" indent="0" hangingPunct="1">
              <a:buFontTx/>
              <a:buNone/>
            </a:pPr>
            <a:r>
              <a:rPr lang="ko-KR" altLang="en-US" sz="3200" smtClean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📌 </a:t>
            </a:r>
            <a:r>
              <a:rPr lang="ko-KR" altLang="en-US" smtClean="0"/>
              <a:t>데이터 분포 히스토그램</a:t>
            </a:r>
            <a:endParaRPr lang="ko-KR" altLang="en-US" dirty="0"/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742091" y="7511331"/>
            <a:ext cx="2327920" cy="671885"/>
          </a:xfrm>
          <a:prstGeom prst="rect">
            <a:avLst/>
          </a:prstGeom>
        </p:spPr>
        <p:txBody>
          <a:bodyPr/>
          <a:lstStyle>
            <a:lvl1pPr marL="381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marL="0" indent="0" hangingPunct="1">
              <a:buFontTx/>
              <a:buNone/>
            </a:pPr>
            <a:r>
              <a:rPr lang="ko-KR" altLang="en-US" sz="2400" dirty="0" smtClean="0"/>
              <a:t>전체 사용량 분포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53735"/>
          <a:stretch/>
        </p:blipFill>
        <p:spPr>
          <a:xfrm>
            <a:off x="696498" y="2775195"/>
            <a:ext cx="5667114" cy="44563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4099"/>
          <a:stretch/>
        </p:blipFill>
        <p:spPr>
          <a:xfrm>
            <a:off x="6727794" y="2775195"/>
            <a:ext cx="5562304" cy="4456317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H="1">
            <a:off x="8706678" y="3087757"/>
            <a:ext cx="13252" cy="385638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9588835" y="3697358"/>
            <a:ext cx="2099582" cy="914400"/>
            <a:chOff x="9588835" y="3697358"/>
            <a:chExt cx="2099582" cy="914400"/>
          </a:xfrm>
        </p:grpSpPr>
        <p:sp>
          <p:nvSpPr>
            <p:cNvPr id="20" name="직사각형 19"/>
            <p:cNvSpPr/>
            <p:nvPr/>
          </p:nvSpPr>
          <p:spPr>
            <a:xfrm>
              <a:off x="9588835" y="3697358"/>
              <a:ext cx="2099582" cy="9144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1" name="텍스트 개체 틀 2"/>
            <p:cNvSpPr txBox="1">
              <a:spLocks/>
            </p:cNvSpPr>
            <p:nvPr/>
          </p:nvSpPr>
          <p:spPr>
            <a:xfrm>
              <a:off x="9707695" y="3887998"/>
              <a:ext cx="1848204" cy="723759"/>
            </a:xfrm>
            <a:prstGeom prst="rect">
              <a:avLst/>
            </a:prstGeom>
          </p:spPr>
          <p:txBody>
            <a:bodyPr/>
            <a:lstStyle>
              <a:lvl1pPr marL="381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1pPr>
              <a:lvl2pPr marL="762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2pPr>
              <a:lvl3pPr marL="1143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3pPr>
              <a:lvl4pPr marL="1524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4pPr>
              <a:lvl5pPr marL="1905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5pPr>
              <a:lvl6pPr marL="2286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6pPr>
              <a:lvl7pPr marL="2667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7pPr>
              <a:lvl8pPr marL="3048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8pPr>
              <a:lvl9pPr marL="3429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9pPr>
            </a:lstStyle>
            <a:p>
              <a:pPr marL="0" indent="0" hangingPunct="1">
                <a:buFontTx/>
                <a:buNone/>
              </a:pPr>
              <a:r>
                <a:rPr lang="ko-KR" altLang="en-US" sz="1800" dirty="0" smtClean="0"/>
                <a:t>평균 </a:t>
              </a:r>
              <a:r>
                <a:rPr lang="en-US" altLang="ko-KR" sz="1800" dirty="0" smtClean="0"/>
                <a:t>: 30.87%</a:t>
              </a:r>
              <a:br>
                <a:rPr lang="en-US" altLang="ko-KR" sz="1800" dirty="0" smtClean="0"/>
              </a:br>
              <a:r>
                <a:rPr lang="ko-KR" altLang="en-US" sz="1800" dirty="0" smtClean="0"/>
                <a:t>표준편차 </a:t>
              </a:r>
              <a:r>
                <a:rPr lang="en-US" altLang="ko-KR" sz="1800" dirty="0" smtClean="0"/>
                <a:t>: 27.61</a:t>
              </a:r>
              <a:endParaRPr lang="ko-KR" altLang="en-US" sz="1800" dirty="0"/>
            </a:p>
          </p:txBody>
        </p:sp>
      </p:grpSp>
      <p:cxnSp>
        <p:nvCxnSpPr>
          <p:cNvPr id="24" name="직선 연결선 23"/>
          <p:cNvCxnSpPr/>
          <p:nvPr/>
        </p:nvCxnSpPr>
        <p:spPr>
          <a:xfrm flipH="1">
            <a:off x="2842591" y="3061253"/>
            <a:ext cx="13252" cy="385638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682724" y="3697358"/>
            <a:ext cx="2099582" cy="914400"/>
            <a:chOff x="9588835" y="3697358"/>
            <a:chExt cx="2099582" cy="914400"/>
          </a:xfrm>
        </p:grpSpPr>
        <p:sp>
          <p:nvSpPr>
            <p:cNvPr id="26" name="직사각형 25"/>
            <p:cNvSpPr/>
            <p:nvPr/>
          </p:nvSpPr>
          <p:spPr>
            <a:xfrm>
              <a:off x="9588835" y="3697358"/>
              <a:ext cx="2099582" cy="9144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텍스트 개체 틀 2"/>
            <p:cNvSpPr txBox="1">
              <a:spLocks/>
            </p:cNvSpPr>
            <p:nvPr/>
          </p:nvSpPr>
          <p:spPr>
            <a:xfrm>
              <a:off x="9707695" y="3887998"/>
              <a:ext cx="1848204" cy="723759"/>
            </a:xfrm>
            <a:prstGeom prst="rect">
              <a:avLst/>
            </a:prstGeom>
          </p:spPr>
          <p:txBody>
            <a:bodyPr/>
            <a:lstStyle>
              <a:lvl1pPr marL="381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1pPr>
              <a:lvl2pPr marL="762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2pPr>
              <a:lvl3pPr marL="1143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3pPr>
              <a:lvl4pPr marL="1524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4pPr>
              <a:lvl5pPr marL="1905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5pPr>
              <a:lvl6pPr marL="2286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6pPr>
              <a:lvl7pPr marL="2667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7pPr>
              <a:lvl8pPr marL="3048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8pPr>
              <a:lvl9pPr marL="3429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9pPr>
            </a:lstStyle>
            <a:p>
              <a:pPr marL="0" indent="0" hangingPunct="1">
                <a:buFontTx/>
                <a:buNone/>
              </a:pPr>
              <a:r>
                <a:rPr lang="ko-KR" altLang="en-US" sz="1800" dirty="0" smtClean="0"/>
                <a:t>평균 </a:t>
              </a:r>
              <a:r>
                <a:rPr lang="en-US" altLang="ko-KR" sz="1800" dirty="0" smtClean="0"/>
                <a:t>: 30.46%</a:t>
              </a:r>
              <a:br>
                <a:rPr lang="en-US" altLang="ko-KR" sz="1800" dirty="0" smtClean="0"/>
              </a:br>
              <a:r>
                <a:rPr lang="ko-KR" altLang="en-US" sz="1800" dirty="0" smtClean="0"/>
                <a:t>표준편차 </a:t>
              </a:r>
              <a:r>
                <a:rPr lang="en-US" altLang="ko-KR" sz="1800" dirty="0" smtClean="0"/>
                <a:t>: 20.67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576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 분석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38200" y="1859280"/>
            <a:ext cx="11641136" cy="62179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📌 </a:t>
            </a:r>
            <a:r>
              <a:rPr lang="ko-KR" altLang="en-US" dirty="0" smtClean="0"/>
              <a:t>데이터 분포 히스토그램</a:t>
            </a:r>
            <a:endParaRPr lang="ko-KR" altLang="en-US" dirty="0"/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7620000" y="7511331"/>
            <a:ext cx="4134679" cy="671885"/>
          </a:xfrm>
          <a:prstGeom prst="rect">
            <a:avLst/>
          </a:prstGeom>
        </p:spPr>
        <p:txBody>
          <a:bodyPr/>
          <a:lstStyle>
            <a:lvl1pPr marL="381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marL="0" indent="0" hangingPunct="1">
              <a:buFontTx/>
              <a:buNone/>
            </a:pPr>
            <a:r>
              <a:rPr lang="ko-KR" altLang="en-US" sz="2400" dirty="0" smtClean="0"/>
              <a:t>이상 상태인 </a:t>
            </a:r>
            <a:r>
              <a:rPr lang="ko-KR" altLang="en-US" sz="2400" smtClean="0"/>
              <a:t>경우의 거래량 </a:t>
            </a:r>
            <a:r>
              <a:rPr lang="ko-KR" altLang="en-US" sz="2400" dirty="0" smtClean="0"/>
              <a:t>분포</a:t>
            </a:r>
            <a:endParaRPr lang="ko-KR" altLang="en-US" sz="2400" dirty="0"/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808351" y="7511331"/>
            <a:ext cx="2327920" cy="671885"/>
          </a:xfrm>
          <a:prstGeom prst="rect">
            <a:avLst/>
          </a:prstGeom>
        </p:spPr>
        <p:txBody>
          <a:bodyPr/>
          <a:lstStyle>
            <a:lvl1pPr marL="381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marL="0" indent="0" hangingPunct="1">
              <a:buFontTx/>
              <a:buNone/>
            </a:pPr>
            <a:r>
              <a:rPr lang="ko-KR" altLang="en-US" sz="2400" dirty="0" smtClean="0"/>
              <a:t>전체 거래량 분포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52875"/>
          <a:stretch/>
        </p:blipFill>
        <p:spPr>
          <a:xfrm>
            <a:off x="493643" y="2785879"/>
            <a:ext cx="5924581" cy="457372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53588"/>
          <a:stretch/>
        </p:blipFill>
        <p:spPr>
          <a:xfrm>
            <a:off x="6431476" y="2785879"/>
            <a:ext cx="5720767" cy="4532771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 flipH="1">
            <a:off x="8441634" y="3110821"/>
            <a:ext cx="13252" cy="385638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9588835" y="3697358"/>
            <a:ext cx="2099582" cy="914400"/>
            <a:chOff x="9588835" y="3697358"/>
            <a:chExt cx="2099582" cy="914400"/>
          </a:xfrm>
        </p:grpSpPr>
        <p:sp>
          <p:nvSpPr>
            <p:cNvPr id="19" name="직사각형 18"/>
            <p:cNvSpPr/>
            <p:nvPr/>
          </p:nvSpPr>
          <p:spPr>
            <a:xfrm>
              <a:off x="9588835" y="3697358"/>
              <a:ext cx="2099582" cy="9144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0" name="텍스트 개체 틀 2"/>
            <p:cNvSpPr txBox="1">
              <a:spLocks/>
            </p:cNvSpPr>
            <p:nvPr/>
          </p:nvSpPr>
          <p:spPr>
            <a:xfrm>
              <a:off x="9707695" y="3887998"/>
              <a:ext cx="1848204" cy="723759"/>
            </a:xfrm>
            <a:prstGeom prst="rect">
              <a:avLst/>
            </a:prstGeom>
          </p:spPr>
          <p:txBody>
            <a:bodyPr/>
            <a:lstStyle>
              <a:lvl1pPr marL="381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1pPr>
              <a:lvl2pPr marL="762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2pPr>
              <a:lvl3pPr marL="1143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3pPr>
              <a:lvl4pPr marL="1524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4pPr>
              <a:lvl5pPr marL="1905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5pPr>
              <a:lvl6pPr marL="2286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6pPr>
              <a:lvl7pPr marL="2667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7pPr>
              <a:lvl8pPr marL="3048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8pPr>
              <a:lvl9pPr marL="3429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9pPr>
            </a:lstStyle>
            <a:p>
              <a:pPr marL="0" indent="0" hangingPunct="1">
                <a:buFontTx/>
                <a:buNone/>
              </a:pPr>
              <a:r>
                <a:rPr lang="ko-KR" altLang="en-US" sz="1800" dirty="0" smtClean="0"/>
                <a:t>평균 </a:t>
              </a:r>
              <a:r>
                <a:rPr lang="en-US" altLang="ko-KR" sz="1800" dirty="0" smtClean="0"/>
                <a:t>: 27.95(</a:t>
              </a:r>
              <a:r>
                <a:rPr lang="ko-KR" altLang="en-US" sz="1800" dirty="0" smtClean="0"/>
                <a:t>건</a:t>
              </a:r>
              <a:r>
                <a:rPr lang="en-US" altLang="ko-KR" sz="1800" dirty="0" smtClean="0"/>
                <a:t>)</a:t>
              </a:r>
              <a:br>
                <a:rPr lang="en-US" altLang="ko-KR" sz="1800" dirty="0" smtClean="0"/>
              </a:br>
              <a:r>
                <a:rPr lang="ko-KR" altLang="en-US" sz="1800" dirty="0" smtClean="0"/>
                <a:t>표준편차 </a:t>
              </a:r>
              <a:r>
                <a:rPr lang="en-US" altLang="ko-KR" sz="1800" dirty="0" smtClean="0"/>
                <a:t>: 28.89</a:t>
              </a:r>
              <a:endParaRPr lang="ko-KR" altLang="en-US" sz="1800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 flipH="1">
            <a:off x="2604048" y="3087757"/>
            <a:ext cx="13252" cy="385638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764920" y="3697357"/>
            <a:ext cx="2099582" cy="914400"/>
            <a:chOff x="9588835" y="3697358"/>
            <a:chExt cx="2099582" cy="914400"/>
          </a:xfrm>
        </p:grpSpPr>
        <p:sp>
          <p:nvSpPr>
            <p:cNvPr id="24" name="직사각형 23"/>
            <p:cNvSpPr/>
            <p:nvPr/>
          </p:nvSpPr>
          <p:spPr>
            <a:xfrm>
              <a:off x="9588835" y="3697358"/>
              <a:ext cx="2099582" cy="9144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5" name="텍스트 개체 틀 2"/>
            <p:cNvSpPr txBox="1">
              <a:spLocks/>
            </p:cNvSpPr>
            <p:nvPr/>
          </p:nvSpPr>
          <p:spPr>
            <a:xfrm>
              <a:off x="9707695" y="3887998"/>
              <a:ext cx="1848204" cy="723759"/>
            </a:xfrm>
            <a:prstGeom prst="rect">
              <a:avLst/>
            </a:prstGeom>
          </p:spPr>
          <p:txBody>
            <a:bodyPr/>
            <a:lstStyle>
              <a:lvl1pPr marL="381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1pPr>
              <a:lvl2pPr marL="762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2pPr>
              <a:lvl3pPr marL="1143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3pPr>
              <a:lvl4pPr marL="1524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4pPr>
              <a:lvl5pPr marL="1905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KBIZ한마음고딕 R" panose="02020503020101020101" pitchFamily="18" charset="-127"/>
                  <a:ea typeface="KBIZ한마음고딕 R" panose="02020503020101020101" pitchFamily="18" charset="-127"/>
                  <a:cs typeface="나눔고딕"/>
                  <a:sym typeface="나눔고딕"/>
                </a:defRPr>
              </a:lvl5pPr>
              <a:lvl6pPr marL="2286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6pPr>
              <a:lvl7pPr marL="2667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7pPr>
              <a:lvl8pPr marL="3048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8pPr>
              <a:lvl9pPr marL="3429000" marR="0" indent="-381000" algn="l" defTabSz="1733930" rtl="0" latinLnBrk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3000" b="0" i="0" u="none" strike="noStrike" cap="none" spc="0" baseline="0">
                  <a:solidFill>
                    <a:srgbClr val="000000"/>
                  </a:solidFill>
                  <a:uFillTx/>
                  <a:latin typeface="나눔고딕"/>
                  <a:ea typeface="나눔고딕"/>
                  <a:cs typeface="나눔고딕"/>
                  <a:sym typeface="나눔고딕"/>
                </a:defRPr>
              </a:lvl9pPr>
            </a:lstStyle>
            <a:p>
              <a:pPr marL="0" indent="0" hangingPunct="1">
                <a:buFontTx/>
                <a:buNone/>
              </a:pPr>
              <a:r>
                <a:rPr lang="ko-KR" altLang="en-US" sz="1800" dirty="0" smtClean="0"/>
                <a:t>평균 </a:t>
              </a:r>
              <a:r>
                <a:rPr lang="en-US" altLang="ko-KR" sz="1800" dirty="0" smtClean="0"/>
                <a:t>: 31.79(</a:t>
              </a:r>
              <a:r>
                <a:rPr lang="ko-KR" altLang="en-US" sz="1800" dirty="0" smtClean="0"/>
                <a:t>건</a:t>
              </a:r>
              <a:r>
                <a:rPr lang="en-US" altLang="ko-KR" sz="1800" dirty="0" smtClean="0"/>
                <a:t>)</a:t>
              </a:r>
              <a:br>
                <a:rPr lang="en-US" altLang="ko-KR" sz="1800" dirty="0" smtClean="0"/>
              </a:br>
              <a:r>
                <a:rPr lang="ko-KR" altLang="en-US" sz="1800" dirty="0" smtClean="0"/>
                <a:t>표준편차 </a:t>
              </a:r>
              <a:r>
                <a:rPr lang="en-US" altLang="ko-KR" sz="1800" dirty="0" smtClean="0"/>
                <a:t>: 27.86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5619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 분석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38200" y="1859280"/>
            <a:ext cx="11641136" cy="62179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📌 </a:t>
            </a:r>
            <a:r>
              <a:rPr lang="ko-KR" altLang="en-US" dirty="0" smtClean="0"/>
              <a:t>데이터 분포 </a:t>
            </a:r>
            <a:r>
              <a:rPr lang="en-US" altLang="ko-KR" dirty="0" smtClean="0"/>
              <a:t>scatter chart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34" y="2539601"/>
            <a:ext cx="5434292" cy="52475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25" y="2539601"/>
            <a:ext cx="5355678" cy="5247581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1470991" y="8077200"/>
            <a:ext cx="4505738" cy="671885"/>
          </a:xfrm>
          <a:prstGeom prst="rect">
            <a:avLst/>
          </a:prstGeom>
        </p:spPr>
        <p:txBody>
          <a:bodyPr/>
          <a:lstStyle>
            <a:lvl1pPr marL="381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marL="0" indent="0" hangingPunct="1">
              <a:buFontTx/>
              <a:buNone/>
            </a:pPr>
            <a:r>
              <a:rPr lang="ko-KR" altLang="en-US" sz="2400" dirty="0" smtClean="0"/>
              <a:t>전체 </a:t>
            </a:r>
            <a:r>
              <a:rPr lang="en-US" altLang="ko-KR" sz="2400" dirty="0" smtClean="0"/>
              <a:t>CPU </a:t>
            </a:r>
            <a:r>
              <a:rPr lang="ko-KR" altLang="en-US" sz="2400" dirty="0" smtClean="0"/>
              <a:t>사용량 대비 거래량 분포</a:t>
            </a:r>
            <a:endParaRPr lang="ko-KR" altLang="en-US" sz="2400" dirty="0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322365" y="8077199"/>
            <a:ext cx="3425686" cy="671885"/>
          </a:xfrm>
          <a:prstGeom prst="rect">
            <a:avLst/>
          </a:prstGeom>
        </p:spPr>
        <p:txBody>
          <a:bodyPr/>
          <a:lstStyle>
            <a:lvl1pPr marL="381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marL="0" indent="0" hangingPunct="1">
              <a:buFontTx/>
              <a:buNone/>
            </a:pPr>
            <a:r>
              <a:rPr lang="ko-KR" altLang="en-US" sz="2400" dirty="0" smtClean="0"/>
              <a:t>이상 상태인 경우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3418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이상 케이스 분석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38" y="6530872"/>
            <a:ext cx="2105127" cy="214539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019" y="1566273"/>
            <a:ext cx="9374049" cy="6389533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1153857" y="5927900"/>
            <a:ext cx="2795292" cy="602972"/>
          </a:xfrm>
          <a:prstGeom prst="rect">
            <a:avLst/>
          </a:prstGeom>
        </p:spPr>
        <p:txBody>
          <a:bodyPr/>
          <a:lstStyle>
            <a:lvl1pPr marL="381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marL="0" indent="0" hangingPunct="1">
              <a:buFontTx/>
              <a:buNone/>
            </a:pPr>
            <a:r>
              <a:rPr lang="ko-KR" altLang="en-US" sz="2400" dirty="0" smtClean="0"/>
              <a:t>이상 상태 </a:t>
            </a:r>
            <a:r>
              <a:rPr lang="en-US" altLang="ko-KR" sz="2400" dirty="0" smtClean="0"/>
              <a:t>0.62%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9306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이상 케이스 분석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77" y="1615292"/>
            <a:ext cx="12150257" cy="70808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3560" y="1757159"/>
            <a:ext cx="11522062" cy="1937763"/>
          </a:xfrm>
          <a:prstGeom prst="rect">
            <a:avLst/>
          </a:prstGeom>
          <a:noFill/>
          <a:ln w="76200" cap="flat">
            <a:solidFill>
              <a:schemeClr val="accent5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30475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이상 케이스 분석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/>
          <a:stretch/>
        </p:blipFill>
        <p:spPr>
          <a:xfrm>
            <a:off x="596347" y="1767278"/>
            <a:ext cx="10045148" cy="674912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96347" y="3048000"/>
            <a:ext cx="9740349" cy="2120347"/>
          </a:xfrm>
          <a:prstGeom prst="rect">
            <a:avLst/>
          </a:prstGeom>
          <a:noFill/>
          <a:ln w="76200" cap="flat">
            <a:solidFill>
              <a:schemeClr val="accent5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08974" y="2783541"/>
            <a:ext cx="2297403" cy="2252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solidFill>
                  <a:schemeClr val="accent5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장비 이상</a:t>
            </a:r>
            <a:r>
              <a:rPr lang="en-US" altLang="ko-KR" sz="2400" dirty="0" smtClean="0">
                <a:solidFill>
                  <a:schemeClr val="accent5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/>
            </a:r>
            <a:br>
              <a:rPr lang="en-US" altLang="ko-KR" sz="2400" dirty="0" smtClean="0">
                <a:solidFill>
                  <a:schemeClr val="accent5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</a:br>
            <a:r>
              <a:rPr lang="en-US" altLang="ko-KR" sz="2400" dirty="0" smtClean="0">
                <a:solidFill>
                  <a:schemeClr val="accent5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0.37 %</a:t>
            </a:r>
          </a:p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  <a:sym typeface="Helvetica Neue"/>
              </a:rPr>
              <a:t>2330 sec</a:t>
            </a:r>
            <a:b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  <a:sym typeface="Helvetica Neue"/>
              </a:rPr>
            </a:b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  <a:sym typeface="Helvetica Neue"/>
              </a:rPr>
              <a:t>= 38.83 min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KBIZ한마음고딕 H" panose="02020503020101020101" pitchFamily="18" charset="-127"/>
              <a:ea typeface="KBIZ한마음고딕 H" panose="020205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73092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보더콜리</a:t>
            </a:r>
            <a:r>
              <a:rPr lang="ko-KR" altLang="en-US" dirty="0" smtClean="0"/>
              <a:t> 소프트를 위한 솔루션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38200" y="2071312"/>
            <a:ext cx="11641136" cy="117546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📌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사용량이 대체로 </a:t>
            </a:r>
            <a:r>
              <a:rPr lang="en-US" altLang="ko-KR" dirty="0" smtClean="0"/>
              <a:t>60% </a:t>
            </a:r>
            <a:r>
              <a:rPr lang="ko-KR" altLang="en-US" dirty="0" smtClean="0"/>
              <a:t>이하에서 관리되고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추세가 장기간 지속된다면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chemeClr val="accent5"/>
                </a:solidFill>
              </a:rPr>
              <a:t>장비 증설</a:t>
            </a:r>
            <a:r>
              <a:rPr lang="ko-KR" altLang="en-US" dirty="0" smtClean="0"/>
              <a:t>을 고려할 필요가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3735"/>
          <a:stretch/>
        </p:blipFill>
        <p:spPr>
          <a:xfrm>
            <a:off x="948289" y="3662507"/>
            <a:ext cx="5280232" cy="415209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4823791" y="3935890"/>
            <a:ext cx="13252" cy="349857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837043" y="3949142"/>
            <a:ext cx="1285461" cy="3498574"/>
          </a:xfrm>
          <a:prstGeom prst="rect">
            <a:avLst/>
          </a:prstGeom>
          <a:solidFill>
            <a:schemeClr val="accent5">
              <a:lumMod val="60000"/>
              <a:lumOff val="40000"/>
              <a:alpha val="5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5136271" y="4956307"/>
            <a:ext cx="892291" cy="543339"/>
          </a:xfrm>
          <a:prstGeom prst="rect">
            <a:avLst/>
          </a:prstGeom>
        </p:spPr>
        <p:txBody>
          <a:bodyPr/>
          <a:lstStyle>
            <a:lvl1pPr marL="381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marL="0" indent="0" hangingPunct="1">
              <a:buFontTx/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위험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28300" y="3949142"/>
            <a:ext cx="4566135" cy="324678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89801" y="4166946"/>
            <a:ext cx="3829879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특수한 이벤트가 있을 때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, 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일시적으로 사용량이 증가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할 수 있으므로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, 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이를 대비할 방법에 대해서도 고민할 필요가 있음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.</a:t>
            </a:r>
          </a:p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(ex. </a:t>
            </a:r>
            <a:r>
              <a:rPr lang="ko-KR" altLang="en-US" sz="24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클라우드</a:t>
            </a:r>
            <a:r>
              <a:rPr lang="ko-KR" altLang="en-US" sz="24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활용 등</a:t>
            </a:r>
            <a:r>
              <a:rPr lang="en-US" altLang="ko-KR" sz="24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)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BIZ한마음고딕 B" panose="02020503020101020101" pitchFamily="18" charset="-127"/>
              <a:ea typeface="KBIZ한마음고딕 B" panose="020205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61500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보더콜리</a:t>
            </a:r>
            <a:r>
              <a:rPr lang="ko-KR" altLang="en-US" dirty="0"/>
              <a:t> 소프트를 위한 솔루션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38200" y="2071311"/>
            <a:ext cx="11641136" cy="16519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📌 </a:t>
            </a:r>
            <a:r>
              <a:rPr lang="ko-KR" altLang="en-US" dirty="0" smtClean="0"/>
              <a:t>보안 공격 등의 위협 요소보다는 장비 자체의 문제인 경우가 가장 많아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 장비 노후화가 되지는 않았는지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관리가 소홀하지는 않았는지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주의할 필요가 있음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03513" y="6652718"/>
            <a:ext cx="9846365" cy="1510069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65965" y="6614858"/>
            <a:ext cx="9064487" cy="1177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당장 현 시점에서 문제가 되지 않았더라도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, 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장기간 방치할 경우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, 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사고가 발생할 우려가 있으므로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, 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장기적인 관점에서는 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장비 교체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가 필요함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.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BIZ한마음고딕 B" panose="02020503020101020101" pitchFamily="18" charset="-127"/>
              <a:ea typeface="KBIZ한마음고딕 B" panose="02020503020101020101" pitchFamily="18" charset="-127"/>
              <a:sym typeface="Helvetica Neue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b="70783"/>
          <a:stretch/>
        </p:blipFill>
        <p:spPr>
          <a:xfrm>
            <a:off x="1258958" y="3771390"/>
            <a:ext cx="10719477" cy="206881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51722" y="3913257"/>
            <a:ext cx="10455965" cy="1926945"/>
          </a:xfrm>
          <a:prstGeom prst="rect">
            <a:avLst/>
          </a:prstGeom>
          <a:noFill/>
          <a:ln w="76200" cap="flat">
            <a:solidFill>
              <a:schemeClr val="accent5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88920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보더콜리</a:t>
            </a:r>
            <a:r>
              <a:rPr lang="ko-KR" altLang="en-US" dirty="0"/>
              <a:t> 소프트를 위한 솔루션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38200" y="1859280"/>
            <a:ext cx="11641136" cy="62179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 smtClean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📌 </a:t>
            </a:r>
            <a:r>
              <a:rPr lang="ko-KR" altLang="en-US" dirty="0" smtClean="0"/>
              <a:t>일부이기는 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 시도가 간혹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 결제 시스템의 보안에 특히 유의할 필요가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4" y="3006160"/>
            <a:ext cx="7126357" cy="54752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15410" y="5592417"/>
            <a:ext cx="3538329" cy="848139"/>
          </a:xfrm>
          <a:prstGeom prst="rect">
            <a:avLst/>
          </a:prstGeom>
          <a:noFill/>
          <a:ln w="76200" cap="flat">
            <a:solidFill>
              <a:schemeClr val="accent5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95861" y="3737111"/>
            <a:ext cx="3472069" cy="3564838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0661" y="3770691"/>
            <a:ext cx="2819019" cy="3172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공격 시도의 빈도가 크지 않다고 하더라도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, 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실제로 발생했을 때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, 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기업 입장에서는 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이미지 타격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이 가장 큰 부문이므로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, 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사전에 보안을 튼튼히 할 수 있는 솔루션이 필요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.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BIZ한마음고딕 B" panose="02020503020101020101" pitchFamily="18" charset="-127"/>
              <a:ea typeface="KBIZ한마음고딕 B" panose="020205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53089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2121" y="2011679"/>
            <a:ext cx="5460559" cy="642995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b="1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  <a:cs typeface="함초롬돋움" panose="020B0604000101010101" pitchFamily="50" charset="-127"/>
              </a:rPr>
              <a:t>HSM </a:t>
            </a:r>
            <a:r>
              <a:rPr lang="ko-KR" altLang="en-US" sz="2800" b="1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  <a:cs typeface="함초롬돋움" panose="020B0604000101010101" pitchFamily="50" charset="-127"/>
              </a:rPr>
              <a:t>시스템 모니터링</a:t>
            </a:r>
            <a:endParaRPr lang="en-US" altLang="ko-KR" sz="2800" b="1" dirty="0" smtClean="0">
              <a:latin typeface="KBIZ한마음고딕 R" panose="02020503020101020101" pitchFamily="18" charset="-127"/>
              <a:ea typeface="KBIZ한마음고딕 R" panose="02020503020101020101" pitchFamily="18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  <a:cs typeface="함초롬돋움" panose="020B0604000101010101" pitchFamily="50" charset="-127"/>
              </a:rPr>
              <a:t/>
            </a:r>
            <a:br>
              <a:rPr lang="en-US" altLang="ko-KR" sz="28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  <a:cs typeface="함초롬돋움" panose="020B0604000101010101" pitchFamily="50" charset="-127"/>
              </a:rPr>
            </a:br>
            <a:r>
              <a:rPr lang="ko-KR" altLang="en-US" sz="28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  <a:cs typeface="함초롬돋움" panose="020B0604000101010101" pitchFamily="50" charset="-127"/>
              </a:rPr>
              <a:t>실시간으로 </a:t>
            </a:r>
            <a:r>
              <a:rPr lang="en-US" altLang="ko-KR" sz="28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  <a:cs typeface="함초롬돋움" panose="020B0604000101010101" pitchFamily="50" charset="-127"/>
              </a:rPr>
              <a:t>HSM </a:t>
            </a:r>
            <a:r>
              <a:rPr lang="ko-KR" altLang="en-US" sz="28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  <a:cs typeface="함초롬돋움" panose="020B0604000101010101" pitchFamily="50" charset="-127"/>
              </a:rPr>
              <a:t>보안장비의 상태를 모니터링 할 수 있는 </a:t>
            </a:r>
            <a:r>
              <a:rPr lang="ko-KR" altLang="en-US" sz="2800" dirty="0" err="1" smtClean="0">
                <a:latin typeface="KBIZ한마음고딕 R" panose="02020503020101020101" pitchFamily="18" charset="-127"/>
                <a:ea typeface="KBIZ한마음고딕 R" panose="02020503020101020101" pitchFamily="18" charset="-127"/>
                <a:cs typeface="함초롬돋움" panose="020B0604000101010101" pitchFamily="50" charset="-127"/>
              </a:rPr>
              <a:t>웹페이지</a:t>
            </a:r>
            <a:r>
              <a:rPr lang="ko-KR" altLang="en-US" sz="2800" dirty="0" smtClean="0">
                <a:latin typeface="KBIZ한마음고딕 R" panose="02020503020101020101" pitchFamily="18" charset="-127"/>
                <a:ea typeface="KBIZ한마음고딕 R" panose="02020503020101020101" pitchFamily="18" charset="-127"/>
                <a:cs typeface="함초롬돋움" panose="020B0604000101010101" pitchFamily="50" charset="-127"/>
              </a:rPr>
              <a:t> 구현</a:t>
            </a:r>
            <a:endParaRPr lang="en-US" altLang="ko-KR" sz="2800" dirty="0" smtClean="0">
              <a:latin typeface="KBIZ한마음고딕 R" panose="02020503020101020101" pitchFamily="18" charset="-127"/>
              <a:ea typeface="KBIZ한마음고딕 R" panose="02020503020101020101" pitchFamily="18" charset="-127"/>
              <a:cs typeface="함초롬돋움" panose="020B0604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5080" y="1781755"/>
            <a:ext cx="0" cy="6705600"/>
          </a:xfrm>
          <a:prstGeom prst="line">
            <a:avLst/>
          </a:prstGeom>
          <a:noFill/>
          <a:ln w="28575" cap="flat">
            <a:solidFill>
              <a:schemeClr val="bg1">
                <a:lumMod val="50000"/>
              </a:schemeClr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82" y="4985221"/>
            <a:ext cx="4636399" cy="320371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6863301" y="2026919"/>
            <a:ext cx="5039140" cy="6429955"/>
          </a:xfrm>
          <a:prstGeom prst="rect">
            <a:avLst/>
          </a:prstGeom>
        </p:spPr>
        <p:txBody>
          <a:bodyPr/>
          <a:lstStyle>
            <a:lvl1pPr marL="381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marL="0" indent="0" algn="ctr" hangingPunct="1">
              <a:buNone/>
            </a:pPr>
            <a:r>
              <a:rPr lang="ko-KR" altLang="en-US" sz="2800" b="1" dirty="0">
                <a:cs typeface="함초롬돋움" panose="020B0604000101010101" pitchFamily="50" charset="-127"/>
              </a:rPr>
              <a:t>시스템 로그 빅데이터 분석</a:t>
            </a:r>
            <a:r>
              <a:rPr lang="en-US" altLang="ko-KR" sz="2800" dirty="0" smtClean="0">
                <a:cs typeface="함초롬돋움" panose="020B0604000101010101" pitchFamily="50" charset="-127"/>
              </a:rPr>
              <a:t/>
            </a:r>
            <a:br>
              <a:rPr lang="en-US" altLang="ko-KR" sz="2800" dirty="0" smtClean="0">
                <a:cs typeface="함초롬돋움" panose="020B0604000101010101" pitchFamily="50" charset="-127"/>
              </a:rPr>
            </a:br>
            <a:endParaRPr lang="en-US" altLang="ko-KR" sz="2800" dirty="0" smtClean="0">
              <a:cs typeface="함초롬돋움" panose="020B0604000101010101" pitchFamily="50" charset="-127"/>
            </a:endParaRPr>
          </a:p>
          <a:p>
            <a:pPr marL="0" indent="0" hangingPunct="1">
              <a:buNone/>
            </a:pPr>
            <a:r>
              <a:rPr lang="ko-KR" altLang="en-US" sz="2800" dirty="0">
                <a:cs typeface="함초롬돋움" panose="020B0604000101010101" pitchFamily="50" charset="-127"/>
              </a:rPr>
              <a:t>시스템 로그 데이터를 문제가 있을 때만 참조하는 것이 아니라</a:t>
            </a:r>
            <a:r>
              <a:rPr lang="en-US" altLang="ko-KR" sz="2800" dirty="0">
                <a:cs typeface="함초롬돋움" panose="020B0604000101010101" pitchFamily="50" charset="-127"/>
              </a:rPr>
              <a:t>, </a:t>
            </a:r>
            <a:r>
              <a:rPr lang="ko-KR" altLang="en-US" sz="2800" dirty="0">
                <a:cs typeface="함초롬돋움" panose="020B0604000101010101" pitchFamily="50" charset="-127"/>
              </a:rPr>
              <a:t>축적된 데이터를 분석하여</a:t>
            </a:r>
            <a:r>
              <a:rPr lang="en-US" altLang="ko-KR" sz="2800" dirty="0">
                <a:cs typeface="함초롬돋움" panose="020B0604000101010101" pitchFamily="50" charset="-127"/>
              </a:rPr>
              <a:t>, </a:t>
            </a:r>
            <a:r>
              <a:rPr lang="ko-KR" altLang="en-US" sz="2800" dirty="0">
                <a:cs typeface="함초롬돋움" panose="020B0604000101010101" pitchFamily="50" charset="-127"/>
              </a:rPr>
              <a:t>비즈니스 </a:t>
            </a:r>
            <a:r>
              <a:rPr lang="ko-KR" altLang="en-US" sz="2800" dirty="0" err="1">
                <a:cs typeface="함초롬돋움" panose="020B0604000101010101" pitchFamily="50" charset="-127"/>
              </a:rPr>
              <a:t>인사이트를</a:t>
            </a:r>
            <a:r>
              <a:rPr lang="ko-KR" altLang="en-US" sz="2800" dirty="0">
                <a:cs typeface="함초롬돋움" panose="020B0604000101010101" pitchFamily="50" charset="-127"/>
              </a:rPr>
              <a:t> 얻을 수 있게 활용</a:t>
            </a:r>
            <a:endParaRPr lang="en-US" altLang="ko-KR" sz="2800" dirty="0" smtClean="0">
              <a:cs typeface="함초롬돋움" panose="020B0604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03" y="4985221"/>
            <a:ext cx="4457935" cy="349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9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Steps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38200" y="1859280"/>
            <a:ext cx="11641136" cy="62179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 smtClean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📌 </a:t>
            </a:r>
            <a:r>
              <a:rPr lang="ko-KR" altLang="en-US" dirty="0" smtClean="0"/>
              <a:t>마케팅 활용 방안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85" y="2679862"/>
            <a:ext cx="5946080" cy="44624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853" y="2666610"/>
            <a:ext cx="6061971" cy="449539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621078" y="2955237"/>
            <a:ext cx="2570922" cy="3843130"/>
          </a:xfrm>
          <a:prstGeom prst="rect">
            <a:avLst/>
          </a:prstGeom>
          <a:solidFill>
            <a:schemeClr val="accent5">
              <a:lumMod val="60000"/>
              <a:lumOff val="40000"/>
              <a:alpha val="63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97763" y="4302469"/>
            <a:ext cx="2107096" cy="845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매출 감소 발생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BIZ한마음고딕 B" panose="02020503020101020101" pitchFamily="18" charset="-127"/>
              <a:ea typeface="KBIZ한마음고딕 B" panose="02020503020101020101" pitchFamily="18" charset="-127"/>
              <a:sym typeface="Helvetica Neu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20916" y="7301947"/>
            <a:ext cx="8578426" cy="1216211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3379" y="7155527"/>
            <a:ext cx="7430777" cy="1177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매출의 일시적인 감소인지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, </a:t>
            </a:r>
            <a:r>
              <a:rPr kumimoji="0" lang="ko-KR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감소 추세가 지속되는지에 따라</a:t>
            </a:r>
            <a:r>
              <a:rPr kumimoji="0" lang="en-US" altLang="ko-KR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,</a:t>
            </a:r>
            <a:r>
              <a:rPr kumimoji="0" lang="en-US" altLang="ko-KR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 </a:t>
            </a:r>
            <a:r>
              <a:rPr kumimoji="0" lang="ko-KR" altLang="en-US" sz="2400" b="0" i="0" u="none" strike="noStrike" cap="none" spc="0" normalizeH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다른 대응 전략</a:t>
            </a:r>
            <a:r>
              <a:rPr kumimoji="0" lang="ko-KR" alt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B" panose="02020503020101020101" pitchFamily="18" charset="-127"/>
                <a:ea typeface="KBIZ한마음고딕 B" panose="02020503020101020101" pitchFamily="18" charset="-127"/>
                <a:sym typeface="Helvetica Neue"/>
              </a:rPr>
              <a:t>이 필요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BIZ한마음고딕 B" panose="02020503020101020101" pitchFamily="18" charset="-127"/>
              <a:ea typeface="KBIZ한마음고딕 B" panose="020205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95244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가능 분야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38200" y="1859280"/>
            <a:ext cx="11641136" cy="62179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 smtClean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📌 </a:t>
            </a:r>
            <a:r>
              <a:rPr lang="ko-KR" altLang="en-US" dirty="0" smtClean="0"/>
              <a:t>개인 정보 보호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sz="3200" dirty="0" smtClean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/>
            </a:r>
            <a:br>
              <a:rPr lang="en-US" altLang="ko-KR" sz="3200" dirty="0" smtClean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</a:br>
            <a:r>
              <a:rPr lang="ko-KR" altLang="en-US" sz="3200" dirty="0" smtClean="0"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📌 </a:t>
            </a:r>
            <a:r>
              <a:rPr lang="ko-KR" altLang="en-US" dirty="0" err="1" smtClean="0"/>
              <a:t>핀테크</a:t>
            </a:r>
            <a:r>
              <a:rPr lang="ko-KR" altLang="en-US" dirty="0" smtClean="0"/>
              <a:t> 관련 </a:t>
            </a:r>
            <a:r>
              <a:rPr lang="ko-KR" altLang="en-US" dirty="0" err="1" smtClean="0"/>
              <a:t>스타트업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7" r="11727"/>
          <a:stretch/>
        </p:blipFill>
        <p:spPr>
          <a:xfrm>
            <a:off x="4380898" y="3099716"/>
            <a:ext cx="1378226" cy="1169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1" y="3769460"/>
            <a:ext cx="2688395" cy="9560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1" y="2723595"/>
            <a:ext cx="1919770" cy="106159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099930" y="2524350"/>
            <a:ext cx="4969566" cy="2358887"/>
          </a:xfrm>
          <a:prstGeom prst="roundRect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89633" y="2524349"/>
            <a:ext cx="4969566" cy="2358887"/>
          </a:xfrm>
          <a:prstGeom prst="roundRect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845" y="2949311"/>
            <a:ext cx="2117590" cy="7756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4416" y="3427362"/>
            <a:ext cx="2093116" cy="975202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1099930" y="5970646"/>
            <a:ext cx="10659269" cy="2358887"/>
          </a:xfrm>
          <a:prstGeom prst="roundRect">
            <a:avLst/>
          </a:prstGeom>
          <a:noFill/>
          <a:ln w="381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415" y="6291327"/>
            <a:ext cx="3052337" cy="171752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02" y="6785113"/>
            <a:ext cx="2665103" cy="68582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1492" y="6568027"/>
            <a:ext cx="2912967" cy="120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10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260836" y="2400434"/>
            <a:ext cx="10611230" cy="101862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정기적인 소프트웨어 보안 업데이트 및 실시간 보안 모니터링을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위협을 방지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74644" y="1934816"/>
            <a:ext cx="11317356" cy="1828803"/>
          </a:xfrm>
          <a:prstGeom prst="roundRect">
            <a:avLst/>
          </a:prstGeom>
          <a:solidFill>
            <a:srgbClr val="219EBC">
              <a:alpha val="29000"/>
            </a:srgbClr>
          </a:solidFill>
          <a:ln w="57150">
            <a:solidFill>
              <a:srgbClr val="4BAC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1260836" y="4628587"/>
            <a:ext cx="10611230" cy="1018627"/>
          </a:xfrm>
          <a:prstGeom prst="rect">
            <a:avLst/>
          </a:prstGeom>
        </p:spPr>
        <p:txBody>
          <a:bodyPr/>
          <a:lstStyle>
            <a:lvl1pPr marL="381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marL="0" indent="0" hangingPunct="1">
              <a:buFontTx/>
              <a:buNone/>
            </a:pPr>
            <a:r>
              <a:rPr lang="en-US" altLang="ko-KR" dirty="0" smtClean="0"/>
              <a:t>HSM </a:t>
            </a:r>
            <a:r>
              <a:rPr lang="ko-KR" altLang="en-US" dirty="0" smtClean="0"/>
              <a:t>장비의 시스템 로그 데이터는 축적이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 정제되어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분석이 편리한 장점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수집과 분석에 드는 비용을 절감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74644" y="4083460"/>
            <a:ext cx="11317356" cy="1919774"/>
          </a:xfrm>
          <a:prstGeom prst="roundRect">
            <a:avLst/>
          </a:prstGeom>
          <a:solidFill>
            <a:srgbClr val="219EBC">
              <a:alpha val="29000"/>
            </a:srgbClr>
          </a:solidFill>
          <a:ln w="57150">
            <a:solidFill>
              <a:srgbClr val="4BAC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1260836" y="6854953"/>
            <a:ext cx="10611230" cy="1018627"/>
          </a:xfrm>
          <a:prstGeom prst="rect">
            <a:avLst/>
          </a:prstGeom>
        </p:spPr>
        <p:txBody>
          <a:bodyPr/>
          <a:lstStyle>
            <a:lvl1pPr marL="381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1pPr>
            <a:lvl2pPr marL="762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2pPr>
            <a:lvl3pPr marL="1143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3pPr>
            <a:lvl4pPr marL="1524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4pPr>
            <a:lvl5pPr marL="1905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KBIZ한마음고딕 R" panose="02020503020101020101" pitchFamily="18" charset="-127"/>
                <a:ea typeface="KBIZ한마음고딕 R" panose="02020503020101020101" pitchFamily="18" charset="-127"/>
                <a:cs typeface="나눔고딕"/>
                <a:sym typeface="나눔고딕"/>
              </a:defRPr>
            </a:lvl5pPr>
            <a:lvl6pPr marL="2286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667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048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429000" marR="0" indent="-381000" algn="l" defTabSz="1733930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marL="0" indent="0" hangingPunct="1">
              <a:buFontTx/>
              <a:buNone/>
            </a:pPr>
            <a:r>
              <a:rPr lang="en-US" altLang="ko-KR" dirty="0" smtClean="0"/>
              <a:t>HSM </a:t>
            </a:r>
            <a:r>
              <a:rPr lang="ko-KR" altLang="en-US" dirty="0" smtClean="0"/>
              <a:t>장비의 시스템 로그 데이터는 기업의 비즈니스 의사 결정을 위한 지표로 활용 가능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74643" y="6323075"/>
            <a:ext cx="11317357" cy="1880019"/>
          </a:xfrm>
          <a:prstGeom prst="roundRect">
            <a:avLst/>
          </a:prstGeom>
          <a:solidFill>
            <a:srgbClr val="219EBC">
              <a:alpha val="29000"/>
            </a:srgbClr>
          </a:solidFill>
          <a:ln w="57150">
            <a:solidFill>
              <a:srgbClr val="4BAC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77288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이제 PPT 화면을 끄셔도 됩니다."/>
          <p:cNvSpPr txBox="1"/>
          <p:nvPr/>
        </p:nvSpPr>
        <p:spPr>
          <a:xfrm>
            <a:off x="1550504" y="3711585"/>
            <a:ext cx="1036320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8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감사합니다</a:t>
            </a:r>
            <a:endParaRPr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68810" y="1916097"/>
            <a:ext cx="1911554" cy="813851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HSM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68810" y="3080647"/>
            <a:ext cx="1911554" cy="79883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DB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01688" y="2998457"/>
            <a:ext cx="2694527" cy="963210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Train Set</a:t>
            </a:r>
            <a:b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</a:b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데이터 축적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7502" y="4333954"/>
            <a:ext cx="2688713" cy="1053638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Machine Learning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학습</a:t>
            </a:r>
          </a:p>
        </p:txBody>
      </p:sp>
      <p:cxnSp>
        <p:nvCxnSpPr>
          <p:cNvPr id="28" name="직선 화살표 연결선 27"/>
          <p:cNvCxnSpPr>
            <a:stCxn id="24" idx="2"/>
            <a:endCxn id="25" idx="0"/>
          </p:cNvCxnSpPr>
          <p:nvPr/>
        </p:nvCxnSpPr>
        <p:spPr>
          <a:xfrm>
            <a:off x="5624587" y="2729948"/>
            <a:ext cx="0" cy="350699"/>
          </a:xfrm>
          <a:prstGeom prst="straightConnector1">
            <a:avLst/>
          </a:prstGeom>
          <a:noFill/>
          <a:ln w="57150" cap="flat" cmpd="sng" algn="ctr">
            <a:solidFill>
              <a:srgbClr val="4BACC6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9" name="직선 화살표 연결선 28"/>
          <p:cNvCxnSpPr>
            <a:stCxn id="25" idx="1"/>
            <a:endCxn id="26" idx="3"/>
          </p:cNvCxnSpPr>
          <p:nvPr/>
        </p:nvCxnSpPr>
        <p:spPr>
          <a:xfrm flipH="1">
            <a:off x="3796215" y="3480062"/>
            <a:ext cx="872595" cy="0"/>
          </a:xfrm>
          <a:prstGeom prst="straightConnector1">
            <a:avLst/>
          </a:prstGeom>
          <a:noFill/>
          <a:ln w="57150" cap="flat" cmpd="sng" algn="ctr">
            <a:solidFill>
              <a:srgbClr val="4BACC6">
                <a:lumMod val="50000"/>
              </a:srgbClr>
            </a:solidFill>
            <a:prstDash val="sysDot"/>
            <a:tailEnd type="triangle"/>
          </a:ln>
          <a:effectLst/>
        </p:spPr>
      </p:cxnSp>
      <p:cxnSp>
        <p:nvCxnSpPr>
          <p:cNvPr id="30" name="직선 화살표 연결선 29"/>
          <p:cNvCxnSpPr>
            <a:endCxn id="27" idx="0"/>
          </p:cNvCxnSpPr>
          <p:nvPr/>
        </p:nvCxnSpPr>
        <p:spPr>
          <a:xfrm>
            <a:off x="2440035" y="3969624"/>
            <a:ext cx="11824" cy="364330"/>
          </a:xfrm>
          <a:prstGeom prst="straightConnector1">
            <a:avLst/>
          </a:prstGeom>
          <a:noFill/>
          <a:ln w="57150" cap="flat" cmpd="sng" algn="ctr">
            <a:solidFill>
              <a:srgbClr val="F79646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31" name="직사각형 30"/>
          <p:cNvSpPr/>
          <p:nvPr/>
        </p:nvSpPr>
        <p:spPr>
          <a:xfrm>
            <a:off x="7822159" y="3080646"/>
            <a:ext cx="2183232" cy="1253307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Back-end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822159" y="5253959"/>
            <a:ext cx="2183232" cy="1253308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Front-end</a:t>
            </a:r>
            <a:endParaRPr kumimoji="0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74557" y="3201266"/>
            <a:ext cx="2145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kern="1200" dirty="0" smtClean="0">
                <a:solidFill>
                  <a:prstClr val="black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DB – SERVER </a:t>
            </a:r>
            <a:r>
              <a:rPr lang="ko-KR" altLang="en-US" sz="1800" kern="1200" dirty="0" smtClean="0">
                <a:solidFill>
                  <a:prstClr val="black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연동</a:t>
            </a:r>
            <a:endParaRPr lang="en-US" altLang="ko-KR" sz="1800" kern="1200" dirty="0" smtClean="0">
              <a:solidFill>
                <a:prstClr val="black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  <a:p>
            <a:pPr defTabSz="914400" latinLnBrk="1" hangingPunct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kern="1200" dirty="0" smtClean="0">
                <a:solidFill>
                  <a:prstClr val="black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관리자 정보 암호화</a:t>
            </a:r>
            <a:endParaRPr lang="en-US" altLang="ko-KR" sz="1800" kern="1200" dirty="0" smtClean="0">
              <a:solidFill>
                <a:prstClr val="black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cxnSp>
        <p:nvCxnSpPr>
          <p:cNvPr id="34" name="직선 화살표 연결선 33"/>
          <p:cNvCxnSpPr>
            <a:stCxn id="25" idx="3"/>
            <a:endCxn id="31" idx="1"/>
          </p:cNvCxnSpPr>
          <p:nvPr/>
        </p:nvCxnSpPr>
        <p:spPr>
          <a:xfrm>
            <a:off x="6580364" y="3480062"/>
            <a:ext cx="1241795" cy="227238"/>
          </a:xfrm>
          <a:prstGeom prst="straightConnector1">
            <a:avLst/>
          </a:prstGeom>
          <a:noFill/>
          <a:ln w="57150" cap="flat" cmpd="sng" algn="ctr">
            <a:solidFill>
              <a:srgbClr val="4BACC6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5" name="직선 화살표 연결선 34"/>
          <p:cNvCxnSpPr/>
          <p:nvPr/>
        </p:nvCxnSpPr>
        <p:spPr>
          <a:xfrm>
            <a:off x="9435550" y="4333953"/>
            <a:ext cx="0" cy="920006"/>
          </a:xfrm>
          <a:prstGeom prst="straightConnector1">
            <a:avLst/>
          </a:prstGeom>
          <a:noFill/>
          <a:ln w="57150" cap="flat" cmpd="sng" algn="ctr">
            <a:solidFill>
              <a:srgbClr val="9BBB59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>
          <a:xfrm flipH="1" flipV="1">
            <a:off x="8348873" y="4333954"/>
            <a:ext cx="13251" cy="920005"/>
          </a:xfrm>
          <a:prstGeom prst="straightConnector1">
            <a:avLst/>
          </a:prstGeom>
          <a:noFill/>
          <a:ln w="57150" cap="flat" cmpd="sng" algn="ctr">
            <a:solidFill>
              <a:srgbClr val="9BBB59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0095095" y="5569757"/>
            <a:ext cx="20070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 hangingPunct="1">
              <a:lnSpc>
                <a:spcPct val="150000"/>
              </a:lnSpc>
              <a:spcBef>
                <a:spcPts val="0"/>
              </a:spcBef>
            </a:pPr>
            <a:r>
              <a:rPr lang="ko-KR" altLang="en-US" sz="1800" kern="1200" dirty="0" smtClean="0">
                <a:solidFill>
                  <a:prstClr val="black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실시간 화면 렌더링</a:t>
            </a:r>
            <a:endParaRPr lang="en-US" altLang="ko-KR" sz="1800" kern="1200" dirty="0" smtClean="0">
              <a:solidFill>
                <a:prstClr val="black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01688" y="5751922"/>
            <a:ext cx="2694527" cy="927637"/>
          </a:xfrm>
          <a:prstGeom prst="round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Test Set</a:t>
            </a:r>
            <a:br>
              <a:rPr kumimoji="0" lang="en-US" altLang="ko-KR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</a:br>
            <a:r>
              <a:rPr kumimoji="0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</a:t>
            </a:r>
          </a:p>
        </p:txBody>
      </p:sp>
      <p:cxnSp>
        <p:nvCxnSpPr>
          <p:cNvPr id="39" name="직선 화살표 연결선 38"/>
          <p:cNvCxnSpPr>
            <a:stCxn id="27" idx="2"/>
            <a:endCxn id="38" idx="0"/>
          </p:cNvCxnSpPr>
          <p:nvPr/>
        </p:nvCxnSpPr>
        <p:spPr>
          <a:xfrm flipH="1">
            <a:off x="2448952" y="5387592"/>
            <a:ext cx="2907" cy="364330"/>
          </a:xfrm>
          <a:prstGeom prst="straightConnector1">
            <a:avLst/>
          </a:prstGeom>
          <a:noFill/>
          <a:ln w="57150" cap="flat" cmpd="sng" algn="ctr">
            <a:solidFill>
              <a:srgbClr val="F79646">
                <a:lumMod val="50000"/>
              </a:srgbClr>
            </a:solidFill>
            <a:prstDash val="soli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812044" y="2616116"/>
            <a:ext cx="1427515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ko-KR" sz="2000" kern="1200" dirty="0" smtClean="0">
                <a:solidFill>
                  <a:prstClr val="black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SNMP</a:t>
            </a:r>
          </a:p>
        </p:txBody>
      </p:sp>
      <p:sp>
        <p:nvSpPr>
          <p:cNvPr id="41" name="위로 굽은 화살표 40"/>
          <p:cNvSpPr/>
          <p:nvPr/>
        </p:nvSpPr>
        <p:spPr>
          <a:xfrm rot="5400000">
            <a:off x="2193742" y="6863105"/>
            <a:ext cx="772761" cy="405668"/>
          </a:xfrm>
          <a:prstGeom prst="bentUp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24953" y="6914864"/>
            <a:ext cx="7441152" cy="134123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lIns="252000" rtlCol="0" anchor="ctr"/>
          <a:lstStyle/>
          <a:p>
            <a:pPr lvl="2" defTabSz="914400" latinLnBrk="1" hangingPunct="1">
              <a:lnSpc>
                <a:spcPct val="100000"/>
              </a:lnSpc>
              <a:spcBef>
                <a:spcPts val="0"/>
              </a:spcBef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1) HSM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정상적인 상태와 이상 상태를 탐지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  <a:p>
            <a:pPr lvl="2" defTabSz="914400" latinLnBrk="1" hangingPunct="1">
              <a:lnSpc>
                <a:spcPct val="100000"/>
              </a:lnSpc>
              <a:spcBef>
                <a:spcPts val="0"/>
              </a:spcBef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2)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서버 사용량의 트렌드를 분석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서비스 이용 고객 행동 분석을 위한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/>
            </a:r>
            <a:b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</a:b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 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인사이트로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활용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482" y="4485023"/>
            <a:ext cx="2999409" cy="207257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9056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</a:t>
            </a:r>
            <a:r>
              <a:rPr lang="en-US" altLang="ko-KR" dirty="0" smtClean="0"/>
              <a:t>Spec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03825" y="2920781"/>
            <a:ext cx="3639576" cy="51206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0" rIns="50800" bIns="50800" numCol="1" spcCol="38100" rtlCol="0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600" dirty="0">
              <a:solidFill>
                <a:srgbClr val="1B8199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587241" y="2920780"/>
            <a:ext cx="3718559" cy="31487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0" rIns="50800" bIns="50800" numCol="1" spcCol="38100" rtlCol="0" anchor="ctr">
            <a:noAutofit/>
          </a:bodyPr>
          <a:lstStyle/>
          <a:p>
            <a:endParaRPr lang="en-US" altLang="ko-KR" sz="2600" dirty="0">
              <a:solidFill>
                <a:srgbClr val="1B8199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549641" y="2920780"/>
            <a:ext cx="3764280" cy="512064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0" rIns="50800" bIns="50800" numCol="1" spcCol="38100" rtlCol="0" anchor="ctr">
            <a:noAutofit/>
          </a:bodyPr>
          <a:lstStyle/>
          <a:p>
            <a:endParaRPr lang="en-US" altLang="ko-KR" sz="2600" dirty="0">
              <a:solidFill>
                <a:srgbClr val="1B8199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264" y="1667584"/>
            <a:ext cx="2030698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BACK-END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배스킨라빈스 B" panose="02020603020101020101" pitchFamily="18" charset="-127"/>
              <a:ea typeface="배스킨라빈스 B" panose="02020603020101020101" pitchFamily="18" charset="-127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7292" y="1667583"/>
            <a:ext cx="2298456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FRONT-END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배스킨라빈스 B" panose="02020603020101020101" pitchFamily="18" charset="-127"/>
              <a:ea typeface="배스킨라빈스 B" panose="02020603020101020101" pitchFamily="18" charset="-127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87666" y="1667585"/>
            <a:ext cx="2873469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Data Analysis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배스킨라빈스 B" panose="02020603020101020101" pitchFamily="18" charset="-127"/>
              <a:ea typeface="배스킨라빈스 B" panose="02020603020101020101" pitchFamily="18" charset="-127"/>
              <a:sym typeface="Helvetica Neue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88" y="4516074"/>
            <a:ext cx="1565870" cy="15658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633" y="3370800"/>
            <a:ext cx="2074268" cy="11615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21" y="3445367"/>
            <a:ext cx="981930" cy="98193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2" b="19690"/>
          <a:stretch/>
        </p:blipFill>
        <p:spPr>
          <a:xfrm>
            <a:off x="5268791" y="4797693"/>
            <a:ext cx="2324703" cy="9996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11" y="3439283"/>
            <a:ext cx="1187490" cy="11874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12" y="3514793"/>
            <a:ext cx="1798982" cy="10722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67" y="6467125"/>
            <a:ext cx="1901588" cy="142619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t="21607" r="8792" b="19900"/>
          <a:stretch/>
        </p:blipFill>
        <p:spPr>
          <a:xfrm>
            <a:off x="2283216" y="4331538"/>
            <a:ext cx="1746515" cy="65857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16" y="3391252"/>
            <a:ext cx="1716123" cy="90096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8" y="3370800"/>
            <a:ext cx="1738576" cy="1738576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179444" y="5155822"/>
            <a:ext cx="2837281" cy="1366918"/>
            <a:chOff x="1031824" y="5150867"/>
            <a:chExt cx="3037909" cy="159715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824" y="5256235"/>
              <a:ext cx="1491789" cy="149178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627458" y="5150867"/>
              <a:ext cx="1442275" cy="1288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배스킨라빈스 B" panose="02020603020101020101" pitchFamily="18" charset="-127"/>
                  <a:ea typeface="배스킨라빈스 B" panose="02020603020101020101" pitchFamily="18" charset="-127"/>
                  <a:sym typeface="Helvetica Neue"/>
                </a:rPr>
                <a:t>Tomcat Apache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배스킨라빈스 B" panose="02020603020101020101" pitchFamily="18" charset="-127"/>
                <a:ea typeface="배스킨라빈스 B" panose="02020603020101020101" pitchFamily="18" charset="-127"/>
                <a:sym typeface="Helvetica Neue"/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4587241" y="6258627"/>
            <a:ext cx="3718559" cy="17827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715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0" rIns="50800" bIns="50800" numCol="1" spcCol="38100" rtlCol="0" anchor="ctr">
            <a:noAutofit/>
          </a:bodyPr>
          <a:lstStyle/>
          <a:p>
            <a:endParaRPr lang="en-US" altLang="ko-KR" sz="2600" dirty="0">
              <a:solidFill>
                <a:srgbClr val="1B8199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01" y="6394235"/>
            <a:ext cx="1613800" cy="1613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68669" y="6521544"/>
            <a:ext cx="1444487" cy="845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  <a:sym typeface="Helvetica Neue"/>
              </a:rPr>
              <a:t>Browser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KBIZ한마음고딕 H" panose="02020503020101020101" pitchFamily="18" charset="-127"/>
              <a:ea typeface="KBIZ한마음고딕 H" panose="02020503020101020101" pitchFamily="18" charset="-127"/>
              <a:sym typeface="Helvetica Neue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62" y="7075565"/>
            <a:ext cx="2632415" cy="7292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1" t="33162" r="11656" b="31873"/>
          <a:stretch/>
        </p:blipFill>
        <p:spPr>
          <a:xfrm>
            <a:off x="8855724" y="6121059"/>
            <a:ext cx="3164401" cy="67060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0" t="27155" r="22351" b="27280"/>
          <a:stretch/>
        </p:blipFill>
        <p:spPr>
          <a:xfrm>
            <a:off x="10245258" y="4747061"/>
            <a:ext cx="1838510" cy="1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16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</a:t>
            </a:r>
            <a:r>
              <a:rPr lang="en-US" altLang="ko-KR" dirty="0" smtClean="0"/>
              <a:t>Spec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03825" y="2987041"/>
            <a:ext cx="3639576" cy="5120640"/>
          </a:xfrm>
          <a:prstGeom prst="roundRect">
            <a:avLst/>
          </a:prstGeom>
          <a:solidFill>
            <a:srgbClr val="C7ECF5"/>
          </a:solidFill>
          <a:ln w="57150" cmpd="sng">
            <a:solidFill>
              <a:srgbClr val="219EBC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0" rIns="50800" bIns="50800" numCol="1" spcCol="38100" rtlCol="0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Java </a:t>
            </a:r>
            <a:r>
              <a:rPr lang="en-US" altLang="ko-KR" sz="2600" dirty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/ Spring Boot </a:t>
            </a:r>
            <a:r>
              <a:rPr lang="en-US" altLang="ko-KR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Framework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Spring Security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Server </a:t>
            </a:r>
            <a:r>
              <a:rPr lang="en-US" altLang="ko-KR" sz="2600" dirty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Tomcat </a:t>
            </a:r>
            <a:r>
              <a:rPr lang="en-US" altLang="ko-KR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Apache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DBMS </a:t>
            </a:r>
            <a:r>
              <a:rPr lang="en-US" altLang="ko-KR" sz="2600" dirty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MySQL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587241" y="2987040"/>
            <a:ext cx="3718559" cy="5120641"/>
          </a:xfrm>
          <a:prstGeom prst="roundRect">
            <a:avLst/>
          </a:prstGeom>
          <a:solidFill>
            <a:srgbClr val="C7ECF5"/>
          </a:solidFill>
          <a:ln w="57150" cmpd="sng">
            <a:solidFill>
              <a:srgbClr val="219EBC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0" rIns="50800" bIns="50800" numCol="1" spcCol="38100" rtlCol="0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HTML &amp; CSS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600" dirty="0" err="1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Javascript</a:t>
            </a:r>
            <a:endParaRPr lang="en-US" altLang="ko-KR" sz="2600" dirty="0" smtClean="0">
              <a:solidFill>
                <a:srgbClr val="1B8199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Chart JS Library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지원 </a:t>
            </a:r>
            <a:r>
              <a:rPr lang="en-US" altLang="ko-KR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Browser</a:t>
            </a:r>
            <a:br>
              <a:rPr lang="en-US" altLang="ko-KR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</a:br>
            <a:r>
              <a:rPr lang="en-US" altLang="ko-KR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Chrome, Edge, Firefox, Safari</a:t>
            </a:r>
            <a:endParaRPr lang="en-US" altLang="ko-KR" sz="2600" dirty="0">
              <a:solidFill>
                <a:srgbClr val="1B8199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549641" y="2987040"/>
            <a:ext cx="3764280" cy="5120641"/>
          </a:xfrm>
          <a:prstGeom prst="roundRect">
            <a:avLst/>
          </a:prstGeom>
          <a:solidFill>
            <a:srgbClr val="C7ECF5"/>
          </a:solidFill>
          <a:ln w="57150" cmpd="sng">
            <a:solidFill>
              <a:srgbClr val="219EBC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0" rIns="50800" bIns="50800" numCol="1" spcCol="38100" rtlCol="0" anchor="ctr"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Python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600" dirty="0" err="1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Numpy</a:t>
            </a:r>
            <a:r>
              <a:rPr lang="en-US" altLang="ko-KR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, Pandas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600" dirty="0" err="1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Scikit</a:t>
            </a:r>
            <a:r>
              <a:rPr lang="en-US" altLang="ko-KR" sz="2600" dirty="0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Learn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600" dirty="0" err="1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Matplotlib</a:t>
            </a:r>
            <a:endParaRPr lang="en-US" altLang="ko-KR" sz="2600" dirty="0" smtClean="0">
              <a:solidFill>
                <a:srgbClr val="1B8199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600" dirty="0" err="1" smtClean="0">
                <a:solidFill>
                  <a:srgbClr val="1B8199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Seaborn</a:t>
            </a:r>
            <a:endParaRPr lang="en-US" altLang="ko-KR" sz="2600" dirty="0">
              <a:solidFill>
                <a:srgbClr val="1B8199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264" y="1733844"/>
            <a:ext cx="2030698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1B8199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BACK-END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1B8199"/>
              </a:solidFill>
              <a:effectLst/>
              <a:uFillTx/>
              <a:latin typeface="배스킨라빈스 B" panose="02020603020101020101" pitchFamily="18" charset="-127"/>
              <a:ea typeface="배스킨라빈스 B" panose="02020603020101020101" pitchFamily="18" charset="-127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7292" y="1733843"/>
            <a:ext cx="2298456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1B8199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FRONT-END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1B8199"/>
              </a:solidFill>
              <a:effectLst/>
              <a:uFillTx/>
              <a:latin typeface="배스킨라빈스 B" panose="02020603020101020101" pitchFamily="18" charset="-127"/>
              <a:ea typeface="배스킨라빈스 B" panose="02020603020101020101" pitchFamily="18" charset="-127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87666" y="1733845"/>
            <a:ext cx="2873469" cy="928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1B8199"/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rPr>
              <a:t>Data Analysis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1B8199"/>
              </a:solidFill>
              <a:effectLst/>
              <a:uFillTx/>
              <a:latin typeface="배스킨라빈스 B" panose="02020603020101020101" pitchFamily="18" charset="-127"/>
              <a:ea typeface="배스킨라빈스 B" panose="02020603020101020101" pitchFamily="18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3235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데이터 사례 활용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49408" y="2697480"/>
            <a:ext cx="3469351" cy="146304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실제 사용 중인 장비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66288" y="2697480"/>
            <a:ext cx="3469351" cy="146304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고객사</a:t>
            </a: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보안 문제로</a:t>
            </a: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/>
            </a:r>
            <a:b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</a:b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활용 및 공개 불가</a:t>
            </a:r>
            <a:endParaRPr kumimoji="0" lang="ko-KR" altLang="en-US" sz="360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771023" y="3154680"/>
            <a:ext cx="1143000" cy="54864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&quot;없음&quot; 기호 7"/>
          <p:cNvSpPr/>
          <p:nvPr/>
        </p:nvSpPr>
        <p:spPr>
          <a:xfrm>
            <a:off x="2484119" y="2377440"/>
            <a:ext cx="2103120" cy="2118360"/>
          </a:xfrm>
          <a:prstGeom prst="noSmoking">
            <a:avLst/>
          </a:prstGeom>
          <a:solidFill>
            <a:schemeClr val="accent5"/>
          </a:solidFill>
          <a:ln w="25400" cap="flat">
            <a:solidFill>
              <a:schemeClr val="accent5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49408" y="5187366"/>
            <a:ext cx="8986231" cy="2569794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가상의 기업이 보안 솔루션을 도입한 상황을 가정</a:t>
            </a: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,</a:t>
            </a:r>
            <a:b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</a:b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유사한 데이터를 생성하여</a:t>
            </a: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, 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이를 바탕으로 한 </a:t>
            </a:r>
            <a:r>
              <a:rPr kumimoji="0" lang="en-US" altLang="ko-KR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DB</a:t>
            </a: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활용</a:t>
            </a:r>
          </a:p>
        </p:txBody>
      </p:sp>
    </p:spTree>
    <p:extLst>
      <p:ext uri="{BB962C8B-B14F-4D97-AF65-F5344CB8AC3E}">
        <p14:creationId xmlns:p14="http://schemas.microsoft.com/office/powerpoint/2010/main" val="704808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도입 사례 분석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BorderCollie</a:t>
            </a:r>
            <a:r>
              <a:rPr lang="en-US" altLang="ko-KR" dirty="0" smtClean="0"/>
              <a:t> Soft Inc.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417984" y="5293360"/>
            <a:ext cx="10151166" cy="2472417"/>
          </a:xfr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lIns="288000" anchor="ctr"/>
          <a:lstStyle/>
          <a:p>
            <a:pPr marL="0" indent="0">
              <a:buNone/>
            </a:pPr>
            <a:r>
              <a:rPr lang="ko-KR" altLang="en-US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📌 업종 분류 </a:t>
            </a:r>
            <a:r>
              <a:rPr lang="en-US" altLang="ko-KR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</a:t>
            </a:r>
            <a:r>
              <a:rPr lang="ko-KR" altLang="en-US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게임 개발</a:t>
            </a:r>
            <a:r>
              <a:rPr lang="en-US" altLang="ko-KR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, </a:t>
            </a:r>
            <a:r>
              <a:rPr lang="ko-KR" altLang="en-US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퍼블리싱</a:t>
            </a:r>
            <a:endParaRPr lang="en-US" altLang="ko-KR" sz="2800" dirty="0" smtClean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📌</a:t>
            </a:r>
            <a:r>
              <a:rPr lang="en-US" altLang="ko-KR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도입 배경 </a:t>
            </a:r>
            <a:r>
              <a:rPr lang="en-US" altLang="ko-KR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: </a:t>
            </a:r>
            <a:r>
              <a:rPr lang="ko-KR" altLang="en-US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게임 내 아이템 구매</a:t>
            </a:r>
            <a:r>
              <a:rPr lang="en-US" altLang="ko-KR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, </a:t>
            </a:r>
            <a:r>
              <a:rPr lang="ko-KR" altLang="en-US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골드 충전 시 발생하는 전자 결제 </a:t>
            </a:r>
            <a:r>
              <a:rPr lang="en-US" altLang="ko-KR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/>
            </a:r>
            <a:br>
              <a:rPr lang="en-US" altLang="ko-KR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</a:br>
            <a:r>
              <a:rPr lang="en-US" altLang="ko-KR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             </a:t>
            </a:r>
            <a:r>
              <a:rPr lang="ko-KR" altLang="en-US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보안을 위해</a:t>
            </a:r>
            <a:r>
              <a:rPr lang="en-US" altLang="ko-KR" sz="2800" dirty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HSM </a:t>
            </a:r>
            <a:r>
              <a:rPr lang="ko-KR" altLang="en-US" sz="2800" dirty="0" smtClean="0"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장비와 모니터링 시스템을 도입</a:t>
            </a:r>
            <a:endParaRPr lang="ko-KR" altLang="en-US" sz="2800" dirty="0"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905496" y="2557669"/>
            <a:ext cx="7123128" cy="2080592"/>
            <a:chOff x="873032" y="1908311"/>
            <a:chExt cx="7123128" cy="2080592"/>
          </a:xfrm>
        </p:grpSpPr>
        <p:sp>
          <p:nvSpPr>
            <p:cNvPr id="5" name="타원 4"/>
            <p:cNvSpPr/>
            <p:nvPr/>
          </p:nvSpPr>
          <p:spPr>
            <a:xfrm>
              <a:off x="873032" y="1908311"/>
              <a:ext cx="2080592" cy="208059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26906" y="2153477"/>
              <a:ext cx="4769254" cy="15881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5400" b="1" dirty="0" err="1" smtClean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Cooper Black" panose="0208090404030B020404" pitchFamily="18" charset="0"/>
                </a:rPr>
                <a:t>BorderCollie</a:t>
              </a:r>
              <a:r>
                <a:rPr lang="en-US" altLang="ko-KR" sz="54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Cooper Black" panose="0208090404030B020404" pitchFamily="18" charset="0"/>
                </a:rPr>
                <a:t/>
              </a:r>
              <a:br>
                <a:rPr lang="en-US" altLang="ko-KR" sz="54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Cooper Black" panose="0208090404030B020404" pitchFamily="18" charset="0"/>
                </a:rPr>
              </a:br>
              <a:r>
                <a:rPr lang="en-US" altLang="ko-KR" sz="54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Cooper Black" panose="0208090404030B020404" pitchFamily="18" charset="0"/>
                </a:rPr>
                <a:t>Soft Inc.</a:t>
              </a:r>
              <a:endPara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oper Black" panose="0208090404030B020404" pitchFamily="18" charset="0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039" y="2042251"/>
              <a:ext cx="1810578" cy="1810578"/>
            </a:xfrm>
            <a:prstGeom prst="rect">
              <a:avLst/>
            </a:prstGeom>
          </p:spPr>
        </p:pic>
        <p:sp>
          <p:nvSpPr>
            <p:cNvPr id="12" name="자유형 11"/>
            <p:cNvSpPr/>
            <p:nvPr/>
          </p:nvSpPr>
          <p:spPr>
            <a:xfrm>
              <a:off x="2087880" y="2697350"/>
              <a:ext cx="314960" cy="250190"/>
            </a:xfrm>
            <a:custGeom>
              <a:avLst/>
              <a:gdLst>
                <a:gd name="connsiteX0" fmla="*/ 52306 w 382419"/>
                <a:gd name="connsiteY0" fmla="*/ 0 h 396240"/>
                <a:gd name="connsiteX1" fmla="*/ 37066 w 382419"/>
                <a:gd name="connsiteY1" fmla="*/ 13335 h 396240"/>
                <a:gd name="connsiteX2" fmla="*/ 35161 w 382419"/>
                <a:gd name="connsiteY2" fmla="*/ 22860 h 396240"/>
                <a:gd name="connsiteX3" fmla="*/ 38971 w 382419"/>
                <a:gd name="connsiteY3" fmla="*/ 62865 h 396240"/>
                <a:gd name="connsiteX4" fmla="*/ 42781 w 382419"/>
                <a:gd name="connsiteY4" fmla="*/ 76200 h 396240"/>
                <a:gd name="connsiteX5" fmla="*/ 48496 w 382419"/>
                <a:gd name="connsiteY5" fmla="*/ 83820 h 396240"/>
                <a:gd name="connsiteX6" fmla="*/ 50401 w 382419"/>
                <a:gd name="connsiteY6" fmla="*/ 89535 h 396240"/>
                <a:gd name="connsiteX7" fmla="*/ 46591 w 382419"/>
                <a:gd name="connsiteY7" fmla="*/ 118110 h 396240"/>
                <a:gd name="connsiteX8" fmla="*/ 48496 w 382419"/>
                <a:gd name="connsiteY8" fmla="*/ 152400 h 396240"/>
                <a:gd name="connsiteX9" fmla="*/ 56116 w 382419"/>
                <a:gd name="connsiteY9" fmla="*/ 163830 h 396240"/>
                <a:gd name="connsiteX10" fmla="*/ 65641 w 382419"/>
                <a:gd name="connsiteY10" fmla="*/ 179070 h 396240"/>
                <a:gd name="connsiteX11" fmla="*/ 61831 w 382419"/>
                <a:gd name="connsiteY11" fmla="*/ 194310 h 396240"/>
                <a:gd name="connsiteX12" fmla="*/ 52306 w 382419"/>
                <a:gd name="connsiteY12" fmla="*/ 200025 h 396240"/>
                <a:gd name="connsiteX13" fmla="*/ 42781 w 382419"/>
                <a:gd name="connsiteY13" fmla="*/ 203835 h 396240"/>
                <a:gd name="connsiteX14" fmla="*/ 29446 w 382419"/>
                <a:gd name="connsiteY14" fmla="*/ 211455 h 396240"/>
                <a:gd name="connsiteX15" fmla="*/ 14206 w 382419"/>
                <a:gd name="connsiteY15" fmla="*/ 226695 h 396240"/>
                <a:gd name="connsiteX16" fmla="*/ 4681 w 382419"/>
                <a:gd name="connsiteY16" fmla="*/ 238125 h 396240"/>
                <a:gd name="connsiteX17" fmla="*/ 2776 w 382419"/>
                <a:gd name="connsiteY17" fmla="*/ 243840 h 396240"/>
                <a:gd name="connsiteX18" fmla="*/ 2776 w 382419"/>
                <a:gd name="connsiteY18" fmla="*/ 287655 h 396240"/>
                <a:gd name="connsiteX19" fmla="*/ 10396 w 382419"/>
                <a:gd name="connsiteY19" fmla="*/ 295275 h 396240"/>
                <a:gd name="connsiteX20" fmla="*/ 21826 w 382419"/>
                <a:gd name="connsiteY20" fmla="*/ 304800 h 396240"/>
                <a:gd name="connsiteX21" fmla="*/ 46591 w 382419"/>
                <a:gd name="connsiteY21" fmla="*/ 321945 h 396240"/>
                <a:gd name="connsiteX22" fmla="*/ 54211 w 382419"/>
                <a:gd name="connsiteY22" fmla="*/ 327660 h 396240"/>
                <a:gd name="connsiteX23" fmla="*/ 61831 w 382419"/>
                <a:gd name="connsiteY23" fmla="*/ 331470 h 396240"/>
                <a:gd name="connsiteX24" fmla="*/ 69451 w 382419"/>
                <a:gd name="connsiteY24" fmla="*/ 337185 h 396240"/>
                <a:gd name="connsiteX25" fmla="*/ 78976 w 382419"/>
                <a:gd name="connsiteY25" fmla="*/ 342900 h 396240"/>
                <a:gd name="connsiteX26" fmla="*/ 98026 w 382419"/>
                <a:gd name="connsiteY26" fmla="*/ 358140 h 396240"/>
                <a:gd name="connsiteX27" fmla="*/ 103741 w 382419"/>
                <a:gd name="connsiteY27" fmla="*/ 371475 h 396240"/>
                <a:gd name="connsiteX28" fmla="*/ 113266 w 382419"/>
                <a:gd name="connsiteY28" fmla="*/ 384810 h 396240"/>
                <a:gd name="connsiteX29" fmla="*/ 117076 w 382419"/>
                <a:gd name="connsiteY29" fmla="*/ 390525 h 396240"/>
                <a:gd name="connsiteX30" fmla="*/ 136126 w 382419"/>
                <a:gd name="connsiteY30" fmla="*/ 396240 h 396240"/>
                <a:gd name="connsiteX31" fmla="*/ 248521 w 382419"/>
                <a:gd name="connsiteY31" fmla="*/ 394335 h 396240"/>
                <a:gd name="connsiteX32" fmla="*/ 261856 w 382419"/>
                <a:gd name="connsiteY32" fmla="*/ 388620 h 396240"/>
                <a:gd name="connsiteX33" fmla="*/ 273286 w 382419"/>
                <a:gd name="connsiteY33" fmla="*/ 384810 h 396240"/>
                <a:gd name="connsiteX34" fmla="*/ 286621 w 382419"/>
                <a:gd name="connsiteY34" fmla="*/ 377190 h 396240"/>
                <a:gd name="connsiteX35" fmla="*/ 292336 w 382419"/>
                <a:gd name="connsiteY35" fmla="*/ 363855 h 396240"/>
                <a:gd name="connsiteX36" fmla="*/ 290431 w 382419"/>
                <a:gd name="connsiteY36" fmla="*/ 293370 h 396240"/>
                <a:gd name="connsiteX37" fmla="*/ 288526 w 382419"/>
                <a:gd name="connsiteY37" fmla="*/ 287655 h 396240"/>
                <a:gd name="connsiteX38" fmla="*/ 286621 w 382419"/>
                <a:gd name="connsiteY38" fmla="*/ 280035 h 396240"/>
                <a:gd name="connsiteX39" fmla="*/ 288526 w 382419"/>
                <a:gd name="connsiteY39" fmla="*/ 270510 h 396240"/>
                <a:gd name="connsiteX40" fmla="*/ 301861 w 382419"/>
                <a:gd name="connsiteY40" fmla="*/ 264795 h 396240"/>
                <a:gd name="connsiteX41" fmla="*/ 307576 w 382419"/>
                <a:gd name="connsiteY41" fmla="*/ 262890 h 396240"/>
                <a:gd name="connsiteX42" fmla="*/ 313291 w 382419"/>
                <a:gd name="connsiteY42" fmla="*/ 259080 h 396240"/>
                <a:gd name="connsiteX43" fmla="*/ 322816 w 382419"/>
                <a:gd name="connsiteY43" fmla="*/ 257175 h 396240"/>
                <a:gd name="connsiteX44" fmla="*/ 334246 w 382419"/>
                <a:gd name="connsiteY44" fmla="*/ 249555 h 396240"/>
                <a:gd name="connsiteX45" fmla="*/ 349486 w 382419"/>
                <a:gd name="connsiteY45" fmla="*/ 240030 h 396240"/>
                <a:gd name="connsiteX46" fmla="*/ 362821 w 382419"/>
                <a:gd name="connsiteY46" fmla="*/ 232410 h 396240"/>
                <a:gd name="connsiteX47" fmla="*/ 368536 w 382419"/>
                <a:gd name="connsiteY47" fmla="*/ 224790 h 396240"/>
                <a:gd name="connsiteX48" fmla="*/ 374251 w 382419"/>
                <a:gd name="connsiteY48" fmla="*/ 220980 h 396240"/>
                <a:gd name="connsiteX49" fmla="*/ 379966 w 382419"/>
                <a:gd name="connsiteY49" fmla="*/ 215265 h 396240"/>
                <a:gd name="connsiteX50" fmla="*/ 379966 w 382419"/>
                <a:gd name="connsiteY50" fmla="*/ 194310 h 396240"/>
                <a:gd name="connsiteX51" fmla="*/ 376156 w 382419"/>
                <a:gd name="connsiteY51" fmla="*/ 188595 h 396240"/>
                <a:gd name="connsiteX52" fmla="*/ 370441 w 382419"/>
                <a:gd name="connsiteY52" fmla="*/ 184785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82419" h="396240">
                  <a:moveTo>
                    <a:pt x="52306" y="0"/>
                  </a:moveTo>
                  <a:cubicBezTo>
                    <a:pt x="51481" y="660"/>
                    <a:pt x="38498" y="10472"/>
                    <a:pt x="37066" y="13335"/>
                  </a:cubicBezTo>
                  <a:cubicBezTo>
                    <a:pt x="35618" y="16231"/>
                    <a:pt x="35796" y="19685"/>
                    <a:pt x="35161" y="22860"/>
                  </a:cubicBezTo>
                  <a:cubicBezTo>
                    <a:pt x="38264" y="78705"/>
                    <a:pt x="33255" y="42860"/>
                    <a:pt x="38971" y="62865"/>
                  </a:cubicBezTo>
                  <a:cubicBezTo>
                    <a:pt x="39501" y="64721"/>
                    <a:pt x="41476" y="73916"/>
                    <a:pt x="42781" y="76200"/>
                  </a:cubicBezTo>
                  <a:cubicBezTo>
                    <a:pt x="44356" y="78957"/>
                    <a:pt x="46591" y="81280"/>
                    <a:pt x="48496" y="83820"/>
                  </a:cubicBezTo>
                  <a:cubicBezTo>
                    <a:pt x="49131" y="85725"/>
                    <a:pt x="50401" y="87527"/>
                    <a:pt x="50401" y="89535"/>
                  </a:cubicBezTo>
                  <a:cubicBezTo>
                    <a:pt x="50401" y="108181"/>
                    <a:pt x="50370" y="106773"/>
                    <a:pt x="46591" y="118110"/>
                  </a:cubicBezTo>
                  <a:cubicBezTo>
                    <a:pt x="47226" y="129540"/>
                    <a:pt x="46161" y="141193"/>
                    <a:pt x="48496" y="152400"/>
                  </a:cubicBezTo>
                  <a:cubicBezTo>
                    <a:pt x="49430" y="156883"/>
                    <a:pt x="54068" y="159734"/>
                    <a:pt x="56116" y="163830"/>
                  </a:cubicBezTo>
                  <a:cubicBezTo>
                    <a:pt x="61346" y="174290"/>
                    <a:pt x="58222" y="169178"/>
                    <a:pt x="65641" y="179070"/>
                  </a:cubicBezTo>
                  <a:cubicBezTo>
                    <a:pt x="64371" y="184150"/>
                    <a:pt x="64642" y="189892"/>
                    <a:pt x="61831" y="194310"/>
                  </a:cubicBezTo>
                  <a:cubicBezTo>
                    <a:pt x="59843" y="197434"/>
                    <a:pt x="55618" y="198369"/>
                    <a:pt x="52306" y="200025"/>
                  </a:cubicBezTo>
                  <a:cubicBezTo>
                    <a:pt x="49247" y="201554"/>
                    <a:pt x="45770" y="202174"/>
                    <a:pt x="42781" y="203835"/>
                  </a:cubicBezTo>
                  <a:cubicBezTo>
                    <a:pt x="25481" y="213446"/>
                    <a:pt x="43279" y="206844"/>
                    <a:pt x="29446" y="211455"/>
                  </a:cubicBezTo>
                  <a:cubicBezTo>
                    <a:pt x="24366" y="216535"/>
                    <a:pt x="18191" y="220717"/>
                    <a:pt x="14206" y="226695"/>
                  </a:cubicBezTo>
                  <a:cubicBezTo>
                    <a:pt x="8902" y="234652"/>
                    <a:pt x="12015" y="230791"/>
                    <a:pt x="4681" y="238125"/>
                  </a:cubicBezTo>
                  <a:cubicBezTo>
                    <a:pt x="4046" y="240030"/>
                    <a:pt x="3263" y="241892"/>
                    <a:pt x="2776" y="243840"/>
                  </a:cubicBezTo>
                  <a:cubicBezTo>
                    <a:pt x="-914" y="258598"/>
                    <a:pt x="-937" y="271318"/>
                    <a:pt x="2776" y="287655"/>
                  </a:cubicBezTo>
                  <a:cubicBezTo>
                    <a:pt x="3572" y="291158"/>
                    <a:pt x="7726" y="292872"/>
                    <a:pt x="10396" y="295275"/>
                  </a:cubicBezTo>
                  <a:cubicBezTo>
                    <a:pt x="14082" y="298593"/>
                    <a:pt x="17926" y="301736"/>
                    <a:pt x="21826" y="304800"/>
                  </a:cubicBezTo>
                  <a:cubicBezTo>
                    <a:pt x="48945" y="326107"/>
                    <a:pt x="26422" y="308499"/>
                    <a:pt x="46591" y="321945"/>
                  </a:cubicBezTo>
                  <a:cubicBezTo>
                    <a:pt x="49233" y="323706"/>
                    <a:pt x="51519" y="325977"/>
                    <a:pt x="54211" y="327660"/>
                  </a:cubicBezTo>
                  <a:cubicBezTo>
                    <a:pt x="56619" y="329165"/>
                    <a:pt x="59423" y="329965"/>
                    <a:pt x="61831" y="331470"/>
                  </a:cubicBezTo>
                  <a:cubicBezTo>
                    <a:pt x="64523" y="333153"/>
                    <a:pt x="66809" y="335424"/>
                    <a:pt x="69451" y="337185"/>
                  </a:cubicBezTo>
                  <a:cubicBezTo>
                    <a:pt x="72532" y="339239"/>
                    <a:pt x="76132" y="340530"/>
                    <a:pt x="78976" y="342900"/>
                  </a:cubicBezTo>
                  <a:cubicBezTo>
                    <a:pt x="98649" y="359294"/>
                    <a:pt x="84776" y="353723"/>
                    <a:pt x="98026" y="358140"/>
                  </a:cubicBezTo>
                  <a:cubicBezTo>
                    <a:pt x="107591" y="372488"/>
                    <a:pt x="96360" y="354253"/>
                    <a:pt x="103741" y="371475"/>
                  </a:cubicBezTo>
                  <a:cubicBezTo>
                    <a:pt x="104703" y="373720"/>
                    <a:pt x="112569" y="383834"/>
                    <a:pt x="113266" y="384810"/>
                  </a:cubicBezTo>
                  <a:cubicBezTo>
                    <a:pt x="114597" y="386673"/>
                    <a:pt x="115028" y="389501"/>
                    <a:pt x="117076" y="390525"/>
                  </a:cubicBezTo>
                  <a:cubicBezTo>
                    <a:pt x="123006" y="393490"/>
                    <a:pt x="129776" y="394335"/>
                    <a:pt x="136126" y="396240"/>
                  </a:cubicBezTo>
                  <a:cubicBezTo>
                    <a:pt x="173591" y="395605"/>
                    <a:pt x="211119" y="396602"/>
                    <a:pt x="248521" y="394335"/>
                  </a:cubicBezTo>
                  <a:cubicBezTo>
                    <a:pt x="253348" y="394042"/>
                    <a:pt x="257342" y="390356"/>
                    <a:pt x="261856" y="388620"/>
                  </a:cubicBezTo>
                  <a:cubicBezTo>
                    <a:pt x="265604" y="387178"/>
                    <a:pt x="269557" y="386302"/>
                    <a:pt x="273286" y="384810"/>
                  </a:cubicBezTo>
                  <a:cubicBezTo>
                    <a:pt x="279328" y="382393"/>
                    <a:pt x="281466" y="380627"/>
                    <a:pt x="286621" y="377190"/>
                  </a:cubicBezTo>
                  <a:cubicBezTo>
                    <a:pt x="289732" y="372524"/>
                    <a:pt x="292336" y="370006"/>
                    <a:pt x="292336" y="363855"/>
                  </a:cubicBezTo>
                  <a:cubicBezTo>
                    <a:pt x="292336" y="340351"/>
                    <a:pt x="291605" y="316844"/>
                    <a:pt x="290431" y="293370"/>
                  </a:cubicBezTo>
                  <a:cubicBezTo>
                    <a:pt x="290331" y="291364"/>
                    <a:pt x="289078" y="289586"/>
                    <a:pt x="288526" y="287655"/>
                  </a:cubicBezTo>
                  <a:cubicBezTo>
                    <a:pt x="287807" y="285138"/>
                    <a:pt x="287256" y="282575"/>
                    <a:pt x="286621" y="280035"/>
                  </a:cubicBezTo>
                  <a:cubicBezTo>
                    <a:pt x="287256" y="276860"/>
                    <a:pt x="286920" y="273321"/>
                    <a:pt x="288526" y="270510"/>
                  </a:cubicBezTo>
                  <a:cubicBezTo>
                    <a:pt x="290789" y="266549"/>
                    <a:pt x="298458" y="265767"/>
                    <a:pt x="301861" y="264795"/>
                  </a:cubicBezTo>
                  <a:cubicBezTo>
                    <a:pt x="303792" y="264243"/>
                    <a:pt x="305780" y="263788"/>
                    <a:pt x="307576" y="262890"/>
                  </a:cubicBezTo>
                  <a:cubicBezTo>
                    <a:pt x="309624" y="261866"/>
                    <a:pt x="311147" y="259884"/>
                    <a:pt x="313291" y="259080"/>
                  </a:cubicBezTo>
                  <a:cubicBezTo>
                    <a:pt x="316323" y="257943"/>
                    <a:pt x="319641" y="257810"/>
                    <a:pt x="322816" y="257175"/>
                  </a:cubicBezTo>
                  <a:cubicBezTo>
                    <a:pt x="326626" y="254635"/>
                    <a:pt x="330383" y="252013"/>
                    <a:pt x="334246" y="249555"/>
                  </a:cubicBezTo>
                  <a:cubicBezTo>
                    <a:pt x="335819" y="248554"/>
                    <a:pt x="346821" y="242251"/>
                    <a:pt x="349486" y="240030"/>
                  </a:cubicBezTo>
                  <a:cubicBezTo>
                    <a:pt x="359214" y="231923"/>
                    <a:pt x="350486" y="235494"/>
                    <a:pt x="362821" y="232410"/>
                  </a:cubicBezTo>
                  <a:cubicBezTo>
                    <a:pt x="364726" y="229870"/>
                    <a:pt x="366291" y="227035"/>
                    <a:pt x="368536" y="224790"/>
                  </a:cubicBezTo>
                  <a:cubicBezTo>
                    <a:pt x="370155" y="223171"/>
                    <a:pt x="372492" y="222446"/>
                    <a:pt x="374251" y="220980"/>
                  </a:cubicBezTo>
                  <a:cubicBezTo>
                    <a:pt x="376321" y="219255"/>
                    <a:pt x="378061" y="217170"/>
                    <a:pt x="379966" y="215265"/>
                  </a:cubicBezTo>
                  <a:cubicBezTo>
                    <a:pt x="382941" y="206341"/>
                    <a:pt x="383520" y="207342"/>
                    <a:pt x="379966" y="194310"/>
                  </a:cubicBezTo>
                  <a:cubicBezTo>
                    <a:pt x="379364" y="192101"/>
                    <a:pt x="377775" y="190214"/>
                    <a:pt x="376156" y="188595"/>
                  </a:cubicBezTo>
                  <a:cubicBezTo>
                    <a:pt x="374537" y="186976"/>
                    <a:pt x="370441" y="184785"/>
                    <a:pt x="370441" y="184785"/>
                  </a:cubicBezTo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341472" y="2979420"/>
              <a:ext cx="103385" cy="251460"/>
            </a:xfrm>
            <a:custGeom>
              <a:avLst/>
              <a:gdLst>
                <a:gd name="connsiteX0" fmla="*/ 0 w 103385"/>
                <a:gd name="connsiteY0" fmla="*/ 0 h 251460"/>
                <a:gd name="connsiteX1" fmla="*/ 55245 w 103385"/>
                <a:gd name="connsiteY1" fmla="*/ 3810 h 251460"/>
                <a:gd name="connsiteX2" fmla="*/ 66675 w 103385"/>
                <a:gd name="connsiteY2" fmla="*/ 7620 h 251460"/>
                <a:gd name="connsiteX3" fmla="*/ 74295 w 103385"/>
                <a:gd name="connsiteY3" fmla="*/ 19050 h 251460"/>
                <a:gd name="connsiteX4" fmla="*/ 81915 w 103385"/>
                <a:gd name="connsiteY4" fmla="*/ 22860 h 251460"/>
                <a:gd name="connsiteX5" fmla="*/ 89535 w 103385"/>
                <a:gd name="connsiteY5" fmla="*/ 30480 h 251460"/>
                <a:gd name="connsiteX6" fmla="*/ 95250 w 103385"/>
                <a:gd name="connsiteY6" fmla="*/ 34290 h 251460"/>
                <a:gd name="connsiteX7" fmla="*/ 99060 w 103385"/>
                <a:gd name="connsiteY7" fmla="*/ 43815 h 251460"/>
                <a:gd name="connsiteX8" fmla="*/ 102870 w 103385"/>
                <a:gd name="connsiteY8" fmla="*/ 51435 h 251460"/>
                <a:gd name="connsiteX9" fmla="*/ 97155 w 103385"/>
                <a:gd name="connsiteY9" fmla="*/ 89535 h 251460"/>
                <a:gd name="connsiteX10" fmla="*/ 95250 w 103385"/>
                <a:gd name="connsiteY10" fmla="*/ 97155 h 251460"/>
                <a:gd name="connsiteX11" fmla="*/ 80010 w 103385"/>
                <a:gd name="connsiteY11" fmla="*/ 112395 h 251460"/>
                <a:gd name="connsiteX12" fmla="*/ 76200 w 103385"/>
                <a:gd name="connsiteY12" fmla="*/ 121920 h 251460"/>
                <a:gd name="connsiteX13" fmla="*/ 70485 w 103385"/>
                <a:gd name="connsiteY13" fmla="*/ 127635 h 251460"/>
                <a:gd name="connsiteX14" fmla="*/ 66675 w 103385"/>
                <a:gd name="connsiteY14" fmla="*/ 139065 h 251460"/>
                <a:gd name="connsiteX15" fmla="*/ 70485 w 103385"/>
                <a:gd name="connsiteY15" fmla="*/ 158115 h 251460"/>
                <a:gd name="connsiteX16" fmla="*/ 81915 w 103385"/>
                <a:gd name="connsiteY16" fmla="*/ 171450 h 251460"/>
                <a:gd name="connsiteX17" fmla="*/ 85725 w 103385"/>
                <a:gd name="connsiteY17" fmla="*/ 177165 h 251460"/>
                <a:gd name="connsiteX18" fmla="*/ 83820 w 103385"/>
                <a:gd name="connsiteY18" fmla="*/ 198120 h 251460"/>
                <a:gd name="connsiteX19" fmla="*/ 76200 w 103385"/>
                <a:gd name="connsiteY19" fmla="*/ 203835 h 251460"/>
                <a:gd name="connsiteX20" fmla="*/ 60960 w 103385"/>
                <a:gd name="connsiteY20" fmla="*/ 207645 h 251460"/>
                <a:gd name="connsiteX21" fmla="*/ 55245 w 103385"/>
                <a:gd name="connsiteY21" fmla="*/ 209550 h 251460"/>
                <a:gd name="connsiteX22" fmla="*/ 38100 w 103385"/>
                <a:gd name="connsiteY22" fmla="*/ 215265 h 251460"/>
                <a:gd name="connsiteX23" fmla="*/ 32385 w 103385"/>
                <a:gd name="connsiteY23" fmla="*/ 219075 h 251460"/>
                <a:gd name="connsiteX24" fmla="*/ 30480 w 103385"/>
                <a:gd name="connsiteY24" fmla="*/ 224790 h 251460"/>
                <a:gd name="connsiteX25" fmla="*/ 24765 w 103385"/>
                <a:gd name="connsiteY25" fmla="*/ 241935 h 251460"/>
                <a:gd name="connsiteX26" fmla="*/ 19050 w 103385"/>
                <a:gd name="connsiteY26" fmla="*/ 243840 h 251460"/>
                <a:gd name="connsiteX27" fmla="*/ 3810 w 103385"/>
                <a:gd name="connsiteY27" fmla="*/ 245745 h 251460"/>
                <a:gd name="connsiteX28" fmla="*/ 1905 w 103385"/>
                <a:gd name="connsiteY28" fmla="*/ 251460 h 251460"/>
                <a:gd name="connsiteX29" fmla="*/ 0 w 103385"/>
                <a:gd name="connsiteY29" fmla="*/ 245745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3385" h="251460">
                  <a:moveTo>
                    <a:pt x="0" y="0"/>
                  </a:moveTo>
                  <a:lnTo>
                    <a:pt x="55245" y="3810"/>
                  </a:lnTo>
                  <a:cubicBezTo>
                    <a:pt x="59212" y="4436"/>
                    <a:pt x="66675" y="7620"/>
                    <a:pt x="66675" y="7620"/>
                  </a:cubicBezTo>
                  <a:cubicBezTo>
                    <a:pt x="68767" y="13897"/>
                    <a:pt x="68052" y="14591"/>
                    <a:pt x="74295" y="19050"/>
                  </a:cubicBezTo>
                  <a:cubicBezTo>
                    <a:pt x="76606" y="20701"/>
                    <a:pt x="79643" y="21156"/>
                    <a:pt x="81915" y="22860"/>
                  </a:cubicBezTo>
                  <a:cubicBezTo>
                    <a:pt x="84789" y="25015"/>
                    <a:pt x="86808" y="28142"/>
                    <a:pt x="89535" y="30480"/>
                  </a:cubicBezTo>
                  <a:cubicBezTo>
                    <a:pt x="91273" y="31970"/>
                    <a:pt x="93345" y="33020"/>
                    <a:pt x="95250" y="34290"/>
                  </a:cubicBezTo>
                  <a:cubicBezTo>
                    <a:pt x="96520" y="37465"/>
                    <a:pt x="97671" y="40690"/>
                    <a:pt x="99060" y="43815"/>
                  </a:cubicBezTo>
                  <a:cubicBezTo>
                    <a:pt x="100213" y="46410"/>
                    <a:pt x="102712" y="48600"/>
                    <a:pt x="102870" y="51435"/>
                  </a:cubicBezTo>
                  <a:cubicBezTo>
                    <a:pt x="104535" y="81398"/>
                    <a:pt x="102046" y="69971"/>
                    <a:pt x="97155" y="89535"/>
                  </a:cubicBezTo>
                  <a:cubicBezTo>
                    <a:pt x="96520" y="92075"/>
                    <a:pt x="96521" y="94866"/>
                    <a:pt x="95250" y="97155"/>
                  </a:cubicBezTo>
                  <a:cubicBezTo>
                    <a:pt x="90677" y="105386"/>
                    <a:pt x="86955" y="107186"/>
                    <a:pt x="80010" y="112395"/>
                  </a:cubicBezTo>
                  <a:cubicBezTo>
                    <a:pt x="78740" y="115570"/>
                    <a:pt x="78012" y="119020"/>
                    <a:pt x="76200" y="121920"/>
                  </a:cubicBezTo>
                  <a:cubicBezTo>
                    <a:pt x="74772" y="124205"/>
                    <a:pt x="71793" y="125280"/>
                    <a:pt x="70485" y="127635"/>
                  </a:cubicBezTo>
                  <a:cubicBezTo>
                    <a:pt x="68535" y="131146"/>
                    <a:pt x="66675" y="139065"/>
                    <a:pt x="66675" y="139065"/>
                  </a:cubicBezTo>
                  <a:cubicBezTo>
                    <a:pt x="67945" y="145415"/>
                    <a:pt x="68307" y="152017"/>
                    <a:pt x="70485" y="158115"/>
                  </a:cubicBezTo>
                  <a:cubicBezTo>
                    <a:pt x="72269" y="163109"/>
                    <a:pt x="78662" y="167547"/>
                    <a:pt x="81915" y="171450"/>
                  </a:cubicBezTo>
                  <a:cubicBezTo>
                    <a:pt x="83381" y="173209"/>
                    <a:pt x="84455" y="175260"/>
                    <a:pt x="85725" y="177165"/>
                  </a:cubicBezTo>
                  <a:cubicBezTo>
                    <a:pt x="85090" y="184150"/>
                    <a:pt x="86179" y="191515"/>
                    <a:pt x="83820" y="198120"/>
                  </a:cubicBezTo>
                  <a:cubicBezTo>
                    <a:pt x="82752" y="201110"/>
                    <a:pt x="79131" y="202614"/>
                    <a:pt x="76200" y="203835"/>
                  </a:cubicBezTo>
                  <a:cubicBezTo>
                    <a:pt x="71366" y="205849"/>
                    <a:pt x="65928" y="205989"/>
                    <a:pt x="60960" y="207645"/>
                  </a:cubicBezTo>
                  <a:cubicBezTo>
                    <a:pt x="59055" y="208280"/>
                    <a:pt x="57176" y="208998"/>
                    <a:pt x="55245" y="209550"/>
                  </a:cubicBezTo>
                  <a:cubicBezTo>
                    <a:pt x="46756" y="211975"/>
                    <a:pt x="46857" y="210886"/>
                    <a:pt x="38100" y="215265"/>
                  </a:cubicBezTo>
                  <a:cubicBezTo>
                    <a:pt x="36052" y="216289"/>
                    <a:pt x="34290" y="217805"/>
                    <a:pt x="32385" y="219075"/>
                  </a:cubicBezTo>
                  <a:cubicBezTo>
                    <a:pt x="31750" y="220980"/>
                    <a:pt x="30916" y="222830"/>
                    <a:pt x="30480" y="224790"/>
                  </a:cubicBezTo>
                  <a:cubicBezTo>
                    <a:pt x="29174" y="230669"/>
                    <a:pt x="30140" y="237635"/>
                    <a:pt x="24765" y="241935"/>
                  </a:cubicBezTo>
                  <a:cubicBezTo>
                    <a:pt x="23197" y="243189"/>
                    <a:pt x="21026" y="243481"/>
                    <a:pt x="19050" y="243840"/>
                  </a:cubicBezTo>
                  <a:cubicBezTo>
                    <a:pt x="14013" y="244756"/>
                    <a:pt x="8890" y="245110"/>
                    <a:pt x="3810" y="245745"/>
                  </a:cubicBezTo>
                  <a:cubicBezTo>
                    <a:pt x="3175" y="247650"/>
                    <a:pt x="3913" y="251460"/>
                    <a:pt x="1905" y="251460"/>
                  </a:cubicBezTo>
                  <a:cubicBezTo>
                    <a:pt x="-103" y="251460"/>
                    <a:pt x="0" y="245745"/>
                    <a:pt x="0" y="245745"/>
                  </a:cubicBezTo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144340" y="2481773"/>
              <a:ext cx="249176" cy="315429"/>
            </a:xfrm>
            <a:custGeom>
              <a:avLst/>
              <a:gdLst>
                <a:gd name="connsiteX0" fmla="*/ 213498 w 249176"/>
                <a:gd name="connsiteY0" fmla="*/ 469 h 315429"/>
                <a:gd name="connsiteX1" fmla="*/ 172858 w 249176"/>
                <a:gd name="connsiteY1" fmla="*/ 25869 h 315429"/>
                <a:gd name="connsiteX2" fmla="*/ 142378 w 249176"/>
                <a:gd name="connsiteY2" fmla="*/ 46189 h 315429"/>
                <a:gd name="connsiteX3" fmla="*/ 127138 w 249176"/>
                <a:gd name="connsiteY3" fmla="*/ 56349 h 315429"/>
                <a:gd name="connsiteX4" fmla="*/ 96658 w 249176"/>
                <a:gd name="connsiteY4" fmla="*/ 81749 h 315429"/>
                <a:gd name="connsiteX5" fmla="*/ 81418 w 249176"/>
                <a:gd name="connsiteY5" fmla="*/ 96989 h 315429"/>
                <a:gd name="connsiteX6" fmla="*/ 66178 w 249176"/>
                <a:gd name="connsiteY6" fmla="*/ 107149 h 315429"/>
                <a:gd name="connsiteX7" fmla="*/ 50938 w 249176"/>
                <a:gd name="connsiteY7" fmla="*/ 137629 h 315429"/>
                <a:gd name="connsiteX8" fmla="*/ 35698 w 249176"/>
                <a:gd name="connsiteY8" fmla="*/ 147789 h 315429"/>
                <a:gd name="connsiteX9" fmla="*/ 25538 w 249176"/>
                <a:gd name="connsiteY9" fmla="*/ 163029 h 315429"/>
                <a:gd name="connsiteX10" fmla="*/ 15378 w 249176"/>
                <a:gd name="connsiteY10" fmla="*/ 193509 h 315429"/>
                <a:gd name="connsiteX11" fmla="*/ 10298 w 249176"/>
                <a:gd name="connsiteY11" fmla="*/ 295109 h 315429"/>
                <a:gd name="connsiteX12" fmla="*/ 138 w 249176"/>
                <a:gd name="connsiteY12" fmla="*/ 310349 h 315429"/>
                <a:gd name="connsiteX13" fmla="*/ 15378 w 249176"/>
                <a:gd name="connsiteY13" fmla="*/ 315429 h 315429"/>
                <a:gd name="connsiteX14" fmla="*/ 61098 w 249176"/>
                <a:gd name="connsiteY14" fmla="*/ 305269 h 315429"/>
                <a:gd name="connsiteX15" fmla="*/ 71258 w 249176"/>
                <a:gd name="connsiteY15" fmla="*/ 290029 h 315429"/>
                <a:gd name="connsiteX16" fmla="*/ 86498 w 249176"/>
                <a:gd name="connsiteY16" fmla="*/ 279869 h 315429"/>
                <a:gd name="connsiteX17" fmla="*/ 106818 w 249176"/>
                <a:gd name="connsiteY17" fmla="*/ 244309 h 315429"/>
                <a:gd name="connsiteX18" fmla="*/ 127138 w 249176"/>
                <a:gd name="connsiteY18" fmla="*/ 213829 h 315429"/>
                <a:gd name="connsiteX19" fmla="*/ 142378 w 249176"/>
                <a:gd name="connsiteY19" fmla="*/ 203669 h 315429"/>
                <a:gd name="connsiteX20" fmla="*/ 193178 w 249176"/>
                <a:gd name="connsiteY20" fmla="*/ 142709 h 315429"/>
                <a:gd name="connsiteX21" fmla="*/ 223658 w 249176"/>
                <a:gd name="connsiteY21" fmla="*/ 122389 h 315429"/>
                <a:gd name="connsiteX22" fmla="*/ 238898 w 249176"/>
                <a:gd name="connsiteY22" fmla="*/ 112229 h 315429"/>
                <a:gd name="connsiteX23" fmla="*/ 249058 w 249176"/>
                <a:gd name="connsiteY23" fmla="*/ 96989 h 315429"/>
                <a:gd name="connsiteX24" fmla="*/ 238898 w 249176"/>
                <a:gd name="connsiteY24" fmla="*/ 36029 h 315429"/>
                <a:gd name="connsiteX25" fmla="*/ 228738 w 249176"/>
                <a:gd name="connsiteY25" fmla="*/ 20789 h 315429"/>
                <a:gd name="connsiteX26" fmla="*/ 213498 w 249176"/>
                <a:gd name="connsiteY26" fmla="*/ 469 h 31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9176" h="315429">
                  <a:moveTo>
                    <a:pt x="213498" y="469"/>
                  </a:moveTo>
                  <a:cubicBezTo>
                    <a:pt x="204185" y="1316"/>
                    <a:pt x="207304" y="-922"/>
                    <a:pt x="172858" y="25869"/>
                  </a:cubicBezTo>
                  <a:cubicBezTo>
                    <a:pt x="163219" y="33366"/>
                    <a:pt x="152538" y="39416"/>
                    <a:pt x="142378" y="46189"/>
                  </a:cubicBezTo>
                  <a:lnTo>
                    <a:pt x="127138" y="56349"/>
                  </a:lnTo>
                  <a:cubicBezTo>
                    <a:pt x="107109" y="86393"/>
                    <a:pt x="129470" y="58312"/>
                    <a:pt x="96658" y="81749"/>
                  </a:cubicBezTo>
                  <a:cubicBezTo>
                    <a:pt x="90812" y="85925"/>
                    <a:pt x="86937" y="92390"/>
                    <a:pt x="81418" y="96989"/>
                  </a:cubicBezTo>
                  <a:cubicBezTo>
                    <a:pt x="76728" y="100898"/>
                    <a:pt x="71258" y="103762"/>
                    <a:pt x="66178" y="107149"/>
                  </a:cubicBezTo>
                  <a:cubicBezTo>
                    <a:pt x="62046" y="119544"/>
                    <a:pt x="60786" y="127781"/>
                    <a:pt x="50938" y="137629"/>
                  </a:cubicBezTo>
                  <a:cubicBezTo>
                    <a:pt x="46621" y="141946"/>
                    <a:pt x="40778" y="144402"/>
                    <a:pt x="35698" y="147789"/>
                  </a:cubicBezTo>
                  <a:cubicBezTo>
                    <a:pt x="32311" y="152869"/>
                    <a:pt x="28018" y="157450"/>
                    <a:pt x="25538" y="163029"/>
                  </a:cubicBezTo>
                  <a:cubicBezTo>
                    <a:pt x="21188" y="172816"/>
                    <a:pt x="15378" y="193509"/>
                    <a:pt x="15378" y="193509"/>
                  </a:cubicBezTo>
                  <a:cubicBezTo>
                    <a:pt x="13685" y="227376"/>
                    <a:pt x="14684" y="261485"/>
                    <a:pt x="10298" y="295109"/>
                  </a:cubicBezTo>
                  <a:cubicBezTo>
                    <a:pt x="9508" y="301163"/>
                    <a:pt x="-1343" y="304426"/>
                    <a:pt x="138" y="310349"/>
                  </a:cubicBezTo>
                  <a:cubicBezTo>
                    <a:pt x="1437" y="315544"/>
                    <a:pt x="10298" y="313736"/>
                    <a:pt x="15378" y="315429"/>
                  </a:cubicBezTo>
                  <a:cubicBezTo>
                    <a:pt x="15690" y="315377"/>
                    <a:pt x="54516" y="310535"/>
                    <a:pt x="61098" y="305269"/>
                  </a:cubicBezTo>
                  <a:cubicBezTo>
                    <a:pt x="65866" y="301455"/>
                    <a:pt x="66941" y="294346"/>
                    <a:pt x="71258" y="290029"/>
                  </a:cubicBezTo>
                  <a:cubicBezTo>
                    <a:pt x="75575" y="285712"/>
                    <a:pt x="81418" y="283256"/>
                    <a:pt x="86498" y="279869"/>
                  </a:cubicBezTo>
                  <a:cubicBezTo>
                    <a:pt x="121644" y="227150"/>
                    <a:pt x="68147" y="308761"/>
                    <a:pt x="106818" y="244309"/>
                  </a:cubicBezTo>
                  <a:cubicBezTo>
                    <a:pt x="113100" y="233838"/>
                    <a:pt x="116978" y="220602"/>
                    <a:pt x="127138" y="213829"/>
                  </a:cubicBezTo>
                  <a:lnTo>
                    <a:pt x="142378" y="203669"/>
                  </a:lnTo>
                  <a:cubicBezTo>
                    <a:pt x="157372" y="181178"/>
                    <a:pt x="169709" y="158355"/>
                    <a:pt x="193178" y="142709"/>
                  </a:cubicBezTo>
                  <a:lnTo>
                    <a:pt x="223658" y="122389"/>
                  </a:lnTo>
                  <a:lnTo>
                    <a:pt x="238898" y="112229"/>
                  </a:lnTo>
                  <a:cubicBezTo>
                    <a:pt x="242285" y="107149"/>
                    <a:pt x="248551" y="103073"/>
                    <a:pt x="249058" y="96989"/>
                  </a:cubicBezTo>
                  <a:cubicBezTo>
                    <a:pt x="249863" y="87331"/>
                    <a:pt x="246565" y="51364"/>
                    <a:pt x="238898" y="36029"/>
                  </a:cubicBezTo>
                  <a:cubicBezTo>
                    <a:pt x="236168" y="30568"/>
                    <a:pt x="231468" y="26250"/>
                    <a:pt x="228738" y="20789"/>
                  </a:cubicBezTo>
                  <a:cubicBezTo>
                    <a:pt x="217063" y="-2560"/>
                    <a:pt x="222811" y="-378"/>
                    <a:pt x="213498" y="469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1822624" y="2388387"/>
              <a:ext cx="291560" cy="311531"/>
            </a:xfrm>
            <a:custGeom>
              <a:avLst/>
              <a:gdLst>
                <a:gd name="connsiteX0" fmla="*/ 7080 w 291560"/>
                <a:gd name="connsiteY0" fmla="*/ 55880 h 311531"/>
                <a:gd name="connsiteX1" fmla="*/ 12160 w 291560"/>
                <a:gd name="connsiteY1" fmla="*/ 137160 h 311531"/>
                <a:gd name="connsiteX2" fmla="*/ 27400 w 291560"/>
                <a:gd name="connsiteY2" fmla="*/ 152400 h 311531"/>
                <a:gd name="connsiteX3" fmla="*/ 52800 w 291560"/>
                <a:gd name="connsiteY3" fmla="*/ 177800 h 311531"/>
                <a:gd name="connsiteX4" fmla="*/ 68040 w 291560"/>
                <a:gd name="connsiteY4" fmla="*/ 208280 h 311531"/>
                <a:gd name="connsiteX5" fmla="*/ 78200 w 291560"/>
                <a:gd name="connsiteY5" fmla="*/ 238760 h 311531"/>
                <a:gd name="connsiteX6" fmla="*/ 93440 w 291560"/>
                <a:gd name="connsiteY6" fmla="*/ 248920 h 311531"/>
                <a:gd name="connsiteX7" fmla="*/ 123920 w 291560"/>
                <a:gd name="connsiteY7" fmla="*/ 264160 h 311531"/>
                <a:gd name="connsiteX8" fmla="*/ 134080 w 291560"/>
                <a:gd name="connsiteY8" fmla="*/ 279400 h 311531"/>
                <a:gd name="connsiteX9" fmla="*/ 184880 w 291560"/>
                <a:gd name="connsiteY9" fmla="*/ 294640 h 311531"/>
                <a:gd name="connsiteX10" fmla="*/ 276320 w 291560"/>
                <a:gd name="connsiteY10" fmla="*/ 299720 h 311531"/>
                <a:gd name="connsiteX11" fmla="*/ 281400 w 291560"/>
                <a:gd name="connsiteY11" fmla="*/ 284480 h 311531"/>
                <a:gd name="connsiteX12" fmla="*/ 291560 w 291560"/>
                <a:gd name="connsiteY12" fmla="*/ 269240 h 311531"/>
                <a:gd name="connsiteX13" fmla="*/ 286480 w 291560"/>
                <a:gd name="connsiteY13" fmla="*/ 228600 h 311531"/>
                <a:gd name="connsiteX14" fmla="*/ 240760 w 291560"/>
                <a:gd name="connsiteY14" fmla="*/ 172720 h 311531"/>
                <a:gd name="connsiteX15" fmla="*/ 220440 w 291560"/>
                <a:gd name="connsiteY15" fmla="*/ 162560 h 311531"/>
                <a:gd name="connsiteX16" fmla="*/ 205200 w 291560"/>
                <a:gd name="connsiteY16" fmla="*/ 152400 h 311531"/>
                <a:gd name="connsiteX17" fmla="*/ 174720 w 291560"/>
                <a:gd name="connsiteY17" fmla="*/ 142240 h 311531"/>
                <a:gd name="connsiteX18" fmla="*/ 159480 w 291560"/>
                <a:gd name="connsiteY18" fmla="*/ 132080 h 311531"/>
                <a:gd name="connsiteX19" fmla="*/ 118840 w 291560"/>
                <a:gd name="connsiteY19" fmla="*/ 121920 h 311531"/>
                <a:gd name="connsiteX20" fmla="*/ 103600 w 291560"/>
                <a:gd name="connsiteY20" fmla="*/ 111760 h 311531"/>
                <a:gd name="connsiteX21" fmla="*/ 83280 w 291560"/>
                <a:gd name="connsiteY21" fmla="*/ 66040 h 311531"/>
                <a:gd name="connsiteX22" fmla="*/ 78200 w 291560"/>
                <a:gd name="connsiteY22" fmla="*/ 50800 h 311531"/>
                <a:gd name="connsiteX23" fmla="*/ 73120 w 291560"/>
                <a:gd name="connsiteY23" fmla="*/ 35560 h 311531"/>
                <a:gd name="connsiteX24" fmla="*/ 68040 w 291560"/>
                <a:gd name="connsiteY24" fmla="*/ 20320 h 311531"/>
                <a:gd name="connsiteX25" fmla="*/ 32480 w 291560"/>
                <a:gd name="connsiteY25" fmla="*/ 0 h 311531"/>
                <a:gd name="connsiteX26" fmla="*/ 7080 w 291560"/>
                <a:gd name="connsiteY26" fmla="*/ 55880 h 31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560" h="311531">
                  <a:moveTo>
                    <a:pt x="7080" y="55880"/>
                  </a:moveTo>
                  <a:cubicBezTo>
                    <a:pt x="3693" y="78740"/>
                    <a:pt x="6568" y="110596"/>
                    <a:pt x="12160" y="137160"/>
                  </a:cubicBezTo>
                  <a:cubicBezTo>
                    <a:pt x="13640" y="144190"/>
                    <a:pt x="22801" y="146881"/>
                    <a:pt x="27400" y="152400"/>
                  </a:cubicBezTo>
                  <a:cubicBezTo>
                    <a:pt x="48567" y="177800"/>
                    <a:pt x="24860" y="159173"/>
                    <a:pt x="52800" y="177800"/>
                  </a:cubicBezTo>
                  <a:cubicBezTo>
                    <a:pt x="71327" y="233380"/>
                    <a:pt x="41779" y="149194"/>
                    <a:pt x="68040" y="208280"/>
                  </a:cubicBezTo>
                  <a:cubicBezTo>
                    <a:pt x="72390" y="218067"/>
                    <a:pt x="69289" y="232819"/>
                    <a:pt x="78200" y="238760"/>
                  </a:cubicBezTo>
                  <a:cubicBezTo>
                    <a:pt x="83280" y="242147"/>
                    <a:pt x="87979" y="246190"/>
                    <a:pt x="93440" y="248920"/>
                  </a:cubicBezTo>
                  <a:cubicBezTo>
                    <a:pt x="135504" y="269952"/>
                    <a:pt x="80244" y="235043"/>
                    <a:pt x="123920" y="264160"/>
                  </a:cubicBezTo>
                  <a:cubicBezTo>
                    <a:pt x="127307" y="269240"/>
                    <a:pt x="129763" y="275083"/>
                    <a:pt x="134080" y="279400"/>
                  </a:cubicBezTo>
                  <a:cubicBezTo>
                    <a:pt x="149482" y="294802"/>
                    <a:pt x="162497" y="291442"/>
                    <a:pt x="184880" y="294640"/>
                  </a:cubicBezTo>
                  <a:cubicBezTo>
                    <a:pt x="217354" y="316289"/>
                    <a:pt x="210486" y="316178"/>
                    <a:pt x="276320" y="299720"/>
                  </a:cubicBezTo>
                  <a:cubicBezTo>
                    <a:pt x="281515" y="298421"/>
                    <a:pt x="279005" y="289269"/>
                    <a:pt x="281400" y="284480"/>
                  </a:cubicBezTo>
                  <a:cubicBezTo>
                    <a:pt x="284130" y="279019"/>
                    <a:pt x="288173" y="274320"/>
                    <a:pt x="291560" y="269240"/>
                  </a:cubicBezTo>
                  <a:cubicBezTo>
                    <a:pt x="289867" y="255693"/>
                    <a:pt x="291952" y="241107"/>
                    <a:pt x="286480" y="228600"/>
                  </a:cubicBezTo>
                  <a:cubicBezTo>
                    <a:pt x="284437" y="223930"/>
                    <a:pt x="254080" y="182234"/>
                    <a:pt x="240760" y="172720"/>
                  </a:cubicBezTo>
                  <a:cubicBezTo>
                    <a:pt x="234598" y="168318"/>
                    <a:pt x="227015" y="166317"/>
                    <a:pt x="220440" y="162560"/>
                  </a:cubicBezTo>
                  <a:cubicBezTo>
                    <a:pt x="215139" y="159531"/>
                    <a:pt x="210779" y="154880"/>
                    <a:pt x="205200" y="152400"/>
                  </a:cubicBezTo>
                  <a:cubicBezTo>
                    <a:pt x="195413" y="148050"/>
                    <a:pt x="183631" y="148181"/>
                    <a:pt x="174720" y="142240"/>
                  </a:cubicBezTo>
                  <a:cubicBezTo>
                    <a:pt x="169640" y="138853"/>
                    <a:pt x="165218" y="134166"/>
                    <a:pt x="159480" y="132080"/>
                  </a:cubicBezTo>
                  <a:cubicBezTo>
                    <a:pt x="146357" y="127308"/>
                    <a:pt x="118840" y="121920"/>
                    <a:pt x="118840" y="121920"/>
                  </a:cubicBezTo>
                  <a:cubicBezTo>
                    <a:pt x="113760" y="118533"/>
                    <a:pt x="107917" y="116077"/>
                    <a:pt x="103600" y="111760"/>
                  </a:cubicBezTo>
                  <a:cubicBezTo>
                    <a:pt x="91525" y="99685"/>
                    <a:pt x="88310" y="81130"/>
                    <a:pt x="83280" y="66040"/>
                  </a:cubicBezTo>
                  <a:lnTo>
                    <a:pt x="78200" y="50800"/>
                  </a:lnTo>
                  <a:lnTo>
                    <a:pt x="73120" y="35560"/>
                  </a:lnTo>
                  <a:cubicBezTo>
                    <a:pt x="71427" y="30480"/>
                    <a:pt x="72495" y="23290"/>
                    <a:pt x="68040" y="20320"/>
                  </a:cubicBezTo>
                  <a:cubicBezTo>
                    <a:pt x="46499" y="5959"/>
                    <a:pt x="58261" y="12890"/>
                    <a:pt x="32480" y="0"/>
                  </a:cubicBezTo>
                  <a:cubicBezTo>
                    <a:pt x="-23338" y="6202"/>
                    <a:pt x="10467" y="33020"/>
                    <a:pt x="7080" y="55880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1852269" y="2914859"/>
              <a:ext cx="235611" cy="240658"/>
            </a:xfrm>
            <a:custGeom>
              <a:avLst/>
              <a:gdLst>
                <a:gd name="connsiteX0" fmla="*/ 113691 w 235611"/>
                <a:gd name="connsiteY0" fmla="*/ 1662 h 240658"/>
                <a:gd name="connsiteX1" fmla="*/ 88291 w 235611"/>
                <a:gd name="connsiteY1" fmla="*/ 11822 h 240658"/>
                <a:gd name="connsiteX2" fmla="*/ 73051 w 235611"/>
                <a:gd name="connsiteY2" fmla="*/ 16902 h 240658"/>
                <a:gd name="connsiteX3" fmla="*/ 32411 w 235611"/>
                <a:gd name="connsiteY3" fmla="*/ 32142 h 240658"/>
                <a:gd name="connsiteX4" fmla="*/ 12091 w 235611"/>
                <a:gd name="connsiteY4" fmla="*/ 42302 h 240658"/>
                <a:gd name="connsiteX5" fmla="*/ 12091 w 235611"/>
                <a:gd name="connsiteY5" fmla="*/ 113422 h 240658"/>
                <a:gd name="connsiteX6" fmla="*/ 42571 w 235611"/>
                <a:gd name="connsiteY6" fmla="*/ 133742 h 240658"/>
                <a:gd name="connsiteX7" fmla="*/ 47651 w 235611"/>
                <a:gd name="connsiteY7" fmla="*/ 184542 h 240658"/>
                <a:gd name="connsiteX8" fmla="*/ 78131 w 235611"/>
                <a:gd name="connsiteY8" fmla="*/ 194702 h 240658"/>
                <a:gd name="connsiteX9" fmla="*/ 98451 w 235611"/>
                <a:gd name="connsiteY9" fmla="*/ 204862 h 240658"/>
                <a:gd name="connsiteX10" fmla="*/ 113691 w 235611"/>
                <a:gd name="connsiteY10" fmla="*/ 209942 h 240658"/>
                <a:gd name="connsiteX11" fmla="*/ 149251 w 235611"/>
                <a:gd name="connsiteY11" fmla="*/ 225182 h 240658"/>
                <a:gd name="connsiteX12" fmla="*/ 164491 w 235611"/>
                <a:gd name="connsiteY12" fmla="*/ 235342 h 240658"/>
                <a:gd name="connsiteX13" fmla="*/ 235611 w 235611"/>
                <a:gd name="connsiteY13" fmla="*/ 235342 h 240658"/>
                <a:gd name="connsiteX14" fmla="*/ 230531 w 235611"/>
                <a:gd name="connsiteY14" fmla="*/ 123582 h 240658"/>
                <a:gd name="connsiteX15" fmla="*/ 220371 w 235611"/>
                <a:gd name="connsiteY15" fmla="*/ 93102 h 240658"/>
                <a:gd name="connsiteX16" fmla="*/ 210211 w 235611"/>
                <a:gd name="connsiteY16" fmla="*/ 57542 h 240658"/>
                <a:gd name="connsiteX17" fmla="*/ 205131 w 235611"/>
                <a:gd name="connsiteY17" fmla="*/ 42302 h 240658"/>
                <a:gd name="connsiteX18" fmla="*/ 184811 w 235611"/>
                <a:gd name="connsiteY18" fmla="*/ 11822 h 240658"/>
                <a:gd name="connsiteX19" fmla="*/ 169571 w 235611"/>
                <a:gd name="connsiteY19" fmla="*/ 1662 h 240658"/>
                <a:gd name="connsiteX20" fmla="*/ 113691 w 235611"/>
                <a:gd name="connsiteY20" fmla="*/ 1662 h 24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5611" h="240658">
                  <a:moveTo>
                    <a:pt x="113691" y="1662"/>
                  </a:moveTo>
                  <a:cubicBezTo>
                    <a:pt x="100144" y="3355"/>
                    <a:pt x="96829" y="8620"/>
                    <a:pt x="88291" y="11822"/>
                  </a:cubicBezTo>
                  <a:cubicBezTo>
                    <a:pt x="83277" y="13702"/>
                    <a:pt x="77840" y="14507"/>
                    <a:pt x="73051" y="16902"/>
                  </a:cubicBezTo>
                  <a:cubicBezTo>
                    <a:pt x="38169" y="34343"/>
                    <a:pt x="81416" y="22341"/>
                    <a:pt x="32411" y="32142"/>
                  </a:cubicBezTo>
                  <a:cubicBezTo>
                    <a:pt x="25638" y="35529"/>
                    <a:pt x="17909" y="37454"/>
                    <a:pt x="12091" y="42302"/>
                  </a:cubicBezTo>
                  <a:cubicBezTo>
                    <a:pt x="-8800" y="59711"/>
                    <a:pt x="1549" y="93656"/>
                    <a:pt x="12091" y="113422"/>
                  </a:cubicBezTo>
                  <a:cubicBezTo>
                    <a:pt x="17837" y="124196"/>
                    <a:pt x="42571" y="133742"/>
                    <a:pt x="42571" y="133742"/>
                  </a:cubicBezTo>
                  <a:cubicBezTo>
                    <a:pt x="44264" y="150675"/>
                    <a:pt x="39076" y="169842"/>
                    <a:pt x="47651" y="184542"/>
                  </a:cubicBezTo>
                  <a:cubicBezTo>
                    <a:pt x="53047" y="193793"/>
                    <a:pt x="68552" y="189913"/>
                    <a:pt x="78131" y="194702"/>
                  </a:cubicBezTo>
                  <a:cubicBezTo>
                    <a:pt x="84904" y="198089"/>
                    <a:pt x="91490" y="201879"/>
                    <a:pt x="98451" y="204862"/>
                  </a:cubicBezTo>
                  <a:cubicBezTo>
                    <a:pt x="103373" y="206971"/>
                    <a:pt x="108902" y="207547"/>
                    <a:pt x="113691" y="209942"/>
                  </a:cubicBezTo>
                  <a:cubicBezTo>
                    <a:pt x="148773" y="227483"/>
                    <a:pt x="106961" y="214609"/>
                    <a:pt x="149251" y="225182"/>
                  </a:cubicBezTo>
                  <a:cubicBezTo>
                    <a:pt x="154331" y="228569"/>
                    <a:pt x="158879" y="232937"/>
                    <a:pt x="164491" y="235342"/>
                  </a:cubicBezTo>
                  <a:cubicBezTo>
                    <a:pt x="188878" y="245794"/>
                    <a:pt x="208192" y="238084"/>
                    <a:pt x="235611" y="235342"/>
                  </a:cubicBezTo>
                  <a:cubicBezTo>
                    <a:pt x="233918" y="198089"/>
                    <a:pt x="234504" y="160662"/>
                    <a:pt x="230531" y="123582"/>
                  </a:cubicBezTo>
                  <a:cubicBezTo>
                    <a:pt x="229390" y="112933"/>
                    <a:pt x="223758" y="103262"/>
                    <a:pt x="220371" y="93102"/>
                  </a:cubicBezTo>
                  <a:cubicBezTo>
                    <a:pt x="208191" y="56562"/>
                    <a:pt x="222968" y="102193"/>
                    <a:pt x="210211" y="57542"/>
                  </a:cubicBezTo>
                  <a:cubicBezTo>
                    <a:pt x="208740" y="52393"/>
                    <a:pt x="207732" y="46983"/>
                    <a:pt x="205131" y="42302"/>
                  </a:cubicBezTo>
                  <a:cubicBezTo>
                    <a:pt x="199201" y="31628"/>
                    <a:pt x="194971" y="18595"/>
                    <a:pt x="184811" y="11822"/>
                  </a:cubicBezTo>
                  <a:cubicBezTo>
                    <a:pt x="179731" y="8435"/>
                    <a:pt x="175623" y="2469"/>
                    <a:pt x="169571" y="1662"/>
                  </a:cubicBezTo>
                  <a:cubicBezTo>
                    <a:pt x="149429" y="-1024"/>
                    <a:pt x="127238" y="-31"/>
                    <a:pt x="113691" y="1662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1733930" rtl="0" fontAlgn="auto" latinLnBrk="0" hangingPunct="0">
                <a:lnSpc>
                  <a:spcPct val="90000"/>
                </a:lnSpc>
                <a:spcBef>
                  <a:spcPts val="3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781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 데이터 수집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3"/>
          <a:stretch/>
        </p:blipFill>
        <p:spPr>
          <a:xfrm>
            <a:off x="415419" y="1396749"/>
            <a:ext cx="12189549" cy="732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42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632</Words>
  <Application>Microsoft Office PowerPoint</Application>
  <PresentationFormat>사용자 지정</PresentationFormat>
  <Paragraphs>146</Paragraphs>
  <Slides>33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51" baseType="lpstr">
      <vt:lpstr>함초롬바탕</vt:lpstr>
      <vt:lpstr>Courier</vt:lpstr>
      <vt:lpstr>배스킨라빈스 R</vt:lpstr>
      <vt:lpstr>KBIZ한마음고딕 R</vt:lpstr>
      <vt:lpstr>Helvetica Neue</vt:lpstr>
      <vt:lpstr>나눔고딕 ExtraBold</vt:lpstr>
      <vt:lpstr>KBIZ한마음고딕 H</vt:lpstr>
      <vt:lpstr>Helvetica Neue Medium</vt:lpstr>
      <vt:lpstr>Cooper Black</vt:lpstr>
      <vt:lpstr>맑은 고딕</vt:lpstr>
      <vt:lpstr>Wingdings</vt:lpstr>
      <vt:lpstr>나눔고딕</vt:lpstr>
      <vt:lpstr>Arial Black</vt:lpstr>
      <vt:lpstr>배스킨라빈스 B</vt:lpstr>
      <vt:lpstr>Arial</vt:lpstr>
      <vt:lpstr>KBIZ한마음고딕 B</vt:lpstr>
      <vt:lpstr>함초롬돋움</vt:lpstr>
      <vt:lpstr>21_BasicWhite</vt:lpstr>
      <vt:lpstr>HSM Monitoring System</vt:lpstr>
      <vt:lpstr>Intro : 왜 보안이 더 중요해질까요?</vt:lpstr>
      <vt:lpstr>프로젝트 소개</vt:lpstr>
      <vt:lpstr>프로젝트 소개</vt:lpstr>
      <vt:lpstr>기술 Spec</vt:lpstr>
      <vt:lpstr>기술 Spec</vt:lpstr>
      <vt:lpstr>가상 데이터 사례 활용</vt:lpstr>
      <vt:lpstr>도입 사례 분석 : BorderCollie Soft Inc.</vt:lpstr>
      <vt:lpstr>로그 데이터 수집</vt:lpstr>
      <vt:lpstr>HSM Monitoring System</vt:lpstr>
      <vt:lpstr>HSM Monitoring System</vt:lpstr>
      <vt:lpstr>HSM Monitoring System</vt:lpstr>
      <vt:lpstr>HSM Monitoring System</vt:lpstr>
      <vt:lpstr>HSM Monitoring System</vt:lpstr>
      <vt:lpstr>HSM Monitoring System</vt:lpstr>
      <vt:lpstr>HSM Monitoring System</vt:lpstr>
      <vt:lpstr>HSM Monitoring System</vt:lpstr>
      <vt:lpstr>시스템 로그 데이터 활용의 장점</vt:lpstr>
      <vt:lpstr>시스템 로그 : 데이터 수집</vt:lpstr>
      <vt:lpstr>시스템 로그 : 데이터 수집</vt:lpstr>
      <vt:lpstr>시스템 로그 : 통계 분석</vt:lpstr>
      <vt:lpstr>시스템 로그 : 통계 분석</vt:lpstr>
      <vt:lpstr>시스템 로그 : 통계 분석</vt:lpstr>
      <vt:lpstr>시스템 로그 : 시스템 이상 케이스 분석</vt:lpstr>
      <vt:lpstr>시스템 로그 : 시스템 이상 케이스 분석</vt:lpstr>
      <vt:lpstr>시스템 로그 : 시스템 이상 케이스 분석</vt:lpstr>
      <vt:lpstr>보더콜리 소프트를 위한 솔루션</vt:lpstr>
      <vt:lpstr>보더콜리 소프트를 위한 솔루션</vt:lpstr>
      <vt:lpstr>보더콜리 소프트를 위한 솔루션</vt:lpstr>
      <vt:lpstr>Further Steps</vt:lpstr>
      <vt:lpstr>활용 가능 분야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MFC를 활용한 영상 합성</dc:title>
  <dc:creator>USER</dc:creator>
  <cp:lastModifiedBy>USER</cp:lastModifiedBy>
  <cp:revision>139</cp:revision>
  <dcterms:modified xsi:type="dcterms:W3CDTF">2020-11-10T06:44:02Z</dcterms:modified>
</cp:coreProperties>
</file>