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6" r:id="rId5"/>
    <p:sldId id="262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8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6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98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27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09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453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48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5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8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7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55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36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77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18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2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6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77B7-9EC8-497E-9A2F-2FE20AE736F1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AF8506-406F-434A-86B7-AB46E3F94B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859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DCE5-56D7-43AB-BC92-87F9C3F1A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Jarak Euclidean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KNN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C7D6A-C5F1-4C2C-B959-CB67F574C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8" y="4317072"/>
            <a:ext cx="8105605" cy="1838194"/>
          </a:xfrm>
        </p:spPr>
        <p:txBody>
          <a:bodyPr>
            <a:noAutofit/>
          </a:bodyPr>
          <a:lstStyle/>
          <a:p>
            <a:pPr algn="ctr"/>
            <a:r>
              <a:rPr lang="en-US" i="1" dirty="0"/>
              <a:t>Nama </a:t>
            </a:r>
            <a:r>
              <a:rPr lang="en-US" i="1" dirty="0" err="1"/>
              <a:t>Anggota</a:t>
            </a:r>
            <a:r>
              <a:rPr lang="en-US" i="1" dirty="0"/>
              <a:t>:</a:t>
            </a:r>
          </a:p>
          <a:p>
            <a:pPr algn="l"/>
            <a:r>
              <a:rPr lang="en-ID" i="1" dirty="0"/>
              <a:t>Sirli Amriyani G.231.21.0026			Rona </a:t>
            </a:r>
            <a:r>
              <a:rPr lang="en-ID" i="1" dirty="0" err="1"/>
              <a:t>Ardian</a:t>
            </a:r>
            <a:r>
              <a:rPr lang="en-ID" i="1" dirty="0"/>
              <a:t> P. G.231.21.0127</a:t>
            </a:r>
          </a:p>
          <a:p>
            <a:pPr algn="l"/>
            <a:r>
              <a:rPr lang="en-ID" i="1" dirty="0"/>
              <a:t>Ahmad </a:t>
            </a:r>
            <a:r>
              <a:rPr lang="en-ID" i="1" dirty="0" err="1"/>
              <a:t>Faiz</a:t>
            </a:r>
            <a:r>
              <a:rPr lang="en-ID" i="1" dirty="0"/>
              <a:t> G.231.21.0118			</a:t>
            </a:r>
            <a:r>
              <a:rPr lang="en-ID" i="1" dirty="0" err="1"/>
              <a:t>Feri</a:t>
            </a:r>
            <a:r>
              <a:rPr lang="en-ID" i="1" dirty="0"/>
              <a:t> </a:t>
            </a:r>
            <a:r>
              <a:rPr lang="en-ID" i="1" dirty="0" err="1"/>
              <a:t>Sulistyo</a:t>
            </a:r>
            <a:r>
              <a:rPr lang="en-ID" i="1" dirty="0"/>
              <a:t> N. G.231.21.0102</a:t>
            </a:r>
          </a:p>
          <a:p>
            <a:pPr algn="l"/>
            <a:r>
              <a:rPr lang="en-ID" i="1" dirty="0" err="1"/>
              <a:t>Vian</a:t>
            </a:r>
            <a:r>
              <a:rPr lang="en-ID" i="1" dirty="0"/>
              <a:t> Hanafi G.231.21.0117</a:t>
            </a:r>
          </a:p>
        </p:txBody>
      </p:sp>
    </p:spTree>
    <p:extLst>
      <p:ext uri="{BB962C8B-B14F-4D97-AF65-F5344CB8AC3E}">
        <p14:creationId xmlns:p14="http://schemas.microsoft.com/office/powerpoint/2010/main" val="39709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1866AA-DC7E-48AC-84C5-F9DA7EEE1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4" t="47902" r="62570" b="40122"/>
          <a:stretch/>
        </p:blipFill>
        <p:spPr>
          <a:xfrm>
            <a:off x="313267" y="287866"/>
            <a:ext cx="3403600" cy="821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59396-C8B3-408C-844D-B58D5FBA7253}"/>
              </a:ext>
            </a:extLst>
          </p:cNvPr>
          <p:cNvSpPr txBox="1"/>
          <p:nvPr/>
        </p:nvSpPr>
        <p:spPr>
          <a:xfrm>
            <a:off x="220134" y="1109133"/>
            <a:ext cx="793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Inisialisasi</a:t>
            </a:r>
            <a:r>
              <a:rPr lang="en-US" dirty="0"/>
              <a:t> model KNN </a:t>
            </a:r>
            <a:r>
              <a:rPr lang="en-US" dirty="0" err="1"/>
              <a:t>dengan</a:t>
            </a:r>
            <a:r>
              <a:rPr lang="en-US" dirty="0"/>
              <a:t> k=3,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652C2-73F2-4097-8026-0E810DD07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4" t="59630" r="50000" b="23086"/>
          <a:stretch/>
        </p:blipFill>
        <p:spPr>
          <a:xfrm>
            <a:off x="313267" y="1707065"/>
            <a:ext cx="4936068" cy="1185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2D1449-4425-4E72-8DA5-EB58D75B3E9C}"/>
              </a:ext>
            </a:extLst>
          </p:cNvPr>
          <p:cNvSpPr txBox="1"/>
          <p:nvPr/>
        </p:nvSpPr>
        <p:spPr>
          <a:xfrm>
            <a:off x="266701" y="3059668"/>
            <a:ext cx="945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DA2E5A-939F-4E58-927A-2618856A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77284" r="52361" b="9630"/>
          <a:stretch/>
        </p:blipFill>
        <p:spPr>
          <a:xfrm>
            <a:off x="266701" y="3576134"/>
            <a:ext cx="5198533" cy="897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5FE7CB-C62D-47B3-9606-FDC8E7DD0021}"/>
              </a:ext>
            </a:extLst>
          </p:cNvPr>
          <p:cNvSpPr txBox="1"/>
          <p:nvPr/>
        </p:nvSpPr>
        <p:spPr>
          <a:xfrm>
            <a:off x="220134" y="4620735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dan </a:t>
            </a:r>
            <a:r>
              <a:rPr lang="en-US" dirty="0" err="1"/>
              <a:t>mencetaknya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837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EB7-88B6-427E-83E5-20A230D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84" y="371475"/>
            <a:ext cx="8596668" cy="666750"/>
          </a:xfrm>
        </p:spPr>
        <p:txBody>
          <a:bodyPr>
            <a:normAutofit/>
          </a:bodyPr>
          <a:lstStyle/>
          <a:p>
            <a:pPr algn="just"/>
            <a:r>
              <a:rPr lang="en-ID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ID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K-Nearest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(KNN)</a:t>
            </a:r>
            <a:endParaRPr lang="en-ID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BA9E-3DF0-42A4-87FF-BC4DE091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1038225"/>
            <a:ext cx="9383183" cy="5200650"/>
          </a:xfrm>
        </p:spPr>
        <p:txBody>
          <a:bodyPr>
            <a:noAutofit/>
          </a:bodyPr>
          <a:lstStyle/>
          <a:p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K-Nearest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(KNN)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machine learning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non-parametric dan lazy learning.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non-parametric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makna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asumsi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mendasarinya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kata lain,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estimasi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terlepas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berukuran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non-parametric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fleksibel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parameter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seringkali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bertambah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seiring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non-parametric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lambat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asumsi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juga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lazy learning,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training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Singkatnya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fase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training,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kalaupun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juga sangat minim.</a:t>
            </a:r>
          </a:p>
          <a:p>
            <a:pPr algn="just"/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termasuk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salah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machine learning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mengikuti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strategi “bird of a feather”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 mana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sebaiknya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ditempatkan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mengasumsikan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sesuatu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mirip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berdekatan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data-data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serupa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lain.</a:t>
            </a:r>
          </a:p>
          <a:p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tersedia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mengklasifikasikan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kasus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kesamaan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ditugaskan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sebagian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AA70-AC7C-4897-875E-693080EF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058"/>
            <a:ext cx="7205133" cy="107143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masing-masing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K,Nearest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Neighbor</a:t>
            </a:r>
            <a:endParaRPr lang="en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6D83-2B2B-46F1-BFC6-9863F7D4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diambil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K=1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terasa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memperhitungkan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record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karakteristik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earest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mengacu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data-data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D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K-Nearest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(KNN), "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mengacu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titik-titik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yang paling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titik-titik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," di mana K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bilangan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bulat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ditentukan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Jadi,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konteks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KNN, "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tetangga-tetangga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data.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AA70-AC7C-4897-875E-693080EF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74" y="1153716"/>
            <a:ext cx="4538134" cy="735409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Pengertian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Euclidean</a:t>
            </a:r>
            <a:endParaRPr lang="en-ID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6D83-2B2B-46F1-BFC6-9863F7D4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07" y="2311933"/>
            <a:ext cx="8009468" cy="38888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Euclidean distance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vector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kuadrat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selisih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kuadrat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keduanya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mirip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teorema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phytagoras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Jika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skala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biasanya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Eauclidean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Jika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kolom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mendominasi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ukuran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2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26D83-2B2B-46F1-BFC6-9863F7D4B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33" y="364067"/>
                <a:ext cx="9016999" cy="59943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Rumus </a:t>
                </a:r>
                <a:r>
                  <a:rPr lang="en-US" b="1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Perhitungan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Jarak Euclidean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Jarak Euclidean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 = (P1,P2,…,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dan Q = (q1,q2,…,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Distance (P,Q)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indent="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menunjukan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penjumlahan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dari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hingga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 dan qi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dimensi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ke-i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 dan Q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Euclidean distance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dihitung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menggunakan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rumus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berikut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Euclidean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baseline="30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kata lain, Langkah-Langkah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untuk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menghitung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Euclidean Distance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dua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data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sebagai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berikut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indent="342900">
                  <a:buFont typeface="+mj-lt"/>
                  <a:buAutoNum type="alphaLcPeriod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Ambil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selisih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setiap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komponen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kedua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– b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</a:p>
              <a:p>
                <a:pPr indent="342900">
                  <a:buFont typeface="+mj-lt"/>
                  <a:buAutoNum type="alphaLcPeriod"/>
                </a:pP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Kuadrat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setiap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selisih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– q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342900">
                  <a:buFont typeface="+mj-lt"/>
                  <a:buAutoNum type="alphaLcPeriod"/>
                </a:pP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Jumlahkan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semua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hasil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kuadrat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342900">
                  <a:buFont typeface="+mj-lt"/>
                  <a:buAutoNum type="alphaLcPeriod"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Ambil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kuadrat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jumlah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tersebut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r>
                  <a:rPr lang="en-US" baseline="30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Hasil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akhir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Euclidean distance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antara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dan </a:t>
                </a:r>
                <a:r>
                  <a:rPr lang="en-US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Q.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semakin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kecil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akan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dianggap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sebagi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tetangga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terdekat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342900">
                  <a:buFont typeface="+mj-lt"/>
                  <a:buAutoNum type="alphaLcPeriod"/>
                </a:pP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26D83-2B2B-46F1-BFC6-9863F7D4B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33" y="364067"/>
                <a:ext cx="9016999" cy="5994399"/>
              </a:xfrm>
              <a:blipFill>
                <a:blip r:embed="rId2"/>
                <a:stretch>
                  <a:fillRect l="-609" t="-610" r="-68" b="-2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4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F697-ECCC-4B88-9258-C0A4C40F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8" y="821267"/>
            <a:ext cx="8596668" cy="445809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K-Nearest Neighbors (KNN)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KNN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menemukan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uji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uji</a:t>
            </a:r>
            <a:r>
              <a:rPr lang="en-US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</a:t>
            </a:r>
            <a:endParaRPr lang="en-US" i="1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Distances =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{( Distance (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uji</a:t>
            </a:r>
            <a:r>
              <a:rPr lang="en-US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n-US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</a:t>
            </a:r>
          </a:p>
          <a:p>
            <a:pPr indent="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Urutkan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Distances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jaraknya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Pilih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pengurutan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Ambil label yang paling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muncul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tetangga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terdekat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7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45F5CC-98ED-4C74-BE0B-5A1EDBEB4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7336"/>
              </p:ext>
            </p:extLst>
          </p:nvPr>
        </p:nvGraphicFramePr>
        <p:xfrm>
          <a:off x="420951" y="726280"/>
          <a:ext cx="8663782" cy="5395126"/>
        </p:xfrm>
        <a:graphic>
          <a:graphicData uri="http://schemas.openxmlformats.org/drawingml/2006/table">
            <a:tbl>
              <a:tblPr/>
              <a:tblGrid>
                <a:gridCol w="763238">
                  <a:extLst>
                    <a:ext uri="{9D8B030D-6E8A-4147-A177-3AD203B41FA5}">
                      <a16:colId xmlns:a16="http://schemas.microsoft.com/office/drawing/2014/main" val="711429214"/>
                    </a:ext>
                  </a:extLst>
                </a:gridCol>
                <a:gridCol w="1691500">
                  <a:extLst>
                    <a:ext uri="{9D8B030D-6E8A-4147-A177-3AD203B41FA5}">
                      <a16:colId xmlns:a16="http://schemas.microsoft.com/office/drawing/2014/main" val="3104181146"/>
                    </a:ext>
                  </a:extLst>
                </a:gridCol>
                <a:gridCol w="1650244">
                  <a:extLst>
                    <a:ext uri="{9D8B030D-6E8A-4147-A177-3AD203B41FA5}">
                      <a16:colId xmlns:a16="http://schemas.microsoft.com/office/drawing/2014/main" val="1885878105"/>
                    </a:ext>
                  </a:extLst>
                </a:gridCol>
                <a:gridCol w="1547104">
                  <a:extLst>
                    <a:ext uri="{9D8B030D-6E8A-4147-A177-3AD203B41FA5}">
                      <a16:colId xmlns:a16="http://schemas.microsoft.com/office/drawing/2014/main" val="1540842494"/>
                    </a:ext>
                  </a:extLst>
                </a:gridCol>
                <a:gridCol w="1505848">
                  <a:extLst>
                    <a:ext uri="{9D8B030D-6E8A-4147-A177-3AD203B41FA5}">
                      <a16:colId xmlns:a16="http://schemas.microsoft.com/office/drawing/2014/main" val="4194300947"/>
                    </a:ext>
                  </a:extLst>
                </a:gridCol>
                <a:gridCol w="1505848">
                  <a:extLst>
                    <a:ext uri="{9D8B030D-6E8A-4147-A177-3AD203B41FA5}">
                      <a16:colId xmlns:a16="http://schemas.microsoft.com/office/drawing/2014/main" val="1261424497"/>
                    </a:ext>
                  </a:extLst>
                </a:gridCol>
              </a:tblGrid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sepalLengthCm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SepalLwidthCm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PetalLengthCm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PetalWidthCm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59801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9135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236313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004268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95257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53666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Iris-setosa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21688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8842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995312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11377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7037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187243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Iris-versicolor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863346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97348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2139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147309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58164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8024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Iris-virginica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3A3C6F-506C-4BA3-9BAA-FF40B186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05" t="25192" r="41966" b="63748"/>
          <a:stretch/>
        </p:blipFill>
        <p:spPr>
          <a:xfrm>
            <a:off x="660400" y="392567"/>
            <a:ext cx="7467600" cy="911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E71D3F-BEF3-4C12-A445-C1329BF7190E}"/>
              </a:ext>
            </a:extLst>
          </p:cNvPr>
          <p:cNvSpPr txBox="1"/>
          <p:nvPr/>
        </p:nvSpPr>
        <p:spPr>
          <a:xfrm>
            <a:off x="550334" y="1413933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Euclidean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9756E5-A43E-4697-ABD5-238D1E669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t="37778" r="50000" b="33580"/>
          <a:stretch/>
        </p:blipFill>
        <p:spPr>
          <a:xfrm>
            <a:off x="660400" y="1994931"/>
            <a:ext cx="6096000" cy="1964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C9F2BF-56B0-468F-8808-D8870D8A8211}"/>
              </a:ext>
            </a:extLst>
          </p:cNvPr>
          <p:cNvSpPr txBox="1"/>
          <p:nvPr/>
        </p:nvSpPr>
        <p:spPr>
          <a:xfrm>
            <a:off x="550334" y="4069264"/>
            <a:ext cx="848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KNN </a:t>
            </a:r>
            <a:r>
              <a:rPr lang="en-US" dirty="0" err="1"/>
              <a:t>dengan</a:t>
            </a:r>
            <a:r>
              <a:rPr lang="en-US" dirty="0"/>
              <a:t> dataset dan label yang </a:t>
            </a:r>
            <a:r>
              <a:rPr lang="en-US" dirty="0" err="1"/>
              <a:t>diberikan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6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45795-D9E3-4970-90EC-3B08DEC6F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65926" r="17153" b="8642"/>
          <a:stretch/>
        </p:blipFill>
        <p:spPr>
          <a:xfrm>
            <a:off x="355599" y="279400"/>
            <a:ext cx="8822267" cy="174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49C7E-56BC-462E-9743-00102CE73F1D}"/>
              </a:ext>
            </a:extLst>
          </p:cNvPr>
          <p:cNvSpPr txBox="1"/>
          <p:nvPr/>
        </p:nvSpPr>
        <p:spPr>
          <a:xfrm>
            <a:off x="355599" y="2023533"/>
            <a:ext cx="903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uji dan data </a:t>
            </a:r>
            <a:r>
              <a:rPr lang="en-US" dirty="0" err="1"/>
              <a:t>latih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k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dan </a:t>
            </a:r>
          </a:p>
          <a:p>
            <a:r>
              <a:rPr lang="en-US" dirty="0" err="1"/>
              <a:t>menentukan</a:t>
            </a:r>
            <a:r>
              <a:rPr lang="en-US" dirty="0"/>
              <a:t> Class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8EE70-FEC1-4C50-B80F-03146B3D6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 t="25308" r="61597" b="65267"/>
          <a:stretch/>
        </p:blipFill>
        <p:spPr>
          <a:xfrm>
            <a:off x="355599" y="2782669"/>
            <a:ext cx="4242066" cy="730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F49365-63F5-4D40-8789-FE9CC3FE5DC2}"/>
              </a:ext>
            </a:extLst>
          </p:cNvPr>
          <p:cNvSpPr txBox="1"/>
          <p:nvPr/>
        </p:nvSpPr>
        <p:spPr>
          <a:xfrm>
            <a:off x="355599" y="3558401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dan label </a:t>
            </a:r>
            <a:r>
              <a:rPr lang="en-US" dirty="0" err="1"/>
              <a:t>dari</a:t>
            </a:r>
            <a:r>
              <a:rPr lang="en-US" dirty="0"/>
              <a:t> dataset Iris.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3E8279-B3BA-49EC-BDB7-08113B762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8" t="34515" r="40833" b="51887"/>
          <a:stretch/>
        </p:blipFill>
        <p:spPr>
          <a:xfrm>
            <a:off x="355599" y="4095602"/>
            <a:ext cx="5968999" cy="932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1196D-80C8-41E7-8835-4A1B6B72F912}"/>
              </a:ext>
            </a:extLst>
          </p:cNvPr>
          <p:cNvSpPr txBox="1"/>
          <p:nvPr/>
        </p:nvSpPr>
        <p:spPr>
          <a:xfrm>
            <a:off x="355599" y="5196004"/>
            <a:ext cx="925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Memisahkan</a:t>
            </a:r>
            <a:r>
              <a:rPr lang="en-US" dirty="0"/>
              <a:t> dataset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80-20.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6615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906</Words>
  <Application>Microsoft Office PowerPoint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Perhitungan Jarak Euclidean Menggunakan Metode KNN Dengan Konsep OOP</vt:lpstr>
      <vt:lpstr>Pengertian K-Nearest Neighbor (KNN)</vt:lpstr>
      <vt:lpstr>Pengertian dari masing-masing K,Nearest dan Neighbor</vt:lpstr>
      <vt:lpstr>Pengertian Euclidean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Sirli Amriyani</dc:creator>
  <cp:lastModifiedBy>Sirli Amriyani</cp:lastModifiedBy>
  <cp:revision>26</cp:revision>
  <dcterms:created xsi:type="dcterms:W3CDTF">2023-12-05T21:31:30Z</dcterms:created>
  <dcterms:modified xsi:type="dcterms:W3CDTF">2023-12-06T13:52:37Z</dcterms:modified>
</cp:coreProperties>
</file>