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448" r:id="rId2"/>
    <p:sldId id="599" r:id="rId3"/>
    <p:sldId id="649" r:id="rId4"/>
    <p:sldId id="661" r:id="rId5"/>
    <p:sldId id="662" r:id="rId6"/>
    <p:sldId id="671" r:id="rId7"/>
    <p:sldId id="669" r:id="rId8"/>
    <p:sldId id="652" r:id="rId9"/>
    <p:sldId id="653" r:id="rId10"/>
    <p:sldId id="673" r:id="rId11"/>
    <p:sldId id="654" r:id="rId12"/>
    <p:sldId id="663" r:id="rId13"/>
    <p:sldId id="665" r:id="rId14"/>
    <p:sldId id="664" r:id="rId15"/>
    <p:sldId id="655" r:id="rId16"/>
    <p:sldId id="666" r:id="rId17"/>
    <p:sldId id="656" r:id="rId18"/>
    <p:sldId id="657" r:id="rId19"/>
    <p:sldId id="674" r:id="rId20"/>
    <p:sldId id="650" r:id="rId21"/>
    <p:sldId id="651" r:id="rId22"/>
    <p:sldId id="623" r:id="rId23"/>
    <p:sldId id="670" r:id="rId24"/>
    <p:sldId id="660" r:id="rId25"/>
    <p:sldId id="632" r:id="rId26"/>
    <p:sldId id="659" r:id="rId27"/>
    <p:sldId id="667" r:id="rId28"/>
    <p:sldId id="611" r:id="rId29"/>
    <p:sldId id="482" r:id="rId30"/>
  </p:sldIdLst>
  <p:sldSz cx="9144000" cy="6858000" type="screen4x3"/>
  <p:notesSz cx="6797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270" userDrawn="1">
          <p15:clr>
            <a:srgbClr val="A4A3A4"/>
          </p15:clr>
        </p15:guide>
        <p15:guide id="2" pos="375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ьев Валерий Иванович" initials="АВИ" lastIdx="2" clrIdx="0">
    <p:extLst>
      <p:ext uri="{19B8F6BF-5375-455C-9EA6-DF929625EA0E}">
        <p15:presenceInfo xmlns:p15="http://schemas.microsoft.com/office/powerpoint/2012/main" userId="S-1-5-21-340576085-3929279038-2991976684-5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99FF99"/>
    <a:srgbClr val="8FE2FF"/>
    <a:srgbClr val="5DD5FF"/>
    <a:srgbClr val="EEEEEE"/>
    <a:srgbClr val="99CC00"/>
    <a:srgbClr val="FF9900"/>
    <a:srgbClr val="FFFF99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585" autoAdjust="0"/>
  </p:normalViewPr>
  <p:slideViewPr>
    <p:cSldViewPr snapToGrid="0">
      <p:cViewPr varScale="1">
        <p:scale>
          <a:sx n="105" d="100"/>
          <a:sy n="105" d="100"/>
        </p:scale>
        <p:origin x="1338" y="108"/>
      </p:cViewPr>
      <p:guideLst>
        <p:guide orient="horz" pos="1094"/>
        <p:guide pos="3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606"/>
      </p:cViewPr>
      <p:guideLst>
        <p:guide orient="horz" pos="7270"/>
        <p:guide pos="37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1" y="0"/>
            <a:ext cx="2944813" cy="49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gray">
          <a:xfrm>
            <a:off x="3852863" y="0"/>
            <a:ext cx="2944812" cy="49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gray">
          <a:xfrm>
            <a:off x="1" y="9434355"/>
            <a:ext cx="2944813" cy="49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gray">
          <a:xfrm>
            <a:off x="3852863" y="9434355"/>
            <a:ext cx="2944812" cy="49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/>
            </a:lvl1pPr>
          </a:lstStyle>
          <a:p>
            <a:pPr>
              <a:defRPr/>
            </a:pPr>
            <a:fld id="{A149B7EA-1D08-45B6-A8B4-1AA10885C95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"/>
          <p:cNvSpPr>
            <a:spLocks noChangeShapeType="1"/>
          </p:cNvSpPr>
          <p:nvPr/>
        </p:nvSpPr>
        <p:spPr bwMode="gray">
          <a:xfrm>
            <a:off x="147638" y="365242"/>
            <a:ext cx="645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5250" y="6131299"/>
            <a:ext cx="6605588" cy="323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7" tIns="47586" rIns="93587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00" name="Line 11"/>
          <p:cNvSpPr>
            <a:spLocks noChangeShapeType="1"/>
          </p:cNvSpPr>
          <p:nvPr/>
        </p:nvSpPr>
        <p:spPr bwMode="gray">
          <a:xfrm>
            <a:off x="195263" y="6137650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101" name="Group 45"/>
          <p:cNvGrpSpPr>
            <a:grpSpLocks/>
          </p:cNvGrpSpPr>
          <p:nvPr/>
        </p:nvGrpSpPr>
        <p:grpSpPr bwMode="auto">
          <a:xfrm>
            <a:off x="203201" y="9423238"/>
            <a:ext cx="6367463" cy="457346"/>
            <a:chOff x="131" y="5542"/>
            <a:chExt cx="4122" cy="269"/>
          </a:xfrm>
        </p:grpSpPr>
        <p:sp>
          <p:nvSpPr>
            <p:cNvPr id="4107" name="Line 12"/>
            <p:cNvSpPr>
              <a:spLocks noChangeShapeType="1"/>
            </p:cNvSpPr>
            <p:nvPr/>
          </p:nvSpPr>
          <p:spPr bwMode="gray">
            <a:xfrm>
              <a:off x="131" y="5545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gray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438" name="Rectangle 19"/>
          <p:cNvSpPr>
            <a:spLocks noChangeArrowheads="1"/>
          </p:cNvSpPr>
          <p:nvPr/>
        </p:nvSpPr>
        <p:spPr bwMode="gray">
          <a:xfrm>
            <a:off x="107951" y="58757"/>
            <a:ext cx="4676775" cy="24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8439" name="Text Box 27"/>
          <p:cNvSpPr txBox="1">
            <a:spLocks noChangeArrowheads="1"/>
          </p:cNvSpPr>
          <p:nvPr/>
        </p:nvSpPr>
        <p:spPr bwMode="gray">
          <a:xfrm>
            <a:off x="58738" y="33349"/>
            <a:ext cx="6640512" cy="27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366" tIns="45683" rIns="91366" bIns="45683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200">
                <a:cs typeface="+mn-cs"/>
              </a:rPr>
              <a:t>Построение многомерных моделей показателей банковской отчетности</a:t>
            </a:r>
            <a:endParaRPr lang="en-US" altLang="ru-RU" sz="1200">
              <a:cs typeface="+mn-cs"/>
            </a:endParaRPr>
          </a:p>
        </p:txBody>
      </p:sp>
      <p:sp>
        <p:nvSpPr>
          <p:cNvPr id="18440" name="Rectangle 31"/>
          <p:cNvSpPr>
            <a:spLocks noChangeArrowheads="1"/>
          </p:cNvSpPr>
          <p:nvPr/>
        </p:nvSpPr>
        <p:spPr bwMode="gray">
          <a:xfrm>
            <a:off x="6035675" y="9645559"/>
            <a:ext cx="427038" cy="1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8000"/>
              </a:lnSpc>
              <a:defRPr/>
            </a:pPr>
            <a:r>
              <a:rPr lang="ru-RU" altLang="ru-RU" sz="1000"/>
              <a:t>Стр</a:t>
            </a:r>
            <a:r>
              <a:rPr lang="en-US" altLang="ru-RU" sz="1000"/>
              <a:t> </a:t>
            </a:r>
            <a:fld id="{A4C8B977-8265-4DEF-B87B-2490758BACF3}" type="slidenum">
              <a:rPr lang="en-US" altLang="ru-RU" sz="1000" smtClean="0"/>
              <a:pPr algn="ctr">
                <a:lnSpc>
                  <a:spcPct val="108000"/>
                </a:lnSpc>
                <a:defRPr/>
              </a:pPr>
              <a:t>‹#›</a:t>
            </a:fld>
            <a:endParaRPr lang="en-US" altLang="ru-RU" sz="1000"/>
          </a:p>
        </p:txBody>
      </p:sp>
      <p:sp>
        <p:nvSpPr>
          <p:cNvPr id="4105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27050" y="1500188"/>
            <a:ext cx="5737225" cy="4303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42" name="Rectangle 43"/>
          <p:cNvSpPr>
            <a:spLocks noChangeArrowheads="1"/>
          </p:cNvSpPr>
          <p:nvPr/>
        </p:nvSpPr>
        <p:spPr bwMode="gray">
          <a:xfrm>
            <a:off x="111125" y="9402595"/>
            <a:ext cx="4402138" cy="23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ru-RU" sz="900" b="0">
                <a:cs typeface="+mn-cs"/>
              </a:rPr>
              <a:t>© 200</a:t>
            </a:r>
            <a:r>
              <a:rPr lang="ru-RU" altLang="ru-RU" sz="900" b="0">
                <a:cs typeface="+mn-cs"/>
              </a:rPr>
              <a:t>6 Артемьев В.И. (Главный центр информатизации Банка России)</a:t>
            </a:r>
            <a:endParaRPr lang="en-US" altLang="ru-RU" sz="900" b="0">
              <a:solidFill>
                <a:srgbClr val="0000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-52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204788" y="161977"/>
            <a:ext cx="6337300" cy="57168"/>
            <a:chOff x="133" y="96"/>
            <a:chExt cx="4101" cy="33"/>
          </a:xfrm>
        </p:grpSpPr>
        <p:sp>
          <p:nvSpPr>
            <p:cNvPr id="7180" name="Rectangle 4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ru-RU" altLang="ru-RU" sz="2400">
                <a:latin typeface="Arial" panose="020B0604020202020204" pitchFamily="34" charset="0"/>
              </a:endParaRPr>
            </a:p>
          </p:txBody>
        </p:sp>
        <p:sp>
          <p:nvSpPr>
            <p:cNvPr id="7181" name="Line 5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38114" y="6266278"/>
            <a:ext cx="6351587" cy="96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8" tIns="25377" rIns="65028" bIns="25377">
            <a:spAutoFit/>
          </a:bodyPr>
          <a:lstStyle>
            <a:lvl1pPr marL="3657600" indent="-3657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Рабочая группа по КПБС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Москва, Банк России (СЭД)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Октябрь 2006 года</a:t>
            </a:r>
            <a:endParaRPr lang="en-US" altLang="ru-RU" sz="180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ru-RU" b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295275" y="3377693"/>
            <a:ext cx="6318250" cy="124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2813">
              <a:lnSpc>
                <a:spcPct val="90000"/>
              </a:lnSpc>
              <a:defRPr/>
            </a:pPr>
            <a:r>
              <a:rPr lang="ru-RU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Построение многомерных моделей показателей банковской отчетности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 </a:t>
            </a:r>
          </a:p>
          <a:p>
            <a:pPr algn="ctr" defTabSz="912813">
              <a:lnSpc>
                <a:spcPct val="90000"/>
              </a:lnSpc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 defTabSz="912813">
              <a:lnSpc>
                <a:spcPct val="90000"/>
              </a:lnSpc>
              <a:defRPr/>
            </a:pPr>
            <a:endParaRPr lang="ru-RU" sz="1800">
              <a:latin typeface="Arial" charset="0"/>
              <a:cs typeface="+mn-cs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390650" y="9489934"/>
            <a:ext cx="5080000" cy="20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ru-RU" altLang="ru-RU" sz="800" b="0">
                <a:latin typeface="Arial" panose="020B0604020202020204" pitchFamily="34" charset="0"/>
              </a:rPr>
              <a:t>Этот материал может быть использован при разрешении автора </a:t>
            </a:r>
            <a:r>
              <a:rPr lang="en-US" altLang="ru-RU" sz="800" b="0">
                <a:latin typeface="Arial" panose="020B0604020202020204" pitchFamily="34" charset="0"/>
              </a:rPr>
              <a:t>art@gci.cbr.ru</a:t>
            </a:r>
            <a:endParaRPr lang="en-US" altLang="ru-RU" b="0">
              <a:latin typeface="Arial" panose="020B0604020202020204" pitchFamily="34" charset="0"/>
            </a:endParaRPr>
          </a:p>
        </p:txBody>
      </p: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203201" y="9423238"/>
            <a:ext cx="6367463" cy="457346"/>
            <a:chOff x="131" y="5542"/>
            <a:chExt cx="4122" cy="269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175" name="Line 12"/>
          <p:cNvSpPr>
            <a:spLocks noChangeShapeType="1"/>
          </p:cNvSpPr>
          <p:nvPr/>
        </p:nvSpPr>
        <p:spPr bwMode="auto">
          <a:xfrm>
            <a:off x="195263" y="6137650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4108451" y="5345234"/>
            <a:ext cx="1425575" cy="46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ru-RU" altLang="ru-RU" sz="2400">
              <a:latin typeface="Arial" panose="020B0604020202020204" pitchFamily="34" charset="0"/>
            </a:endParaRPr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4344988" y="6310743"/>
            <a:ext cx="2233612" cy="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Артемьев Валерий </a:t>
            </a:r>
            <a:br>
              <a:rPr lang="ru-RU" altLang="ru-RU" sz="1400">
                <a:latin typeface="Arial" panose="020B0604020202020204" pitchFamily="34" charset="0"/>
              </a:rPr>
            </a:br>
            <a:r>
              <a:rPr lang="ru-RU" altLang="ru-RU" sz="1400">
                <a:latin typeface="Arial" panose="020B0604020202020204" pitchFamily="34" charset="0"/>
              </a:rPr>
              <a:t>Иванович (ГЦИ)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© 2006</a:t>
            </a:r>
            <a:endParaRPr lang="en-US" altLang="ru-RU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2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ltGray">
          <a:xfrm>
            <a:off x="0" y="0"/>
            <a:ext cx="91440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4114800"/>
            <a:ext cx="9144000" cy="2743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96875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gray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" name="Picture 27" descr="title pic samp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"/>
          <a:stretch>
            <a:fillRect/>
          </a:stretch>
        </p:blipFill>
        <p:spPr bwMode="auto">
          <a:xfrm>
            <a:off x="0" y="2289175"/>
            <a:ext cx="9144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gray">
          <a:xfrm>
            <a:off x="0" y="2286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1061"/>
          <p:cNvSpPr>
            <a:spLocks noChangeArrowheads="1"/>
          </p:cNvSpPr>
          <p:nvPr userDrawn="1"/>
        </p:nvSpPr>
        <p:spPr bwMode="auto">
          <a:xfrm>
            <a:off x="100013" y="4168775"/>
            <a:ext cx="9043987" cy="2239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Московский государственный технический университет </a:t>
            </a:r>
            <a:br>
              <a:rPr lang="ru-RU" altLang="ru-RU" b="0" dirty="0">
                <a:solidFill>
                  <a:srgbClr val="990033"/>
                </a:solidFill>
                <a:cs typeface="+mn-cs"/>
              </a:rPr>
            </a:br>
            <a:r>
              <a:rPr lang="ru-RU" altLang="ru-RU" b="0" dirty="0">
                <a:solidFill>
                  <a:srgbClr val="990033"/>
                </a:solidFill>
                <a:cs typeface="+mn-cs"/>
              </a:rPr>
              <a:t>имени Н.Э. Баумана</a:t>
            </a:r>
            <a:endParaRPr lang="ru-RU" altLang="ru-RU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endParaRPr lang="ru-RU" altLang="ru-RU" sz="1200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990033"/>
                </a:solidFill>
                <a:cs typeface="+mn-cs"/>
              </a:rPr>
              <a:t>Факультет ИБМ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        Артемьев Валерий Иванович </a:t>
            </a:r>
            <a:r>
              <a:rPr lang="ru-RU" altLang="ru-RU" b="0" dirty="0">
                <a:solidFill>
                  <a:srgbClr val="990033"/>
                </a:solidFill>
                <a:cs typeface="Arial" charset="0"/>
              </a:rPr>
              <a:t>©</a:t>
            </a:r>
            <a:r>
              <a:rPr lang="ru-RU" altLang="ru-RU" b="0" dirty="0">
                <a:solidFill>
                  <a:srgbClr val="990033"/>
                </a:solidFill>
                <a:cs typeface="+mn-cs"/>
              </a:rPr>
              <a:t> 2024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 userDrawn="1"/>
        </p:nvSpPr>
        <p:spPr bwMode="auto">
          <a:xfrm>
            <a:off x="293688" y="5583238"/>
            <a:ext cx="1727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800" b="0" dirty="0">
                <a:solidFill>
                  <a:srgbClr val="990033"/>
                </a:solidFill>
                <a:cs typeface="+mn-cs"/>
              </a:rPr>
              <a:t>сен 2024 года </a:t>
            </a:r>
            <a:endParaRPr lang="ru-RU" altLang="ru-RU" dirty="0">
              <a:cs typeface="+mn-cs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915275" y="5491163"/>
            <a:ext cx="10572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ru-RU" sz="1800" b="0" dirty="0">
                <a:solidFill>
                  <a:srgbClr val="990033"/>
                </a:solidFill>
                <a:latin typeface="Arial" charset="0"/>
                <a:cs typeface="+mn-cs"/>
              </a:rPr>
              <a:t>Москва</a:t>
            </a:r>
            <a:r>
              <a:rPr lang="ru-RU" dirty="0">
                <a:solidFill>
                  <a:srgbClr val="990033"/>
                </a:solidFill>
                <a:latin typeface="Arial" charset="0"/>
                <a:cs typeface="+mn-cs"/>
              </a:rPr>
              <a:t> </a:t>
            </a:r>
            <a:endParaRPr lang="ru-RU" sz="1400" dirty="0">
              <a:solidFill>
                <a:srgbClr val="FFFF66"/>
              </a:solidFill>
              <a:effectDag name="">
                <a:cont type="tree" name="">
                  <a:effect ref="fillLine"/>
                  <a:outerShdw dist="38100" dir="13500000" algn="br">
                    <a:srgbClr val="FFFF99"/>
                  </a:outerShdw>
                </a:cont>
                <a:cont type="tree" name="">
                  <a:effect ref="fillLine"/>
                  <a:outerShdw dist="38100" dir="2700000" algn="tl">
                    <a:srgbClr val="99983D"/>
                  </a:outerShdw>
                </a:cont>
                <a:effect ref="fillLine"/>
              </a:effectDag>
              <a:latin typeface="Arial" charset="0"/>
              <a:cs typeface="+mn-cs"/>
            </a:endParaRP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311150"/>
            <a:ext cx="9144000" cy="105568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2395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445FF-375A-4F2F-B0D2-9B85F66A14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1974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58388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58388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93AB-4634-4B50-A43C-D5600A690C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9443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29150" y="1447800"/>
            <a:ext cx="4019550" cy="2144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29150" y="3744913"/>
            <a:ext cx="4019550" cy="214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A2CB5-FC9A-47A3-9897-65B830A5DA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0392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6A1C-A41A-4E0A-AD0A-E371F61720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6130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0C58-0818-4B3C-822A-0E0DC6A1F7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0467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1BFA-05A2-47A7-96DC-4A9AEAE18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2123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1984-A732-4E36-BC90-CE93A53943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0654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F70F-294E-4C26-BE49-BAD542931A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016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EEC0E-674D-4422-87D5-B46285E99C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9419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7FA9-112D-495B-9401-B6C9F051D9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69637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4D4-87A7-4F2A-B5C2-5A5BD6892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72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D89CE-6C1E-4AAB-A96C-5349ED62ED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5958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1139825"/>
            <a:ext cx="9144000" cy="5718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915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0" y="1155700"/>
            <a:ext cx="9144000" cy="73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gray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4078288" y="54864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ru-RU" altLang="ru-RU">
              <a:cs typeface="+mn-cs"/>
            </a:endParaRPr>
          </a:p>
        </p:txBody>
      </p:sp>
      <p:sp>
        <p:nvSpPr>
          <p:cNvPr id="27957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33B0A099-821F-44A5-8C48-A10B3D63B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7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ransition/>
  <p:hf hdr="0" dt="0"/>
  <p:txStyles>
    <p:titleStyle>
      <a:lvl1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2pPr>
      <a:lvl3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3pPr>
      <a:lvl4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4pPr>
      <a:lvl5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5pPr>
      <a:lvl6pPr marL="8318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6pPr>
      <a:lvl7pPr marL="12890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7pPr>
      <a:lvl8pPr marL="17462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8pPr>
      <a:lvl9pPr marL="22034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8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–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•"/>
        <a:defRPr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50000"/>
        <a:buFont typeface="Wingdings" panose="05000000000000000000" pitchFamily="2" charset="2"/>
        <a:buChar char="n"/>
        <a:defRPr sz="1600">
          <a:solidFill>
            <a:srgbClr val="99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sqlstyle.guide/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ranslit-online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rgbClr val="FF9900"/>
          </a:solidFill>
        </p:spPr>
        <p:txBody>
          <a:bodyPr/>
          <a:lstStyle/>
          <a:p>
            <a:pPr marL="187325" indent="0">
              <a:lnSpc>
                <a:spcPct val="80000"/>
              </a:lnSpc>
            </a:pPr>
            <a:r>
              <a:rPr lang="ru-RU" altLang="ru-RU" sz="4400" dirty="0">
                <a:solidFill>
                  <a:srgbClr val="800000"/>
                </a:solidFill>
              </a:rPr>
              <a:t>Моделирование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1063C-D6BE-576B-EE36-38EA6DCEAAF5}"/>
              </a:ext>
            </a:extLst>
          </p:cNvPr>
          <p:cNvSpPr txBox="1"/>
          <p:nvPr/>
        </p:nvSpPr>
        <p:spPr>
          <a:xfrm>
            <a:off x="421481" y="1489502"/>
            <a:ext cx="66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ru-RU" dirty="0">
                <a:solidFill>
                  <a:srgbClr val="800000"/>
                </a:solidFill>
              </a:rPr>
              <a:t>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Физические модели данных</a:t>
            </a:r>
            <a:endParaRPr lang="ru-RU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 smtClean="0"/>
              <a:t>Основные классы типов данных </a:t>
            </a:r>
            <a:endParaRPr lang="ru-RU" altLang="ru-RU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600" dirty="0">
              <a:solidFill>
                <a:schemeClr val="tx1"/>
              </a:solidFill>
            </a:endParaRPr>
          </a:p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i="1" dirty="0" smtClean="0">
                <a:solidFill>
                  <a:schemeClr val="tx2">
                    <a:lumMod val="75000"/>
                  </a:schemeClr>
                </a:solidFill>
              </a:rPr>
              <a:t>Тип данных – именованная категория множества значений и характеристик элемента данных, а также набор допустимых операций над ними.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7" name="Овальная выноска 6"/>
          <p:cNvSpPr/>
          <p:nvPr/>
        </p:nvSpPr>
        <p:spPr bwMode="auto">
          <a:xfrm>
            <a:off x="3277108" y="2573271"/>
            <a:ext cx="5044498" cy="2509014"/>
          </a:xfrm>
          <a:prstGeom prst="wedgeEllipseCallout">
            <a:avLst>
              <a:gd name="adj1" fmla="val -66662"/>
              <a:gd name="adj2" fmla="val 42027"/>
            </a:avLst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2000" b="0" i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 rot="1834406">
            <a:off x="255104" y="4877239"/>
            <a:ext cx="2396666" cy="1152544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5" b="89845" l="9874" r="899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617"/>
            <a:ext cx="3148526" cy="391723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960285" y="2976021"/>
            <a:ext cx="4225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solidFill>
                  <a:schemeClr val="accent1">
                    <a:lumMod val="50000"/>
                  </a:schemeClr>
                </a:solidFill>
              </a:rPr>
              <a:t>Символьные типы данных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solidFill>
                  <a:schemeClr val="accent1">
                    <a:lumMod val="50000"/>
                  </a:schemeClr>
                </a:solidFill>
              </a:rPr>
              <a:t>Числовые типы данных</a:t>
            </a:r>
            <a:endParaRPr lang="en-US" altLang="ru-RU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solidFill>
                  <a:schemeClr val="accent1">
                    <a:lumMod val="50000"/>
                  </a:schemeClr>
                </a:solidFill>
              </a:rPr>
              <a:t>Типы данных даты и времени</a:t>
            </a:r>
            <a:endParaRPr lang="en-US" altLang="ru-RU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solidFill>
                  <a:schemeClr val="accent1">
                    <a:lumMod val="50000"/>
                  </a:schemeClr>
                </a:solidFill>
              </a:rPr>
              <a:t>Типы больших объектов данных</a:t>
            </a:r>
            <a:endParaRPr lang="en-US" altLang="ru-RU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solidFill>
                  <a:schemeClr val="accent1">
                    <a:lumMod val="50000"/>
                  </a:schemeClr>
                </a:solidFill>
              </a:rPr>
              <a:t>Логические типы </a:t>
            </a:r>
            <a:r>
              <a:rPr lang="ru-RU" altLang="ru-RU" sz="1800" dirty="0" smtClean="0">
                <a:solidFill>
                  <a:schemeClr val="accent1">
                    <a:lumMod val="50000"/>
                  </a:schemeClr>
                </a:solidFill>
              </a:rPr>
              <a:t>данных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dirty="0" smtClean="0">
                <a:solidFill>
                  <a:schemeClr val="accent1">
                    <a:lumMod val="50000"/>
                  </a:schemeClr>
                </a:solidFill>
              </a:rPr>
              <a:t>Экзотические типы данных</a:t>
            </a:r>
            <a:endParaRPr lang="ru-RU" altLang="ru-RU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6874" y="5279544"/>
            <a:ext cx="5363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dirty="0" smtClean="0"/>
              <a:t>ФМД содержит </a:t>
            </a:r>
            <a:r>
              <a:rPr lang="ru-RU" sz="1600" b="0" i="1" dirty="0" smtClean="0">
                <a:solidFill>
                  <a:schemeClr val="tx2">
                    <a:lumMod val="50000"/>
                  </a:schemeClr>
                </a:solidFill>
              </a:rPr>
              <a:t>типы данных в реляционных БД</a:t>
            </a:r>
            <a:endParaRPr lang="ru-RU" sz="1600" b="0" i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sz="1600" b="0" dirty="0" smtClean="0"/>
              <a:t>ЛМД могут содержать </a:t>
            </a:r>
            <a:r>
              <a:rPr lang="ru-RU" sz="1600" b="0" i="1" dirty="0" smtClean="0"/>
              <a:t>математические </a:t>
            </a:r>
            <a:r>
              <a:rPr lang="ru-RU" sz="1600" b="0" dirty="0" smtClean="0"/>
              <a:t>или</a:t>
            </a:r>
            <a:r>
              <a:rPr lang="ru-RU" sz="1600" b="0" i="1" dirty="0" smtClean="0"/>
              <a:t> прикладные типы данных</a:t>
            </a:r>
            <a:r>
              <a:rPr lang="ru-RU" sz="1600" b="0" dirty="0" smtClean="0"/>
              <a:t>.</a:t>
            </a:r>
            <a:endParaRPr lang="ru-RU" sz="1600" b="0" dirty="0"/>
          </a:p>
        </p:txBody>
      </p:sp>
    </p:spTree>
    <p:extLst>
      <p:ext uri="{BB962C8B-B14F-4D97-AF65-F5344CB8AC3E}">
        <p14:creationId xmlns:p14="http://schemas.microsoft.com/office/powerpoint/2010/main" val="1275523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Числовые и логические типы данных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461322"/>
              </p:ext>
            </p:extLst>
          </p:nvPr>
        </p:nvGraphicFramePr>
        <p:xfrm>
          <a:off x="1234441" y="1745869"/>
          <a:ext cx="6108192" cy="3481392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963336">
                  <a:extLst>
                    <a:ext uri="{9D8B030D-6E8A-4147-A177-3AD203B41FA5}">
                      <a16:colId xmlns:a16="http://schemas.microsoft.com/office/drawing/2014/main" val="3202302589"/>
                    </a:ext>
                  </a:extLst>
                </a:gridCol>
                <a:gridCol w="700871">
                  <a:extLst>
                    <a:ext uri="{9D8B030D-6E8A-4147-A177-3AD203B41FA5}">
                      <a16:colId xmlns:a16="http://schemas.microsoft.com/office/drawing/2014/main" val="688445185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435766422"/>
                    </a:ext>
                  </a:extLst>
                </a:gridCol>
                <a:gridCol w="741728">
                  <a:extLst>
                    <a:ext uri="{9D8B030D-6E8A-4147-A177-3AD203B41FA5}">
                      <a16:colId xmlns:a16="http://schemas.microsoft.com/office/drawing/2014/main" val="3127413679"/>
                    </a:ext>
                  </a:extLst>
                </a:gridCol>
                <a:gridCol w="965911">
                  <a:extLst>
                    <a:ext uri="{9D8B030D-6E8A-4147-A177-3AD203B41FA5}">
                      <a16:colId xmlns:a16="http://schemas.microsoft.com/office/drawing/2014/main" val="2659778549"/>
                    </a:ext>
                  </a:extLst>
                </a:gridCol>
                <a:gridCol w="1812802">
                  <a:extLst>
                    <a:ext uri="{9D8B030D-6E8A-4147-A177-3AD203B41FA5}">
                      <a16:colId xmlns:a16="http://schemas.microsoft.com/office/drawing/2014/main" val="2211830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Тип</a:t>
                      </a:r>
                      <a:r>
                        <a:rPr lang="ru-RU" sz="1100" kern="100" baseline="0" dirty="0">
                          <a:effectLst/>
                        </a:rPr>
                        <a:t> данных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Oracle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SQL </a:t>
                      </a:r>
                      <a:r>
                        <a:rPr lang="ru-RU" sz="1100" kern="100" dirty="0" err="1">
                          <a:effectLst/>
                        </a:rPr>
                        <a:t>Server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MySQL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PostgreSQL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SMALLINT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5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INTEGER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3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INT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95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BIGINT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NUMERIC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DECIMAL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5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MONEY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3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REAL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FLOAT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3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DOUBLE PRECISION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0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BIT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9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174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Символьные типы данных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01661"/>
              </p:ext>
            </p:extLst>
          </p:nvPr>
        </p:nvGraphicFramePr>
        <p:xfrm>
          <a:off x="1234441" y="1756155"/>
          <a:ext cx="6108192" cy="3481392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963336">
                  <a:extLst>
                    <a:ext uri="{9D8B030D-6E8A-4147-A177-3AD203B41FA5}">
                      <a16:colId xmlns:a16="http://schemas.microsoft.com/office/drawing/2014/main" val="3202302589"/>
                    </a:ext>
                  </a:extLst>
                </a:gridCol>
                <a:gridCol w="700871">
                  <a:extLst>
                    <a:ext uri="{9D8B030D-6E8A-4147-A177-3AD203B41FA5}">
                      <a16:colId xmlns:a16="http://schemas.microsoft.com/office/drawing/2014/main" val="688445185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435766422"/>
                    </a:ext>
                  </a:extLst>
                </a:gridCol>
                <a:gridCol w="741728">
                  <a:extLst>
                    <a:ext uri="{9D8B030D-6E8A-4147-A177-3AD203B41FA5}">
                      <a16:colId xmlns:a16="http://schemas.microsoft.com/office/drawing/2014/main" val="3127413679"/>
                    </a:ext>
                  </a:extLst>
                </a:gridCol>
                <a:gridCol w="965911">
                  <a:extLst>
                    <a:ext uri="{9D8B030D-6E8A-4147-A177-3AD203B41FA5}">
                      <a16:colId xmlns:a16="http://schemas.microsoft.com/office/drawing/2014/main" val="2659778549"/>
                    </a:ext>
                  </a:extLst>
                </a:gridCol>
                <a:gridCol w="1812802">
                  <a:extLst>
                    <a:ext uri="{9D8B030D-6E8A-4147-A177-3AD203B41FA5}">
                      <a16:colId xmlns:a16="http://schemas.microsoft.com/office/drawing/2014/main" val="2211830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Тип</a:t>
                      </a:r>
                      <a:r>
                        <a:rPr lang="ru-RU" sz="1100" kern="100" baseline="0" dirty="0">
                          <a:effectLst/>
                        </a:rPr>
                        <a:t> данных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Oracle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SQL </a:t>
                      </a:r>
                      <a:r>
                        <a:rPr lang="ru-RU" sz="1100" kern="100" dirty="0" err="1">
                          <a:effectLst/>
                        </a:rPr>
                        <a:t>Server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MySQL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PostgreSQL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SMALLINT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5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INTEGER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3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INT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95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BIGINT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NUMERIC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DECIMAL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5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MONEY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3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REAL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FLOAT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3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DOUBLE PRECISION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0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BIT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9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042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7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2">
                    <a:lumMod val="50000"/>
                  </a:schemeClr>
                </a:solidFill>
              </a:rPr>
              <a:t>Типы данных даты и времени</a:t>
            </a:r>
            <a:endParaRPr lang="en-US" alt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35099"/>
              </p:ext>
            </p:extLst>
          </p:nvPr>
        </p:nvGraphicFramePr>
        <p:xfrm>
          <a:off x="1234441" y="2149347"/>
          <a:ext cx="6108192" cy="3391916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963336">
                  <a:extLst>
                    <a:ext uri="{9D8B030D-6E8A-4147-A177-3AD203B41FA5}">
                      <a16:colId xmlns:a16="http://schemas.microsoft.com/office/drawing/2014/main" val="3202302589"/>
                    </a:ext>
                  </a:extLst>
                </a:gridCol>
                <a:gridCol w="700871">
                  <a:extLst>
                    <a:ext uri="{9D8B030D-6E8A-4147-A177-3AD203B41FA5}">
                      <a16:colId xmlns:a16="http://schemas.microsoft.com/office/drawing/2014/main" val="688445185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435766422"/>
                    </a:ext>
                  </a:extLst>
                </a:gridCol>
                <a:gridCol w="741728">
                  <a:extLst>
                    <a:ext uri="{9D8B030D-6E8A-4147-A177-3AD203B41FA5}">
                      <a16:colId xmlns:a16="http://schemas.microsoft.com/office/drawing/2014/main" val="3127413679"/>
                    </a:ext>
                  </a:extLst>
                </a:gridCol>
                <a:gridCol w="965911">
                  <a:extLst>
                    <a:ext uri="{9D8B030D-6E8A-4147-A177-3AD203B41FA5}">
                      <a16:colId xmlns:a16="http://schemas.microsoft.com/office/drawing/2014/main" val="2659778549"/>
                    </a:ext>
                  </a:extLst>
                </a:gridCol>
                <a:gridCol w="1812802">
                  <a:extLst>
                    <a:ext uri="{9D8B030D-6E8A-4147-A177-3AD203B41FA5}">
                      <a16:colId xmlns:a16="http://schemas.microsoft.com/office/drawing/2014/main" val="2211830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Тип</a:t>
                      </a:r>
                      <a:r>
                        <a:rPr lang="ru-RU" sz="1100" kern="100" baseline="0" dirty="0">
                          <a:effectLst/>
                        </a:rPr>
                        <a:t> данных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Oracle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SQL </a:t>
                      </a:r>
                      <a:r>
                        <a:rPr lang="ru-RU" sz="1100" kern="100" dirty="0" err="1">
                          <a:effectLst/>
                        </a:rPr>
                        <a:t>Server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MySQL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PostgreSQL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SMALLINT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5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INTEGER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3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INT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95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BIGINT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NUMERIC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DECIMAL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5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MONEY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3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REAL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FLOAT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3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DOUBLE PRECISION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0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BIT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9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628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Типы больших объектов данных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35099"/>
              </p:ext>
            </p:extLst>
          </p:nvPr>
        </p:nvGraphicFramePr>
        <p:xfrm>
          <a:off x="1234441" y="2149347"/>
          <a:ext cx="6108192" cy="3481392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963336">
                  <a:extLst>
                    <a:ext uri="{9D8B030D-6E8A-4147-A177-3AD203B41FA5}">
                      <a16:colId xmlns:a16="http://schemas.microsoft.com/office/drawing/2014/main" val="3202302589"/>
                    </a:ext>
                  </a:extLst>
                </a:gridCol>
                <a:gridCol w="700871">
                  <a:extLst>
                    <a:ext uri="{9D8B030D-6E8A-4147-A177-3AD203B41FA5}">
                      <a16:colId xmlns:a16="http://schemas.microsoft.com/office/drawing/2014/main" val="688445185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435766422"/>
                    </a:ext>
                  </a:extLst>
                </a:gridCol>
                <a:gridCol w="741728">
                  <a:extLst>
                    <a:ext uri="{9D8B030D-6E8A-4147-A177-3AD203B41FA5}">
                      <a16:colId xmlns:a16="http://schemas.microsoft.com/office/drawing/2014/main" val="3127413679"/>
                    </a:ext>
                  </a:extLst>
                </a:gridCol>
                <a:gridCol w="965911">
                  <a:extLst>
                    <a:ext uri="{9D8B030D-6E8A-4147-A177-3AD203B41FA5}">
                      <a16:colId xmlns:a16="http://schemas.microsoft.com/office/drawing/2014/main" val="2659778549"/>
                    </a:ext>
                  </a:extLst>
                </a:gridCol>
                <a:gridCol w="1812802">
                  <a:extLst>
                    <a:ext uri="{9D8B030D-6E8A-4147-A177-3AD203B41FA5}">
                      <a16:colId xmlns:a16="http://schemas.microsoft.com/office/drawing/2014/main" val="2211830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Тип</a:t>
                      </a:r>
                      <a:r>
                        <a:rPr lang="ru-RU" sz="1100" kern="100" baseline="0" dirty="0">
                          <a:effectLst/>
                        </a:rPr>
                        <a:t> данных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Oracle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SQL </a:t>
                      </a:r>
                      <a:r>
                        <a:rPr lang="ru-RU" sz="1100" kern="100" dirty="0" err="1">
                          <a:effectLst/>
                        </a:rPr>
                        <a:t>Server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MySQL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 err="1">
                          <a:effectLst/>
                        </a:rPr>
                        <a:t>PostgreSQL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SMALLINT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5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INTEGER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3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INT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95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BIGINT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NUMERIC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DECIMAL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5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MONEY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3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REAL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FLOAT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3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DOUBLE PRECISION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Y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0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BIT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Y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ru-RU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9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648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Объявление необязательных значений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Примеры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584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-12700">
              <a:lnSpc>
                <a:spcPct val="90000"/>
              </a:lnSpc>
            </a:pPr>
            <a:r>
              <a:rPr lang="ru-RU" dirty="0">
                <a:latin typeface="+mj-lt"/>
                <a:ea typeface="+mj-ea"/>
                <a:cs typeface="+mj-cs"/>
              </a:rPr>
              <a:t>Выбор имён таблиц и колонок примера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122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Объявление ключей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Первичный ключ РК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PRIMARY KEY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Альтернативные ключи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UN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UNIQUE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Внешние ключи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FK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FOREIGN KEY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Процедуры проверки уникальности и целостности ссылок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041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Описание данных – комментарии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Комментарии к таблицам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Комментарии к колонкам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976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Описание данных – комментарии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Комментарии к таблицам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Комментарии к колонкам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48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604504" y="6351061"/>
            <a:ext cx="529806" cy="476250"/>
          </a:xfrm>
        </p:spPr>
        <p:txBody>
          <a:bodyPr anchor="ctr"/>
          <a:lstStyle/>
          <a:p>
            <a:pPr>
              <a:defRPr/>
            </a:pPr>
            <a:fld id="{DC977FA9-112D-495B-9401-B6C9F051D9A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6072" y="226368"/>
            <a:ext cx="8558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600" dirty="0">
                <a:solidFill>
                  <a:srgbClr val="800000"/>
                </a:solidFill>
                <a:latin typeface="+mj-lt"/>
              </a:rPr>
              <a:t>Курс «Моделирование данных»</a:t>
            </a:r>
            <a:endParaRPr lang="ru-RU" sz="3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14350" y="1225296"/>
            <a:ext cx="8619960" cy="51349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2075"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3.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Физические модели данных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Определение физической модели данных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Шаги создания физической модели данных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Подготовительный шаг</a:t>
            </a:r>
          </a:p>
          <a:p>
            <a:pPr lvl="1"/>
            <a:endParaRPr lang="ru-RU" sz="9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Именование таблиц и колонок ФМД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Типы данных СУБД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Необязательные значения </a:t>
            </a:r>
            <a:r>
              <a:rPr lang="en-US" sz="1500" b="0" dirty="0"/>
              <a:t>NULL</a:t>
            </a:r>
            <a:endParaRPr lang="ru-RU" sz="15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Выбор имён для таблиц, колонок примера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Определение типов данных БД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Целостность данных и бизнес-правила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Определение процедур контроля целостности данных для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ru-RU" sz="9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Первичные и внешние ключи (</a:t>
            </a:r>
            <a:r>
              <a:rPr lang="en-US" sz="1500" b="0" dirty="0"/>
              <a:t>PK </a:t>
            </a:r>
            <a:r>
              <a:rPr lang="ru-RU" sz="1500" b="0" dirty="0"/>
              <a:t>и </a:t>
            </a:r>
            <a:r>
              <a:rPr lang="en-US" sz="1500" b="0" dirty="0"/>
              <a:t>FK)</a:t>
            </a:r>
            <a:endParaRPr lang="ru-RU" sz="15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Объявление ключевых атрибутов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Целостность ссылок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Определение процедур контроля целостности ссылок для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ru-RU" sz="9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Нотации физической модели данных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Создание диаграммы «сущность-связь» для ФМД</a:t>
            </a:r>
            <a:r>
              <a:rPr lang="en-US" sz="1500" b="0" dirty="0"/>
              <a:t> </a:t>
            </a:r>
            <a:r>
              <a:rPr lang="ru-RU" sz="1500" b="0" dirty="0"/>
              <a:t>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Оформление таблицы описания физической модели данных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Описание данных – в комментарии к таблицам и атрибутам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 bwMode="auto">
          <a:xfrm>
            <a:off x="1042416" y="2386586"/>
            <a:ext cx="66568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 flipV="1">
            <a:off x="1115568" y="4112792"/>
            <a:ext cx="679399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 flipV="1">
            <a:off x="1115568" y="5163098"/>
            <a:ext cx="6793992" cy="215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6802883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4A85237-E450-B6E3-7889-F45841DEDDF9}"/>
              </a:ext>
            </a:extLst>
          </p:cNvPr>
          <p:cNvSpPr/>
          <p:nvPr/>
        </p:nvSpPr>
        <p:spPr bwMode="auto">
          <a:xfrm>
            <a:off x="514350" y="1239171"/>
            <a:ext cx="8591860" cy="512512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/>
            <a:r>
              <a:rPr lang="ru-RU" altLang="ru-RU" sz="3600" dirty="0">
                <a:latin typeface="Arial Narrow" panose="020B0606020202030204" pitchFamily="34" charset="0"/>
              </a:rPr>
              <a:t>Нотация </a:t>
            </a:r>
            <a:r>
              <a:rPr lang="en-US" altLang="ru-RU" sz="3600" dirty="0">
                <a:latin typeface="Arial Narrow" panose="020B0606020202030204" pitchFamily="34" charset="0"/>
              </a:rPr>
              <a:t>ER-</a:t>
            </a:r>
            <a:r>
              <a:rPr lang="ru-RU" altLang="ru-RU" sz="3600" dirty="0">
                <a:latin typeface="Arial Narrow" panose="020B0606020202030204" pitchFamily="34" charset="0"/>
              </a:rPr>
              <a:t>диаграммы физической </a:t>
            </a:r>
            <a:br>
              <a:rPr lang="ru-RU" altLang="ru-RU" sz="3600" dirty="0">
                <a:latin typeface="Arial Narrow" panose="020B0606020202030204" pitchFamily="34" charset="0"/>
              </a:rPr>
            </a:br>
            <a:r>
              <a:rPr lang="ru-RU" altLang="ru-RU" sz="3600" dirty="0">
                <a:latin typeface="Arial Narrow" panose="020B0606020202030204" pitchFamily="34" charset="0"/>
              </a:rPr>
              <a:t>модели данных</a:t>
            </a:r>
          </a:p>
        </p:txBody>
      </p:sp>
      <p:sp>
        <p:nvSpPr>
          <p:cNvPr id="52227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627806" y="6471114"/>
            <a:ext cx="516194" cy="3360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E259F10-5908-4BED-9861-9711C65FC5C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484" y="1224423"/>
            <a:ext cx="2362200" cy="5139869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ru-RU" sz="1600" b="0" dirty="0">
              <a:latin typeface="Arial Narrow" panose="020B0606020202030204" pitchFamily="34" charset="0"/>
              <a:cs typeface="Arial" charset="0"/>
            </a:endParaRP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100" b="0" dirty="0">
              <a:latin typeface="Arial Narrow" panose="020B0606020202030204" pitchFamily="34" charset="0"/>
              <a:cs typeface="Arial" charset="0"/>
            </a:endParaRP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Имя таблицы/ представления существительное латиницей  в единственном числе на полочке или подчёркнуто.</a:t>
            </a: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В блоке задаются имена  колонок латиницей без пробелов, без повторения или с повтором имени сущности. </a:t>
            </a:r>
            <a:r>
              <a:rPr lang="ru-RU" sz="1600" b="0" dirty="0">
                <a:latin typeface="Arial Narrow" panose="020B0606020202030204" pitchFamily="34" charset="0"/>
                <a:cs typeface="Arial" charset="0"/>
              </a:rPr>
              <a:t> </a:t>
            </a:r>
            <a:endParaRPr lang="ru-RU" sz="1400" b="0" dirty="0">
              <a:latin typeface="Arial Narrow" panose="020B0606020202030204" pitchFamily="34" charset="0"/>
              <a:cs typeface="Arial" charset="0"/>
            </a:endParaRP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Следует указывать </a:t>
            </a:r>
            <a:r>
              <a:rPr lang="en-US" sz="1400" b="0" dirty="0">
                <a:latin typeface="Arial Narrow" panose="020B0606020202030204" pitchFamily="34" charset="0"/>
                <a:cs typeface="Arial" charset="0"/>
              </a:rPr>
              <a:t>(PK) </a:t>
            </a: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/>
            </a:r>
            <a:br>
              <a:rPr lang="ru-RU" sz="1400" b="0" dirty="0">
                <a:latin typeface="Arial Narrow" panose="020B0606020202030204" pitchFamily="34" charset="0"/>
                <a:cs typeface="Arial" charset="0"/>
              </a:rPr>
            </a:b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для идентификатора и (</a:t>
            </a:r>
            <a:r>
              <a:rPr lang="en-US" sz="1400" b="0" dirty="0">
                <a:latin typeface="Arial Narrow" panose="020B0606020202030204" pitchFamily="34" charset="0"/>
                <a:cs typeface="Arial" charset="0"/>
              </a:rPr>
              <a:t>FK) </a:t>
            </a: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для ссылки.</a:t>
            </a: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Указывать (</a:t>
            </a:r>
            <a:r>
              <a:rPr lang="en-US" sz="1400" b="0" dirty="0">
                <a:latin typeface="Arial Narrow" panose="020B0606020202030204" pitchFamily="34" charset="0"/>
                <a:cs typeface="Arial" charset="0"/>
              </a:rPr>
              <a:t>null) </a:t>
            </a: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для необязательных атрибутов.</a:t>
            </a: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Допустимо указывать прикладные типы данных </a:t>
            </a:r>
            <a:br>
              <a:rPr lang="ru-RU" sz="1400" b="0" dirty="0">
                <a:latin typeface="Arial Narrow" panose="020B0606020202030204" pitchFamily="34" charset="0"/>
                <a:cs typeface="Arial" charset="0"/>
              </a:rPr>
            </a:b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для колонки через «:».</a:t>
            </a:r>
            <a:endParaRPr lang="en-US" sz="1400" b="0" dirty="0">
              <a:latin typeface="Arial Narrow" panose="020B0606020202030204" pitchFamily="34" charset="0"/>
              <a:cs typeface="Arial" charset="0"/>
            </a:endParaRP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ru-RU" sz="1100" b="0" dirty="0"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83306" y="1209675"/>
            <a:ext cx="18796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Нотация  Р. 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Баркера</a:t>
            </a:r>
            <a:endParaRPr lang="ru-RU" sz="16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Arial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B7EEAF-90A4-89FE-DCB4-F04D1379E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3"/>
          <a:stretch/>
        </p:blipFill>
        <p:spPr bwMode="auto">
          <a:xfrm>
            <a:off x="612521" y="1639887"/>
            <a:ext cx="6086475" cy="28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784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/>
            <a:r>
              <a:rPr lang="ru-RU" altLang="ru-RU" dirty="0"/>
              <a:t>Состав таблицы описания физической модели данных</a:t>
            </a: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>
          <a:xfrm>
            <a:off x="466725" y="1228725"/>
            <a:ext cx="8677275" cy="5449888"/>
          </a:xfrm>
          <a:solidFill>
            <a:srgbClr val="FFFFFF"/>
          </a:solidFill>
        </p:spPr>
        <p:txBody>
          <a:bodyPr/>
          <a:lstStyle/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ru-RU" sz="1600" dirty="0">
              <a:solidFill>
                <a:schemeClr val="tx1"/>
              </a:solidFill>
            </a:endParaRP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Имя базы данных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(имя предметной области)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Вид набора данных: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таблица/ представление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Имя таблицы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(сущности)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Имя колонки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(атрибута)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Описание колонки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(атрибута)</a:t>
            </a:r>
            <a:endParaRPr lang="ru-RU" altLang="ru-RU" sz="2600" dirty="0">
              <a:solidFill>
                <a:schemeClr val="tx1"/>
              </a:solidFill>
            </a:endParaRP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Обязательность значения: </a:t>
            </a:r>
            <a:r>
              <a:rPr lang="en-US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или </a:t>
            </a:r>
            <a:r>
              <a:rPr lang="en-US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NULL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Имя домена данных и его описание 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Тип данных и </a:t>
            </a:r>
            <a:r>
              <a:rPr lang="ru-RU" altLang="ru-RU" sz="2600" i="1" dirty="0">
                <a:solidFill>
                  <a:schemeClr val="tx1"/>
                </a:solidFill>
              </a:rPr>
              <a:t>длина/ разрядность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Процедуры целостности данных и ссылок </a:t>
            </a:r>
            <a:br>
              <a:rPr lang="ru-RU" altLang="ru-RU" sz="2600" dirty="0">
                <a:solidFill>
                  <a:schemeClr val="tx1"/>
                </a:solidFill>
              </a:rPr>
            </a:b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(допустимые ограничения типа, правила целостности, первичные и внешние ключи)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2600" dirty="0">
                <a:solidFill>
                  <a:schemeClr val="tx1"/>
                </a:solidFill>
              </a:rPr>
              <a:t>[</a:t>
            </a:r>
            <a:r>
              <a:rPr lang="ru-RU" altLang="ru-RU" sz="2600" dirty="0">
                <a:solidFill>
                  <a:schemeClr val="tx1"/>
                </a:solidFill>
              </a:rPr>
              <a:t>Примеры значения данных</a:t>
            </a:r>
            <a:r>
              <a:rPr lang="en-US" altLang="ru-RU" sz="2600" dirty="0">
                <a:solidFill>
                  <a:schemeClr val="tx1"/>
                </a:solidFill>
              </a:rPr>
              <a:t>]</a:t>
            </a:r>
            <a:endParaRPr lang="ru-RU" altLang="ru-RU" sz="2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ru-RU" altLang="ru-RU" dirty="0"/>
          </a:p>
        </p:txBody>
      </p:sp>
      <p:sp>
        <p:nvSpPr>
          <p:cNvPr id="54276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891338" y="6227763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66D3C9C-D0C1-4F97-8176-9E39F8C1F019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ru-RU" altLang="ru-RU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423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Пример: Домашняя библиотека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37488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Создать каталог домашней библиотеки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Атрибуты поиска книги: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Тематика, вид издания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Название издания и/ или ключевые слова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Фамилию, имя (инициалы) автора, редактора, 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составителя, переводчика или художника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Название и место издательства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Год выпуска.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Результаты поиска: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Хранимые атрибуты книги (включая аннотацию, 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описание приложения и сведения об оригинале перевода)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Место хранения издания  (шкаф, полка)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Текущий держатель (читатель) издания, его контакты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В библиотеке каждая книга присутствует </a:t>
            </a:r>
            <a:r>
              <a:rPr lang="ru-RU" sz="1800" i="1" dirty="0"/>
              <a:t>в одном экземпляре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Расширения видов изданий: </a:t>
            </a:r>
            <a:r>
              <a:rPr lang="ru-RU" sz="1600" dirty="0">
                <a:solidFill>
                  <a:schemeClr val="tx1"/>
                </a:solidFill>
              </a:rPr>
              <a:t>электронные книги и аудиокниги, 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хранимые на компьютерах, ноутбуках, планшетах и смартфонах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Расширение мест хранения: </a:t>
            </a:r>
            <a:r>
              <a:rPr lang="ru-RU" sz="1600" dirty="0">
                <a:solidFill>
                  <a:schemeClr val="tx1"/>
                </a:solidFill>
              </a:rPr>
              <a:t>дача, офис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485632" y="6464808"/>
            <a:ext cx="658368" cy="393192"/>
          </a:xfrm>
        </p:spPr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792887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Преобразование блоков </a:t>
            </a:r>
            <a:r>
              <a:rPr lang="en-US" altLang="ru-RU" dirty="0"/>
              <a:t>ER-</a:t>
            </a:r>
            <a:r>
              <a:rPr lang="ru-RU" altLang="ru-RU" dirty="0"/>
              <a:t>диаграммы </a:t>
            </a:r>
          </a:p>
        </p:txBody>
      </p:sp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514350" y="1238249"/>
            <a:ext cx="8629650" cy="5147446"/>
          </a:xfrm>
          <a:solidFill>
            <a:srgbClr val="FFFFFF"/>
          </a:solidFill>
        </p:spPr>
        <p:txBody>
          <a:bodyPr/>
          <a:lstStyle/>
          <a:p>
            <a:pPr marL="88900" indent="0">
              <a:buNone/>
            </a:pPr>
            <a:r>
              <a:rPr lang="ru-RU" alt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377084" y="6385694"/>
            <a:ext cx="766916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3861EC-8879-47B5-9702-99D6ACA12B4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CC7FBF-9CAC-3A05-88D6-BF19B3233646}"/>
              </a:ext>
            </a:extLst>
          </p:cNvPr>
          <p:cNvSpPr/>
          <p:nvPr/>
        </p:nvSpPr>
        <p:spPr bwMode="auto">
          <a:xfrm>
            <a:off x="4241404" y="1577509"/>
            <a:ext cx="2026663" cy="988717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CREATOR</a:t>
            </a:r>
          </a:p>
          <a:p>
            <a:pPr marL="265113" marR="0" indent="-2651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(PK)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creator_ID</a:t>
            </a:r>
            <a:r>
              <a:rPr lang="en-US" sz="1200" b="0" dirty="0">
                <a:latin typeface="Arial Narrow" panose="020B0606020202030204" pitchFamily="34" charset="0"/>
              </a:rPr>
              <a:t>: integer </a:t>
            </a:r>
            <a:r>
              <a:rPr lang="en-US" sz="1200" b="0" dirty="0" err="1">
                <a:latin typeface="Arial Narrow" panose="020B0606020202030204" pitchFamily="34" charset="0"/>
              </a:rPr>
              <a:t>creator_FIO</a:t>
            </a:r>
            <a:r>
              <a:rPr lang="en-US" sz="1200" b="0" dirty="0">
                <a:latin typeface="Arial Narrow" panose="020B0606020202030204" pitchFamily="34" charset="0"/>
              </a:rPr>
              <a:t>: varchar</a:t>
            </a:r>
          </a:p>
          <a:p>
            <a:pPr marL="265113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 Narrow" panose="020B0606020202030204" pitchFamily="34" charset="0"/>
              </a:rPr>
              <a:t>c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reator_initials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varchar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61BED3-06D2-B467-DD5A-195083301D16}"/>
              </a:ext>
            </a:extLst>
          </p:cNvPr>
          <p:cNvSpPr/>
          <p:nvPr/>
        </p:nvSpPr>
        <p:spPr bwMode="auto">
          <a:xfrm>
            <a:off x="1282878" y="1577509"/>
            <a:ext cx="1593057" cy="988718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</a:t>
            </a:r>
            <a:endParaRPr kumimoji="0" lang="en-US" sz="1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создатель_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оздатель_ФИО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создатель_</a:t>
            </a:r>
            <a:r>
              <a:rPr lang="ru-RU" sz="1200" b="0" dirty="0" err="1">
                <a:latin typeface="Arial Narrow" panose="020B0606020202030204" pitchFamily="34" charset="0"/>
              </a:rPr>
              <a:t>инициалы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240E6D98-64B2-0D94-392B-C8A43A3A3175}"/>
              </a:ext>
            </a:extLst>
          </p:cNvPr>
          <p:cNvSpPr/>
          <p:nvPr/>
        </p:nvSpPr>
        <p:spPr bwMode="auto">
          <a:xfrm>
            <a:off x="3177035" y="1811395"/>
            <a:ext cx="840658" cy="412955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1FEB1-384F-9EA7-E8DC-E2CAB1CD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9" t="32624" r="28780" b="48249"/>
          <a:stretch/>
        </p:blipFill>
        <p:spPr bwMode="auto">
          <a:xfrm>
            <a:off x="1282878" y="3013006"/>
            <a:ext cx="1593057" cy="125296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4F47A43-E293-CBA2-D465-17641BC904AF}"/>
              </a:ext>
            </a:extLst>
          </p:cNvPr>
          <p:cNvSpPr/>
          <p:nvPr/>
        </p:nvSpPr>
        <p:spPr bwMode="auto">
          <a:xfrm>
            <a:off x="3177035" y="3322722"/>
            <a:ext cx="840658" cy="412955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98C7BB-0C7A-35AE-71D4-A85ED058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28" y="2992266"/>
            <a:ext cx="2258324" cy="127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15DFC03-8A33-61D0-DDE8-8C05B80E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9" t="32624" r="28780" b="48249"/>
          <a:stretch/>
        </p:blipFill>
        <p:spPr bwMode="auto">
          <a:xfrm>
            <a:off x="1282878" y="4682041"/>
            <a:ext cx="1593057" cy="125296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19976117-D482-D89A-98D6-2EB0C3EEC273}"/>
              </a:ext>
            </a:extLst>
          </p:cNvPr>
          <p:cNvSpPr/>
          <p:nvPr/>
        </p:nvSpPr>
        <p:spPr bwMode="auto">
          <a:xfrm>
            <a:off x="3177035" y="5032228"/>
            <a:ext cx="840658" cy="412955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1A15C-98DC-0838-93D1-6633BB2BE776}"/>
              </a:ext>
            </a:extLst>
          </p:cNvPr>
          <p:cNvSpPr txBox="1"/>
          <p:nvPr/>
        </p:nvSpPr>
        <p:spPr>
          <a:xfrm>
            <a:off x="4642676" y="3042502"/>
            <a:ext cx="1032388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Creator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4E7F179-E756-DF3A-4893-0AFF2B1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24" y="4570366"/>
            <a:ext cx="2289628" cy="15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A2C298-1D03-2035-4FBA-9FBB92681053}"/>
              </a:ext>
            </a:extLst>
          </p:cNvPr>
          <p:cNvSpPr txBox="1"/>
          <p:nvPr/>
        </p:nvSpPr>
        <p:spPr>
          <a:xfrm>
            <a:off x="6491778" y="1701130"/>
            <a:ext cx="2652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PowerPoint</a:t>
            </a:r>
          </a:p>
          <a:p>
            <a:r>
              <a:rPr lang="ru-RU" sz="1400" b="0" dirty="0"/>
              <a:t>Замена и редактирование названий атрибутов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1C8F4-5335-F1A0-1F22-01FD8D89A16D}"/>
              </a:ext>
            </a:extLst>
          </p:cNvPr>
          <p:cNvSpPr txBox="1"/>
          <p:nvPr/>
        </p:nvSpPr>
        <p:spPr>
          <a:xfrm>
            <a:off x="6496087" y="3238093"/>
            <a:ext cx="236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Draw.io</a:t>
            </a:r>
          </a:p>
          <a:p>
            <a:r>
              <a:rPr lang="ru-RU" sz="1400" b="0" dirty="0"/>
              <a:t>Замена и редактирование названий атрибутов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F49AD-2D37-1360-0332-4A324D92C7A6}"/>
              </a:ext>
            </a:extLst>
          </p:cNvPr>
          <p:cNvSpPr txBox="1"/>
          <p:nvPr/>
        </p:nvSpPr>
        <p:spPr>
          <a:xfrm>
            <a:off x="6466591" y="4815674"/>
            <a:ext cx="1885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Draw.io</a:t>
            </a:r>
          </a:p>
          <a:p>
            <a:r>
              <a:rPr lang="ru-RU" sz="1400" b="0" dirty="0"/>
              <a:t>Замена блоков, ввод и копирование названий атрибутов</a:t>
            </a:r>
          </a:p>
        </p:txBody>
      </p:sp>
    </p:spTree>
    <p:extLst>
      <p:ext uri="{BB962C8B-B14F-4D97-AF65-F5344CB8AC3E}">
        <p14:creationId xmlns:p14="http://schemas.microsoft.com/office/powerpoint/2010/main" val="21102640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Типы и домены данных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Что такое домен данных?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Именованная область допустимых значений однотипных атрибутов – прикладной тип данных, задаёт ограничения для значений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Тип данных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Диапазон значений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Список допустимых значений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Условие</a:t>
            </a:r>
            <a:endParaRPr lang="en-US" altLang="ru-RU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Примеры доменов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 err="1">
                <a:solidFill>
                  <a:schemeClr val="tx1"/>
                </a:solidFill>
              </a:rPr>
              <a:t>Тип_ИНН_юрлиц</a:t>
            </a:r>
            <a:r>
              <a:rPr lang="ru-RU" altLang="ru-RU" dirty="0">
                <a:solidFill>
                  <a:schemeClr val="tx1"/>
                </a:solidFill>
              </a:rPr>
              <a:t> или Цифры(10)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Деньги(20,4)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Список: </a:t>
            </a:r>
            <a:r>
              <a:rPr lang="en-US" altLang="ru-RU" dirty="0">
                <a:solidFill>
                  <a:schemeClr val="tx1"/>
                </a:solidFill>
              </a:rPr>
              <a:t>“</a:t>
            </a:r>
            <a:r>
              <a:rPr lang="ru-RU" altLang="ru-RU" dirty="0">
                <a:solidFill>
                  <a:schemeClr val="tx1"/>
                </a:solidFill>
              </a:rPr>
              <a:t>малый</a:t>
            </a:r>
            <a:r>
              <a:rPr lang="en-US" altLang="ru-RU" dirty="0">
                <a:solidFill>
                  <a:schemeClr val="tx1"/>
                </a:solidFill>
              </a:rPr>
              <a:t>”</a:t>
            </a:r>
            <a:r>
              <a:rPr lang="ru-RU" altLang="ru-RU" dirty="0">
                <a:solidFill>
                  <a:schemeClr val="tx1"/>
                </a:solidFill>
              </a:rPr>
              <a:t>; </a:t>
            </a:r>
            <a:r>
              <a:rPr lang="en-US" altLang="ru-RU" dirty="0">
                <a:solidFill>
                  <a:schemeClr val="tx1"/>
                </a:solidFill>
              </a:rPr>
              <a:t>“</a:t>
            </a:r>
            <a:r>
              <a:rPr lang="ru-RU" altLang="ru-RU" dirty="0">
                <a:solidFill>
                  <a:schemeClr val="tx1"/>
                </a:solidFill>
              </a:rPr>
              <a:t>средний</a:t>
            </a:r>
            <a:r>
              <a:rPr lang="en-US" altLang="ru-RU" dirty="0">
                <a:solidFill>
                  <a:schemeClr val="tx1"/>
                </a:solidFill>
              </a:rPr>
              <a:t>”</a:t>
            </a:r>
            <a:r>
              <a:rPr lang="ru-RU" altLang="ru-RU" dirty="0">
                <a:solidFill>
                  <a:schemeClr val="tx1"/>
                </a:solidFill>
              </a:rPr>
              <a:t>; </a:t>
            </a:r>
            <a:r>
              <a:rPr lang="en-US" altLang="ru-RU" dirty="0">
                <a:solidFill>
                  <a:schemeClr val="tx1"/>
                </a:solidFill>
              </a:rPr>
              <a:t>“</a:t>
            </a:r>
            <a:r>
              <a:rPr lang="ru-RU" altLang="ru-RU" dirty="0">
                <a:solidFill>
                  <a:schemeClr val="tx1"/>
                </a:solidFill>
              </a:rPr>
              <a:t>большой</a:t>
            </a:r>
            <a:r>
              <a:rPr lang="en-US" altLang="ru-RU" dirty="0">
                <a:solidFill>
                  <a:schemeClr val="tx1"/>
                </a:solidFill>
              </a:rPr>
              <a:t>”</a:t>
            </a:r>
            <a:endParaRPr lang="ru-RU" altLang="ru-RU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15000" y="2990088"/>
            <a:ext cx="3319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Домен данных – тип данных и его ограничения, задает область допустимых значений в виде длины/ разрядности, диапазона или списка значений, формата (шаблона) значения. </a:t>
            </a:r>
            <a:endParaRPr lang="ru-RU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8652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Логическая модель данных</a:t>
            </a:r>
            <a:br>
              <a:rPr lang="ru-RU" dirty="0"/>
            </a:br>
            <a:r>
              <a:rPr lang="ru-RU" dirty="0"/>
              <a:t>«Домашняя библиотека»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27156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F3F79C3-DB56-BD8E-84F7-C3F45D100AAE}"/>
              </a:ext>
            </a:extLst>
          </p:cNvPr>
          <p:cNvSpPr txBox="1">
            <a:spLocks/>
          </p:cNvSpPr>
          <p:nvPr/>
        </p:nvSpPr>
        <p:spPr bwMode="gray">
          <a:xfrm>
            <a:off x="514350" y="1232790"/>
            <a:ext cx="8629650" cy="5007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0" kern="0"/>
          </a:p>
          <a:p>
            <a:pPr marL="0" indent="0">
              <a:buFont typeface="Wingdings" panose="05000000000000000000" pitchFamily="2" charset="2"/>
              <a:buNone/>
            </a:pPr>
            <a:endParaRPr lang="ru-RU" b="0" kern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C34E028-A7FD-62C0-2609-E3D168D0C805}"/>
              </a:ext>
            </a:extLst>
          </p:cNvPr>
          <p:cNvSpPr/>
          <p:nvPr/>
        </p:nvSpPr>
        <p:spPr bwMode="auto">
          <a:xfrm>
            <a:off x="1037947" y="2681989"/>
            <a:ext cx="1369110" cy="1688843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КНИГА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книга_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книга_название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книга_аннотация</a:t>
            </a:r>
            <a:endParaRPr lang="en-US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>
                <a:latin typeface="Arial Narrow" panose="020B0606020202030204" pitchFamily="34" charset="0"/>
              </a:rPr>
              <a:t>тема_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вид_изд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>
                <a:latin typeface="Arial Narrow" panose="020B0606020202030204" pitchFamily="34" charset="0"/>
              </a:rPr>
              <a:t>издательство_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издание_год</a:t>
            </a:r>
            <a:endParaRPr lang="en-US" sz="1200" b="0" dirty="0">
              <a:latin typeface="Arial Narrow" panose="020B0606020202030204" pitchFamily="34" charset="0"/>
            </a:endParaRPr>
          </a:p>
          <a:p>
            <a:pPr marL="88900" indent="-88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ru-RU" sz="1200" b="0" dirty="0">
                <a:latin typeface="Arial Narrow" panose="020B0606020202030204" pitchFamily="34" charset="0"/>
              </a:rPr>
              <a:t> место_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88900" indent="-88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ru-RU" sz="1200" b="0" dirty="0">
                <a:latin typeface="Arial Narrow" panose="020B0606020202030204" pitchFamily="34" charset="0"/>
              </a:rPr>
              <a:t> </a:t>
            </a:r>
            <a:r>
              <a:rPr lang="ru-RU" sz="1200" b="0" dirty="0">
                <a:solidFill>
                  <a:srgbClr val="C00000"/>
                </a:solidFill>
                <a:latin typeface="Arial Narrow" panose="020B0606020202030204" pitchFamily="34" charset="0"/>
              </a:rPr>
              <a:t>выдача_</a:t>
            </a:r>
            <a:r>
              <a:rPr lang="en-US" sz="1200" b="0" dirty="0">
                <a:solidFill>
                  <a:srgbClr val="C00000"/>
                </a:solidFill>
                <a:latin typeface="Arial Narrow" panose="020B0606020202030204" pitchFamily="34" charset="0"/>
              </a:rPr>
              <a:t>ID</a:t>
            </a:r>
          </a:p>
          <a:p>
            <a:pPr marL="88900" indent="-88900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sz="1200" b="0" dirty="0">
              <a:latin typeface="Arial Narrow" panose="020B0606020202030204" pitchFamily="34" charset="0"/>
            </a:endParaRPr>
          </a:p>
          <a:p>
            <a:pPr marL="92075"/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DF34B2C-3000-BE57-959B-FA09CA0A43BF}"/>
              </a:ext>
            </a:extLst>
          </p:cNvPr>
          <p:cNvSpPr/>
          <p:nvPr/>
        </p:nvSpPr>
        <p:spPr bwMode="auto">
          <a:xfrm>
            <a:off x="5164902" y="5062176"/>
            <a:ext cx="1528507" cy="971585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0" u="sng" dirty="0">
                <a:latin typeface="Arial Narrow" panose="020B0606020202030204" pitchFamily="34" charset="0"/>
              </a:rPr>
              <a:t>ЧИТАТЕЛЬ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читатель_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читатель_ФИО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читатель_телефон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C7A024-3CD4-DB4B-118E-B28CFCD46E99}"/>
              </a:ext>
            </a:extLst>
          </p:cNvPr>
          <p:cNvSpPr/>
          <p:nvPr/>
        </p:nvSpPr>
        <p:spPr bwMode="auto">
          <a:xfrm>
            <a:off x="3138452" y="3846652"/>
            <a:ext cx="1369110" cy="803897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ИЗДАТЕЛЬСТВО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издательство_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издательство_имя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город_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E99751-CFF3-C2A4-419D-518472E1848B}"/>
              </a:ext>
            </a:extLst>
          </p:cNvPr>
          <p:cNvSpPr/>
          <p:nvPr/>
        </p:nvSpPr>
        <p:spPr bwMode="auto">
          <a:xfrm>
            <a:off x="1037947" y="5138021"/>
            <a:ext cx="1367773" cy="9076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РАЗМЕЩЕНИЕ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</a:t>
            </a:r>
            <a:r>
              <a:rPr lang="ru-RU" sz="1200" b="0" dirty="0">
                <a:latin typeface="Arial Narrow" panose="020B0606020202030204" pitchFamily="34" charset="0"/>
              </a:rPr>
              <a:t> место_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шкаф_</a:t>
            </a:r>
            <a:r>
              <a:rPr lang="en-US" sz="1200" b="0" dirty="0">
                <a:latin typeface="Arial Narrow" panose="020B0606020202030204" pitchFamily="34" charset="0"/>
              </a:rPr>
              <a:t>N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полка</a:t>
            </a:r>
            <a:r>
              <a:rPr lang="en-US" sz="1200" b="0" dirty="0">
                <a:latin typeface="Arial Narrow" panose="020B0606020202030204" pitchFamily="34" charset="0"/>
              </a:rPr>
              <a:t>_N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4B3A451-3AFC-5B23-CF2A-8BD14B4B42CA}"/>
              </a:ext>
            </a:extLst>
          </p:cNvPr>
          <p:cNvCxnSpPr>
            <a:stCxn id="13" idx="1"/>
          </p:cNvCxnSpPr>
          <p:nvPr/>
        </p:nvCxnSpPr>
        <p:spPr bwMode="auto">
          <a:xfrm flipH="1">
            <a:off x="2414732" y="4248601"/>
            <a:ext cx="7237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4D63F18-0AD8-1993-B1C7-0132FC1607D6}"/>
              </a:ext>
            </a:extLst>
          </p:cNvPr>
          <p:cNvCxnSpPr>
            <a:stCxn id="14" idx="0"/>
            <a:endCxn id="11" idx="2"/>
          </p:cNvCxnSpPr>
          <p:nvPr/>
        </p:nvCxnSpPr>
        <p:spPr bwMode="auto">
          <a:xfrm flipV="1">
            <a:off x="1721834" y="4370832"/>
            <a:ext cx="668" cy="7671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stealth" w="lg" len="lg"/>
            <a:tailEnd type="none" w="med" len="med"/>
          </a:ln>
          <a:effectLst/>
        </p:spPr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1A6CC23-A956-BDFD-C2BE-D1E36113F00E}"/>
              </a:ext>
            </a:extLst>
          </p:cNvPr>
          <p:cNvCxnSpPr>
            <a:stCxn id="44" idx="1"/>
            <a:endCxn id="11" idx="2"/>
          </p:cNvCxnSpPr>
          <p:nvPr/>
        </p:nvCxnSpPr>
        <p:spPr bwMode="auto">
          <a:xfrm flipH="1" flipV="1">
            <a:off x="1722502" y="4370832"/>
            <a:ext cx="1430288" cy="11689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706C67D-C331-349F-AE3C-EEA10F0D2AB5}"/>
              </a:ext>
            </a:extLst>
          </p:cNvPr>
          <p:cNvSpPr/>
          <p:nvPr/>
        </p:nvSpPr>
        <p:spPr bwMode="auto">
          <a:xfrm>
            <a:off x="5164901" y="1459777"/>
            <a:ext cx="1528507" cy="673862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СОЗДАТЕЛЬ_</a:t>
            </a: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РОЛЬ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роль_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роль_название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90E8FC5-16D1-55DF-99E8-9F76198EBA36}"/>
              </a:ext>
            </a:extLst>
          </p:cNvPr>
          <p:cNvSpPr/>
          <p:nvPr/>
        </p:nvSpPr>
        <p:spPr bwMode="auto">
          <a:xfrm>
            <a:off x="3099287" y="1453625"/>
            <a:ext cx="1369110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ИЗДАНИЕ_</a:t>
            </a: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ВИД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 err="1">
                <a:latin typeface="Arial Narrow" panose="020B0606020202030204" pitchFamily="34" charset="0"/>
              </a:rPr>
              <a:t>вид_изд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вид_изд_название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F99CC44-48B7-72A1-315D-440742777756}"/>
              </a:ext>
            </a:extLst>
          </p:cNvPr>
          <p:cNvSpPr/>
          <p:nvPr/>
        </p:nvSpPr>
        <p:spPr bwMode="auto">
          <a:xfrm>
            <a:off x="1045622" y="1438278"/>
            <a:ext cx="1369110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ТЕМА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тема_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r>
              <a:rPr lang="ru-RU" sz="1200" b="0" dirty="0">
                <a:latin typeface="Arial Narrow" panose="020B0606020202030204" pitchFamily="34" charset="0"/>
              </a:rPr>
              <a:t/>
            </a:r>
            <a:br>
              <a:rPr lang="ru-RU" sz="1200" b="0" dirty="0">
                <a:latin typeface="Arial Narrow" panose="020B0606020202030204" pitchFamily="34" charset="0"/>
              </a:rPr>
            </a:br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тема_название</a:t>
            </a:r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5DCD6CB-D0E5-7FFD-7D21-D07968561FA2}"/>
              </a:ext>
            </a:extLst>
          </p:cNvPr>
          <p:cNvCxnSpPr>
            <a:cxnSpLocks/>
            <a:stCxn id="21" idx="1"/>
            <a:endCxn id="11" idx="0"/>
          </p:cNvCxnSpPr>
          <p:nvPr/>
        </p:nvCxnSpPr>
        <p:spPr bwMode="auto">
          <a:xfrm flipH="1">
            <a:off x="1722502" y="1788924"/>
            <a:ext cx="1376785" cy="8930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57B395-A491-16D4-897A-38B51EC664AF}"/>
              </a:ext>
            </a:extLst>
          </p:cNvPr>
          <p:cNvCxnSpPr>
            <a:stCxn id="19" idx="1"/>
            <a:endCxn id="38" idx="0"/>
          </p:cNvCxnSpPr>
          <p:nvPr/>
        </p:nvCxnSpPr>
        <p:spPr bwMode="auto">
          <a:xfrm flipH="1">
            <a:off x="3793873" y="1796708"/>
            <a:ext cx="1371028" cy="752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E208539-C820-D93D-AAB8-F5E63338FC65}"/>
              </a:ext>
            </a:extLst>
          </p:cNvPr>
          <p:cNvSpPr/>
          <p:nvPr/>
        </p:nvSpPr>
        <p:spPr bwMode="auto">
          <a:xfrm>
            <a:off x="5164900" y="3832691"/>
            <a:ext cx="1546795" cy="831817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ГОРОД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город_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город_имя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страна_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8AE596A-D6C2-220C-78B7-A93E918778E1}"/>
              </a:ext>
            </a:extLst>
          </p:cNvPr>
          <p:cNvSpPr/>
          <p:nvPr/>
        </p:nvSpPr>
        <p:spPr bwMode="auto">
          <a:xfrm>
            <a:off x="7274578" y="3846652"/>
            <a:ext cx="1369110" cy="817856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СТРАНА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страна_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страна_имя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28FABE8-48CC-7022-6492-8776D891B3BA}"/>
              </a:ext>
            </a:extLst>
          </p:cNvPr>
          <p:cNvCxnSpPr>
            <a:stCxn id="33" idx="1"/>
            <a:endCxn id="13" idx="3"/>
          </p:cNvCxnSpPr>
          <p:nvPr/>
        </p:nvCxnSpPr>
        <p:spPr bwMode="auto">
          <a:xfrm flipH="1">
            <a:off x="4507562" y="4248600"/>
            <a:ext cx="657338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4C94B73-5B99-6B85-95AA-16330BD31CE3}"/>
              </a:ext>
            </a:extLst>
          </p:cNvPr>
          <p:cNvCxnSpPr>
            <a:stCxn id="34" idx="1"/>
            <a:endCxn id="33" idx="3"/>
          </p:cNvCxnSpPr>
          <p:nvPr/>
        </p:nvCxnSpPr>
        <p:spPr bwMode="auto">
          <a:xfrm flipH="1" flipV="1">
            <a:off x="6711695" y="4248600"/>
            <a:ext cx="562883" cy="69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27025CC-4061-F61E-BD83-6F42027F4615}"/>
              </a:ext>
            </a:extLst>
          </p:cNvPr>
          <p:cNvSpPr/>
          <p:nvPr/>
        </p:nvSpPr>
        <p:spPr bwMode="auto">
          <a:xfrm>
            <a:off x="3119348" y="2549564"/>
            <a:ext cx="1349049" cy="8928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УЧАСТИЕ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книга_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создатель_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роль_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B721256-1B74-B9E9-C584-5DB394C57A8B}"/>
              </a:ext>
            </a:extLst>
          </p:cNvPr>
          <p:cNvCxnSpPr>
            <a:stCxn id="38" idx="1"/>
          </p:cNvCxnSpPr>
          <p:nvPr/>
        </p:nvCxnSpPr>
        <p:spPr bwMode="auto">
          <a:xfrm flipH="1" flipV="1">
            <a:off x="2405722" y="2994120"/>
            <a:ext cx="713626" cy="18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96A5A12-D99E-A75B-15B2-326E66A30C25}"/>
              </a:ext>
            </a:extLst>
          </p:cNvPr>
          <p:cNvCxnSpPr>
            <a:cxnSpLocks/>
            <a:stCxn id="43" idx="1"/>
            <a:endCxn id="38" idx="3"/>
          </p:cNvCxnSpPr>
          <p:nvPr/>
        </p:nvCxnSpPr>
        <p:spPr bwMode="auto">
          <a:xfrm flipH="1" flipV="1">
            <a:off x="4468397" y="2996012"/>
            <a:ext cx="712291" cy="102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6F61F5-9A1A-4C48-D88B-A74AC35FF99C}"/>
              </a:ext>
            </a:extLst>
          </p:cNvPr>
          <p:cNvCxnSpPr>
            <a:stCxn id="30" idx="2"/>
            <a:endCxn id="11" idx="0"/>
          </p:cNvCxnSpPr>
          <p:nvPr/>
        </p:nvCxnSpPr>
        <p:spPr bwMode="auto">
          <a:xfrm flipH="1">
            <a:off x="1722502" y="2108876"/>
            <a:ext cx="7675" cy="5731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42" name="Полилиния 114">
            <a:extLst>
              <a:ext uri="{FF2B5EF4-FFF2-40B4-BE49-F238E27FC236}">
                <a16:creationId xmlns:a16="http://schemas.microsoft.com/office/drawing/2014/main" id="{8A6A35B8-D520-8154-A22D-10ABF4A66FAD}"/>
              </a:ext>
            </a:extLst>
          </p:cNvPr>
          <p:cNvSpPr/>
          <p:nvPr/>
        </p:nvSpPr>
        <p:spPr bwMode="auto">
          <a:xfrm rot="20290573">
            <a:off x="1315773" y="4498298"/>
            <a:ext cx="1096478" cy="290262"/>
          </a:xfrm>
          <a:custGeom>
            <a:avLst/>
            <a:gdLst>
              <a:gd name="connsiteX0" fmla="*/ 0 w 1074470"/>
              <a:gd name="connsiteY0" fmla="*/ 0 h 290262"/>
              <a:gd name="connsiteX1" fmla="*/ 292608 w 1074470"/>
              <a:gd name="connsiteY1" fmla="*/ 283464 h 290262"/>
              <a:gd name="connsiteX2" fmla="*/ 1005840 w 1074470"/>
              <a:gd name="connsiteY2" fmla="*/ 201168 h 290262"/>
              <a:gd name="connsiteX3" fmla="*/ 1005840 w 1074470"/>
              <a:gd name="connsiteY3" fmla="*/ 192024 h 29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70" h="290262">
                <a:moveTo>
                  <a:pt x="0" y="0"/>
                </a:moveTo>
                <a:cubicBezTo>
                  <a:pt x="62484" y="124968"/>
                  <a:pt x="124968" y="249936"/>
                  <a:pt x="292608" y="283464"/>
                </a:cubicBezTo>
                <a:cubicBezTo>
                  <a:pt x="460248" y="316992"/>
                  <a:pt x="886968" y="216408"/>
                  <a:pt x="1005840" y="201168"/>
                </a:cubicBezTo>
                <a:cubicBezTo>
                  <a:pt x="1124712" y="185928"/>
                  <a:pt x="1065276" y="188976"/>
                  <a:pt x="1005840" y="1920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ECA0466-0200-4B53-0896-7D1B32845BF7}"/>
              </a:ext>
            </a:extLst>
          </p:cNvPr>
          <p:cNvSpPr/>
          <p:nvPr/>
        </p:nvSpPr>
        <p:spPr bwMode="auto">
          <a:xfrm>
            <a:off x="5180688" y="2572646"/>
            <a:ext cx="1528506" cy="867219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создатель_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оздатель_ФИО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с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Narrow" panose="020B0606020202030204" pitchFamily="34" charset="0"/>
              </a:rPr>
              <a:t>оздатель_инициалы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FF14840-674C-CD16-6656-95867A6C9CDE}"/>
              </a:ext>
            </a:extLst>
          </p:cNvPr>
          <p:cNvSpPr/>
          <p:nvPr/>
        </p:nvSpPr>
        <p:spPr bwMode="auto">
          <a:xfrm>
            <a:off x="3152790" y="5048942"/>
            <a:ext cx="1388215" cy="981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Narrow" panose="020B0606020202030204" pitchFamily="34" charset="0"/>
              </a:rPr>
              <a:t>ВЫДАЧА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Narrow" panose="020B0606020202030204" pitchFamily="34" charset="0"/>
              </a:rPr>
              <a:t>выдача_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Narrow" panose="020B0606020202030204" pitchFamily="34" charset="0"/>
              </a:rPr>
              <a:t>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выдача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Narrow" panose="020B0606020202030204" pitchFamily="34" charset="0"/>
              </a:rPr>
              <a:t>_дата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Narrow" panose="020B0606020202030204" pitchFamily="34" charset="0"/>
            </a:endParaRP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1200" b="0" dirty="0">
                <a:solidFill>
                  <a:srgbClr val="C00000"/>
                </a:solidFill>
                <a:latin typeface="Arial Narrow" panose="020B0606020202030204" pitchFamily="34" charset="0"/>
              </a:rPr>
              <a:t>   </a:t>
            </a:r>
            <a:r>
              <a:rPr lang="ru-RU" sz="12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возврат_срок</a:t>
            </a:r>
            <a:endParaRPr lang="ru-RU" sz="1200" b="0" dirty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r>
              <a:rPr lang="ru-RU" sz="1200" b="0" dirty="0">
                <a:solidFill>
                  <a:srgbClr val="C00000"/>
                </a:solidFill>
                <a:latin typeface="Arial Narrow" panose="020B0606020202030204" pitchFamily="34" charset="0"/>
              </a:rPr>
              <a:t>   читатель_</a:t>
            </a:r>
            <a:r>
              <a:rPr lang="en-US" sz="1200" b="0" dirty="0">
                <a:solidFill>
                  <a:srgbClr val="C00000"/>
                </a:solidFill>
                <a:latin typeface="Arial Narrow" panose="020B0606020202030204" pitchFamily="34" charset="0"/>
              </a:rPr>
              <a:t>ID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0119069-EA39-625A-9421-50853579FC7D}"/>
              </a:ext>
            </a:extLst>
          </p:cNvPr>
          <p:cNvCxnSpPr>
            <a:stCxn id="12" idx="1"/>
            <a:endCxn id="44" idx="3"/>
          </p:cNvCxnSpPr>
          <p:nvPr/>
        </p:nvCxnSpPr>
        <p:spPr bwMode="auto">
          <a:xfrm flipH="1" flipV="1">
            <a:off x="4541005" y="5539760"/>
            <a:ext cx="623897" cy="82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</p:cxn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E3129BC6-CD83-D018-E977-210931EA1A70}"/>
              </a:ext>
            </a:extLst>
          </p:cNvPr>
          <p:cNvGrpSpPr/>
          <p:nvPr/>
        </p:nvGrpSpPr>
        <p:grpSpPr>
          <a:xfrm>
            <a:off x="7318822" y="1423530"/>
            <a:ext cx="1516030" cy="1634347"/>
            <a:chOff x="7274578" y="1438278"/>
            <a:chExt cx="1516030" cy="1634347"/>
          </a:xfrm>
        </p:grpSpPr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3D9B6DF2-0F49-0266-5A8D-34E3FDADF908}"/>
                </a:ext>
              </a:extLst>
            </p:cNvPr>
            <p:cNvGrpSpPr/>
            <p:nvPr/>
          </p:nvGrpSpPr>
          <p:grpSpPr>
            <a:xfrm>
              <a:off x="7421498" y="2038496"/>
              <a:ext cx="1369110" cy="383301"/>
              <a:chOff x="4695297" y="5073602"/>
              <a:chExt cx="1123516" cy="383301"/>
            </a:xfrm>
          </p:grpSpPr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63D06F64-8AFB-821E-2BA1-4E65F610F2A3}"/>
                  </a:ext>
                </a:extLst>
              </p:cNvPr>
              <p:cNvCxnSpPr/>
              <p:nvPr/>
            </p:nvCxnSpPr>
            <p:spPr bwMode="auto">
              <a:xfrm>
                <a:off x="4695297" y="5456903"/>
                <a:ext cx="953336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E0DD39-6BD3-BFB4-BDCA-3C598B505328}"/>
                  </a:ext>
                </a:extLst>
              </p:cNvPr>
              <p:cNvSpPr txBox="1"/>
              <p:nvPr/>
            </p:nvSpPr>
            <p:spPr>
              <a:xfrm>
                <a:off x="4695297" y="5073602"/>
                <a:ext cx="1123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/>
                  <a:t>N        </a:t>
                </a:r>
                <a:r>
                  <a:rPr lang="ru-RU" sz="1800" b="0" dirty="0"/>
                  <a:t>    </a:t>
                </a:r>
                <a:r>
                  <a:rPr lang="en-US" sz="1800" b="0" dirty="0"/>
                  <a:t>1</a:t>
                </a:r>
                <a:endParaRPr lang="ru-RU" sz="1800" b="0" dirty="0"/>
              </a:p>
            </p:txBody>
          </p:sp>
        </p:grp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C5FD8759-6FE8-9F13-8382-A916201490BE}"/>
                </a:ext>
              </a:extLst>
            </p:cNvPr>
            <p:cNvGrpSpPr/>
            <p:nvPr/>
          </p:nvGrpSpPr>
          <p:grpSpPr>
            <a:xfrm>
              <a:off x="7397375" y="2689324"/>
              <a:ext cx="1369110" cy="383301"/>
              <a:chOff x="4695297" y="5073602"/>
              <a:chExt cx="1123516" cy="383301"/>
            </a:xfrm>
          </p:grpSpPr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40EB9669-DBD6-BAA2-ABAD-CFD09DC0B652}"/>
                  </a:ext>
                </a:extLst>
              </p:cNvPr>
              <p:cNvCxnSpPr/>
              <p:nvPr/>
            </p:nvCxnSpPr>
            <p:spPr bwMode="auto">
              <a:xfrm>
                <a:off x="4695297" y="5456903"/>
                <a:ext cx="953336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6E60DB-6BA9-9274-71D8-ABAC68D7498E}"/>
                  </a:ext>
                </a:extLst>
              </p:cNvPr>
              <p:cNvSpPr txBox="1"/>
              <p:nvPr/>
            </p:nvSpPr>
            <p:spPr>
              <a:xfrm>
                <a:off x="4695297" y="5073602"/>
                <a:ext cx="1123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b="0" dirty="0"/>
                  <a:t>0,</a:t>
                </a:r>
                <a:r>
                  <a:rPr lang="en-US" sz="1800" b="0" dirty="0"/>
                  <a:t>N  </a:t>
                </a:r>
                <a:r>
                  <a:rPr lang="ru-RU" sz="1800" b="0" dirty="0"/>
                  <a:t>    0,</a:t>
                </a:r>
                <a:r>
                  <a:rPr lang="en-US" sz="1800" b="0" dirty="0"/>
                  <a:t>1</a:t>
                </a:r>
                <a:endParaRPr lang="ru-RU" sz="1800" b="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473E96-031F-6D0C-1CEA-1F28BAE531C5}"/>
                </a:ext>
              </a:extLst>
            </p:cNvPr>
            <p:cNvSpPr txBox="1"/>
            <p:nvPr/>
          </p:nvSpPr>
          <p:spPr>
            <a:xfrm>
              <a:off x="7274578" y="1438278"/>
              <a:ext cx="14919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Упрощенная нотация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06244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Физическая модель данных</a:t>
            </a:r>
            <a:br>
              <a:rPr lang="ru-RU" dirty="0"/>
            </a:br>
            <a:r>
              <a:rPr lang="ru-RU" dirty="0"/>
              <a:t>«Домашняя библиотека»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27156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dirty="0"/>
              <a:t>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441924" y="2580394"/>
            <a:ext cx="1369110" cy="973756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CREATOR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creator_ID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 Narrow" panose="020B0606020202030204" pitchFamily="34" charset="0"/>
              </a:rPr>
              <a:t>creator_FIO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role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647852" y="2681989"/>
            <a:ext cx="2024381" cy="1643123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u="sng" dirty="0">
                <a:latin typeface="Arial" charset="0"/>
              </a:rPr>
              <a:t>BOOK</a:t>
            </a:r>
          </a:p>
          <a:p>
            <a:r>
              <a:rPr lang="en-US" sz="1200" b="0" dirty="0" err="1">
                <a:latin typeface="Arial Narrow" panose="020B0606020202030204" pitchFamily="34" charset="0"/>
              </a:rPr>
              <a:t>book_ID</a:t>
            </a:r>
            <a:r>
              <a:rPr lang="en-US" sz="1200" b="0" dirty="0">
                <a:latin typeface="Arial Narrow" panose="020B0606020202030204" pitchFamily="34" charset="0"/>
              </a:rPr>
              <a:t>:	INT</a:t>
            </a:r>
          </a:p>
          <a:p>
            <a:r>
              <a:rPr lang="en-US" sz="1200" b="0" dirty="0" err="1">
                <a:latin typeface="Arial Narrow" panose="020B0606020202030204" pitchFamily="34" charset="0"/>
              </a:rPr>
              <a:t>book_title</a:t>
            </a:r>
            <a:r>
              <a:rPr lang="en-US" sz="1200" b="0" dirty="0">
                <a:latin typeface="Arial Narrow" panose="020B0606020202030204" pitchFamily="34" charset="0"/>
              </a:rPr>
              <a:t>: 	varchar(500)</a:t>
            </a:r>
          </a:p>
          <a:p>
            <a:r>
              <a:rPr lang="en-US" sz="1200" b="0" dirty="0" err="1">
                <a:latin typeface="Arial Narrow" panose="020B0606020202030204" pitchFamily="34" charset="0"/>
              </a:rPr>
              <a:t>book_annot</a:t>
            </a:r>
            <a:r>
              <a:rPr lang="en-US" sz="1200" b="0" dirty="0">
                <a:latin typeface="Arial Narrow" panose="020B0606020202030204" pitchFamily="34" charset="0"/>
              </a:rPr>
              <a:t>:	varchar(1000)</a:t>
            </a: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subject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ID:	INT</a:t>
            </a: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bk_kind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ID:	INT</a:t>
            </a:r>
            <a:endParaRPr lang="ru-RU" sz="1200" b="0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publisher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ID:	INT</a:t>
            </a: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year:	INT</a:t>
            </a: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location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ID:	INT</a:t>
            </a: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reader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ID:	INT</a:t>
            </a:r>
          </a:p>
          <a:p>
            <a:pPr marL="92075"/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801615" y="4932670"/>
            <a:ext cx="1369110" cy="1099116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u="sng" dirty="0">
                <a:latin typeface="Arial" charset="0"/>
              </a:rPr>
              <a:t>READER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en-US" sz="1200" b="0" dirty="0" err="1">
                <a:latin typeface="Arial Narrow" panose="020B0606020202030204" pitchFamily="34" charset="0"/>
              </a:rPr>
              <a:t>reader_ID</a:t>
            </a:r>
            <a:r>
              <a:rPr lang="en-US" sz="1200" b="0" dirty="0">
                <a:latin typeface="Arial Narrow" panose="020B0606020202030204" pitchFamily="34" charset="0"/>
              </a:rPr>
              <a:t>: INT</a:t>
            </a:r>
          </a:p>
          <a:p>
            <a:pPr marL="92075"/>
            <a:r>
              <a:rPr lang="en-US" sz="1200" b="0" dirty="0" err="1">
                <a:latin typeface="Arial Narrow" panose="020B0606020202030204" pitchFamily="34" charset="0"/>
              </a:rPr>
              <a:t>reader_FIO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Дата_выдачи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Срок_возврата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3083729" y="3736677"/>
            <a:ext cx="1888471" cy="8993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PUBLISHER</a:t>
            </a:r>
            <a:endParaRPr kumimoji="0" lang="ru-RU" sz="1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8064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publisher_ID</a:t>
            </a:r>
            <a:r>
              <a:rPr lang="en-US" sz="1200" b="0" dirty="0">
                <a:latin typeface="Arial Narrow" panose="020B0606020202030204" pitchFamily="34" charset="0"/>
              </a:rPr>
              <a:t>: INT</a:t>
            </a:r>
          </a:p>
          <a:p>
            <a:pPr>
              <a:tabLst>
                <a:tab pos="8064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publisher_NM</a:t>
            </a:r>
            <a:r>
              <a:rPr lang="en-US" sz="1200" b="0" dirty="0">
                <a:latin typeface="Arial Narrow" panose="020B0606020202030204" pitchFamily="34" charset="0"/>
              </a:rPr>
              <a:t>: INT</a:t>
            </a:r>
          </a:p>
          <a:p>
            <a:pPr>
              <a:tabLst>
                <a:tab pos="80645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city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ID:	INT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47852" y="4907953"/>
            <a:ext cx="1369110" cy="9076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u="sng" dirty="0">
                <a:latin typeface="Arial" charset="0"/>
              </a:rPr>
              <a:t>PLACE</a:t>
            </a:r>
            <a:endParaRPr lang="ru-RU" sz="1200" b="0" u="sng" dirty="0">
              <a:latin typeface="Arial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en-US" sz="1200" b="0" dirty="0" err="1">
                <a:latin typeface="Arial Narrow" panose="020B0606020202030204" pitchFamily="34" charset="0"/>
              </a:rPr>
              <a:t>place_ID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Шкаф№</a:t>
            </a:r>
          </a:p>
          <a:p>
            <a:pPr marL="92075"/>
            <a:r>
              <a:rPr lang="en-US" sz="1200" b="0" dirty="0" err="1">
                <a:latin typeface="Arial Narrow" panose="020B0606020202030204" pitchFamily="34" charset="0"/>
              </a:rPr>
              <a:t>shelf_no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cxnSp>
        <p:nvCxnSpPr>
          <p:cNvPr id="16" name="Прямая со стрелкой 15"/>
          <p:cNvCxnSpPr>
            <a:cxnSpLocks/>
            <a:stCxn id="8" idx="1"/>
          </p:cNvCxnSpPr>
          <p:nvPr/>
        </p:nvCxnSpPr>
        <p:spPr bwMode="auto">
          <a:xfrm flipH="1" flipV="1">
            <a:off x="2670896" y="4176801"/>
            <a:ext cx="412833" cy="95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5" name="Прямая со стрелкой 24"/>
          <p:cNvCxnSpPr>
            <a:cxnSpLocks/>
            <a:stCxn id="9" idx="0"/>
            <a:endCxn id="6" idx="2"/>
          </p:cNvCxnSpPr>
          <p:nvPr/>
        </p:nvCxnSpPr>
        <p:spPr bwMode="auto">
          <a:xfrm flipV="1">
            <a:off x="1332407" y="4325112"/>
            <a:ext cx="327636" cy="582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36" name="Прямая со стрелкой 35"/>
          <p:cNvCxnSpPr>
            <a:cxnSpLocks/>
            <a:endCxn id="6" idx="2"/>
          </p:cNvCxnSpPr>
          <p:nvPr/>
        </p:nvCxnSpPr>
        <p:spPr bwMode="auto">
          <a:xfrm flipH="1" flipV="1">
            <a:off x="1660043" y="4325112"/>
            <a:ext cx="1250812" cy="5824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0" name="Прямоугольник 19"/>
          <p:cNvSpPr/>
          <p:nvPr/>
        </p:nvSpPr>
        <p:spPr bwMode="auto">
          <a:xfrm>
            <a:off x="5486170" y="1522459"/>
            <a:ext cx="1369110" cy="716351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ROLE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en-US" sz="1200" b="0" dirty="0" err="1">
                <a:latin typeface="Arial Narrow" panose="020B0606020202030204" pitchFamily="34" charset="0"/>
              </a:rPr>
              <a:t>role_ID</a:t>
            </a:r>
            <a:endParaRPr lang="en-US" sz="1200" b="0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en-US" sz="1200" b="0" dirty="0" err="1">
                <a:latin typeface="Arial Narrow" panose="020B0606020202030204" pitchFamily="34" charset="0"/>
              </a:rPr>
              <a:t>role_name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3052238" y="1545336"/>
            <a:ext cx="1888471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EDITION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64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edition_ID</a:t>
            </a:r>
            <a:r>
              <a:rPr lang="en-US" sz="1200" b="0" dirty="0">
                <a:latin typeface="Arial Narrow" panose="020B0606020202030204" pitchFamily="34" charset="0"/>
              </a:rPr>
              <a:t>:	integer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64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edition_title</a:t>
            </a:r>
            <a:r>
              <a:rPr lang="en-US" sz="1200" b="0" dirty="0">
                <a:latin typeface="Arial Narrow" panose="020B0606020202030204" pitchFamily="34" charset="0"/>
              </a:rPr>
              <a:t>:	varchar(100)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647852" y="1545336"/>
            <a:ext cx="2024381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u="sng" dirty="0">
                <a:latin typeface="Arial" charset="0"/>
              </a:rPr>
              <a:t>TOPIC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2313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topic_ID</a:t>
            </a:r>
            <a:r>
              <a:rPr lang="en-US" sz="1200" b="0" dirty="0">
                <a:latin typeface="Arial Narrow" panose="020B0606020202030204" pitchFamily="34" charset="0"/>
              </a:rPr>
              <a:t> (PK): 	integer</a:t>
            </a:r>
            <a:r>
              <a:rPr lang="ru-RU" sz="1200" b="0" dirty="0">
                <a:latin typeface="Arial Narrow" panose="020B0606020202030204" pitchFamily="34" charset="0"/>
              </a:rPr>
              <a:t/>
            </a:r>
            <a:br>
              <a:rPr lang="ru-RU" sz="1200" b="0" dirty="0">
                <a:latin typeface="Arial Narrow" panose="020B0606020202030204" pitchFamily="34" charset="0"/>
              </a:rPr>
            </a:br>
            <a:r>
              <a:rPr lang="en-US" sz="1200" b="0" dirty="0" err="1">
                <a:latin typeface="Arial Narrow" panose="020B0606020202030204" pitchFamily="34" charset="0"/>
              </a:rPr>
              <a:t>topic_title</a:t>
            </a:r>
            <a:r>
              <a:rPr lang="en-US" sz="1200" b="0" dirty="0">
                <a:latin typeface="Arial Narrow" panose="020B0606020202030204" pitchFamily="34" charset="0"/>
              </a:rPr>
              <a:t>: varchar(100)</a:t>
            </a:r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9" name="Прямая со стрелкой 28"/>
          <p:cNvCxnSpPr>
            <a:cxnSpLocks/>
            <a:endCxn id="6" idx="0"/>
          </p:cNvCxnSpPr>
          <p:nvPr/>
        </p:nvCxnSpPr>
        <p:spPr bwMode="auto">
          <a:xfrm flipH="1">
            <a:off x="1660043" y="2215934"/>
            <a:ext cx="2409037" cy="466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60" name="Прямая со стрелкой 59"/>
          <p:cNvCxnSpPr>
            <a:cxnSpLocks/>
            <a:stCxn id="20" idx="2"/>
            <a:endCxn id="45" idx="0"/>
          </p:cNvCxnSpPr>
          <p:nvPr/>
        </p:nvCxnSpPr>
        <p:spPr bwMode="auto">
          <a:xfrm flipH="1">
            <a:off x="3977124" y="2238810"/>
            <a:ext cx="2193601" cy="412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2" name="Прямоугольник 21"/>
          <p:cNvSpPr/>
          <p:nvPr/>
        </p:nvSpPr>
        <p:spPr bwMode="auto">
          <a:xfrm>
            <a:off x="5430078" y="3760174"/>
            <a:ext cx="1369110" cy="875833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CITY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en-US" sz="1200" b="0" dirty="0" err="1">
                <a:latin typeface="Arial Narrow" panose="020B0606020202030204" pitchFamily="34" charset="0"/>
              </a:rPr>
              <a:t>city_ID</a:t>
            </a:r>
            <a:endParaRPr lang="en-US" sz="1200" b="0" dirty="0">
              <a:latin typeface="Arial Narrow" panose="020B0606020202030204" pitchFamily="34" charset="0"/>
            </a:endParaRPr>
          </a:p>
          <a:p>
            <a:pPr marL="92075"/>
            <a:r>
              <a:rPr lang="en-US" sz="1200" b="0" dirty="0" err="1">
                <a:latin typeface="Arial Narrow" panose="020B0606020202030204" pitchFamily="34" charset="0"/>
              </a:rPr>
              <a:t>city_name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en-US" sz="1200" b="0" dirty="0">
                <a:latin typeface="Arial Narrow" panose="020B0606020202030204" pitchFamily="34" charset="0"/>
              </a:rPr>
              <a:t>country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7539754" y="3859302"/>
            <a:ext cx="1369110" cy="681272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COUNTRY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country_ID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 Narrow" panose="020B0606020202030204" pitchFamily="34" charset="0"/>
              </a:rPr>
              <a:t>country_name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7" name="Прямая со стрелкой 26"/>
          <p:cNvCxnSpPr>
            <a:cxnSpLocks/>
            <a:stCxn id="22" idx="1"/>
            <a:endCxn id="8" idx="3"/>
          </p:cNvCxnSpPr>
          <p:nvPr/>
        </p:nvCxnSpPr>
        <p:spPr bwMode="auto">
          <a:xfrm flipH="1" flipV="1">
            <a:off x="4972200" y="4186343"/>
            <a:ext cx="457878" cy="117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8" name="Прямая со стрелкой 27"/>
          <p:cNvCxnSpPr>
            <a:stCxn id="26" idx="1"/>
            <a:endCxn id="22" idx="3"/>
          </p:cNvCxnSpPr>
          <p:nvPr/>
        </p:nvCxnSpPr>
        <p:spPr bwMode="auto">
          <a:xfrm flipH="1" flipV="1">
            <a:off x="6799188" y="4198091"/>
            <a:ext cx="740566" cy="18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45" name="Прямоугольник 44"/>
          <p:cNvSpPr/>
          <p:nvPr/>
        </p:nvSpPr>
        <p:spPr bwMode="auto">
          <a:xfrm>
            <a:off x="3032888" y="2651582"/>
            <a:ext cx="1888471" cy="813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u="sng" dirty="0">
                <a:latin typeface="Arial" charset="0"/>
              </a:rPr>
              <a:t>PARTY</a:t>
            </a:r>
          </a:p>
          <a:p>
            <a:pPr>
              <a:tabLst>
                <a:tab pos="80645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book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ID:	INT</a:t>
            </a:r>
          </a:p>
          <a:p>
            <a:pPr>
              <a:tabLst>
                <a:tab pos="80645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creator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ID:	INT</a:t>
            </a:r>
          </a:p>
          <a:p>
            <a:pPr>
              <a:tabLst>
                <a:tab pos="8064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role_ID</a:t>
            </a:r>
            <a:r>
              <a:rPr lang="en-US" sz="1200" b="0" dirty="0">
                <a:latin typeface="Arial Narrow" panose="020B0606020202030204" pitchFamily="34" charset="0"/>
              </a:rPr>
              <a:t>	INT</a:t>
            </a:r>
          </a:p>
          <a:p>
            <a:pPr marL="92075"/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46" name="Прямая со стрелкой 45"/>
          <p:cNvCxnSpPr>
            <a:cxnSpLocks/>
            <a:stCxn id="45" idx="1"/>
          </p:cNvCxnSpPr>
          <p:nvPr/>
        </p:nvCxnSpPr>
        <p:spPr bwMode="auto">
          <a:xfrm flipH="1">
            <a:off x="2663075" y="3058344"/>
            <a:ext cx="369813" cy="44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  <p:cxnSp>
        <p:nvCxnSpPr>
          <p:cNvPr id="51" name="Прямая со стрелкой 50"/>
          <p:cNvCxnSpPr>
            <a:cxnSpLocks/>
            <a:stCxn id="5" idx="1"/>
            <a:endCxn id="45" idx="3"/>
          </p:cNvCxnSpPr>
          <p:nvPr/>
        </p:nvCxnSpPr>
        <p:spPr bwMode="auto">
          <a:xfrm flipH="1" flipV="1">
            <a:off x="4921359" y="3058344"/>
            <a:ext cx="520565" cy="89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112" name="Прямая со стрелкой 111"/>
          <p:cNvCxnSpPr>
            <a:stCxn id="24" idx="2"/>
            <a:endCxn id="6" idx="0"/>
          </p:cNvCxnSpPr>
          <p:nvPr/>
        </p:nvCxnSpPr>
        <p:spPr bwMode="auto">
          <a:xfrm>
            <a:off x="1660043" y="2215934"/>
            <a:ext cx="0" cy="466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115" name="Полилиния 114"/>
          <p:cNvSpPr/>
          <p:nvPr/>
        </p:nvSpPr>
        <p:spPr bwMode="auto">
          <a:xfrm rot="21322437">
            <a:off x="1580836" y="4495517"/>
            <a:ext cx="1165451" cy="290262"/>
          </a:xfrm>
          <a:custGeom>
            <a:avLst/>
            <a:gdLst>
              <a:gd name="connsiteX0" fmla="*/ 0 w 1074470"/>
              <a:gd name="connsiteY0" fmla="*/ 0 h 290262"/>
              <a:gd name="connsiteX1" fmla="*/ 292608 w 1074470"/>
              <a:gd name="connsiteY1" fmla="*/ 283464 h 290262"/>
              <a:gd name="connsiteX2" fmla="*/ 1005840 w 1074470"/>
              <a:gd name="connsiteY2" fmla="*/ 201168 h 290262"/>
              <a:gd name="connsiteX3" fmla="*/ 1005840 w 1074470"/>
              <a:gd name="connsiteY3" fmla="*/ 192024 h 29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70" h="290262">
                <a:moveTo>
                  <a:pt x="0" y="0"/>
                </a:moveTo>
                <a:cubicBezTo>
                  <a:pt x="62484" y="124968"/>
                  <a:pt x="124968" y="249936"/>
                  <a:pt x="292608" y="283464"/>
                </a:cubicBezTo>
                <a:cubicBezTo>
                  <a:pt x="460248" y="316992"/>
                  <a:pt x="886968" y="216408"/>
                  <a:pt x="1005840" y="201168"/>
                </a:cubicBezTo>
                <a:cubicBezTo>
                  <a:pt x="1124712" y="185928"/>
                  <a:pt x="1065276" y="188976"/>
                  <a:pt x="1005840" y="1920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036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Физическая модель данных</a:t>
            </a:r>
            <a:br>
              <a:rPr lang="ru-RU" dirty="0"/>
            </a:br>
            <a:r>
              <a:rPr lang="ru-RU" dirty="0"/>
              <a:t>«Домашняя библиотека»</a:t>
            </a:r>
            <a:r>
              <a:rPr lang="en-US" dirty="0"/>
              <a:t> </a:t>
            </a:r>
            <a:r>
              <a:rPr lang="en-US" b="0" dirty="0"/>
              <a:t>(draw.io)</a:t>
            </a: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1388" y="1237488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421328" y="6365113"/>
            <a:ext cx="722672" cy="476250"/>
          </a:xfrm>
        </p:spPr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ABFE74-C47D-2838-C748-4673CF65A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41"/>
          <a:stretch/>
        </p:blipFill>
        <p:spPr bwMode="auto">
          <a:xfrm>
            <a:off x="1140239" y="1073356"/>
            <a:ext cx="7496631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 bwMode="auto">
          <a:xfrm>
            <a:off x="5349240" y="4069080"/>
            <a:ext cx="1252728" cy="23774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672" y="4176019"/>
            <a:ext cx="142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issue_year</a:t>
            </a:r>
            <a:r>
              <a:rPr lang="en-US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: integer</a:t>
            </a:r>
            <a:endParaRPr lang="ru-RU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 bwMode="auto">
          <a:xfrm>
            <a:off x="3291840" y="5696712"/>
            <a:ext cx="1564373" cy="18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6598368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57188" indent="0"/>
            <a:r>
              <a:rPr lang="ru-RU" altLang="ru-RU" dirty="0">
                <a:solidFill>
                  <a:srgbClr val="800000"/>
                </a:solidFill>
              </a:rPr>
              <a:t>Описание физической модели данных</a:t>
            </a:r>
            <a:br>
              <a:rPr lang="ru-RU" altLang="ru-RU" dirty="0">
                <a:solidFill>
                  <a:srgbClr val="800000"/>
                </a:solidFill>
              </a:rPr>
            </a:br>
            <a:r>
              <a:rPr lang="ru-RU" altLang="ru-RU" dirty="0">
                <a:solidFill>
                  <a:srgbClr val="800000"/>
                </a:solidFill>
              </a:rPr>
              <a:t>«Домашняя библиотека»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494776" y="6381750"/>
            <a:ext cx="649224" cy="476250"/>
          </a:xfrm>
        </p:spPr>
        <p:txBody>
          <a:bodyPr anchor="ctr"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27</a:t>
            </a:fld>
            <a:endParaRPr lang="ru-RU" alt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14350" y="1216152"/>
            <a:ext cx="8629650" cy="491032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765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ru-RU" altLang="ru-RU" sz="2800"/>
              <a:t>Терпения и удачи всем, кто связан </a:t>
            </a:r>
            <a:br>
              <a:rPr lang="ru-RU" altLang="ru-RU" sz="2800"/>
            </a:br>
            <a:r>
              <a:rPr lang="ru-RU" altLang="ru-RU" sz="2800"/>
              <a:t>с моделированием данных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236472"/>
            <a:ext cx="8629650" cy="5051616"/>
          </a:xfrm>
          <a:solidFill>
            <a:srgbClr val="FFFFFF"/>
          </a:solidFill>
        </p:spPr>
        <p:txBody>
          <a:bodyPr/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000" b="1" dirty="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5400" b="1" dirty="0"/>
              <a:t>Спасибо за внимание!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dirty="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dirty="0"/>
          </a:p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RU" b="1" dirty="0"/>
              <a:t>Валерий Иванович Артемьев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dirty="0"/>
              <a:t>Департамент данных, проектов и процессов</a:t>
            </a:r>
            <a:br>
              <a:rPr lang="ru-RU" altLang="ru-RU" dirty="0"/>
            </a:br>
            <a:r>
              <a:rPr lang="ru-RU" altLang="ru-RU" dirty="0"/>
              <a:t>Банк России</a:t>
            </a:r>
          </a:p>
          <a:p>
            <a:pPr algn="ctr">
              <a:lnSpc>
                <a:spcPct val="8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ru-RU" dirty="0"/>
              <a:t>   </a:t>
            </a:r>
            <a:r>
              <a:rPr lang="ru-RU" altLang="ru-RU" dirty="0"/>
              <a:t>Тел.: +7(495) 753-96-25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dirty="0"/>
              <a:t>    e-mail:</a:t>
            </a:r>
            <a:r>
              <a:rPr lang="ru-RU" altLang="ru-RU" dirty="0"/>
              <a:t> </a:t>
            </a:r>
            <a:r>
              <a:rPr lang="en-US" altLang="ru-RU" dirty="0"/>
              <a:t>avi@cbr.ru</a:t>
            </a:r>
            <a:endParaRPr lang="ru-RU" altLang="ru-RU" dirty="0"/>
          </a:p>
          <a:p>
            <a:pPr>
              <a:lnSpc>
                <a:spcPct val="80000"/>
              </a:lnSpc>
            </a:pPr>
            <a:endParaRPr lang="ru-RU" altLang="ru-RU" dirty="0"/>
          </a:p>
        </p:txBody>
      </p:sp>
      <p:sp>
        <p:nvSpPr>
          <p:cNvPr id="5837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934200" y="62880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0FA5082-6767-4009-9D0F-66B8CEF9FA62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ru-RU" altLang="ru-RU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/>
            <a:r>
              <a:rPr lang="ru-RU" altLang="ru-RU" sz="3600"/>
              <a:t>Физическая модель данных</a:t>
            </a:r>
          </a:p>
        </p:txBody>
      </p:sp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457200" y="1238251"/>
            <a:ext cx="8686800" cy="5103556"/>
          </a:xfrm>
          <a:solidFill>
            <a:srgbClr val="FFFFFF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000" i="1" dirty="0"/>
              <a:t>Детальная модель данных отражает необходимые потребности бизнеса, ограничения выбранной абстракции и конкретной реализации в виде БД. 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728075" y="6380163"/>
            <a:ext cx="415925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3861EC-8879-47B5-9702-99D6ACA12B4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8475" y="2464814"/>
            <a:ext cx="8604250" cy="2777683"/>
          </a:xfrm>
          <a:prstGeom prst="rect">
            <a:avLst/>
          </a:prstGeom>
          <a:solidFill>
            <a:srgbClr val="99FF99"/>
          </a:solidFill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Выполняется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дополнительная нормализация или </a:t>
            </a:r>
            <a:r>
              <a:rPr lang="ru-RU" sz="1800" b="0" i="1" kern="0" dirty="0" err="1">
                <a:solidFill>
                  <a:srgbClr val="000000"/>
                </a:solidFill>
                <a:latin typeface="Arial"/>
                <a:cs typeface="+mn-cs"/>
              </a:rPr>
              <a:t>денормализация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 баз данных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Сущности данных представляются в виде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таблиц и представлений базы данных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.</a:t>
            </a:r>
            <a:endParaRPr lang="en-US" sz="1800" b="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Атрибуты реализуются в виде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колонок таблицы БД.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Идентификаторы и ссылки преобразуются в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первичные (</a:t>
            </a:r>
            <a:r>
              <a:rPr lang="en-US" sz="1800" b="0" i="1" kern="0" dirty="0">
                <a:solidFill>
                  <a:srgbClr val="000000"/>
                </a:solidFill>
                <a:latin typeface="Arial"/>
                <a:cs typeface="+mn-cs"/>
              </a:rPr>
              <a:t>primary key)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и внешние ключи </a:t>
            </a:r>
            <a:r>
              <a:rPr lang="en-US" sz="1800" b="0" i="1" kern="0" dirty="0">
                <a:solidFill>
                  <a:srgbClr val="000000"/>
                </a:solidFill>
                <a:latin typeface="Arial"/>
                <a:cs typeface="+mn-cs"/>
              </a:rPr>
              <a:t>(foreign key)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БД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.</a:t>
            </a:r>
            <a:endParaRPr lang="ru-RU" sz="1800" b="0" i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Использование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типов данных </a:t>
            </a:r>
            <a:r>
              <a:rPr lang="en-US" sz="1800" b="0" i="1" kern="0" dirty="0">
                <a:solidFill>
                  <a:srgbClr val="000000"/>
                </a:solidFill>
                <a:latin typeface="Arial"/>
                <a:cs typeface="+mn-cs"/>
              </a:rPr>
              <a:t>SQL</a:t>
            </a:r>
            <a:r>
              <a:rPr lang="en-US" sz="1800" b="0" kern="0" dirty="0">
                <a:solidFill>
                  <a:srgbClr val="000000"/>
                </a:solidFill>
                <a:latin typeface="Arial"/>
                <a:cs typeface="+mn-cs"/>
              </a:rPr>
              <a:t>.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На основе физической модели БД формируется </a:t>
            </a:r>
            <a:r>
              <a:rPr lang="en-US" sz="1800" b="0" i="1" kern="0" dirty="0">
                <a:solidFill>
                  <a:srgbClr val="000000"/>
                </a:solidFill>
                <a:latin typeface="Arial"/>
                <a:cs typeface="+mn-cs"/>
              </a:rPr>
              <a:t>DDL-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скрипты для генерации объектов БД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293370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Шаги создания физической модели данных</a:t>
            </a:r>
          </a:p>
        </p:txBody>
      </p:sp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514350" y="1238250"/>
            <a:ext cx="8629650" cy="5092087"/>
          </a:xfrm>
          <a:solidFill>
            <a:srgbClr val="FFFFFF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000" i="1" dirty="0"/>
              <a:t> 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541086" y="6393416"/>
            <a:ext cx="58162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3861EC-8879-47B5-9702-99D6ACA12B4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54683B7-F80F-AC7B-602A-0EC4C0C713A2}"/>
              </a:ext>
            </a:extLst>
          </p:cNvPr>
          <p:cNvSpPr txBox="1">
            <a:spLocks/>
          </p:cNvSpPr>
          <p:nvPr/>
        </p:nvSpPr>
        <p:spPr bwMode="gray">
          <a:xfrm>
            <a:off x="514350" y="1228344"/>
            <a:ext cx="8629650" cy="50454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1600" b="0" kern="0">
              <a:solidFill>
                <a:schemeClr val="tx1"/>
              </a:solidFill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0" kern="0"/>
          </a:p>
          <a:p>
            <a:pPr marL="171450" indent="-171450">
              <a:spcBef>
                <a:spcPct val="0"/>
              </a:spcBef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endParaRPr lang="ru-RU" sz="1200" b="0" kern="12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15210ED-4D7D-8102-9347-7A24C8AC8DD5}"/>
              </a:ext>
            </a:extLst>
          </p:cNvPr>
          <p:cNvSpPr txBox="1">
            <a:spLocks/>
          </p:cNvSpPr>
          <p:nvPr/>
        </p:nvSpPr>
        <p:spPr bwMode="gray">
          <a:xfrm>
            <a:off x="526251" y="1284881"/>
            <a:ext cx="8629650" cy="50454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1600" b="0" kern="0">
              <a:solidFill>
                <a:schemeClr val="tx1"/>
              </a:solidFill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0" kern="0"/>
          </a:p>
          <a:p>
            <a:pPr marL="171450" indent="-171450">
              <a:spcBef>
                <a:spcPct val="0"/>
              </a:spcBef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endParaRPr lang="ru-RU" sz="1200" b="0" kern="12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ятиугольник 1">
            <a:extLst>
              <a:ext uri="{FF2B5EF4-FFF2-40B4-BE49-F238E27FC236}">
                <a16:creationId xmlns:a16="http://schemas.microsoft.com/office/drawing/2014/main" id="{067DF80B-6332-04B5-5F10-59B30F9AA2AE}"/>
              </a:ext>
            </a:extLst>
          </p:cNvPr>
          <p:cNvSpPr/>
          <p:nvPr/>
        </p:nvSpPr>
        <p:spPr bwMode="auto">
          <a:xfrm>
            <a:off x="722377" y="2177156"/>
            <a:ext cx="1749908" cy="829024"/>
          </a:xfrm>
          <a:prstGeom prst="homePlate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92075">
              <a:defRPr/>
            </a:pP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F9736E-1378-265E-7592-ED95BD77D633}"/>
              </a:ext>
            </a:extLst>
          </p:cNvPr>
          <p:cNvSpPr/>
          <p:nvPr/>
        </p:nvSpPr>
        <p:spPr>
          <a:xfrm>
            <a:off x="861298" y="2328755"/>
            <a:ext cx="1342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Подготовительный шаг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3336D3-0481-AC40-8D59-E520AE6E44A1}"/>
              </a:ext>
            </a:extLst>
          </p:cNvPr>
          <p:cNvGrpSpPr/>
          <p:nvPr/>
        </p:nvGrpSpPr>
        <p:grpSpPr>
          <a:xfrm>
            <a:off x="2059377" y="2177156"/>
            <a:ext cx="2071584" cy="829024"/>
            <a:chOff x="1415098" y="1934812"/>
            <a:chExt cx="2071584" cy="1117218"/>
          </a:xfrm>
        </p:grpSpPr>
        <p:sp>
          <p:nvSpPr>
            <p:cNvPr id="8" name="Шеврон 11">
              <a:extLst>
                <a:ext uri="{FF2B5EF4-FFF2-40B4-BE49-F238E27FC236}">
                  <a16:creationId xmlns:a16="http://schemas.microsoft.com/office/drawing/2014/main" id="{B49631B7-710A-A668-66E5-38C5F70D6C7C}"/>
                </a:ext>
              </a:extLst>
            </p:cNvPr>
            <p:cNvSpPr/>
            <p:nvPr/>
          </p:nvSpPr>
          <p:spPr bwMode="auto">
            <a:xfrm>
              <a:off x="1415098" y="1934812"/>
              <a:ext cx="2071584" cy="1117218"/>
            </a:xfrm>
            <a:prstGeom prst="chevron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 sz="1200" b="0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5327CF4-083A-1AAE-6F46-5030B029161B}"/>
                </a:ext>
              </a:extLst>
            </p:cNvPr>
            <p:cNvSpPr/>
            <p:nvPr/>
          </p:nvSpPr>
          <p:spPr>
            <a:xfrm>
              <a:off x="1961541" y="2160906"/>
              <a:ext cx="13675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ru-RU" sz="1200" b="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0" name="Шеврон 2">
            <a:extLst>
              <a:ext uri="{FF2B5EF4-FFF2-40B4-BE49-F238E27FC236}">
                <a16:creationId xmlns:a16="http://schemas.microsoft.com/office/drawing/2014/main" id="{60048372-6570-4800-11A7-B6C1FA11EE38}"/>
              </a:ext>
            </a:extLst>
          </p:cNvPr>
          <p:cNvSpPr/>
          <p:nvPr/>
        </p:nvSpPr>
        <p:spPr bwMode="auto">
          <a:xfrm>
            <a:off x="3718054" y="2177156"/>
            <a:ext cx="1998304" cy="829024"/>
          </a:xfrm>
          <a:prstGeom prst="chevron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defRPr/>
            </a:pP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715BA1-264B-B778-263C-92B848C38289}"/>
              </a:ext>
            </a:extLst>
          </p:cNvPr>
          <p:cNvSpPr/>
          <p:nvPr/>
        </p:nvSpPr>
        <p:spPr>
          <a:xfrm>
            <a:off x="2202909" y="3673887"/>
            <a:ext cx="144371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Дополнительная нормализация</a:t>
            </a:r>
          </a:p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 err="1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Денормализация</a:t>
            </a:r>
            <a:endParaRPr lang="ru-RU" sz="1200" b="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D0221A6-1022-51AC-EB13-A2A914666011}"/>
              </a:ext>
            </a:extLst>
          </p:cNvPr>
          <p:cNvGrpSpPr/>
          <p:nvPr/>
        </p:nvGrpSpPr>
        <p:grpSpPr>
          <a:xfrm>
            <a:off x="6890182" y="2176202"/>
            <a:ext cx="1957934" cy="829024"/>
            <a:chOff x="632991" y="4833256"/>
            <a:chExt cx="1490194" cy="1117218"/>
          </a:xfrm>
        </p:grpSpPr>
        <p:sp>
          <p:nvSpPr>
            <p:cNvPr id="13" name="Шеврон 11">
              <a:extLst>
                <a:ext uri="{FF2B5EF4-FFF2-40B4-BE49-F238E27FC236}">
                  <a16:creationId xmlns:a16="http://schemas.microsoft.com/office/drawing/2014/main" id="{BAD276FB-666C-C294-BC1D-F23FE334FDCA}"/>
                </a:ext>
              </a:extLst>
            </p:cNvPr>
            <p:cNvSpPr/>
            <p:nvPr/>
          </p:nvSpPr>
          <p:spPr bwMode="auto">
            <a:xfrm>
              <a:off x="632991" y="4833256"/>
              <a:ext cx="1490194" cy="1117218"/>
            </a:xfrm>
            <a:prstGeom prst="chevron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 sz="1200" b="0" dirty="0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58BD6CE7-6079-1D2C-1C7A-E46F380D5448}"/>
                </a:ext>
              </a:extLst>
            </p:cNvPr>
            <p:cNvSpPr/>
            <p:nvPr/>
          </p:nvSpPr>
          <p:spPr>
            <a:xfrm>
              <a:off x="1006550" y="5060636"/>
              <a:ext cx="1012007" cy="62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1200" b="0" dirty="0">
                  <a:latin typeface="Arial Narrow" panose="020B0606020202030204" pitchFamily="34" charset="0"/>
                </a:rPr>
                <a:t>Документирование ФМД</a:t>
              </a:r>
            </a:p>
          </p:txBody>
        </p:sp>
      </p:grpSp>
      <p:sp>
        <p:nvSpPr>
          <p:cNvPr id="16" name="Шеврон 10">
            <a:extLst>
              <a:ext uri="{FF2B5EF4-FFF2-40B4-BE49-F238E27FC236}">
                <a16:creationId xmlns:a16="http://schemas.microsoft.com/office/drawing/2014/main" id="{079052A8-DAC6-4EB7-32C5-0EA786DA577E}"/>
              </a:ext>
            </a:extLst>
          </p:cNvPr>
          <p:cNvSpPr/>
          <p:nvPr/>
        </p:nvSpPr>
        <p:spPr bwMode="auto">
          <a:xfrm>
            <a:off x="5300041" y="2177155"/>
            <a:ext cx="2006015" cy="829024"/>
          </a:xfrm>
          <a:prstGeom prst="chevron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ts val="0"/>
              </a:spcBef>
              <a:defRPr/>
            </a:pPr>
            <a:endParaRPr lang="ru-RU" sz="1600" dirty="0">
              <a:latin typeface="Arial Narrow" panose="020B060602020203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9E4E113-064A-E65D-74F3-769AD1D7884D}"/>
              </a:ext>
            </a:extLst>
          </p:cNvPr>
          <p:cNvSpPr/>
          <p:nvPr/>
        </p:nvSpPr>
        <p:spPr>
          <a:xfrm>
            <a:off x="5732835" y="2285936"/>
            <a:ext cx="1256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Определение ограничений целостности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D6615E9-D83C-9521-13D7-F6D1AA2A721D}"/>
              </a:ext>
            </a:extLst>
          </p:cNvPr>
          <p:cNvSpPr/>
          <p:nvPr/>
        </p:nvSpPr>
        <p:spPr>
          <a:xfrm>
            <a:off x="735645" y="3676731"/>
            <a:ext cx="136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Заготовка </a:t>
            </a:r>
            <a:b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диаграммы ФМД </a:t>
            </a:r>
            <a:b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на основе ЛМД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E22D359-4E2E-BD4B-5C2E-84945DCE633E}"/>
              </a:ext>
            </a:extLst>
          </p:cNvPr>
          <p:cNvSpPr/>
          <p:nvPr/>
        </p:nvSpPr>
        <p:spPr>
          <a:xfrm>
            <a:off x="4292756" y="2251448"/>
            <a:ext cx="1007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Определение таблиц </a:t>
            </a:r>
            <a:br>
              <a:rPr lang="ru-RU" sz="1200" b="0" dirty="0">
                <a:latin typeface="Arial Narrow" panose="020B0606020202030204" pitchFamily="34" charset="0"/>
              </a:rPr>
            </a:br>
            <a:r>
              <a:rPr lang="ru-RU" sz="1200" b="0" dirty="0">
                <a:latin typeface="Arial Narrow" panose="020B0606020202030204" pitchFamily="34" charset="0"/>
              </a:rPr>
              <a:t>и колонок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A73DF44-DF43-0188-3A5B-15EFC25944F8}"/>
              </a:ext>
            </a:extLst>
          </p:cNvPr>
          <p:cNvSpPr/>
          <p:nvPr/>
        </p:nvSpPr>
        <p:spPr>
          <a:xfrm>
            <a:off x="3665888" y="3673257"/>
            <a:ext cx="1975803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Уточнение правил именования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Именование таблиц и колонок</a:t>
            </a:r>
          </a:p>
          <a:p>
            <a:pPr marL="171450" indent="-171450">
              <a:spcAft>
                <a:spcPts val="3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Назначение типов данных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Выявление ключевых атрибутов</a:t>
            </a:r>
          </a:p>
          <a:p>
            <a:pPr marL="171450" indent="-171450">
              <a:spcAft>
                <a:spcPts val="3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Разметка колонок и ключей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BA76CFA-7D50-D774-11AA-25A2739F2C86}"/>
              </a:ext>
            </a:extLst>
          </p:cNvPr>
          <p:cNvSpPr/>
          <p:nvPr/>
        </p:nvSpPr>
        <p:spPr>
          <a:xfrm>
            <a:off x="5515897" y="3673257"/>
            <a:ext cx="1640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Определение ограничений целостности данных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Определение ограничений целостности ссылок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AC995E9-8CB2-7124-F82C-9029C25DB7AD}"/>
              </a:ext>
            </a:extLst>
          </p:cNvPr>
          <p:cNvSpPr/>
          <p:nvPr/>
        </p:nvSpPr>
        <p:spPr>
          <a:xfrm>
            <a:off x="7082825" y="3673257"/>
            <a:ext cx="1458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Окончательное оформление диаграммы ФМД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Подготовка таблицы описания ФМД.</a:t>
            </a:r>
          </a:p>
        </p:txBody>
      </p:sp>
      <p:sp>
        <p:nvSpPr>
          <p:cNvPr id="24" name="Шеврон 2">
            <a:extLst>
              <a:ext uri="{FF2B5EF4-FFF2-40B4-BE49-F238E27FC236}">
                <a16:creationId xmlns:a16="http://schemas.microsoft.com/office/drawing/2014/main" id="{5197510B-C510-EE41-CC2E-6A774BA007F6}"/>
              </a:ext>
            </a:extLst>
          </p:cNvPr>
          <p:cNvSpPr/>
          <p:nvPr/>
        </p:nvSpPr>
        <p:spPr bwMode="auto">
          <a:xfrm>
            <a:off x="704519" y="1665750"/>
            <a:ext cx="7918273" cy="446419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92075" algn="ctr">
              <a:defRPr/>
            </a:pPr>
            <a:r>
              <a:rPr lang="ru-RU" sz="1400" b="0" dirty="0">
                <a:latin typeface="Arial" charset="0"/>
              </a:rPr>
              <a:t>Анализ требований</a:t>
            </a:r>
            <a:r>
              <a:rPr lang="en-US" sz="1400" b="0" dirty="0">
                <a:latin typeface="Arial" charset="0"/>
              </a:rPr>
              <a:t> </a:t>
            </a:r>
            <a:r>
              <a:rPr lang="ru-RU" sz="1400" b="0" dirty="0">
                <a:latin typeface="Arial" charset="0"/>
              </a:rPr>
              <a:t>и анализ предметной области</a:t>
            </a:r>
          </a:p>
        </p:txBody>
      </p:sp>
      <p:sp>
        <p:nvSpPr>
          <p:cNvPr id="25" name="Шеврон 11">
            <a:extLst>
              <a:ext uri="{FF2B5EF4-FFF2-40B4-BE49-F238E27FC236}">
                <a16:creationId xmlns:a16="http://schemas.microsoft.com/office/drawing/2014/main" id="{EE40AFF6-6BC6-99E8-6E01-019005F372D5}"/>
              </a:ext>
            </a:extLst>
          </p:cNvPr>
          <p:cNvSpPr/>
          <p:nvPr/>
        </p:nvSpPr>
        <p:spPr bwMode="auto">
          <a:xfrm>
            <a:off x="749519" y="3069259"/>
            <a:ext cx="7961127" cy="496048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1400" b="0" dirty="0">
                <a:latin typeface="Arial" charset="0"/>
              </a:rPr>
              <a:t>Создание и ведение </a:t>
            </a:r>
            <a:r>
              <a:rPr lang="en-US" sz="1400" b="0" dirty="0">
                <a:latin typeface="Arial" charset="0"/>
              </a:rPr>
              <a:t>ER-</a:t>
            </a:r>
            <a:r>
              <a:rPr lang="ru-RU" sz="1400" b="0" dirty="0">
                <a:latin typeface="Arial" charset="0"/>
              </a:rPr>
              <a:t>диаграммы и таблиц описания ФМД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32E3193-1D34-1950-7E17-AA50E9541396}"/>
              </a:ext>
            </a:extLst>
          </p:cNvPr>
          <p:cNvSpPr/>
          <p:nvPr/>
        </p:nvSpPr>
        <p:spPr>
          <a:xfrm>
            <a:off x="2553014" y="2285693"/>
            <a:ext cx="1256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Дополнительная нормализация и </a:t>
            </a:r>
            <a:r>
              <a:rPr lang="ru-RU" sz="1200" b="0" dirty="0" err="1">
                <a:latin typeface="Arial Narrow" panose="020B0606020202030204" pitchFamily="34" charset="0"/>
              </a:rPr>
              <a:t>денормализация</a:t>
            </a:r>
            <a:endParaRPr lang="ru-RU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904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Подготовительный шаг</a:t>
            </a:r>
          </a:p>
        </p:txBody>
      </p:sp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514350" y="1238250"/>
            <a:ext cx="8629650" cy="4989513"/>
          </a:xfrm>
          <a:solidFill>
            <a:srgbClr val="FFFFFF"/>
          </a:solidFill>
        </p:spPr>
        <p:txBody>
          <a:bodyPr/>
          <a:lstStyle/>
          <a:p>
            <a:pPr marL="88900" indent="0">
              <a:buNone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88900" indent="0">
              <a:buNone/>
            </a:pPr>
            <a:r>
              <a:rPr lang="ru-RU" altLang="ru-RU" dirty="0">
                <a:solidFill>
                  <a:schemeClr val="tx1"/>
                </a:solidFill>
              </a:rPr>
              <a:t>Необходимо скопировать </a:t>
            </a:r>
            <a:r>
              <a:rPr lang="en-US" altLang="ru-RU" dirty="0">
                <a:solidFill>
                  <a:schemeClr val="tx1"/>
                </a:solidFill>
              </a:rPr>
              <a:t>ER-</a:t>
            </a:r>
            <a:r>
              <a:rPr lang="ru-RU" altLang="ru-RU" dirty="0">
                <a:solidFill>
                  <a:schemeClr val="tx1"/>
                </a:solidFill>
              </a:rPr>
              <a:t>диаграмму ЛДМ: </a:t>
            </a:r>
          </a:p>
          <a:p>
            <a:pPr marL="831850" lvl="1"/>
            <a:r>
              <a:rPr lang="ru-RU" altLang="ru-RU" dirty="0">
                <a:solidFill>
                  <a:schemeClr val="tx1"/>
                </a:solidFill>
              </a:rPr>
              <a:t>Открыть диаграмму ЛДМ и сохранить её как диаграмму ФМД для дальнейшей работы. </a:t>
            </a:r>
          </a:p>
          <a:p>
            <a:pPr marL="88900" indent="0">
              <a:buNone/>
            </a:pPr>
            <a:r>
              <a:rPr lang="ru-RU" altLang="ru-RU" dirty="0">
                <a:solidFill>
                  <a:schemeClr val="tx1"/>
                </a:solidFill>
              </a:rPr>
              <a:t>Дальнейшие действия зависят от нотации </a:t>
            </a:r>
            <a:r>
              <a:rPr lang="en-US" altLang="ru-RU" dirty="0">
                <a:solidFill>
                  <a:schemeClr val="tx1"/>
                </a:solidFill>
              </a:rPr>
              <a:t>ER-</a:t>
            </a:r>
            <a:r>
              <a:rPr lang="ru-RU" altLang="ru-RU" dirty="0">
                <a:solidFill>
                  <a:schemeClr val="tx1"/>
                </a:solidFill>
              </a:rPr>
              <a:t>диаграммы ЛДМ</a:t>
            </a:r>
            <a:r>
              <a:rPr lang="en-US" altLang="ru-RU" dirty="0">
                <a:solidFill>
                  <a:schemeClr val="tx1"/>
                </a:solidFill>
              </a:rPr>
              <a:t> </a:t>
            </a:r>
            <a:r>
              <a:rPr lang="ru-RU" altLang="ru-RU" dirty="0">
                <a:solidFill>
                  <a:schemeClr val="tx1"/>
                </a:solidFill>
              </a:rPr>
              <a:t>в графических редакторах:</a:t>
            </a:r>
          </a:p>
          <a:p>
            <a:pPr marL="831850" lvl="1" indent="-342900"/>
            <a:r>
              <a:rPr lang="ru-RU" altLang="ru-RU" dirty="0">
                <a:solidFill>
                  <a:schemeClr val="tx1"/>
                </a:solidFill>
              </a:rPr>
              <a:t>Наиболее просто создать ФМД из ЛМД </a:t>
            </a:r>
            <a:br>
              <a:rPr lang="ru-RU" altLang="ru-RU" dirty="0">
                <a:solidFill>
                  <a:schemeClr val="tx1"/>
                </a:solidFill>
              </a:rPr>
            </a:br>
            <a:r>
              <a:rPr lang="ru-RU" altLang="ru-RU" dirty="0">
                <a:solidFill>
                  <a:schemeClr val="tx1"/>
                </a:solidFill>
              </a:rPr>
              <a:t>для упрощенной нотации в </a:t>
            </a:r>
            <a:r>
              <a:rPr lang="en-US" altLang="ru-RU" dirty="0">
                <a:solidFill>
                  <a:schemeClr val="tx1"/>
                </a:solidFill>
              </a:rPr>
              <a:t>MS PowerPoint</a:t>
            </a:r>
            <a:r>
              <a:rPr lang="ru-RU" altLang="ru-RU" dirty="0">
                <a:solidFill>
                  <a:schemeClr val="tx1"/>
                </a:solidFill>
              </a:rPr>
              <a:t>.</a:t>
            </a:r>
          </a:p>
          <a:p>
            <a:pPr marL="831850" lvl="1" indent="-342900"/>
            <a:r>
              <a:rPr lang="ru-RU" altLang="ru-RU" dirty="0">
                <a:solidFill>
                  <a:schemeClr val="tx1"/>
                </a:solidFill>
              </a:rPr>
              <a:t>Создание ФМД в других нотациях может потребовать переименования атрибутов </a:t>
            </a:r>
            <a:br>
              <a:rPr lang="ru-RU" altLang="ru-RU" dirty="0">
                <a:solidFill>
                  <a:schemeClr val="tx1"/>
                </a:solidFill>
              </a:rPr>
            </a:br>
            <a:r>
              <a:rPr lang="ru-RU" altLang="ru-RU" dirty="0">
                <a:solidFill>
                  <a:schemeClr val="tx1"/>
                </a:solidFill>
              </a:rPr>
              <a:t>или пересоздания блоков сущностей в худшем случае. 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327103" y="6330950"/>
            <a:ext cx="816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3861EC-8879-47B5-9702-99D6ACA12B4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54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400" dirty="0"/>
              <a:t>Именование таблиц и колонок ФМД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5172906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 smtClean="0">
                <a:solidFill>
                  <a:schemeClr val="tx1"/>
                </a:solidFill>
              </a:rPr>
              <a:t>Именуйте таблицы и колонки ФМД на основе имён сущностей и атрибутов ЛМД</a:t>
            </a: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 smtClean="0">
                <a:solidFill>
                  <a:schemeClr val="tx1"/>
                </a:solidFill>
              </a:rPr>
              <a:t>Сохранять выбранный </a:t>
            </a:r>
            <a:r>
              <a:rPr lang="ru-RU" altLang="ru-RU" sz="2400" dirty="0" smtClean="0">
                <a:solidFill>
                  <a:schemeClr val="tx1"/>
                </a:solidFill>
              </a:rPr>
              <a:t>порядок слов в именах </a:t>
            </a: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 smtClean="0">
                <a:solidFill>
                  <a:schemeClr val="tx1"/>
                </a:solidFill>
              </a:rPr>
              <a:t>Русские </a:t>
            </a:r>
            <a:r>
              <a:rPr lang="ru-RU" altLang="ru-RU" sz="2400" dirty="0">
                <a:solidFill>
                  <a:schemeClr val="tx1"/>
                </a:solidFill>
              </a:rPr>
              <a:t>сокращения применять, но не переводить</a:t>
            </a: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 smtClean="0">
                <a:solidFill>
                  <a:schemeClr val="tx1"/>
                </a:solidFill>
              </a:rPr>
              <a:t>Формат </a:t>
            </a:r>
            <a:r>
              <a:rPr lang="ru-RU" altLang="ru-RU" sz="2400" dirty="0">
                <a:solidFill>
                  <a:schemeClr val="tx1"/>
                </a:solidFill>
              </a:rPr>
              <a:t>имени змейка (</a:t>
            </a:r>
            <a:r>
              <a:rPr lang="en-US" altLang="ru-RU" sz="2400" dirty="0" err="1">
                <a:solidFill>
                  <a:schemeClr val="tx1"/>
                </a:solidFill>
              </a:rPr>
              <a:t>snake_case</a:t>
            </a:r>
            <a:r>
              <a:rPr lang="en-US" altLang="ru-RU" sz="2400" dirty="0" smtClean="0">
                <a:solidFill>
                  <a:schemeClr val="tx1"/>
                </a:solidFill>
              </a:rPr>
              <a:t>)</a:t>
            </a:r>
            <a:r>
              <a:rPr lang="ru-RU" altLang="ru-RU" sz="2400" dirty="0" smtClean="0">
                <a:solidFill>
                  <a:schemeClr val="tx1"/>
                </a:solidFill>
              </a:rPr>
              <a:t>: </a:t>
            </a:r>
            <a:r>
              <a:rPr lang="en-US" altLang="ru-RU" sz="2400" b="1" dirty="0" smtClean="0">
                <a:solidFill>
                  <a:schemeClr val="tx1"/>
                </a:solidFill>
              </a:rPr>
              <a:t>creator</a:t>
            </a:r>
            <a:r>
              <a:rPr lang="ru-RU" altLang="ru-RU" sz="2400" b="1" dirty="0" smtClean="0">
                <a:solidFill>
                  <a:schemeClr val="tx1"/>
                </a:solidFill>
              </a:rPr>
              <a:t>_</a:t>
            </a:r>
            <a:r>
              <a:rPr lang="en-US" altLang="ru-RU" sz="2400" b="1" dirty="0">
                <a:solidFill>
                  <a:schemeClr val="tx1"/>
                </a:solidFill>
              </a:rPr>
              <a:t>role</a:t>
            </a:r>
            <a:r>
              <a:rPr lang="ru-RU" altLang="ru-RU" sz="2400" b="1" dirty="0">
                <a:solidFill>
                  <a:schemeClr val="tx1"/>
                </a:solidFill>
              </a:rPr>
              <a:t> 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b="1" dirty="0" smtClean="0">
              <a:solidFill>
                <a:schemeClr val="tx1"/>
              </a:solidFill>
            </a:endParaRP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 smtClean="0">
                <a:solidFill>
                  <a:schemeClr val="tx1"/>
                </a:solidFill>
              </a:rPr>
              <a:t>Есть повод поговорить о правилах именования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 smtClean="0">
                <a:solidFill>
                  <a:schemeClr val="tx1"/>
                </a:solidFill>
              </a:rPr>
              <a:t>Правила </a:t>
            </a:r>
            <a:r>
              <a:rPr lang="ru-RU" altLang="ru-RU" sz="2400" dirty="0">
                <a:solidFill>
                  <a:schemeClr val="tx1"/>
                </a:solidFill>
              </a:rPr>
              <a:t>именования </a:t>
            </a:r>
            <a:r>
              <a:rPr lang="en-US" altLang="ru-RU" sz="1800" dirty="0">
                <a:solidFill>
                  <a:srgbClr val="0070C0">
                    <a:alpha val="40000"/>
                  </a:srgb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https://www.sqlstyle.guide/ru/</a:t>
            </a:r>
            <a:r>
              <a:rPr lang="en-US" altLang="ru-RU" sz="1800" dirty="0">
                <a:solidFill>
                  <a:srgbClr val="0070C0">
                    <a:alpha val="40000"/>
                  </a:srgbClr>
                </a:solidFill>
              </a:rPr>
              <a:t> </a:t>
            </a:r>
            <a:endParaRPr lang="ru-RU" sz="1800" b="0" i="0" dirty="0">
              <a:solidFill>
                <a:srgbClr val="0070C0">
                  <a:alpha val="40000"/>
                </a:srgbClr>
              </a:solidFill>
              <a:effectLst/>
              <a:latin typeface="Arial" panose="020B0604020202020204" pitchFamily="34" charset="0"/>
            </a:endParaRP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Книга «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Стиль программирования Джо </a:t>
            </a:r>
            <a:r>
              <a:rPr lang="ru-RU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Селко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на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SQL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»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Стандарт именования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элементов данных</a:t>
            </a:r>
            <a:r>
              <a:rPr lang="ru-RU" altLang="ru-RU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ГОСТ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</a:rPr>
              <a:t>Р ИСО/МЭК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11179-1-2010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477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sz="2000" dirty="0" smtClean="0">
                <a:solidFill>
                  <a:srgbClr val="C00000"/>
                </a:solidFill>
                <a:latin typeface="Arial" panose="020B0604020202020204" pitchFamily="34" charset="0"/>
              </a:rPr>
              <a:t>Правила именования элементов данных имеют </a:t>
            </a:r>
            <a:br>
              <a:rPr lang="ru-RU" sz="2000" dirty="0" smtClean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ru-RU" sz="2000" dirty="0" smtClean="0">
                <a:solidFill>
                  <a:srgbClr val="C00000"/>
                </a:solidFill>
                <a:latin typeface="Arial" panose="020B0604020202020204" pitchFamily="34" charset="0"/>
              </a:rPr>
              <a:t>более широкую область применения в ИТ. </a:t>
            </a:r>
            <a:endParaRPr lang="ru-RU" sz="2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36076" y="6395219"/>
            <a:ext cx="70792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485CC1-E15C-E48C-2E66-673941F0E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4122" r="23218" b="4504"/>
          <a:stretch/>
        </p:blipFill>
        <p:spPr>
          <a:xfrm rot="6163819">
            <a:off x="6989781" y="4764568"/>
            <a:ext cx="2298641" cy="16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8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>
                <a:solidFill>
                  <a:schemeClr val="tx2">
                    <a:lumMod val="75000"/>
                  </a:schemeClr>
                </a:solidFill>
              </a:rPr>
              <a:t>Стандарт именования</a:t>
            </a:r>
            <a:r>
              <a:rPr lang="en-US" alt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2">
                    <a:lumMod val="75000"/>
                  </a:schemeClr>
                </a:solidFill>
              </a:rPr>
              <a:t>данных</a:t>
            </a:r>
            <a:br>
              <a:rPr lang="ru-RU" altLang="ru-RU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ГОСТ Р ИСО/МЭК 11179-1-2010</a:t>
            </a:r>
            <a:endParaRPr lang="ru-RU" altLang="ru-RU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1"/>
            <a:ext cx="8620125" cy="5172907"/>
          </a:xfrm>
          <a:solidFill>
            <a:srgbClr val="FFFFFF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ru-RU" sz="2000" b="1" dirty="0">
                <a:solidFill>
                  <a:schemeClr val="tx1"/>
                </a:solidFill>
              </a:rPr>
              <a:t>Семантика имён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Имена таблиц и колонок имеют следующие составляющие: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accent6">
                    <a:lumMod val="75000"/>
                  </a:schemeClr>
                </a:solidFill>
              </a:rPr>
              <a:t>Термы классов объектов (сущностей)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accent1">
                    <a:lumMod val="75000"/>
                  </a:schemeClr>
                </a:solidFill>
              </a:rPr>
              <a:t>Термы свойств объектов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Термы представления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</a:rPr>
              <a:t>Уточняющие термы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Должны быть ровно один терм классов, один терм свойств и может быть один терм представления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Пример: </a:t>
            </a:r>
            <a:r>
              <a:rPr lang="ru-RU" altLang="ru-RU" sz="2000" dirty="0">
                <a:solidFill>
                  <a:schemeClr val="bg1">
                    <a:lumMod val="75000"/>
                  </a:schemeClr>
                </a:solidFill>
              </a:rPr>
              <a:t>Общая</a:t>
            </a:r>
            <a:r>
              <a:rPr lang="ru-RU" altLang="ru-RU" sz="2000" dirty="0">
                <a:solidFill>
                  <a:schemeClr val="tx1"/>
                </a:solidFill>
              </a:rPr>
              <a:t> </a:t>
            </a:r>
            <a:r>
              <a:rPr lang="ru-RU" altLang="ru-RU" sz="2000" dirty="0">
                <a:solidFill>
                  <a:schemeClr val="accent1">
                    <a:lumMod val="75000"/>
                  </a:schemeClr>
                </a:solidFill>
              </a:rPr>
              <a:t>Сумма</a:t>
            </a:r>
            <a:r>
              <a:rPr lang="ru-RU" altLang="ru-RU" sz="2000" dirty="0">
                <a:solidFill>
                  <a:schemeClr val="tx1"/>
                </a:solidFill>
              </a:rPr>
              <a:t> </a:t>
            </a:r>
            <a:r>
              <a:rPr lang="ru-RU" altLang="ru-RU" sz="2000" dirty="0">
                <a:solidFill>
                  <a:schemeClr val="accent6">
                    <a:lumMod val="75000"/>
                  </a:schemeClr>
                </a:solidFill>
              </a:rPr>
              <a:t>Стоимости</a:t>
            </a:r>
            <a:r>
              <a:rPr lang="ru-RU" altLang="ru-RU" sz="2000" dirty="0">
                <a:solidFill>
                  <a:schemeClr val="tx1"/>
                </a:solidFill>
              </a:rPr>
              <a:t> </a:t>
            </a:r>
            <a:r>
              <a:rPr lang="ru-RU" altLang="ru-RU" sz="2000" dirty="0">
                <a:solidFill>
                  <a:schemeClr val="bg1">
                    <a:lumMod val="75000"/>
                  </a:schemeClr>
                </a:solidFill>
              </a:rPr>
              <a:t>за Бюджетный Период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ru-RU" sz="2000" b="1" dirty="0">
                <a:solidFill>
                  <a:schemeClr val="tx1"/>
                </a:solidFill>
              </a:rPr>
              <a:t>Синтаксис имён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Терм класса должен занимать 1-ое место в имени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Уточняющие термы должны предшествовать уточняемым термам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Терм свойства должен занимать следующую позицию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Терм представления занимает последнее место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Пример: </a:t>
            </a:r>
            <a:r>
              <a:rPr lang="ru-RU" altLang="ru-RU" sz="2000" dirty="0" err="1" smtClean="0">
                <a:solidFill>
                  <a:schemeClr val="accent6">
                    <a:lumMod val="50000"/>
                  </a:schemeClr>
                </a:solidFill>
              </a:rPr>
              <a:t>Стоимость</a:t>
            </a:r>
            <a:r>
              <a:rPr lang="ru-RU" altLang="ru-RU" sz="2000" dirty="0" err="1" smtClean="0">
                <a:solidFill>
                  <a:schemeClr val="tx1"/>
                </a:solidFill>
              </a:rPr>
              <a:t>_</a:t>
            </a:r>
            <a:r>
              <a:rPr lang="ru-RU" altLang="ru-RU" sz="2000" dirty="0" err="1" smtClean="0">
                <a:solidFill>
                  <a:schemeClr val="bg1">
                    <a:lumMod val="75000"/>
                  </a:schemeClr>
                </a:solidFill>
              </a:rPr>
              <a:t>БюджетныйПериод_Общая_</a:t>
            </a:r>
            <a:r>
              <a:rPr lang="ru-RU" altLang="ru-RU" sz="2000" dirty="0" err="1" smtClean="0">
                <a:solidFill>
                  <a:schemeClr val="tx2">
                    <a:lumMod val="75000"/>
                  </a:schemeClr>
                </a:solidFill>
              </a:rPr>
              <a:t>Сумма</a:t>
            </a: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000" dirty="0">
                <a:solidFill>
                  <a:schemeClr val="tx2">
                    <a:lumMod val="75000"/>
                  </a:schemeClr>
                </a:solidFill>
              </a:rPr>
              <a:t>	   </a:t>
            </a:r>
            <a:r>
              <a:rPr lang="en-US" altLang="ru-RU" sz="2000" dirty="0" err="1" smtClean="0">
                <a:solidFill>
                  <a:srgbClr val="002060"/>
                </a:solidFill>
              </a:rPr>
              <a:t>Cost</a:t>
            </a:r>
            <a:r>
              <a:rPr lang="en-US" altLang="ru-RU" sz="2000" dirty="0" err="1" smtClean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en-US" altLang="ru-RU" sz="2000" dirty="0" err="1" smtClean="0">
                <a:solidFill>
                  <a:schemeClr val="bg1">
                    <a:lumMod val="75000"/>
                  </a:schemeClr>
                </a:solidFill>
              </a:rPr>
              <a:t>BudgetPeriod_Total</a:t>
            </a:r>
            <a:r>
              <a:rPr lang="en-US" altLang="ru-RU" sz="2000" dirty="0" err="1" smtClean="0">
                <a:solidFill>
                  <a:schemeClr val="tx2">
                    <a:lumMod val="75000"/>
                  </a:schemeClr>
                </a:solidFill>
              </a:rPr>
              <a:t>_Amount</a:t>
            </a: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36076" y="6395219"/>
            <a:ext cx="70792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74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400" dirty="0"/>
              <a:t>Преобразования имён </a:t>
            </a:r>
            <a:r>
              <a:rPr lang="ru-RU" altLang="ru-RU" sz="3400" dirty="0"/>
              <a:t>ЛМД </a:t>
            </a:r>
            <a:r>
              <a:rPr lang="ru-RU" altLang="ru-RU" sz="3400" dirty="0" smtClean="0"/>
              <a:t/>
            </a:r>
            <a:br>
              <a:rPr lang="ru-RU" altLang="ru-RU" sz="3400" dirty="0" smtClean="0"/>
            </a:br>
            <a:r>
              <a:rPr lang="ru-RU" altLang="ru-RU" sz="3400" dirty="0" smtClean="0"/>
              <a:t>в </a:t>
            </a:r>
            <a:r>
              <a:rPr lang="ru-RU" altLang="ru-RU" sz="3400" dirty="0"/>
              <a:t>имена ФМД</a:t>
            </a:r>
            <a:endParaRPr lang="ru-RU" altLang="ru-RU" sz="3400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48921"/>
            <a:ext cx="8620125" cy="5146298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Варианты правил именования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800" i="1" dirty="0">
                <a:solidFill>
                  <a:srgbClr val="00B050"/>
                </a:solidFill>
              </a:rPr>
              <a:t>по-английски</a:t>
            </a:r>
            <a:r>
              <a:rPr lang="ru-RU" altLang="ru-RU" sz="1800" dirty="0">
                <a:solidFill>
                  <a:schemeClr val="tx1"/>
                </a:solidFill>
              </a:rPr>
              <a:t>, нужно </a:t>
            </a:r>
            <a:r>
              <a:rPr lang="ru-RU" altLang="ru-RU" sz="1800" dirty="0" smtClean="0">
                <a:solidFill>
                  <a:schemeClr val="tx1"/>
                </a:solidFill>
              </a:rPr>
              <a:t>переводить и вести </a:t>
            </a:r>
            <a:r>
              <a:rPr lang="ru-RU" altLang="ru-RU" sz="1800" dirty="0">
                <a:solidFill>
                  <a:schemeClr val="tx1"/>
                </a:solidFill>
              </a:rPr>
              <a:t>словарь</a:t>
            </a:r>
            <a:endParaRPr lang="en-US" altLang="ru-RU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800" i="1" dirty="0">
                <a:solidFill>
                  <a:schemeClr val="bg1">
                    <a:lumMod val="75000"/>
                  </a:schemeClr>
                </a:solidFill>
              </a:rPr>
              <a:t>т</a:t>
            </a:r>
            <a:r>
              <a:rPr lang="ru-RU" altLang="ru-RU" sz="1800" i="1" dirty="0" smtClean="0">
                <a:solidFill>
                  <a:schemeClr val="bg1">
                    <a:lumMod val="75000"/>
                  </a:schemeClr>
                </a:solidFill>
              </a:rPr>
              <a:t>ранслитерация</a:t>
            </a:r>
            <a:r>
              <a:rPr lang="ru-RU" altLang="ru-RU" sz="1800" dirty="0">
                <a:solidFill>
                  <a:schemeClr val="tx1"/>
                </a:solidFill>
              </a:rPr>
              <a:t>  с </a:t>
            </a:r>
            <a:r>
              <a:rPr lang="ru-RU" altLang="ru-RU" sz="1800" dirty="0" smtClean="0">
                <a:solidFill>
                  <a:schemeClr val="tx1"/>
                </a:solidFill>
              </a:rPr>
              <a:t>настройкой </a:t>
            </a:r>
            <a:r>
              <a:rPr lang="en-US" altLang="ru-RU" sz="1800" dirty="0" smtClean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</a:t>
            </a:r>
            <a:r>
              <a:rPr lang="en-US" altLang="ru-RU" sz="18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://translit-online.ru/</a:t>
            </a:r>
            <a:r>
              <a:rPr lang="en-US" altLang="ru-RU" sz="1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ru-RU" altLang="ru-RU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800" i="1" dirty="0" smtClean="0">
                <a:solidFill>
                  <a:schemeClr val="tx2">
                    <a:lumMod val="75000"/>
                  </a:schemeClr>
                </a:solidFill>
              </a:rPr>
              <a:t>русский </a:t>
            </a:r>
            <a:r>
              <a:rPr lang="ru-RU" altLang="ru-RU" sz="1800" i="1" dirty="0">
                <a:solidFill>
                  <a:schemeClr val="tx2">
                    <a:lumMod val="75000"/>
                  </a:schemeClr>
                </a:solidFill>
              </a:rPr>
              <a:t>язык </a:t>
            </a:r>
            <a:r>
              <a:rPr lang="ru-RU" altLang="ru-RU" sz="1800" dirty="0">
                <a:solidFill>
                  <a:schemeClr val="tx1"/>
                </a:solidFill>
              </a:rPr>
              <a:t>поддерживается в некоторых </a:t>
            </a:r>
            <a:r>
              <a:rPr lang="ru-RU" altLang="ru-RU" sz="1800" dirty="0" smtClean="0">
                <a:solidFill>
                  <a:schemeClr val="tx1"/>
                </a:solidFill>
              </a:rPr>
              <a:t>БД</a:t>
            </a:r>
            <a:endParaRPr lang="ru-RU" altLang="ru-RU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ru-RU" altLang="ru-RU" sz="1800" dirty="0" smtClean="0">
                <a:solidFill>
                  <a:schemeClr val="tx1"/>
                </a:solidFill>
              </a:rPr>
              <a:t>Преобразования имён атрибутов (сущностей) в имена колонок (таблиц) </a:t>
            </a:r>
            <a:endParaRPr lang="ru-RU" altLang="ru-RU" sz="1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dirty="0" smtClean="0">
                <a:solidFill>
                  <a:schemeClr val="tx1"/>
                </a:solidFill>
              </a:rPr>
              <a:t>Стандарт </a:t>
            </a:r>
            <a:r>
              <a:rPr lang="ru-RU" altLang="ru-RU" sz="2000" dirty="0">
                <a:solidFill>
                  <a:schemeClr val="tx1"/>
                </a:solidFill>
              </a:rPr>
              <a:t>транслитерации ГОСТ 7.79-2000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36076" y="6395219"/>
            <a:ext cx="70792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28080"/>
              </p:ext>
            </p:extLst>
          </p:nvPr>
        </p:nvGraphicFramePr>
        <p:xfrm>
          <a:off x="938212" y="3070609"/>
          <a:ext cx="7772400" cy="2656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87196">
                  <a:extLst>
                    <a:ext uri="{9D8B030D-6E8A-4147-A177-3AD203B41FA5}">
                      <a16:colId xmlns:a16="http://schemas.microsoft.com/office/drawing/2014/main" val="1338695275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82838339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4218551665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702500477"/>
                    </a:ext>
                  </a:extLst>
                </a:gridCol>
                <a:gridCol w="1380744">
                  <a:extLst>
                    <a:ext uri="{9D8B030D-6E8A-4147-A177-3AD203B41FA5}">
                      <a16:colId xmlns:a16="http://schemas.microsoft.com/office/drawing/2014/main" val="4148482425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61428184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Формат</a:t>
                      </a:r>
                      <a:r>
                        <a:rPr lang="ru-RU" sz="1400" baseline="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 и</a:t>
                      </a:r>
                      <a:r>
                        <a:rPr lang="ru-RU" sz="14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мени</a:t>
                      </a:r>
                      <a:endParaRPr lang="ru-RU" sz="1400" dirty="0">
                        <a:solidFill>
                          <a:srgbClr val="FFFFFF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Имя атрибута (сущности)</a:t>
                      </a:r>
                    </a:p>
                    <a:p>
                      <a:pPr algn="ctr"/>
                      <a:endParaRPr lang="ru-RU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Транслитерация</a:t>
                      </a:r>
                      <a:endParaRPr lang="ru-RU" sz="1400" dirty="0">
                        <a:solidFill>
                          <a:srgbClr val="FFFFFF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Перевод</a:t>
                      </a:r>
                      <a:endParaRPr lang="ru-RU" sz="1400" b="1" kern="1200" dirty="0">
                        <a:solidFill>
                          <a:srgbClr val="FFFFFF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 </a:t>
                      </a:r>
                      <a:br>
                        <a:rPr lang="ru-RU" sz="1400" b="1" kern="12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ru-RU" sz="1400" b="1" kern="12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в кавычках</a:t>
                      </a:r>
                      <a:endParaRPr lang="ru-RU" sz="1400" b="1" kern="1200" dirty="0">
                        <a:solidFill>
                          <a:srgbClr val="FFFFFF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02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Прямой порядок слов</a:t>
                      </a:r>
                      <a:endParaRPr lang="ru-RU" sz="1400" b="1" kern="1200" dirty="0">
                        <a:solidFill>
                          <a:srgbClr val="FFFFFF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Обратный порядок слов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Обратный порядок слов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Прямой порядок слов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имя_издателя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imja_izdatelja</a:t>
                      </a:r>
                      <a:endParaRPr lang="ru-RU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50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Обратный порядок слов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издатель_имя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izdatel_imja</a:t>
                      </a:r>
                      <a:endParaRPr lang="ru-RU" sz="1400" b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publisher_name</a:t>
                      </a:r>
                      <a:endParaRPr lang="ru-RU" sz="1400" b="1" kern="12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 </a:t>
                      </a:r>
                      <a:b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в кавычках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 издателя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”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 издателя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”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498620"/>
                  </a:ext>
                </a:extLst>
              </a:tr>
            </a:tbl>
          </a:graphicData>
        </a:graphic>
      </p:graphicFrame>
      <p:sp>
        <p:nvSpPr>
          <p:cNvPr id="5" name="Овальная выноска 4"/>
          <p:cNvSpPr/>
          <p:nvPr/>
        </p:nvSpPr>
        <p:spPr bwMode="auto">
          <a:xfrm>
            <a:off x="7086600" y="1417321"/>
            <a:ext cx="1901952" cy="985518"/>
          </a:xfrm>
          <a:prstGeom prst="wedgeEllipseCallout">
            <a:avLst>
              <a:gd name="adj1" fmla="val 57340"/>
              <a:gd name="adj2" fmla="val -74734"/>
            </a:avLst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i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Кто знает, </a:t>
            </a:r>
            <a:br>
              <a:rPr lang="ru-RU" sz="1200" b="0" i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i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что такое транслитерация? </a:t>
            </a:r>
          </a:p>
        </p:txBody>
      </p:sp>
    </p:spTree>
    <p:extLst>
      <p:ext uri="{BB962C8B-B14F-4D97-AF65-F5344CB8AC3E}">
        <p14:creationId xmlns:p14="http://schemas.microsoft.com/office/powerpoint/2010/main" val="2132272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 smtClean="0"/>
              <a:t>Основные классы типов данных </a:t>
            </a:r>
            <a:endParaRPr lang="ru-RU" altLang="ru-RU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600" dirty="0">
              <a:solidFill>
                <a:schemeClr val="tx1"/>
              </a:solidFill>
            </a:endParaRPr>
          </a:p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i="1" dirty="0" smtClean="0">
                <a:solidFill>
                  <a:schemeClr val="tx2">
                    <a:lumMod val="75000"/>
                  </a:schemeClr>
                </a:solidFill>
              </a:rPr>
              <a:t>Тип данных – именованная категория множества значений и характеристик элемента данных, а также набор допустимых операций над ними.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7" name="Овальная выноска 6"/>
          <p:cNvSpPr/>
          <p:nvPr/>
        </p:nvSpPr>
        <p:spPr bwMode="auto">
          <a:xfrm>
            <a:off x="3277108" y="2573271"/>
            <a:ext cx="5044498" cy="2509014"/>
          </a:xfrm>
          <a:prstGeom prst="wedgeEllipseCallout">
            <a:avLst>
              <a:gd name="adj1" fmla="val -66662"/>
              <a:gd name="adj2" fmla="val 42027"/>
            </a:avLst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000" b="0" i="1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Какие типы данных вы знаете или сталкивались на практике </a:t>
            </a:r>
            <a:br>
              <a:rPr lang="ru-RU" sz="2000" b="0" i="1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2000" b="0" i="1" dirty="0" smtClean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в программировании?</a:t>
            </a:r>
            <a:endParaRPr lang="ru-RU" sz="2000" b="0" i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 rot="1834406">
            <a:off x="255104" y="4877239"/>
            <a:ext cx="2396666" cy="1152544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5" b="89845" l="9874" r="899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617"/>
            <a:ext cx="3148526" cy="39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59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4_Gartner_PPT_one_template">
  <a:themeElements>
    <a:clrScheme name="2004_Gartner_PPT_one_template 9">
      <a:dk1>
        <a:srgbClr val="000000"/>
      </a:dk1>
      <a:lt1>
        <a:srgbClr val="FFCC00"/>
      </a:lt1>
      <a:dk2>
        <a:srgbClr val="FF3300"/>
      </a:dk2>
      <a:lt2>
        <a:srgbClr val="808080"/>
      </a:lt2>
      <a:accent1>
        <a:srgbClr val="FF3300"/>
      </a:accent1>
      <a:accent2>
        <a:srgbClr val="3333CC"/>
      </a:accent2>
      <a:accent3>
        <a:srgbClr val="FFE2AA"/>
      </a:accent3>
      <a:accent4>
        <a:srgbClr val="000000"/>
      </a:accent4>
      <a:accent5>
        <a:srgbClr val="FFADA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4_Gartner_PPT_on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4_Gartner_PPT_on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Gartner_PPT_on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9">
        <a:dk1>
          <a:srgbClr val="000000"/>
        </a:dk1>
        <a:lt1>
          <a:srgbClr val="FFCC00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3333CC"/>
        </a:accent2>
        <a:accent3>
          <a:srgbClr val="FFE2AA"/>
        </a:accent3>
        <a:accent4>
          <a:srgbClr val="000000"/>
        </a:accent4>
        <a:accent5>
          <a:srgbClr val="FF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49192</TotalTime>
  <Pages>22</Pages>
  <Words>1781</Words>
  <Application>Microsoft Office PowerPoint</Application>
  <PresentationFormat>Экран (4:3)</PresentationFormat>
  <Paragraphs>591</Paragraphs>
  <Slides>29</Slides>
  <Notes>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Arial Narrow</vt:lpstr>
      <vt:lpstr>Calibri</vt:lpstr>
      <vt:lpstr>Courier New</vt:lpstr>
      <vt:lpstr>Times</vt:lpstr>
      <vt:lpstr>Times New Roman</vt:lpstr>
      <vt:lpstr>Wingdings</vt:lpstr>
      <vt:lpstr>2004_Gartner_PPT_one_template</vt:lpstr>
      <vt:lpstr>Моделирование данных</vt:lpstr>
      <vt:lpstr>Презентация PowerPoint</vt:lpstr>
      <vt:lpstr>Физическая модель данных</vt:lpstr>
      <vt:lpstr>Шаги создания физической модели данных</vt:lpstr>
      <vt:lpstr>Подготовительный шаг</vt:lpstr>
      <vt:lpstr>Именование таблиц и колонок ФМД</vt:lpstr>
      <vt:lpstr>Стандарт именования данных ГОСТ Р ИСО/МЭК 11179-1-2010</vt:lpstr>
      <vt:lpstr>Преобразования имён ЛМД  в имена ФМД</vt:lpstr>
      <vt:lpstr>Основные классы типов данных </vt:lpstr>
      <vt:lpstr>Основные классы типов данных </vt:lpstr>
      <vt:lpstr>Числовые и логические типы данных</vt:lpstr>
      <vt:lpstr>Символьные типы данных</vt:lpstr>
      <vt:lpstr>Типы данных даты и времени</vt:lpstr>
      <vt:lpstr>Типы больших объектов данных</vt:lpstr>
      <vt:lpstr>Объявление необязательных значений </vt:lpstr>
      <vt:lpstr>Выбор имён таблиц и колонок примера </vt:lpstr>
      <vt:lpstr>Объявление ключей</vt:lpstr>
      <vt:lpstr>Описание данных – комментарии</vt:lpstr>
      <vt:lpstr>Описание данных – комментарии</vt:lpstr>
      <vt:lpstr>Нотация ER-диаграммы физической  модели данных</vt:lpstr>
      <vt:lpstr>Состав таблицы описания физической модели данных</vt:lpstr>
      <vt:lpstr>Пример: Домашняя библиотека</vt:lpstr>
      <vt:lpstr>Преобразование блоков ER-диаграммы </vt:lpstr>
      <vt:lpstr>Типы и домены данных </vt:lpstr>
      <vt:lpstr>Логическая модель данных «Домашняя библиотека»</vt:lpstr>
      <vt:lpstr>Физическая модель данных «Домашняя библиотека»</vt:lpstr>
      <vt:lpstr>Физическая модель данных «Домашняя библиотека» (draw.io)</vt:lpstr>
      <vt:lpstr>Описание физической модели данных «Домашняя библиотека»</vt:lpstr>
      <vt:lpstr>Терпения и удачи всем, кто связан  с моделированием данных</vt:lpstr>
    </vt:vector>
  </TitlesOfParts>
  <Company>ГЦИ, 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многомерных моделей банковской отчетности</dc:title>
  <dc:subject>КПБС</dc:subject>
  <dc:creator>В.И. Артемьев</dc:creator>
  <cp:lastModifiedBy>Артемьев Валерий Иванович</cp:lastModifiedBy>
  <cp:revision>642</cp:revision>
  <cp:lastPrinted>2024-08-12T14:11:26Z</cp:lastPrinted>
  <dcterms:created xsi:type="dcterms:W3CDTF">2003-12-29T16:42:05Z</dcterms:created>
  <dcterms:modified xsi:type="dcterms:W3CDTF">2024-09-30T16:25:13Z</dcterms:modified>
</cp:coreProperties>
</file>