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29"/>
  </p:notesMasterIdLst>
  <p:handoutMasterIdLst>
    <p:handoutMasterId r:id="rId30"/>
  </p:handoutMasterIdLst>
  <p:sldIdLst>
    <p:sldId id="448" r:id="rId2"/>
    <p:sldId id="599" r:id="rId3"/>
    <p:sldId id="649" r:id="rId4"/>
    <p:sldId id="661" r:id="rId5"/>
    <p:sldId id="662" r:id="rId6"/>
    <p:sldId id="671" r:id="rId7"/>
    <p:sldId id="669" r:id="rId8"/>
    <p:sldId id="652" r:id="rId9"/>
    <p:sldId id="653" r:id="rId10"/>
    <p:sldId id="679" r:id="rId11"/>
    <p:sldId id="678" r:id="rId12"/>
    <p:sldId id="677" r:id="rId13"/>
    <p:sldId id="663" r:id="rId14"/>
    <p:sldId id="665" r:id="rId15"/>
    <p:sldId id="664" r:id="rId16"/>
    <p:sldId id="660" r:id="rId17"/>
    <p:sldId id="655" r:id="rId18"/>
    <p:sldId id="656" r:id="rId19"/>
    <p:sldId id="650" r:id="rId20"/>
    <p:sldId id="651" r:id="rId21"/>
    <p:sldId id="623" r:id="rId22"/>
    <p:sldId id="670" r:id="rId23"/>
    <p:sldId id="632" r:id="rId24"/>
    <p:sldId id="659" r:id="rId25"/>
    <p:sldId id="667" r:id="rId26"/>
    <p:sldId id="611" r:id="rId27"/>
    <p:sldId id="482" r:id="rId28"/>
  </p:sldIdLst>
  <p:sldSz cx="9144000" cy="6858000" type="screen4x3"/>
  <p:notesSz cx="6797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324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70" userDrawn="1">
          <p15:clr>
            <a:srgbClr val="A4A3A4"/>
          </p15:clr>
        </p15:guide>
        <p15:guide id="2" pos="375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2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  <p:cmAuthor id="2" name="Valery Artemyev" initials="VA" lastIdx="1" clrIdx="1">
    <p:extLst>
      <p:ext uri="{19B8F6BF-5375-455C-9EA6-DF929625EA0E}">
        <p15:presenceInfo xmlns:p15="http://schemas.microsoft.com/office/powerpoint/2012/main" userId="35ce3f25fa2b7f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9A7"/>
    <a:srgbClr val="FFFFFF"/>
    <a:srgbClr val="99FF99"/>
    <a:srgbClr val="8FE2FF"/>
    <a:srgbClr val="5DD5FF"/>
    <a:srgbClr val="EEEEEE"/>
    <a:srgbClr val="99CC00"/>
    <a:srgbClr val="FF9900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4585" autoAdjust="0"/>
  </p:normalViewPr>
  <p:slideViewPr>
    <p:cSldViewPr snapToGrid="0">
      <p:cViewPr varScale="1">
        <p:scale>
          <a:sx n="65" d="100"/>
          <a:sy n="65" d="100"/>
        </p:scale>
        <p:origin x="1206" y="54"/>
      </p:cViewPr>
      <p:guideLst>
        <p:guide orient="horz" pos="754"/>
        <p:guide pos="324"/>
        <p:guide pos="8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606"/>
      </p:cViewPr>
      <p:guideLst>
        <p:guide orient="horz" pos="7270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2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1" y="0"/>
            <a:ext cx="2944813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1" y="9434355"/>
            <a:ext cx="2944813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4355"/>
            <a:ext cx="2944812" cy="49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242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31299"/>
            <a:ext cx="6605588" cy="323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7650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1" y="9423238"/>
            <a:ext cx="6367463" cy="457346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1" y="58757"/>
            <a:ext cx="4676775" cy="24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49"/>
            <a:ext cx="6640512" cy="27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5559"/>
            <a:ext cx="427038" cy="1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3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402595"/>
            <a:ext cx="4402138" cy="23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77"/>
            <a:ext cx="6337300" cy="57168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4" y="6266278"/>
            <a:ext cx="6351587" cy="965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7693"/>
            <a:ext cx="6318250" cy="124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9934"/>
            <a:ext cx="5080000" cy="20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1" y="9423238"/>
            <a:ext cx="6367463" cy="457346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7650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1" y="5345234"/>
            <a:ext cx="1425575" cy="46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10743"/>
            <a:ext cx="2233612" cy="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2245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32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2024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727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сен 2024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sqlstyle.guide/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translit-online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FF9900"/>
          </a:solidFill>
        </p:spPr>
        <p:txBody>
          <a:bodyPr/>
          <a:lstStyle/>
          <a:p>
            <a:pPr marL="357188" indent="0" algn="l">
              <a:lnSpc>
                <a:spcPct val="80000"/>
              </a:lnSpc>
            </a:pPr>
            <a:r>
              <a:rPr lang="ru-RU" altLang="ru-RU" sz="4400">
                <a:solidFill>
                  <a:srgbClr val="800000"/>
                </a:solidFill>
              </a:rPr>
              <a:t>Модели </a:t>
            </a:r>
            <a:r>
              <a:rPr lang="ru-RU" altLang="ru-RU" sz="4400" dirty="0">
                <a:solidFill>
                  <a:srgbClr val="800000"/>
                </a:solidFill>
              </a:rPr>
              <a:t>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1063C-D6BE-576B-EE36-38EA6DCEAAF5}"/>
              </a:ext>
            </a:extLst>
          </p:cNvPr>
          <p:cNvSpPr txBox="1"/>
          <p:nvPr/>
        </p:nvSpPr>
        <p:spPr>
          <a:xfrm>
            <a:off x="421481" y="1489502"/>
            <a:ext cx="66746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ru-RU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Физические модели данных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E669-BC2C-D2BA-9311-6D2904315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916E2CE2-AEEB-A928-E710-8E8079CF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Основные классы типов данных </a:t>
            </a:r>
          </a:p>
        </p:txBody>
      </p:sp>
      <p:sp>
        <p:nvSpPr>
          <p:cNvPr id="20483" name="Объект 2">
            <a:extLst>
              <a:ext uri="{FF2B5EF4-FFF2-40B4-BE49-F238E27FC236}">
                <a16:creationId xmlns:a16="http://schemas.microsoft.com/office/drawing/2014/main" id="{25EBDC3C-8B3E-13B6-5F28-C93FC367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600" dirty="0">
              <a:solidFill>
                <a:schemeClr val="tx1"/>
              </a:solidFill>
            </a:endParaRPr>
          </a:p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>
                <a:solidFill>
                  <a:schemeClr val="tx2">
                    <a:lumMod val="75000"/>
                  </a:schemeClr>
                </a:solidFill>
              </a:rPr>
              <a:t>Тип данных – именованная категория множества значений и характеристик элемента данных, а также набор допустимых операций над ними.</a:t>
            </a:r>
          </a:p>
        </p:txBody>
      </p:sp>
      <p:sp>
        <p:nvSpPr>
          <p:cNvPr id="50180" name="Номер слайда 1">
            <a:extLst>
              <a:ext uri="{FF2B5EF4-FFF2-40B4-BE49-F238E27FC236}">
                <a16:creationId xmlns:a16="http://schemas.microsoft.com/office/drawing/2014/main" id="{B7DC6608-2D80-970F-D253-EECE1ADB7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>
            <a:extLst>
              <a:ext uri="{FF2B5EF4-FFF2-40B4-BE49-F238E27FC236}">
                <a16:creationId xmlns:a16="http://schemas.microsoft.com/office/drawing/2014/main" id="{BB253717-5AE1-8092-08FD-41F2E7CEDFC9}"/>
              </a:ext>
            </a:extLst>
          </p:cNvPr>
          <p:cNvSpPr/>
          <p:nvPr/>
        </p:nvSpPr>
        <p:spPr bwMode="auto">
          <a:xfrm>
            <a:off x="3277108" y="2573271"/>
            <a:ext cx="5044498" cy="2509014"/>
          </a:xfrm>
          <a:prstGeom prst="wedgeEllipseCallout">
            <a:avLst>
              <a:gd name="adj1" fmla="val -66662"/>
              <a:gd name="adj2" fmla="val 42027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ru-RU" sz="2000" b="0" i="1" dirty="0">
              <a:solidFill>
                <a:schemeClr val="accent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655A9EA-F2E2-6CE1-071B-A7ED3D873075}"/>
              </a:ext>
            </a:extLst>
          </p:cNvPr>
          <p:cNvSpPr/>
          <p:nvPr/>
        </p:nvSpPr>
        <p:spPr bwMode="auto">
          <a:xfrm rot="1834406">
            <a:off x="255104" y="4877239"/>
            <a:ext cx="2396666" cy="115254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09326D-2EC3-7583-6EAC-DDB21638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5" b="89845" l="9874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617"/>
            <a:ext cx="3148526" cy="3917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D6A86D-6F10-2910-4747-8E82C84375B6}"/>
              </a:ext>
            </a:extLst>
          </p:cNvPr>
          <p:cNvSpPr txBox="1"/>
          <p:nvPr/>
        </p:nvSpPr>
        <p:spPr>
          <a:xfrm>
            <a:off x="2906874" y="5279544"/>
            <a:ext cx="5363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0" dirty="0"/>
              <a:t>ФМД содержит </a:t>
            </a:r>
            <a:r>
              <a:rPr lang="ru-RU" sz="1600" b="0" i="1" dirty="0">
                <a:solidFill>
                  <a:schemeClr val="tx2">
                    <a:lumMod val="50000"/>
                  </a:schemeClr>
                </a:solidFill>
              </a:rPr>
              <a:t>типы данных в реляционных БД</a:t>
            </a:r>
          </a:p>
          <a:p>
            <a:r>
              <a:rPr lang="ru-RU" sz="1600" b="0" dirty="0"/>
              <a:t>ЛМД могут содержать </a:t>
            </a:r>
            <a:r>
              <a:rPr lang="ru-RU" sz="1600" b="0" i="1" dirty="0"/>
              <a:t>математические </a:t>
            </a:r>
            <a:r>
              <a:rPr lang="ru-RU" sz="1600" b="0" dirty="0"/>
              <a:t>или</a:t>
            </a:r>
            <a:r>
              <a:rPr lang="ru-RU" sz="1600" b="0" i="1" dirty="0"/>
              <a:t> прикладные типы данных</a:t>
            </a:r>
            <a:r>
              <a:rPr lang="ru-RU" sz="1600" b="0" dirty="0"/>
              <a:t>.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0B269E4-B23C-7BC6-ACCC-A8578FDC5562}"/>
              </a:ext>
            </a:extLst>
          </p:cNvPr>
          <p:cNvGrpSpPr/>
          <p:nvPr/>
        </p:nvGrpSpPr>
        <p:grpSpPr>
          <a:xfrm>
            <a:off x="3924323" y="2720861"/>
            <a:ext cx="3688710" cy="1906467"/>
            <a:chOff x="3498615" y="1522533"/>
            <a:chExt cx="3688710" cy="190646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B83E5406-2A9D-D4F8-7055-E6E2D558BF14}"/>
                </a:ext>
              </a:extLst>
            </p:cNvPr>
            <p:cNvSpPr/>
            <p:nvPr/>
          </p:nvSpPr>
          <p:spPr bwMode="auto">
            <a:xfrm>
              <a:off x="4726334" y="1522533"/>
              <a:ext cx="1402273" cy="355250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Типы да</a:t>
              </a:r>
              <a:r>
                <a:rPr lang="ru-RU" sz="1200" b="0" dirty="0">
                  <a:latin typeface="Arial" charset="0"/>
                </a:rPr>
                <a:t>нных БД</a:t>
              </a:r>
              <a:endPara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A848033-4AC7-83ED-A468-DD8651F02EAC}"/>
                </a:ext>
              </a:extLst>
            </p:cNvPr>
            <p:cNvSpPr/>
            <p:nvPr/>
          </p:nvSpPr>
          <p:spPr bwMode="auto">
            <a:xfrm>
              <a:off x="3936012" y="2201044"/>
              <a:ext cx="1402160" cy="355249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Скаляры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C1E1271-B0E8-8CA2-587A-60DD77F6C91C}"/>
                </a:ext>
              </a:extLst>
            </p:cNvPr>
            <p:cNvSpPr/>
            <p:nvPr/>
          </p:nvSpPr>
          <p:spPr bwMode="auto">
            <a:xfrm>
              <a:off x="5594979" y="2184888"/>
              <a:ext cx="1402160" cy="398674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200" b="0" dirty="0">
                  <a:latin typeface="Arial" charset="0"/>
                </a:rPr>
                <a:t>Двоичные объекты</a:t>
              </a:r>
              <a:endPara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A8DBDF0-36F8-E517-87B7-15560F2D3CC0}"/>
                </a:ext>
              </a:extLst>
            </p:cNvPr>
            <p:cNvSpPr/>
            <p:nvPr/>
          </p:nvSpPr>
          <p:spPr bwMode="auto">
            <a:xfrm>
              <a:off x="4796610" y="2895387"/>
              <a:ext cx="1058718" cy="533613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ru-RU" sz="1200" b="0" dirty="0"/>
                <a:t>Символы  (текст)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E3685C8C-54C5-8EC9-ABE8-303EE93667F9}"/>
                </a:ext>
              </a:extLst>
            </p:cNvPr>
            <p:cNvSpPr/>
            <p:nvPr/>
          </p:nvSpPr>
          <p:spPr bwMode="auto">
            <a:xfrm>
              <a:off x="6128607" y="2886610"/>
              <a:ext cx="1058718" cy="533613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ru-RU" sz="1200" b="0" dirty="0"/>
                <a:t>Даты и времена</a:t>
              </a:r>
            </a:p>
          </p:txBody>
        </p: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C2C91D04-98B8-7889-F8E2-C63A8259EA26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 bwMode="auto">
            <a:xfrm flipH="1">
              <a:off x="4637092" y="1877783"/>
              <a:ext cx="790379" cy="3232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DE6F6914-F29D-981F-898B-C82B5C631403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5427471" y="1877783"/>
              <a:ext cx="868588" cy="3071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3871963-B4A1-C07E-032E-8E6D8C1E7160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 bwMode="auto">
            <a:xfrm>
              <a:off x="4637092" y="2556293"/>
              <a:ext cx="688877" cy="3390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BBD66FDC-E0EE-EB66-CACB-94B0BD068CC2}"/>
                </a:ext>
              </a:extLst>
            </p:cNvPr>
            <p:cNvSpPr/>
            <p:nvPr/>
          </p:nvSpPr>
          <p:spPr bwMode="auto">
            <a:xfrm>
              <a:off x="3498615" y="2895387"/>
              <a:ext cx="1058718" cy="533613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altLang="ru-RU" sz="1200" b="0" dirty="0"/>
                <a:t>Числа</a:t>
              </a:r>
            </a:p>
          </p:txBody>
        </p: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C6AF26E-329C-372D-319F-ACBCBC1276AA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 bwMode="auto">
            <a:xfrm flipH="1">
              <a:off x="4027974" y="2556293"/>
              <a:ext cx="609118" cy="3390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E9FEF97-059A-99B6-C592-424FEC95DFBE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 bwMode="auto">
            <a:xfrm>
              <a:off x="4637092" y="2556293"/>
              <a:ext cx="2020874" cy="3303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025163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9A870-71C9-D02E-0816-4D9BC5E7E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F6AD61F-AA8C-A484-E9C1-15EB9F4BB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977FA9-112D-495B-9401-B6C9F051D9A1}" type="slidenum">
              <a:rPr lang="ru-RU" altLang="ru-RU" smtClean="0"/>
              <a:pPr>
                <a:defRPr/>
              </a:pPr>
              <a:t>10</a:t>
            </a:fld>
            <a:endParaRPr lang="ru-RU" alt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0D106B-C40A-7E9D-A862-77DF1C8C9B96}"/>
              </a:ext>
            </a:extLst>
          </p:cNvPr>
          <p:cNvSpPr/>
          <p:nvPr/>
        </p:nvSpPr>
        <p:spPr bwMode="auto">
          <a:xfrm>
            <a:off x="527353" y="1219342"/>
            <a:ext cx="8629650" cy="484986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4A0260-D849-74C0-34D5-47E593909816}"/>
              </a:ext>
            </a:extLst>
          </p:cNvPr>
          <p:cNvSpPr/>
          <p:nvPr/>
        </p:nvSpPr>
        <p:spPr bwMode="auto">
          <a:xfrm>
            <a:off x="4793068" y="1340221"/>
            <a:ext cx="2177947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Числовые типы да</a:t>
            </a:r>
            <a:r>
              <a:rPr lang="ru-RU" sz="1400" b="0" dirty="0">
                <a:latin typeface="Arial" charset="0"/>
              </a:rPr>
              <a:t>нных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0B62514-4ECE-2BCF-DCC5-CC86FFDE85AB}"/>
              </a:ext>
            </a:extLst>
          </p:cNvPr>
          <p:cNvSpPr/>
          <p:nvPr/>
        </p:nvSpPr>
        <p:spPr bwMode="auto">
          <a:xfrm>
            <a:off x="3514968" y="2294749"/>
            <a:ext cx="1792238" cy="781495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Точные 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 фиксированной запятой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4CE7BEC-0EBB-DFBC-0484-BBDAC45E5270}"/>
              </a:ext>
            </a:extLst>
          </p:cNvPr>
          <p:cNvSpPr/>
          <p:nvPr/>
        </p:nvSpPr>
        <p:spPr bwMode="auto">
          <a:xfrm>
            <a:off x="2703862" y="4435812"/>
            <a:ext cx="1504335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Целые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CFA350-16B6-F0D7-7A32-B0E760E5C918}"/>
              </a:ext>
            </a:extLst>
          </p:cNvPr>
          <p:cNvSpPr/>
          <p:nvPr/>
        </p:nvSpPr>
        <p:spPr bwMode="auto">
          <a:xfrm>
            <a:off x="4822921" y="4453586"/>
            <a:ext cx="1504335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Десятичные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127693-C8E3-85C0-635B-ADD59C48057F}"/>
              </a:ext>
            </a:extLst>
          </p:cNvPr>
          <p:cNvSpPr/>
          <p:nvPr/>
        </p:nvSpPr>
        <p:spPr bwMode="auto">
          <a:xfrm>
            <a:off x="6853076" y="2294749"/>
            <a:ext cx="1792238" cy="781495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Приближён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ные 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с плавающей</a:t>
            </a:r>
            <a:r>
              <a:rPr lang="ru-RU" sz="1400" b="0" dirty="0">
                <a:latin typeface="Arial" charset="0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запятой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F8C7EFD-2790-119D-A783-8E29A5C6E53D}"/>
              </a:ext>
            </a:extLst>
          </p:cNvPr>
          <p:cNvSpPr/>
          <p:nvPr/>
        </p:nvSpPr>
        <p:spPr bwMode="auto">
          <a:xfrm>
            <a:off x="4678614" y="3458196"/>
            <a:ext cx="1792238" cy="59458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400" b="0" dirty="0"/>
              <a:t>Переменной разрядности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44EFC-9087-0302-AC7D-6EF7FE1E902C}"/>
              </a:ext>
            </a:extLst>
          </p:cNvPr>
          <p:cNvSpPr txBox="1"/>
          <p:nvPr/>
        </p:nvSpPr>
        <p:spPr>
          <a:xfrm>
            <a:off x="478244" y="300337"/>
            <a:ext cx="8629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3200" dirty="0">
                <a:solidFill>
                  <a:schemeClr val="tx2">
                    <a:lumMod val="50000"/>
                  </a:schemeClr>
                </a:solidFill>
              </a:rPr>
              <a:t>Классификация числовых типов данных</a:t>
            </a:r>
            <a:endParaRPr lang="ru-RU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2853650-0A9E-3FFD-53D3-04A5E80C0435}"/>
              </a:ext>
            </a:extLst>
          </p:cNvPr>
          <p:cNvSpPr/>
          <p:nvPr/>
        </p:nvSpPr>
        <p:spPr bwMode="auto">
          <a:xfrm>
            <a:off x="6861593" y="3441740"/>
            <a:ext cx="1792238" cy="59458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400" b="0" dirty="0"/>
              <a:t>Фиксированной разрядности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48B568-4248-6426-35A7-4829E7467338}"/>
              </a:ext>
            </a:extLst>
          </p:cNvPr>
          <p:cNvSpPr/>
          <p:nvPr/>
        </p:nvSpPr>
        <p:spPr bwMode="auto">
          <a:xfrm>
            <a:off x="4819327" y="5389556"/>
            <a:ext cx="1504335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Денежные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96D46B0-6B54-E2B1-4542-C9F2BB1CF601}"/>
              </a:ext>
            </a:extLst>
          </p:cNvPr>
          <p:cNvSpPr/>
          <p:nvPr/>
        </p:nvSpPr>
        <p:spPr bwMode="auto">
          <a:xfrm>
            <a:off x="7009076" y="4466648"/>
            <a:ext cx="1504335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Вещественные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7E9A58F-FF1C-EAFC-E7CC-F1A1FBAAC8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 flipH="1">
            <a:off x="4411087" y="1786257"/>
            <a:ext cx="1470955" cy="508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7E4F897-4E87-2A7A-C0D2-AB1E2568B26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 bwMode="auto">
          <a:xfrm>
            <a:off x="5882042" y="1786257"/>
            <a:ext cx="1867153" cy="50849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DD396BA-18BE-B96F-2B2B-7AAEF72FDDC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>
            <a:off x="7749195" y="3076244"/>
            <a:ext cx="8517" cy="3654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C20D5CF-5CBE-983F-7C52-D42CDEDB831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 bwMode="auto">
          <a:xfrm>
            <a:off x="4411087" y="3076244"/>
            <a:ext cx="1163646" cy="3819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F779D44F-EC3A-65F1-AE28-B0ADF1E31FB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 bwMode="auto">
          <a:xfrm>
            <a:off x="5574733" y="4052785"/>
            <a:ext cx="356" cy="40080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89F21BA-2DAF-38E8-7604-57498C4823BD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 bwMode="auto">
          <a:xfrm flipH="1">
            <a:off x="5571495" y="4899622"/>
            <a:ext cx="3594" cy="4899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7AB7D2A-CF18-3FCE-BBEB-C0AA47CCCB7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 bwMode="auto">
          <a:xfrm>
            <a:off x="7757712" y="4036329"/>
            <a:ext cx="3532" cy="4303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9523999B-2949-8FF2-BE34-E98912A2B7A5}"/>
              </a:ext>
            </a:extLst>
          </p:cNvPr>
          <p:cNvSpPr/>
          <p:nvPr/>
        </p:nvSpPr>
        <p:spPr bwMode="auto">
          <a:xfrm>
            <a:off x="2562379" y="3429000"/>
            <a:ext cx="1792238" cy="59458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400" b="0" dirty="0"/>
              <a:t>Фиксированной разрядности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CE071B4-2206-DC00-4E65-92AD0B94EEC5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 bwMode="auto">
          <a:xfrm flipH="1">
            <a:off x="3458498" y="3076244"/>
            <a:ext cx="952589" cy="3527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3F49BCBB-FD4F-E291-D01A-40093B4B29C9}"/>
              </a:ext>
            </a:extLst>
          </p:cNvPr>
          <p:cNvCxnSpPr>
            <a:cxnSpLocks/>
            <a:stCxn id="55" idx="2"/>
            <a:endCxn id="6" idx="0"/>
          </p:cNvCxnSpPr>
          <p:nvPr/>
        </p:nvCxnSpPr>
        <p:spPr bwMode="auto">
          <a:xfrm flipH="1">
            <a:off x="3456030" y="4023589"/>
            <a:ext cx="2468" cy="41222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74A60C-9775-C51F-9278-A80EF5AF92BF}"/>
              </a:ext>
            </a:extLst>
          </p:cNvPr>
          <p:cNvSpPr/>
          <p:nvPr/>
        </p:nvSpPr>
        <p:spPr bwMode="auto">
          <a:xfrm>
            <a:off x="2703861" y="5389556"/>
            <a:ext cx="1504335" cy="44603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Логические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1EBD772-851B-FCFC-90B6-8E816FC52F6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 bwMode="auto">
          <a:xfrm flipH="1">
            <a:off x="3456029" y="4881848"/>
            <a:ext cx="1" cy="5077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803D0C-276A-3887-D95C-1A47F8A700B0}"/>
              </a:ext>
            </a:extLst>
          </p:cNvPr>
          <p:cNvSpPr txBox="1"/>
          <p:nvPr/>
        </p:nvSpPr>
        <p:spPr>
          <a:xfrm>
            <a:off x="666398" y="2298529"/>
            <a:ext cx="209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Математическое представление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12BEC-E5B1-AF40-88A0-84713B8C8238}"/>
              </a:ext>
            </a:extLst>
          </p:cNvPr>
          <p:cNvSpPr txBox="1"/>
          <p:nvPr/>
        </p:nvSpPr>
        <p:spPr>
          <a:xfrm>
            <a:off x="666398" y="3463563"/>
            <a:ext cx="144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Хранение данных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979023-D18E-3CBD-3590-F46FAE12AA13}"/>
              </a:ext>
            </a:extLst>
          </p:cNvPr>
          <p:cNvSpPr txBox="1"/>
          <p:nvPr/>
        </p:nvSpPr>
        <p:spPr>
          <a:xfrm>
            <a:off x="673129" y="4345539"/>
            <a:ext cx="2367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Система </a:t>
            </a:r>
            <a:br>
              <a:rPr lang="ru-RU" sz="18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счисления </a:t>
            </a:r>
            <a:br>
              <a:rPr lang="ru-RU" sz="18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и машинное представление</a:t>
            </a:r>
          </a:p>
        </p:txBody>
      </p:sp>
      <p:sp>
        <p:nvSpPr>
          <p:cNvPr id="24" name="Десятиугольник 23">
            <a:extLst>
              <a:ext uri="{FF2B5EF4-FFF2-40B4-BE49-F238E27FC236}">
                <a16:creationId xmlns:a16="http://schemas.microsoft.com/office/drawing/2014/main" id="{6643A913-9B64-7787-D388-1D9DDA14C305}"/>
              </a:ext>
            </a:extLst>
          </p:cNvPr>
          <p:cNvSpPr/>
          <p:nvPr/>
        </p:nvSpPr>
        <p:spPr bwMode="auto">
          <a:xfrm>
            <a:off x="2454730" y="4134156"/>
            <a:ext cx="506369" cy="446036"/>
          </a:xfrm>
          <a:prstGeom prst="decag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charset="0"/>
              </a:rPr>
              <a:t>2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" name="Десятиугольник 24">
            <a:extLst>
              <a:ext uri="{FF2B5EF4-FFF2-40B4-BE49-F238E27FC236}">
                <a16:creationId xmlns:a16="http://schemas.microsoft.com/office/drawing/2014/main" id="{7FD4D5A2-DCB3-BF03-45A8-8D2463821047}"/>
              </a:ext>
            </a:extLst>
          </p:cNvPr>
          <p:cNvSpPr/>
          <p:nvPr/>
        </p:nvSpPr>
        <p:spPr bwMode="auto">
          <a:xfrm>
            <a:off x="4595479" y="4175607"/>
            <a:ext cx="506369" cy="446036"/>
          </a:xfrm>
          <a:prstGeom prst="decag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10</a:t>
            </a:r>
          </a:p>
        </p:txBody>
      </p:sp>
      <p:sp>
        <p:nvSpPr>
          <p:cNvPr id="28" name="Десятиугольник 27">
            <a:extLst>
              <a:ext uri="{FF2B5EF4-FFF2-40B4-BE49-F238E27FC236}">
                <a16:creationId xmlns:a16="http://schemas.microsoft.com/office/drawing/2014/main" id="{F117AFF8-C012-DE1C-2F50-CAF437EBCCA0}"/>
              </a:ext>
            </a:extLst>
          </p:cNvPr>
          <p:cNvSpPr/>
          <p:nvPr/>
        </p:nvSpPr>
        <p:spPr bwMode="auto">
          <a:xfrm>
            <a:off x="6778856" y="4178807"/>
            <a:ext cx="506369" cy="446036"/>
          </a:xfrm>
          <a:prstGeom prst="decag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charset="0"/>
              </a:rPr>
              <a:t>2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2" name="Десятиугольник 31">
            <a:extLst>
              <a:ext uri="{FF2B5EF4-FFF2-40B4-BE49-F238E27FC236}">
                <a16:creationId xmlns:a16="http://schemas.microsoft.com/office/drawing/2014/main" id="{06563C7B-9570-0D48-70DB-63C6CC5C013F}"/>
              </a:ext>
            </a:extLst>
          </p:cNvPr>
          <p:cNvSpPr/>
          <p:nvPr/>
        </p:nvSpPr>
        <p:spPr bwMode="auto">
          <a:xfrm>
            <a:off x="2488092" y="5052989"/>
            <a:ext cx="506369" cy="446036"/>
          </a:xfrm>
          <a:prstGeom prst="decagon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b="0" dirty="0">
                <a:solidFill>
                  <a:schemeClr val="bg1">
                    <a:lumMod val="60000"/>
                    <a:lumOff val="40000"/>
                  </a:schemeClr>
                </a:solidFill>
                <a:latin typeface="Arial" charset="0"/>
              </a:rPr>
              <a:t>2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9B24C4-9604-0566-A30E-BFAAF707F43F}"/>
              </a:ext>
            </a:extLst>
          </p:cNvPr>
          <p:cNvSpPr txBox="1"/>
          <p:nvPr/>
        </p:nvSpPr>
        <p:spPr>
          <a:xfrm>
            <a:off x="794348" y="6155074"/>
            <a:ext cx="7538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Разные СУБД 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MySQL, </a:t>
            </a:r>
            <a:r>
              <a:rPr lang="ru-RU" sz="16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PostgreSQL</a:t>
            </a:r>
            <a:r>
              <a:rPr lang="ru-RU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, Oracle,  SQL Server имеют свои особенности</a:t>
            </a:r>
            <a:r>
              <a:rPr lang="ru-RU" sz="1600" b="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ru-RU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+mn-lt"/>
              </a:rPr>
              <a:t>и не все типы данных поддерживаются.</a:t>
            </a:r>
            <a:endParaRPr lang="ru-RU" sz="1600" b="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CD8F9BD5-B984-0D00-5166-0EA406A8995E}"/>
              </a:ext>
            </a:extLst>
          </p:cNvPr>
          <p:cNvCxnSpPr>
            <a:cxnSpLocks/>
          </p:cNvCxnSpPr>
          <p:nvPr/>
        </p:nvCxnSpPr>
        <p:spPr bwMode="auto">
          <a:xfrm>
            <a:off x="3456028" y="4899622"/>
            <a:ext cx="2115466" cy="4721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1200231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B36A-DF17-80C0-F38A-870C49F0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>
            <a:extLst>
              <a:ext uri="{FF2B5EF4-FFF2-40B4-BE49-F238E27FC236}">
                <a16:creationId xmlns:a16="http://schemas.microsoft.com/office/drawing/2014/main" id="{66333DA4-D87B-F1F7-CBE1-468B757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Числовые и логические типы данных</a:t>
            </a:r>
          </a:p>
        </p:txBody>
      </p:sp>
      <p:sp>
        <p:nvSpPr>
          <p:cNvPr id="20483" name="Объект 2">
            <a:extLst>
              <a:ext uri="{FF2B5EF4-FFF2-40B4-BE49-F238E27FC236}">
                <a16:creationId xmlns:a16="http://schemas.microsoft.com/office/drawing/2014/main" id="{747AB622-E412-8144-7023-B526574A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94" y="1235584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>
            <a:extLst>
              <a:ext uri="{FF2B5EF4-FFF2-40B4-BE49-F238E27FC236}">
                <a16:creationId xmlns:a16="http://schemas.microsoft.com/office/drawing/2014/main" id="{F63FEA5B-ABFE-1EF5-78F1-760664FFA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BB74BEC-5216-A399-7899-3D2C1EDD0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573756"/>
              </p:ext>
            </p:extLst>
          </p:nvPr>
        </p:nvGraphicFramePr>
        <p:xfrm>
          <a:off x="1295400" y="1298200"/>
          <a:ext cx="7170176" cy="471113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54946">
                  <a:extLst>
                    <a:ext uri="{9D8B030D-6E8A-4147-A177-3AD203B41FA5}">
                      <a16:colId xmlns:a16="http://schemas.microsoft.com/office/drawing/2014/main" val="3589130447"/>
                    </a:ext>
                  </a:extLst>
                </a:gridCol>
                <a:gridCol w="1257803">
                  <a:extLst>
                    <a:ext uri="{9D8B030D-6E8A-4147-A177-3AD203B41FA5}">
                      <a16:colId xmlns:a16="http://schemas.microsoft.com/office/drawing/2014/main" val="966111273"/>
                    </a:ext>
                  </a:extLst>
                </a:gridCol>
                <a:gridCol w="723306">
                  <a:extLst>
                    <a:ext uri="{9D8B030D-6E8A-4147-A177-3AD203B41FA5}">
                      <a16:colId xmlns:a16="http://schemas.microsoft.com/office/drawing/2014/main" val="2283788541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2393881131"/>
                    </a:ext>
                  </a:extLst>
                </a:gridCol>
                <a:gridCol w="850654">
                  <a:extLst>
                    <a:ext uri="{9D8B030D-6E8A-4147-A177-3AD203B41FA5}">
                      <a16:colId xmlns:a16="http://schemas.microsoft.com/office/drawing/2014/main" val="3917635477"/>
                    </a:ext>
                  </a:extLst>
                </a:gridCol>
                <a:gridCol w="843076">
                  <a:extLst>
                    <a:ext uri="{9D8B030D-6E8A-4147-A177-3AD203B41FA5}">
                      <a16:colId xmlns:a16="http://schemas.microsoft.com/office/drawing/2014/main" val="4283145220"/>
                    </a:ext>
                  </a:extLst>
                </a:gridCol>
                <a:gridCol w="1000007">
                  <a:extLst>
                    <a:ext uri="{9D8B030D-6E8A-4147-A177-3AD203B41FA5}">
                      <a16:colId xmlns:a16="http://schemas.microsoft.com/office/drawing/2014/main" val="1694313204"/>
                    </a:ext>
                  </a:extLst>
                </a:gridCol>
              </a:tblGrid>
              <a:tr h="547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Тип данных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 err="1">
                          <a:effectLst/>
                          <a:latin typeface="+mn-lt"/>
                        </a:rPr>
                        <a:t>PostgreSQL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MySQL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Oracle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SQL Server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Байты</a:t>
                      </a: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Макс. разрядов</a:t>
                      </a: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9612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marL="176213" lvl="1" indent="280988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SMALLINT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13241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INTEGER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7385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INT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961713"/>
                  </a:ext>
                </a:extLst>
              </a:tr>
              <a:tr h="327926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BIGINT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87397"/>
                  </a:ext>
                </a:extLst>
              </a:tr>
              <a:tr h="672092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DECIMAL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r>
                        <a:rPr lang="ru-RU" sz="1400" kern="100" baseline="40000" dirty="0">
                          <a:effectLst/>
                          <a:latin typeface="+mn-lt"/>
                        </a:rPr>
                        <a:t>1)</a:t>
                      </a:r>
                      <a:endParaRPr lang="ru-RU" sz="1400" kern="100" baseline="40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17 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433816"/>
                  </a:ext>
                </a:extLst>
              </a:tr>
              <a:tr h="327926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MONEY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9 б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360929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REAL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12686"/>
                  </a:ext>
                </a:extLst>
              </a:tr>
              <a:tr h="32660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FLOAT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 / 8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/ 15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744498"/>
                  </a:ext>
                </a:extLst>
              </a:tr>
              <a:tr h="547169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DOUBLE PRECISION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008857"/>
                  </a:ext>
                </a:extLst>
              </a:tr>
              <a:tr h="327926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BIT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Y</a:t>
                      </a: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02491"/>
                  </a:ext>
                </a:extLst>
              </a:tr>
              <a:tr h="327926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rgbClr val="0059A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8880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BEBBDD-1C9B-37DB-A48A-D01DFD230E80}"/>
              </a:ext>
            </a:extLst>
          </p:cNvPr>
          <p:cNvSpPr txBox="1"/>
          <p:nvPr/>
        </p:nvSpPr>
        <p:spPr>
          <a:xfrm>
            <a:off x="1295400" y="6349487"/>
            <a:ext cx="693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baseline="40000" dirty="0"/>
              <a:t>1) </a:t>
            </a:r>
            <a:r>
              <a:rPr lang="ru-RU" sz="1600" b="0" dirty="0"/>
              <a:t>Поддерживает до 1000 разрядов</a:t>
            </a:r>
          </a:p>
        </p:txBody>
      </p:sp>
    </p:spTree>
    <p:extLst>
      <p:ext uri="{BB962C8B-B14F-4D97-AF65-F5344CB8AC3E}">
        <p14:creationId xmlns:p14="http://schemas.microsoft.com/office/powerpoint/2010/main" val="39091214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Символьные типы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49" y="1226471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D2B042DE-EC45-E00B-225E-B1A120201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87280"/>
              </p:ext>
            </p:extLst>
          </p:nvPr>
        </p:nvGraphicFramePr>
        <p:xfrm>
          <a:off x="1295400" y="1219853"/>
          <a:ext cx="6860457" cy="493937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709433">
                  <a:extLst>
                    <a:ext uri="{9D8B030D-6E8A-4147-A177-3AD203B41FA5}">
                      <a16:colId xmlns:a16="http://schemas.microsoft.com/office/drawing/2014/main" val="953240537"/>
                    </a:ext>
                  </a:extLst>
                </a:gridCol>
                <a:gridCol w="1537670">
                  <a:extLst>
                    <a:ext uri="{9D8B030D-6E8A-4147-A177-3AD203B41FA5}">
                      <a16:colId xmlns:a16="http://schemas.microsoft.com/office/drawing/2014/main" val="3006669728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1421901665"/>
                    </a:ext>
                  </a:extLst>
                </a:gridCol>
                <a:gridCol w="1175612">
                  <a:extLst>
                    <a:ext uri="{9D8B030D-6E8A-4147-A177-3AD203B41FA5}">
                      <a16:colId xmlns:a16="http://schemas.microsoft.com/office/drawing/2014/main" val="3680283777"/>
                    </a:ext>
                  </a:extLst>
                </a:gridCol>
                <a:gridCol w="1387876">
                  <a:extLst>
                    <a:ext uri="{9D8B030D-6E8A-4147-A177-3AD203B41FA5}">
                      <a16:colId xmlns:a16="http://schemas.microsoft.com/office/drawing/2014/main" val="62828717"/>
                    </a:ext>
                  </a:extLst>
                </a:gridCol>
              </a:tblGrid>
              <a:tr h="5164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Тип данных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 err="1">
                          <a:effectLst/>
                          <a:latin typeface="+mn-lt"/>
                        </a:rPr>
                        <a:t>PostgreSQL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MySQL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Oracle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SQL Server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895587118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CHAR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10 млн символов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255 б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2000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895390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NCHAR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до 2000 б</a:t>
                      </a:r>
                      <a:endParaRPr kumimoji="0" lang="ru-RU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9955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CHARACTER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10 млн символов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до 2000 б</a:t>
                      </a:r>
                      <a:endParaRPr kumimoji="0" lang="ru-RU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611595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VARCHAR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10 млн символов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64 Кб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4000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15255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NVARCHAR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до 4000 б</a:t>
                      </a:r>
                      <a:endParaRPr kumimoji="0" lang="ru-RU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51951"/>
                  </a:ext>
                </a:extLst>
              </a:tr>
              <a:tr h="623150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CHARACTER VARYING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10 млн символов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до 4000 б</a:t>
                      </a:r>
                      <a:endParaRPr kumimoji="0" lang="ru-RU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5328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TEXT</a:t>
                      </a:r>
                      <a:r>
                        <a:rPr lang="en-US" sz="1400" kern="100">
                          <a:effectLst/>
                          <a:latin typeface="+mn-lt"/>
                        </a:rPr>
                        <a:t> (CLOB)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неограниченная длина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64 Кб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4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2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53248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MEDIUMTEXT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16 Мб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474170"/>
                  </a:ext>
                </a:extLst>
              </a:tr>
              <a:tr h="371952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LONGTEXT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 4 Гб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232802"/>
                  </a:ext>
                </a:extLst>
              </a:tr>
              <a:tr h="475800">
                <a:tc>
                  <a:txBody>
                    <a:bodyPr/>
                    <a:lstStyle/>
                    <a:p>
                      <a:pPr marL="132715"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NTEXT (NCLOB)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4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2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6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0425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74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Типы данных даты и времени</a:t>
            </a:r>
            <a:endParaRPr lang="en-US" alt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49" y="1196975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5E994D8-E611-70DA-0A30-40B852E0F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40021"/>
              </p:ext>
            </p:extLst>
          </p:nvPr>
        </p:nvGraphicFramePr>
        <p:xfrm>
          <a:off x="1295400" y="1495698"/>
          <a:ext cx="6993195" cy="385796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76685">
                  <a:extLst>
                    <a:ext uri="{9D8B030D-6E8A-4147-A177-3AD203B41FA5}">
                      <a16:colId xmlns:a16="http://schemas.microsoft.com/office/drawing/2014/main" val="1216066797"/>
                    </a:ext>
                  </a:extLst>
                </a:gridCol>
                <a:gridCol w="1181235">
                  <a:extLst>
                    <a:ext uri="{9D8B030D-6E8A-4147-A177-3AD203B41FA5}">
                      <a16:colId xmlns:a16="http://schemas.microsoft.com/office/drawing/2014/main" val="81026134"/>
                    </a:ext>
                  </a:extLst>
                </a:gridCol>
                <a:gridCol w="1238391">
                  <a:extLst>
                    <a:ext uri="{9D8B030D-6E8A-4147-A177-3AD203B41FA5}">
                      <a16:colId xmlns:a16="http://schemas.microsoft.com/office/drawing/2014/main" val="982372466"/>
                    </a:ext>
                  </a:extLst>
                </a:gridCol>
                <a:gridCol w="1310864">
                  <a:extLst>
                    <a:ext uri="{9D8B030D-6E8A-4147-A177-3AD203B41FA5}">
                      <a16:colId xmlns:a16="http://schemas.microsoft.com/office/drawing/2014/main" val="3426117866"/>
                    </a:ext>
                  </a:extLst>
                </a:gridCol>
                <a:gridCol w="1186020">
                  <a:extLst>
                    <a:ext uri="{9D8B030D-6E8A-4147-A177-3AD203B41FA5}">
                      <a16:colId xmlns:a16="http://schemas.microsoft.com/office/drawing/2014/main" val="1135515232"/>
                    </a:ext>
                  </a:extLst>
                </a:gridCol>
              </a:tblGrid>
              <a:tr h="743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Тип данных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 err="1">
                          <a:effectLst/>
                        </a:rPr>
                        <a:t>PostgreSQL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MySQL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Oracle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SQL Server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38729"/>
                  </a:ext>
                </a:extLst>
              </a:tr>
              <a:tr h="64970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DATE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r>
                        <a:rPr lang="en-US" sz="1400" kern="100" baseline="40000" dirty="0">
                          <a:effectLst/>
                        </a:rPr>
                        <a:t>1)</a:t>
                      </a:r>
                      <a:endParaRPr lang="ru-RU" sz="1400" kern="100" baseline="4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754449"/>
                  </a:ext>
                </a:extLst>
              </a:tr>
              <a:tr h="624712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TIME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r>
                        <a:rPr lang="ru-RU" sz="1400" kern="100" dirty="0">
                          <a:effectLst/>
                        </a:rPr>
                        <a:t> 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12620"/>
                  </a:ext>
                </a:extLst>
              </a:tr>
              <a:tr h="613317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TIMESTAMP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81723"/>
                  </a:ext>
                </a:extLst>
              </a:tr>
              <a:tr h="613318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DATETIME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 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Y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Y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0853"/>
                  </a:ext>
                </a:extLst>
              </a:tr>
              <a:tr h="613318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40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63FBD2-4410-6A90-D63A-D441A0A35A05}"/>
              </a:ext>
            </a:extLst>
          </p:cNvPr>
          <p:cNvSpPr txBox="1"/>
          <p:nvPr/>
        </p:nvSpPr>
        <p:spPr>
          <a:xfrm>
            <a:off x="1295400" y="5528237"/>
            <a:ext cx="545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baseline="40000" dirty="0"/>
              <a:t>1) </a:t>
            </a:r>
            <a:r>
              <a:rPr lang="ru-RU" sz="1600" b="0" dirty="0"/>
              <a:t>Дата и время</a:t>
            </a:r>
            <a:r>
              <a:rPr lang="en-US" sz="1600" b="0" dirty="0"/>
              <a:t> </a:t>
            </a:r>
            <a:endParaRPr lang="ru-RU" sz="1600" b="0" dirty="0"/>
          </a:p>
        </p:txBody>
      </p:sp>
    </p:spTree>
    <p:extLst>
      <p:ext uri="{BB962C8B-B14F-4D97-AF65-F5344CB8AC3E}">
        <p14:creationId xmlns:p14="http://schemas.microsoft.com/office/powerpoint/2010/main" val="24739628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Типы двоичных объектов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D498EEF-C489-3D52-0CFD-8D9821BF7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06336"/>
              </p:ext>
            </p:extLst>
          </p:nvPr>
        </p:nvGraphicFramePr>
        <p:xfrm>
          <a:off x="1295400" y="1799303"/>
          <a:ext cx="7007941" cy="383638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12526">
                  <a:extLst>
                    <a:ext uri="{9D8B030D-6E8A-4147-A177-3AD203B41FA5}">
                      <a16:colId xmlns:a16="http://schemas.microsoft.com/office/drawing/2014/main" val="2202588818"/>
                    </a:ext>
                  </a:extLst>
                </a:gridCol>
                <a:gridCol w="1275054">
                  <a:extLst>
                    <a:ext uri="{9D8B030D-6E8A-4147-A177-3AD203B41FA5}">
                      <a16:colId xmlns:a16="http://schemas.microsoft.com/office/drawing/2014/main" val="3964330552"/>
                    </a:ext>
                  </a:extLst>
                </a:gridCol>
                <a:gridCol w="1238180">
                  <a:extLst>
                    <a:ext uri="{9D8B030D-6E8A-4147-A177-3AD203B41FA5}">
                      <a16:colId xmlns:a16="http://schemas.microsoft.com/office/drawing/2014/main" val="1738970505"/>
                    </a:ext>
                  </a:extLst>
                </a:gridCol>
                <a:gridCol w="1106211">
                  <a:extLst>
                    <a:ext uri="{9D8B030D-6E8A-4147-A177-3AD203B41FA5}">
                      <a16:colId xmlns:a16="http://schemas.microsoft.com/office/drawing/2014/main" val="3156943165"/>
                    </a:ext>
                  </a:extLst>
                </a:gridCol>
                <a:gridCol w="1375970">
                  <a:extLst>
                    <a:ext uri="{9D8B030D-6E8A-4147-A177-3AD203B41FA5}">
                      <a16:colId xmlns:a16="http://schemas.microsoft.com/office/drawing/2014/main" val="366435050"/>
                    </a:ext>
                  </a:extLst>
                </a:gridCol>
              </a:tblGrid>
              <a:tr h="3451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Тип данных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PostgreSQL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MySQL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Oracle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SQL Server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070154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BLOB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До 64 Кб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4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82574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MEDIUMBLOB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До16 Мб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952898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LONGBLOB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До 4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04956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BINARY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72554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LOB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2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82492"/>
                  </a:ext>
                </a:extLst>
              </a:tr>
              <a:tr h="361390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VARBINARY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До 64 Кб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До 8000 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75686"/>
                  </a:ext>
                </a:extLst>
              </a:tr>
              <a:tr h="603005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RAW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До 2000 б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49688"/>
                  </a:ext>
                </a:extLst>
              </a:tr>
              <a:tr h="359928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+mn-lt"/>
                        </a:rPr>
                        <a:t>BYTEA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 До 1 Гб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106129"/>
                  </a:ext>
                </a:extLst>
              </a:tr>
              <a:tr h="359928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+mn-lt"/>
                        </a:rPr>
                        <a:t>BFILE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 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  <a:latin typeface="+mn-lt"/>
                        </a:rPr>
                        <a:t>До 4 Гб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  <a:latin typeface="+mn-lt"/>
                        </a:rPr>
                        <a:t> 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388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6F2A61-0FDE-1DBD-6234-5C02AEA7032B}"/>
              </a:ext>
            </a:extLst>
          </p:cNvPr>
          <p:cNvSpPr txBox="1"/>
          <p:nvPr/>
        </p:nvSpPr>
        <p:spPr>
          <a:xfrm>
            <a:off x="1152063" y="6312275"/>
            <a:ext cx="734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Для хранения изображений, мультимедиа и сырых двоичных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159648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Домены данных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Что такое домен данных?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Именованная область допустимых значений однотипных атрибутов – прикладной тип данных, задаёт ограничения для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Тип данных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Диапазон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Список допустимых значений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Условие</a:t>
            </a:r>
            <a:endParaRPr lang="en-US" alt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Примеры доменов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 err="1">
                <a:solidFill>
                  <a:schemeClr val="tx1"/>
                </a:solidFill>
              </a:rPr>
              <a:t>Тип_ИНН_юрлиц</a:t>
            </a:r>
            <a:r>
              <a:rPr lang="ru-RU" altLang="ru-RU" dirty="0">
                <a:solidFill>
                  <a:schemeClr val="tx1"/>
                </a:solidFill>
              </a:rPr>
              <a:t> или Цифры(10)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Деньги(20,4)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dirty="0">
                <a:solidFill>
                  <a:schemeClr val="tx1"/>
                </a:solidFill>
              </a:rPr>
              <a:t>Список: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малый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r>
              <a:rPr lang="ru-RU" altLang="ru-RU" dirty="0">
                <a:solidFill>
                  <a:schemeClr val="tx1"/>
                </a:solidFill>
              </a:rPr>
              <a:t>;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средний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r>
              <a:rPr lang="ru-RU" altLang="ru-RU" dirty="0">
                <a:solidFill>
                  <a:schemeClr val="tx1"/>
                </a:solidFill>
              </a:rPr>
              <a:t>; </a:t>
            </a:r>
            <a:r>
              <a:rPr lang="en-US" altLang="ru-RU" dirty="0">
                <a:solidFill>
                  <a:schemeClr val="tx1"/>
                </a:solidFill>
              </a:rPr>
              <a:t>“</a:t>
            </a:r>
            <a:r>
              <a:rPr lang="ru-RU" altLang="ru-RU" dirty="0">
                <a:solidFill>
                  <a:schemeClr val="tx1"/>
                </a:solidFill>
              </a:rPr>
              <a:t>большой</a:t>
            </a:r>
            <a:r>
              <a:rPr lang="en-US" altLang="ru-RU" dirty="0">
                <a:solidFill>
                  <a:schemeClr val="tx1"/>
                </a:solidFill>
              </a:rPr>
              <a:t>”</a:t>
            </a:r>
            <a:endParaRPr lang="ru-RU" altLang="ru-RU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847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Объявление необязательных значений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Отсутствие значения, неизвестное, неопределённое или недопустимое значение в этом контексте в базах данных помечается признаком </a:t>
            </a:r>
            <a:r>
              <a:rPr lang="en-US" altLang="ru-RU" sz="2400" dirty="0">
                <a:solidFill>
                  <a:schemeClr val="tx1"/>
                </a:solidFill>
              </a:rPr>
              <a:t>NULL.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Такие значения специальным образом обрабатываются.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При описании ФМД мы должны явно указать обязательность значения - </a:t>
            </a:r>
            <a:r>
              <a:rPr lang="en-US" altLang="ru-RU" sz="2400" dirty="0">
                <a:solidFill>
                  <a:schemeClr val="tx1"/>
                </a:solidFill>
              </a:rPr>
              <a:t>NOT NULL</a:t>
            </a:r>
            <a:r>
              <a:rPr lang="ru-RU" altLang="ru-RU" sz="2400" dirty="0">
                <a:solidFill>
                  <a:schemeClr val="tx1"/>
                </a:solidFill>
              </a:rPr>
              <a:t>, или необязательность значения - </a:t>
            </a:r>
            <a:r>
              <a:rPr lang="en-US" altLang="ru-RU" sz="2400" dirty="0">
                <a:solidFill>
                  <a:schemeClr val="tx1"/>
                </a:solidFill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На </a:t>
            </a:r>
            <a:r>
              <a:rPr lang="en-US" altLang="ru-RU" sz="2400" dirty="0">
                <a:solidFill>
                  <a:schemeClr val="tx1"/>
                </a:solidFill>
              </a:rPr>
              <a:t>ER-</a:t>
            </a:r>
            <a:r>
              <a:rPr lang="ru-RU" altLang="ru-RU" sz="2400" dirty="0">
                <a:solidFill>
                  <a:schemeClr val="tx1"/>
                </a:solidFill>
              </a:rPr>
              <a:t>диаграмме</a:t>
            </a:r>
            <a:r>
              <a:rPr lang="en-US" altLang="ru-RU" sz="2400" dirty="0">
                <a:solidFill>
                  <a:schemeClr val="tx1"/>
                </a:solidFill>
              </a:rPr>
              <a:t> </a:t>
            </a:r>
            <a:r>
              <a:rPr lang="ru-RU" altLang="ru-RU" sz="2400" dirty="0">
                <a:solidFill>
                  <a:schemeClr val="tx1"/>
                </a:solidFill>
              </a:rPr>
              <a:t>ФМД можно не указывать везде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en-US" altLang="ru-RU" sz="2400" dirty="0">
                <a:solidFill>
                  <a:schemeClr val="tx1"/>
                </a:solidFill>
              </a:rPr>
              <a:t>NOT NULL</a:t>
            </a:r>
            <a:r>
              <a:rPr lang="ru-RU" altLang="ru-RU" sz="2400" dirty="0">
                <a:solidFill>
                  <a:schemeClr val="tx1"/>
                </a:solidFill>
              </a:rPr>
              <a:t>, но надо задать признак по умолчанию.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584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Объявление ключей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Первичный ключ РК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PRIMARY KEY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Альтернативные ключи</a:t>
            </a:r>
            <a:endParaRPr lang="en-US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UN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UNIQUE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Внешние ключи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FK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 sz="2400" dirty="0">
                <a:solidFill>
                  <a:schemeClr val="tx1"/>
                </a:solidFill>
              </a:rPr>
              <a:t>FOREIGN KEY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Процедуры проверки уникальности и целостности ссылок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40415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A85237-E450-B6E3-7889-F45841DEDDF9}"/>
              </a:ext>
            </a:extLst>
          </p:cNvPr>
          <p:cNvSpPr/>
          <p:nvPr/>
        </p:nvSpPr>
        <p:spPr bwMode="auto">
          <a:xfrm>
            <a:off x="514350" y="1239171"/>
            <a:ext cx="8591860" cy="5125121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sz="3600" dirty="0">
                <a:latin typeface="Arial Narrow" panose="020B0606020202030204" pitchFamily="34" charset="0"/>
              </a:rPr>
              <a:t>Нотация </a:t>
            </a:r>
            <a:r>
              <a:rPr lang="en-US" altLang="ru-RU" sz="3600" dirty="0">
                <a:latin typeface="Arial Narrow" panose="020B0606020202030204" pitchFamily="34" charset="0"/>
              </a:rPr>
              <a:t>ER-</a:t>
            </a:r>
            <a:r>
              <a:rPr lang="ru-RU" altLang="ru-RU" sz="3600" dirty="0">
                <a:latin typeface="Arial Narrow" panose="020B0606020202030204" pitchFamily="34" charset="0"/>
              </a:rPr>
              <a:t>диаграммы физической </a:t>
            </a:r>
            <a:br>
              <a:rPr lang="ru-RU" altLang="ru-RU" sz="3600" dirty="0">
                <a:latin typeface="Arial Narrow" panose="020B0606020202030204" pitchFamily="34" charset="0"/>
              </a:rPr>
            </a:br>
            <a:r>
              <a:rPr lang="ru-RU" altLang="ru-RU" sz="3600" dirty="0">
                <a:latin typeface="Arial Narrow" panose="020B0606020202030204" pitchFamily="34" charset="0"/>
              </a:rPr>
              <a:t>модели данных</a:t>
            </a:r>
          </a:p>
        </p:txBody>
      </p:sp>
      <p:sp>
        <p:nvSpPr>
          <p:cNvPr id="52227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27806" y="6471114"/>
            <a:ext cx="516194" cy="33608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259F10-5908-4BED-9861-9711C65FC5C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7484" y="1224423"/>
            <a:ext cx="2362200" cy="504753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ru-RU" sz="16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1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Имя таблицы/ представления существительное латиницей  в единственном или во </a:t>
            </a:r>
            <a:r>
              <a:rPr lang="ru-RU" sz="1400" b="0" i="1" dirty="0">
                <a:latin typeface="Arial Narrow" panose="020B0606020202030204" pitchFamily="34" charset="0"/>
                <a:cs typeface="Arial" charset="0"/>
              </a:rPr>
              <a:t>множественном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 числе на полочке или подчёркнуто.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В блоке задаются имена  колонок латиницей без пробелов, без повторения или с повтором имени сущности. </a:t>
            </a:r>
            <a:r>
              <a:rPr lang="ru-RU" sz="1600" b="0" dirty="0">
                <a:latin typeface="Arial Narrow" panose="020B0606020202030204" pitchFamily="34" charset="0"/>
                <a:cs typeface="Arial" charset="0"/>
              </a:rPr>
              <a:t> </a:t>
            </a:r>
            <a:endParaRPr lang="ru-RU" sz="14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Следует указывать 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(PK) </a:t>
            </a:r>
            <a:br>
              <a:rPr lang="ru-RU" sz="1400" b="0" dirty="0">
                <a:latin typeface="Arial Narrow" panose="020B0606020202030204" pitchFamily="34" charset="0"/>
                <a:cs typeface="Arial" charset="0"/>
              </a:rPr>
            </a:b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идентификатора и (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FK)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ссылки.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Указывать (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null)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необязательных атрибутов.</a:t>
            </a: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Указывать типы данных </a:t>
            </a:r>
            <a:br>
              <a:rPr lang="ru-RU" sz="1400" b="0" dirty="0">
                <a:latin typeface="Arial Narrow" panose="020B0606020202030204" pitchFamily="34" charset="0"/>
                <a:cs typeface="Arial" charset="0"/>
              </a:rPr>
            </a:b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для колонки через «:».</a:t>
            </a:r>
            <a:endParaRPr lang="en-US" sz="14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ru-RU" sz="1100" b="0" dirty="0"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83306" y="1209675"/>
            <a:ext cx="18796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Нотация  Р.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Баркера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Arial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B7EEAF-90A4-89FE-DCB4-F04D1379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3"/>
          <a:stretch/>
        </p:blipFill>
        <p:spPr bwMode="auto">
          <a:xfrm>
            <a:off x="612521" y="1639887"/>
            <a:ext cx="6086475" cy="282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7849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04504" y="6351061"/>
            <a:ext cx="529806" cy="476250"/>
          </a:xfrm>
        </p:spPr>
        <p:txBody>
          <a:bodyPr anchor="ctr"/>
          <a:lstStyle/>
          <a:p>
            <a:pPr>
              <a:defRPr/>
            </a:pPr>
            <a:fld id="{DC977FA9-112D-495B-9401-B6C9F051D9A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6072" y="226368"/>
            <a:ext cx="8558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>
                <a:solidFill>
                  <a:srgbClr val="800000"/>
                </a:solidFill>
                <a:latin typeface="+mj-lt"/>
              </a:rPr>
              <a:t>Курс «Моделирование данных»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14350" y="1225296"/>
            <a:ext cx="8619960" cy="5134909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3.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Физические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Шаги создания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Подготовительный шаг</a:t>
            </a:r>
          </a:p>
          <a:p>
            <a:pPr lvl="1"/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Именование таблиц и колонок ФМД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Типы данных СУБД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Необязательные значения </a:t>
            </a:r>
            <a:r>
              <a:rPr lang="en-US" sz="1500" b="0" dirty="0"/>
              <a:t>NULL</a:t>
            </a:r>
            <a:endParaRPr lang="ru-RU" sz="15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Выбор имён для таблиц, колонок примера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типов данных БД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Целостность данных и бизнес-правила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процедур контроля целостности данных для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Первичные и внешние ключи (</a:t>
            </a:r>
            <a:r>
              <a:rPr lang="en-US" sz="1500" b="0" dirty="0"/>
              <a:t>PK </a:t>
            </a:r>
            <a:r>
              <a:rPr lang="ru-RU" sz="1500" b="0" dirty="0"/>
              <a:t>и </a:t>
            </a:r>
            <a:r>
              <a:rPr lang="en-US" sz="1500" b="0" dirty="0"/>
              <a:t>FK)</a:t>
            </a:r>
            <a:endParaRPr lang="ru-RU" sz="15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Объявление ключевых атрибутов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Целостность ссылок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Определение процедур контроля целостности ссылок для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ru-RU" sz="900" b="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Нотации физической модели данных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Создание диаграммы «сущность-связь» для ФМД</a:t>
            </a:r>
            <a:r>
              <a:rPr lang="en-US" sz="1500" b="0" dirty="0"/>
              <a:t> </a:t>
            </a:r>
            <a:r>
              <a:rPr lang="ru-RU" sz="1500" b="0" dirty="0"/>
              <a:t>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Оформление таблицы описания физической модели данных примера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1500" b="0" dirty="0"/>
              <a:t>Описание данных – в комментарии к таблицам и атрибутам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 bwMode="auto">
          <a:xfrm>
            <a:off x="1042416" y="2386586"/>
            <a:ext cx="66568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 flipV="1">
            <a:off x="1115568" y="4112792"/>
            <a:ext cx="6793992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Прямая соединительная линия 9"/>
          <p:cNvCxnSpPr/>
          <p:nvPr/>
        </p:nvCxnSpPr>
        <p:spPr bwMode="auto">
          <a:xfrm flipV="1">
            <a:off x="1115568" y="5163098"/>
            <a:ext cx="6793992" cy="215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802883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dirty="0"/>
              <a:t>Состав таблицы описания физической модели данных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>
          <a:xfrm>
            <a:off x="466725" y="1228725"/>
            <a:ext cx="8677275" cy="5449888"/>
          </a:xfrm>
          <a:solidFill>
            <a:srgbClr val="FFFFFF"/>
          </a:solidFill>
        </p:spPr>
        <p:txBody>
          <a:bodyPr/>
          <a:lstStyle/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ru-RU" sz="1600" dirty="0">
              <a:solidFill>
                <a:schemeClr val="tx1"/>
              </a:solidFill>
            </a:endParaRP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базы данных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(имя предметной области)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Вид набора данных: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таблица/ представление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таблицы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(сущности)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колонки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(атрибута)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Описание колонки 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(атрибута)</a:t>
            </a:r>
            <a:endParaRPr lang="ru-RU" altLang="ru-RU" sz="2600" dirty="0">
              <a:solidFill>
                <a:schemeClr val="tx1"/>
              </a:solidFill>
            </a:endParaRP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Обязательность значения: </a:t>
            </a:r>
            <a:r>
              <a:rPr lang="en-US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или </a:t>
            </a:r>
            <a:r>
              <a:rPr lang="en-US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NOT NULL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Имя домена данных и его описание 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Тип данных и </a:t>
            </a:r>
            <a:r>
              <a:rPr lang="ru-RU" altLang="ru-RU" sz="2600" i="1" dirty="0">
                <a:solidFill>
                  <a:schemeClr val="tx1"/>
                </a:solidFill>
              </a:rPr>
              <a:t>длина/ разрядность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600" dirty="0">
                <a:solidFill>
                  <a:schemeClr val="tx1"/>
                </a:solidFill>
              </a:rPr>
              <a:t>Процедуры целостности данных и ссылок </a:t>
            </a:r>
            <a:br>
              <a:rPr lang="ru-RU" altLang="ru-RU" sz="2600" dirty="0">
                <a:solidFill>
                  <a:schemeClr val="tx1"/>
                </a:solidFill>
              </a:rPr>
            </a:br>
            <a:r>
              <a:rPr lang="ru-RU" altLang="ru-RU" sz="2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(допустимые ограничения типа, правила целостности, первичные и внешние ключи)</a:t>
            </a:r>
          </a:p>
          <a:p>
            <a:pPr marL="530225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2600" dirty="0">
                <a:solidFill>
                  <a:schemeClr val="tx1"/>
                </a:solidFill>
              </a:rPr>
              <a:t>[</a:t>
            </a:r>
            <a:r>
              <a:rPr lang="ru-RU" altLang="ru-RU" sz="2600" dirty="0">
                <a:solidFill>
                  <a:schemeClr val="tx1"/>
                </a:solidFill>
              </a:rPr>
              <a:t>Примеры значения данных</a:t>
            </a:r>
            <a:r>
              <a:rPr lang="en-US" altLang="ru-RU" sz="2600" dirty="0">
                <a:solidFill>
                  <a:schemeClr val="tx1"/>
                </a:solidFill>
              </a:rPr>
              <a:t>]</a:t>
            </a:r>
            <a:endParaRPr lang="ru-RU" altLang="ru-RU" sz="26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ru-RU" altLang="ru-RU" dirty="0"/>
          </a:p>
        </p:txBody>
      </p:sp>
      <p:sp>
        <p:nvSpPr>
          <p:cNvPr id="54276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891338" y="622776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6D3C9C-D0C1-4F97-8176-9E39F8C1F019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4231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Пример: Домашняя библиотека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3748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Создать каталог домашней библиотеки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Атрибуты поиска книги: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Тематика, вид издания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Название издания и/ или ключевые слова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Фамилию, имя (инициалы) автора, редактора,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составителя, переводчика или художника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Название и место издательства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Год выпуска.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Результаты поиска: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Хранимые атрибуты книги (включая аннотацию,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описание приложения и сведения об оригинале перевода)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Место хранения издания  (шкаф, полка)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</a:rPr>
              <a:t>Текущий держатель (читатель) издания, его контакты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В библиотеке каждая книга присутствует </a:t>
            </a:r>
            <a:r>
              <a:rPr lang="ru-RU" sz="1800" i="1" dirty="0"/>
              <a:t>в одном экземпляре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Расширения видов изданий: </a:t>
            </a:r>
            <a:r>
              <a:rPr lang="ru-RU" sz="1600" dirty="0">
                <a:solidFill>
                  <a:schemeClr val="tx1"/>
                </a:solidFill>
              </a:rPr>
              <a:t>электронные книги и аудиокниги, </a:t>
            </a:r>
            <a:br>
              <a:rPr lang="ru-RU" sz="1600" dirty="0">
                <a:solidFill>
                  <a:schemeClr val="tx1"/>
                </a:solidFill>
              </a:rPr>
            </a:br>
            <a:r>
              <a:rPr lang="ru-RU" sz="1600" dirty="0">
                <a:solidFill>
                  <a:schemeClr val="tx1"/>
                </a:solidFill>
              </a:rPr>
              <a:t>хранимые на компьютерах, ноутбуках, планшетах и смартфонах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Расширение мест хранения: </a:t>
            </a:r>
            <a:r>
              <a:rPr lang="ru-RU" sz="1600" dirty="0">
                <a:solidFill>
                  <a:schemeClr val="tx1"/>
                </a:solidFill>
              </a:rPr>
              <a:t>дача, офис</a:t>
            </a: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85632" y="6464808"/>
            <a:ext cx="658368" cy="393192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20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0792887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Преобразование блоков </a:t>
            </a:r>
            <a:r>
              <a:rPr lang="en-US" altLang="ru-RU" dirty="0"/>
              <a:t>ER-</a:t>
            </a:r>
            <a:r>
              <a:rPr lang="ru-RU" altLang="ru-RU" dirty="0"/>
              <a:t>диаграммы 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49"/>
            <a:ext cx="8629650" cy="5147446"/>
          </a:xfrm>
          <a:solidFill>
            <a:srgbClr val="FFFFFF"/>
          </a:solidFill>
        </p:spPr>
        <p:txBody>
          <a:bodyPr/>
          <a:lstStyle/>
          <a:p>
            <a:pPr marL="88900" indent="0">
              <a:buNone/>
            </a:pPr>
            <a:r>
              <a:rPr lang="ru-RU" altLang="ru-RU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377084" y="6385694"/>
            <a:ext cx="76691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CC7FBF-9CAC-3A05-88D6-BF19B3233646}"/>
              </a:ext>
            </a:extLst>
          </p:cNvPr>
          <p:cNvSpPr/>
          <p:nvPr/>
        </p:nvSpPr>
        <p:spPr bwMode="auto">
          <a:xfrm>
            <a:off x="4241404" y="1577509"/>
            <a:ext cx="2026663" cy="98871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</a:t>
            </a:r>
          </a:p>
          <a:p>
            <a:pPr marL="265113" marR="0" indent="-2651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(PK)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creator_id</a:t>
            </a:r>
            <a:r>
              <a:rPr lang="en-US" sz="1200" b="0" dirty="0">
                <a:latin typeface="Arial Narrow" panose="020B0606020202030204" pitchFamily="34" charset="0"/>
              </a:rPr>
              <a:t>:    integer </a:t>
            </a:r>
            <a:r>
              <a:rPr lang="en-US" sz="1200" b="0" dirty="0" err="1">
                <a:latin typeface="Arial Narrow" panose="020B0606020202030204" pitchFamily="34" charset="0"/>
              </a:rPr>
              <a:t>creator_FIO</a:t>
            </a:r>
            <a:r>
              <a:rPr lang="en-US" sz="1200" b="0" dirty="0">
                <a:latin typeface="Arial Narrow" panose="020B0606020202030204" pitchFamily="34" charset="0"/>
              </a:rPr>
              <a:t>: varchar</a:t>
            </a:r>
          </a:p>
          <a:p>
            <a:pPr marL="265113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 Narrow" panose="020B0606020202030204" pitchFamily="34" charset="0"/>
              </a:rPr>
              <a:t>c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reator_initials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varchar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61BED3-06D2-B467-DD5A-195083301D16}"/>
              </a:ext>
            </a:extLst>
          </p:cNvPr>
          <p:cNvSpPr/>
          <p:nvPr/>
        </p:nvSpPr>
        <p:spPr bwMode="auto">
          <a:xfrm>
            <a:off x="1282878" y="1577509"/>
            <a:ext cx="1593057" cy="988718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_id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</a:t>
            </a:r>
            <a:r>
              <a:rPr lang="ru-RU" sz="1200" b="0" dirty="0" err="1">
                <a:latin typeface="Arial Narrow" panose="020B0606020202030204" pitchFamily="34" charset="0"/>
              </a:rPr>
              <a:t>инициалы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240E6D98-64B2-0D94-392B-C8A43A3A3175}"/>
              </a:ext>
            </a:extLst>
          </p:cNvPr>
          <p:cNvSpPr/>
          <p:nvPr/>
        </p:nvSpPr>
        <p:spPr bwMode="auto">
          <a:xfrm>
            <a:off x="3177035" y="1811395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1FEB1-384F-9EA7-E8DC-E2CAB1CD2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9" t="32624" r="28780" b="48249"/>
          <a:stretch/>
        </p:blipFill>
        <p:spPr bwMode="auto">
          <a:xfrm>
            <a:off x="1282878" y="3013006"/>
            <a:ext cx="1593057" cy="125296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4F47A43-E293-CBA2-D465-17641BC904AF}"/>
              </a:ext>
            </a:extLst>
          </p:cNvPr>
          <p:cNvSpPr/>
          <p:nvPr/>
        </p:nvSpPr>
        <p:spPr bwMode="auto">
          <a:xfrm>
            <a:off x="3177035" y="3322722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98C7BB-0C7A-35AE-71D4-A85ED058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28" y="2992266"/>
            <a:ext cx="2258324" cy="127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15DFC03-8A33-61D0-DDE8-8C05B80E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09" t="32624" r="28780" b="48249"/>
          <a:stretch/>
        </p:blipFill>
        <p:spPr bwMode="auto">
          <a:xfrm>
            <a:off x="1282878" y="4682041"/>
            <a:ext cx="1593057" cy="125296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19976117-D482-D89A-98D6-2EB0C3EEC273}"/>
              </a:ext>
            </a:extLst>
          </p:cNvPr>
          <p:cNvSpPr/>
          <p:nvPr/>
        </p:nvSpPr>
        <p:spPr bwMode="auto">
          <a:xfrm>
            <a:off x="3177035" y="5032228"/>
            <a:ext cx="840658" cy="412955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A15C-98DC-0838-93D1-6633BB2BE776}"/>
              </a:ext>
            </a:extLst>
          </p:cNvPr>
          <p:cNvSpPr txBox="1"/>
          <p:nvPr/>
        </p:nvSpPr>
        <p:spPr>
          <a:xfrm>
            <a:off x="4642676" y="3042502"/>
            <a:ext cx="103238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Creator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4E7F179-E756-DF3A-4893-0AFF2B1A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424" y="4570366"/>
            <a:ext cx="2289628" cy="15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A2C298-1D03-2035-4FBA-9FBB92681053}"/>
              </a:ext>
            </a:extLst>
          </p:cNvPr>
          <p:cNvSpPr txBox="1"/>
          <p:nvPr/>
        </p:nvSpPr>
        <p:spPr>
          <a:xfrm>
            <a:off x="6491778" y="1701130"/>
            <a:ext cx="2652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PowerPoint</a:t>
            </a:r>
          </a:p>
          <a:p>
            <a:r>
              <a:rPr lang="ru-RU" sz="1400" b="0" dirty="0"/>
              <a:t>Замена и редактирование названий атрибутов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1C8F4-5335-F1A0-1F22-01FD8D89A16D}"/>
              </a:ext>
            </a:extLst>
          </p:cNvPr>
          <p:cNvSpPr txBox="1"/>
          <p:nvPr/>
        </p:nvSpPr>
        <p:spPr>
          <a:xfrm>
            <a:off x="6496087" y="3238093"/>
            <a:ext cx="236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Draw.io</a:t>
            </a:r>
          </a:p>
          <a:p>
            <a:r>
              <a:rPr lang="ru-RU" sz="1400" b="0" dirty="0"/>
              <a:t>Замена и редактирование названий атрибутов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F49AD-2D37-1360-0332-4A324D92C7A6}"/>
              </a:ext>
            </a:extLst>
          </p:cNvPr>
          <p:cNvSpPr txBox="1"/>
          <p:nvPr/>
        </p:nvSpPr>
        <p:spPr>
          <a:xfrm>
            <a:off x="6466591" y="4815674"/>
            <a:ext cx="1885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Draw.io</a:t>
            </a:r>
          </a:p>
          <a:p>
            <a:r>
              <a:rPr lang="ru-RU" sz="1400" b="0" dirty="0"/>
              <a:t>Замена блоков, ввод и копирование названий атрибутов</a:t>
            </a:r>
          </a:p>
        </p:txBody>
      </p:sp>
    </p:spTree>
    <p:extLst>
      <p:ext uri="{BB962C8B-B14F-4D97-AF65-F5344CB8AC3E}">
        <p14:creationId xmlns:p14="http://schemas.microsoft.com/office/powerpoint/2010/main" val="21102640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Логическая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7156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22</a:t>
            </a:fld>
            <a:endParaRPr lang="ru-RU" altLang="ru-RU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F3F79C3-DB56-BD8E-84F7-C3F45D100AAE}"/>
              </a:ext>
            </a:extLst>
          </p:cNvPr>
          <p:cNvSpPr txBox="1">
            <a:spLocks/>
          </p:cNvSpPr>
          <p:nvPr/>
        </p:nvSpPr>
        <p:spPr bwMode="gray">
          <a:xfrm>
            <a:off x="514350" y="1232790"/>
            <a:ext cx="8629650" cy="50077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0" indent="0">
              <a:buFont typeface="Wingdings" panose="05000000000000000000" pitchFamily="2" charset="2"/>
              <a:buNone/>
            </a:pPr>
            <a:endParaRPr lang="ru-RU" b="0" kern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C34E028-A7FD-62C0-2609-E3D168D0C805}"/>
              </a:ext>
            </a:extLst>
          </p:cNvPr>
          <p:cNvSpPr/>
          <p:nvPr/>
        </p:nvSpPr>
        <p:spPr bwMode="auto">
          <a:xfrm>
            <a:off x="1037947" y="2681989"/>
            <a:ext cx="1369110" cy="156661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КНИГА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книга_аннотация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тема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издательство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издание_год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ru-RU" sz="1200" b="0" dirty="0">
                <a:latin typeface="Arial Narrow" panose="020B0606020202030204" pitchFamily="34" charset="0"/>
              </a:rPr>
              <a:t> место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>
              <a:lnSpc>
                <a:spcPct val="80000"/>
              </a:lnSpc>
            </a:pPr>
            <a:endParaRPr lang="en-US" sz="1200" b="0" dirty="0">
              <a:latin typeface="Arial Narrow" panose="020B0606020202030204" pitchFamily="34" charset="0"/>
            </a:endParaRPr>
          </a:p>
          <a:p>
            <a:pPr marL="92075"/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DF34B2C-3000-BE57-959B-FA09CA0A43BF}"/>
              </a:ext>
            </a:extLst>
          </p:cNvPr>
          <p:cNvSpPr/>
          <p:nvPr/>
        </p:nvSpPr>
        <p:spPr bwMode="auto">
          <a:xfrm>
            <a:off x="5164902" y="5062176"/>
            <a:ext cx="1528507" cy="971585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u="sng" dirty="0">
                <a:latin typeface="Arial Narrow" panose="020B0606020202030204" pitchFamily="34" charset="0"/>
              </a:rPr>
              <a:t>ЧИТАТЕЛЬ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читатель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читатель_ФИО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читатель_телефон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C7A024-3CD4-DB4B-118E-B28CFCD46E99}"/>
              </a:ext>
            </a:extLst>
          </p:cNvPr>
          <p:cNvSpPr/>
          <p:nvPr/>
        </p:nvSpPr>
        <p:spPr bwMode="auto">
          <a:xfrm>
            <a:off x="3138452" y="3846652"/>
            <a:ext cx="1369110" cy="80389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ИЗДАТЕЛЬСТВО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издательство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издательство_имя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город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EE99751-CFF3-C2A4-419D-518472E1848B}"/>
              </a:ext>
            </a:extLst>
          </p:cNvPr>
          <p:cNvSpPr/>
          <p:nvPr/>
        </p:nvSpPr>
        <p:spPr bwMode="auto">
          <a:xfrm>
            <a:off x="1037947" y="5138021"/>
            <a:ext cx="1367773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</a:t>
            </a:r>
            <a:r>
              <a:rPr lang="ru-RU" sz="1200" b="0" dirty="0">
                <a:latin typeface="Arial Narrow" panose="020B0606020202030204" pitchFamily="34" charset="0"/>
              </a:rPr>
              <a:t> место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F4B3A451-3AFC-5B23-CF2A-8BD14B4B42CA}"/>
              </a:ext>
            </a:extLst>
          </p:cNvPr>
          <p:cNvCxnSpPr>
            <a:stCxn id="13" idx="1"/>
            <a:endCxn id="11" idx="3"/>
          </p:cNvCxnSpPr>
          <p:nvPr/>
        </p:nvCxnSpPr>
        <p:spPr bwMode="auto">
          <a:xfrm flipH="1" flipV="1">
            <a:off x="2407057" y="3465295"/>
            <a:ext cx="731395" cy="78330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54D63F18-0AD8-1993-B1C7-0132FC1607D6}"/>
              </a:ext>
            </a:extLst>
          </p:cNvPr>
          <p:cNvCxnSpPr>
            <a:stCxn id="14" idx="0"/>
            <a:endCxn id="11" idx="2"/>
          </p:cNvCxnSpPr>
          <p:nvPr/>
        </p:nvCxnSpPr>
        <p:spPr bwMode="auto">
          <a:xfrm flipV="1">
            <a:off x="1721834" y="4248600"/>
            <a:ext cx="668" cy="88942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med" len="med"/>
          </a:ln>
          <a:effectLst/>
        </p:spPr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06C67D-C331-349F-AE3C-EEA10F0D2AB5}"/>
              </a:ext>
            </a:extLst>
          </p:cNvPr>
          <p:cNvSpPr/>
          <p:nvPr/>
        </p:nvSpPr>
        <p:spPr bwMode="auto">
          <a:xfrm>
            <a:off x="5164901" y="1459777"/>
            <a:ext cx="1528507" cy="67386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СОЗДАТЕЛЬ_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РОЛЬ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роль_название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90E8FC5-16D1-55DF-99E8-9F76198EBA36}"/>
              </a:ext>
            </a:extLst>
          </p:cNvPr>
          <p:cNvSpPr/>
          <p:nvPr/>
        </p:nvSpPr>
        <p:spPr bwMode="auto">
          <a:xfrm>
            <a:off x="3099287" y="1453625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ИЗДАНИЕ_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ВИД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вид_изд_название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F99CC44-48B7-72A1-315D-440742777756}"/>
              </a:ext>
            </a:extLst>
          </p:cNvPr>
          <p:cNvSpPr/>
          <p:nvPr/>
        </p:nvSpPr>
        <p:spPr bwMode="auto">
          <a:xfrm>
            <a:off x="1045622" y="1438278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ТЕМА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тема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тема_название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5DCD6CB-D0E5-7FFD-7D21-D07968561FA2}"/>
              </a:ext>
            </a:extLst>
          </p:cNvPr>
          <p:cNvCxnSpPr>
            <a:cxnSpLocks/>
            <a:stCxn id="21" idx="1"/>
            <a:endCxn id="11" idx="0"/>
          </p:cNvCxnSpPr>
          <p:nvPr/>
        </p:nvCxnSpPr>
        <p:spPr bwMode="auto">
          <a:xfrm flipH="1">
            <a:off x="1722502" y="1788924"/>
            <a:ext cx="1376785" cy="8930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57B395-A491-16D4-897A-38B51EC664AF}"/>
              </a:ext>
            </a:extLst>
          </p:cNvPr>
          <p:cNvCxnSpPr>
            <a:stCxn id="19" idx="1"/>
            <a:endCxn id="38" idx="0"/>
          </p:cNvCxnSpPr>
          <p:nvPr/>
        </p:nvCxnSpPr>
        <p:spPr bwMode="auto">
          <a:xfrm flipH="1">
            <a:off x="3793873" y="1796708"/>
            <a:ext cx="1371028" cy="7528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6E208539-C820-D93D-AAB8-F5E63338FC65}"/>
              </a:ext>
            </a:extLst>
          </p:cNvPr>
          <p:cNvSpPr/>
          <p:nvPr/>
        </p:nvSpPr>
        <p:spPr bwMode="auto">
          <a:xfrm>
            <a:off x="5164900" y="3832691"/>
            <a:ext cx="1546795" cy="831817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ГОРОД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город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город_имя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страна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18AE596A-D6C2-220C-78B7-A93E918778E1}"/>
              </a:ext>
            </a:extLst>
          </p:cNvPr>
          <p:cNvSpPr/>
          <p:nvPr/>
        </p:nvSpPr>
        <p:spPr bwMode="auto">
          <a:xfrm>
            <a:off x="7274578" y="3846652"/>
            <a:ext cx="1369110" cy="817856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_id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страна_имя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28FABE8-48CC-7022-6492-8776D891B3BA}"/>
              </a:ext>
            </a:extLst>
          </p:cNvPr>
          <p:cNvCxnSpPr>
            <a:stCxn id="33" idx="1"/>
            <a:endCxn id="13" idx="3"/>
          </p:cNvCxnSpPr>
          <p:nvPr/>
        </p:nvCxnSpPr>
        <p:spPr bwMode="auto">
          <a:xfrm flipH="1">
            <a:off x="4507562" y="4248600"/>
            <a:ext cx="657338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4C94B73-5B99-6B85-95AA-16330BD31CE3}"/>
              </a:ext>
            </a:extLst>
          </p:cNvPr>
          <p:cNvCxnSpPr>
            <a:stCxn id="34" idx="1"/>
            <a:endCxn id="33" idx="3"/>
          </p:cNvCxnSpPr>
          <p:nvPr/>
        </p:nvCxnSpPr>
        <p:spPr bwMode="auto">
          <a:xfrm flipH="1" flipV="1">
            <a:off x="6711695" y="4248600"/>
            <a:ext cx="562883" cy="69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027025CC-4061-F61E-BD83-6F42027F4615}"/>
              </a:ext>
            </a:extLst>
          </p:cNvPr>
          <p:cNvSpPr/>
          <p:nvPr/>
        </p:nvSpPr>
        <p:spPr bwMode="auto">
          <a:xfrm>
            <a:off x="3119348" y="2549564"/>
            <a:ext cx="1349049" cy="892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УЧАСТИЕ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создатель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B721256-1B74-B9E9-C584-5DB394C57A8B}"/>
              </a:ext>
            </a:extLst>
          </p:cNvPr>
          <p:cNvCxnSpPr>
            <a:stCxn id="38" idx="1"/>
            <a:endCxn id="11" idx="3"/>
          </p:cNvCxnSpPr>
          <p:nvPr/>
        </p:nvCxnSpPr>
        <p:spPr bwMode="auto">
          <a:xfrm flipH="1">
            <a:off x="2407057" y="2996012"/>
            <a:ext cx="712291" cy="4692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96A5A12-D99E-A75B-15B2-326E66A30C25}"/>
              </a:ext>
            </a:extLst>
          </p:cNvPr>
          <p:cNvCxnSpPr>
            <a:cxnSpLocks/>
            <a:stCxn id="43" idx="1"/>
            <a:endCxn id="38" idx="3"/>
          </p:cNvCxnSpPr>
          <p:nvPr/>
        </p:nvCxnSpPr>
        <p:spPr bwMode="auto">
          <a:xfrm flipH="1" flipV="1">
            <a:off x="4468397" y="2996012"/>
            <a:ext cx="712291" cy="102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C36F61F5-9A1A-4C48-D88B-A74AC35FF99C}"/>
              </a:ext>
            </a:extLst>
          </p:cNvPr>
          <p:cNvCxnSpPr>
            <a:stCxn id="30" idx="2"/>
            <a:endCxn id="11" idx="0"/>
          </p:cNvCxnSpPr>
          <p:nvPr/>
        </p:nvCxnSpPr>
        <p:spPr bwMode="auto">
          <a:xfrm flipH="1">
            <a:off x="1722502" y="2108876"/>
            <a:ext cx="7675" cy="5731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2" name="Полилиния 114">
            <a:extLst>
              <a:ext uri="{FF2B5EF4-FFF2-40B4-BE49-F238E27FC236}">
                <a16:creationId xmlns:a16="http://schemas.microsoft.com/office/drawing/2014/main" id="{8A6A35B8-D520-8154-A22D-10ABF4A66FAD}"/>
              </a:ext>
            </a:extLst>
          </p:cNvPr>
          <p:cNvSpPr/>
          <p:nvPr/>
        </p:nvSpPr>
        <p:spPr bwMode="auto">
          <a:xfrm rot="20290573">
            <a:off x="1514220" y="4460041"/>
            <a:ext cx="890655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ECA0466-0200-4B53-0896-7D1B32845BF7}"/>
              </a:ext>
            </a:extLst>
          </p:cNvPr>
          <p:cNvSpPr/>
          <p:nvPr/>
        </p:nvSpPr>
        <p:spPr bwMode="auto">
          <a:xfrm>
            <a:off x="5180688" y="2572646"/>
            <a:ext cx="1528506" cy="867219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_id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оздатель_инициалы</a:t>
            </a:r>
            <a:endParaRPr kumimoji="0" lang="en-US" sz="1200" b="0" i="0" u="none" strike="noStrike" cap="none" normalizeH="0" baseline="0" dirty="0">
              <a:ln>
                <a:noFill/>
              </a:ln>
              <a:effectLst/>
              <a:latin typeface="Arial Narrow" panose="020B060602020203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FF14840-674C-CD16-6656-95867A6C9CDE}"/>
              </a:ext>
            </a:extLst>
          </p:cNvPr>
          <p:cNvSpPr/>
          <p:nvPr/>
        </p:nvSpPr>
        <p:spPr bwMode="auto">
          <a:xfrm>
            <a:off x="3152790" y="5048942"/>
            <a:ext cx="1388215" cy="981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ВЫДАЧА</a:t>
            </a:r>
            <a:endParaRPr kumimoji="0" lang="en-US" sz="1100" b="0" i="0" u="sng" strike="noStrike" cap="none" normalizeH="0" baseline="0" dirty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выдача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_id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выдача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effectLst/>
                <a:latin typeface="Arial Narrow" panose="020B0606020202030204" pitchFamily="34" charset="0"/>
              </a:rPr>
              <a:t>_дата</a:t>
            </a:r>
            <a:endParaRPr kumimoji="0" lang="ru-RU" sz="1200" b="0" i="0" u="none" strike="noStrike" cap="none" normalizeH="0" baseline="0" dirty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200" b="0" dirty="0">
                <a:latin typeface="Arial Narrow" panose="020B0606020202030204" pitchFamily="34" charset="0"/>
              </a:rPr>
              <a:t>   </a:t>
            </a:r>
            <a:r>
              <a:rPr lang="ru-RU" sz="1200" b="0" dirty="0" err="1">
                <a:latin typeface="Arial Narrow" panose="020B0606020202030204" pitchFamily="34" charset="0"/>
              </a:rPr>
              <a:t>возврат_срок</a:t>
            </a:r>
            <a:endParaRPr lang="ru-RU" sz="1200" b="0" dirty="0">
              <a:latin typeface="Arial Narrow" panose="020B0606020202030204" pitchFamily="34" charset="0"/>
            </a:endParaRPr>
          </a:p>
          <a:p>
            <a:r>
              <a:rPr lang="ru-RU" sz="1200" b="0" dirty="0">
                <a:latin typeface="Arial Narrow" panose="020B0606020202030204" pitchFamily="34" charset="0"/>
              </a:rPr>
              <a:t>   читатель</a:t>
            </a:r>
            <a:r>
              <a:rPr lang="en-US" sz="1200" b="0" dirty="0">
                <a:latin typeface="Arial Narrow" panose="020B0606020202030204" pitchFamily="34" charset="0"/>
              </a:rPr>
              <a:t>_id</a:t>
            </a: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0119069-EA39-625A-9421-50853579FC7D}"/>
              </a:ext>
            </a:extLst>
          </p:cNvPr>
          <p:cNvCxnSpPr>
            <a:stCxn id="12" idx="1"/>
            <a:endCxn id="44" idx="3"/>
          </p:cNvCxnSpPr>
          <p:nvPr/>
        </p:nvCxnSpPr>
        <p:spPr bwMode="auto">
          <a:xfrm flipH="1" flipV="1">
            <a:off x="4541005" y="5539760"/>
            <a:ext cx="623897" cy="82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</p:cxn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3129BC6-CD83-D018-E977-210931EA1A70}"/>
              </a:ext>
            </a:extLst>
          </p:cNvPr>
          <p:cNvGrpSpPr/>
          <p:nvPr/>
        </p:nvGrpSpPr>
        <p:grpSpPr>
          <a:xfrm>
            <a:off x="7318822" y="1423530"/>
            <a:ext cx="1516030" cy="1634347"/>
            <a:chOff x="7274578" y="1438278"/>
            <a:chExt cx="1516030" cy="1634347"/>
          </a:xfrm>
        </p:grpSpPr>
        <p:grpSp>
          <p:nvGrpSpPr>
            <p:cNvPr id="49" name="Группа 48">
              <a:extLst>
                <a:ext uri="{FF2B5EF4-FFF2-40B4-BE49-F238E27FC236}">
                  <a16:creationId xmlns:a16="http://schemas.microsoft.com/office/drawing/2014/main" id="{3D9B6DF2-0F49-0266-5A8D-34E3FDADF908}"/>
                </a:ext>
              </a:extLst>
            </p:cNvPr>
            <p:cNvGrpSpPr/>
            <p:nvPr/>
          </p:nvGrpSpPr>
          <p:grpSpPr>
            <a:xfrm>
              <a:off x="7421498" y="2038496"/>
              <a:ext cx="1369110" cy="383301"/>
              <a:chOff x="4695297" y="5073602"/>
              <a:chExt cx="1123516" cy="383301"/>
            </a:xfrm>
          </p:grpSpPr>
          <p:cxnSp>
            <p:nvCxnSpPr>
              <p:cNvPr id="55" name="Прямая со стрелкой 54">
                <a:extLst>
                  <a:ext uri="{FF2B5EF4-FFF2-40B4-BE49-F238E27FC236}">
                    <a16:creationId xmlns:a16="http://schemas.microsoft.com/office/drawing/2014/main" id="{63D06F64-8AFB-821E-2BA1-4E65F610F2A3}"/>
                  </a:ext>
                </a:extLst>
              </p:cNvPr>
              <p:cNvCxnSpPr/>
              <p:nvPr/>
            </p:nvCxnSpPr>
            <p:spPr bwMode="auto">
              <a:xfrm>
                <a:off x="4695297" y="5456903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E0DD39-6BD3-BFB4-BDCA-3C598B505328}"/>
                  </a:ext>
                </a:extLst>
              </p:cNvPr>
              <p:cNvSpPr txBox="1"/>
              <p:nvPr/>
            </p:nvSpPr>
            <p:spPr>
              <a:xfrm>
                <a:off x="4695297" y="5073602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N        </a:t>
                </a:r>
                <a:r>
                  <a:rPr lang="ru-RU" sz="1800" b="0" dirty="0"/>
                  <a:t>    </a:t>
                </a:r>
                <a:r>
                  <a:rPr lang="en-US" sz="1800" b="0" dirty="0"/>
                  <a:t>1</a:t>
                </a:r>
                <a:endParaRPr lang="ru-RU" sz="1800" b="0" dirty="0"/>
              </a:p>
            </p:txBody>
          </p:sp>
        </p:grpSp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C5FD8759-6FE8-9F13-8382-A916201490BE}"/>
                </a:ext>
              </a:extLst>
            </p:cNvPr>
            <p:cNvGrpSpPr/>
            <p:nvPr/>
          </p:nvGrpSpPr>
          <p:grpSpPr>
            <a:xfrm>
              <a:off x="7397375" y="2689324"/>
              <a:ext cx="1369110" cy="383301"/>
              <a:chOff x="4695297" y="5073602"/>
              <a:chExt cx="1123516" cy="383301"/>
            </a:xfrm>
          </p:grpSpPr>
          <p:cxnSp>
            <p:nvCxnSpPr>
              <p:cNvPr id="53" name="Прямая со стрелкой 52">
                <a:extLst>
                  <a:ext uri="{FF2B5EF4-FFF2-40B4-BE49-F238E27FC236}">
                    <a16:creationId xmlns:a16="http://schemas.microsoft.com/office/drawing/2014/main" id="{40EB9669-DBD6-BAA2-ABAD-CFD09DC0B652}"/>
                  </a:ext>
                </a:extLst>
              </p:cNvPr>
              <p:cNvCxnSpPr/>
              <p:nvPr/>
            </p:nvCxnSpPr>
            <p:spPr bwMode="auto">
              <a:xfrm>
                <a:off x="4695297" y="5456903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6E60DB-6BA9-9274-71D8-ABAC68D7498E}"/>
                  </a:ext>
                </a:extLst>
              </p:cNvPr>
              <p:cNvSpPr txBox="1"/>
              <p:nvPr/>
            </p:nvSpPr>
            <p:spPr>
              <a:xfrm>
                <a:off x="4695297" y="5073602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N  </a:t>
                </a:r>
                <a:r>
                  <a:rPr lang="ru-RU" sz="1800" b="0" dirty="0"/>
                  <a:t>   </a:t>
                </a:r>
                <a:r>
                  <a:rPr lang="en-US" sz="1800" b="0" dirty="0"/>
                  <a:t>  </a:t>
                </a:r>
                <a:r>
                  <a:rPr lang="ru-RU" sz="1800" b="0" dirty="0"/>
                  <a:t> 0</a:t>
                </a:r>
                <a:r>
                  <a:rPr lang="en-US" sz="1800" b="0" dirty="0"/>
                  <a:t>..1</a:t>
                </a:r>
                <a:endParaRPr lang="ru-RU" sz="1800" b="0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473E96-031F-6D0C-1CEA-1F28BAE531C5}"/>
                </a:ext>
              </a:extLst>
            </p:cNvPr>
            <p:cNvSpPr txBox="1"/>
            <p:nvPr/>
          </p:nvSpPr>
          <p:spPr>
            <a:xfrm>
              <a:off x="7274578" y="1438278"/>
              <a:ext cx="14919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Упрощенная нотация</a:t>
              </a:r>
            </a:p>
          </p:txBody>
        </p:sp>
      </p:grpSp>
      <p:cxnSp>
        <p:nvCxnSpPr>
          <p:cNvPr id="45" name="Прямая со стрелкой 44"/>
          <p:cNvCxnSpPr>
            <a:cxnSpLocks/>
            <a:stCxn id="44" idx="1"/>
            <a:endCxn id="11" idx="2"/>
          </p:cNvCxnSpPr>
          <p:nvPr/>
        </p:nvCxnSpPr>
        <p:spPr bwMode="auto">
          <a:xfrm flipH="1" flipV="1">
            <a:off x="1722502" y="4248600"/>
            <a:ext cx="1430288" cy="1291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340624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Физическая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  <a:r>
              <a:rPr lang="en-US" dirty="0"/>
              <a:t> </a:t>
            </a:r>
            <a:r>
              <a:rPr lang="en-US" b="0" dirty="0"/>
              <a:t>(PowerPoint)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3413" y="122596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23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131028" y="2570474"/>
            <a:ext cx="1733095" cy="821950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Creators</a:t>
            </a: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creator_id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):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sz="1200" b="0" dirty="0">
                <a:latin typeface="Arial Narrow" panose="020B0606020202030204" pitchFamily="34" charset="0"/>
              </a:rPr>
              <a:t>integer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creator_FIO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creator_i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nitials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</a:t>
            </a:r>
            <a:r>
              <a:rPr lang="en-US" sz="1200" b="0" dirty="0">
                <a:latin typeface="Arial Narrow" panose="020B0606020202030204" pitchFamily="34" charset="0"/>
              </a:rPr>
              <a:t> 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varchar(10)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611277" y="2599693"/>
            <a:ext cx="1709103" cy="164312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Books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book_title</a:t>
            </a:r>
            <a:r>
              <a:rPr lang="en-US" sz="1200" b="0" dirty="0">
                <a:latin typeface="Arial Narrow" panose="020B0606020202030204" pitchFamily="34" charset="0"/>
              </a:rPr>
              <a:t>:      varchar(500)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book_annot</a:t>
            </a:r>
            <a:r>
              <a:rPr lang="en-US" sz="1200" b="0" dirty="0">
                <a:latin typeface="Arial Narrow" panose="020B0606020202030204" pitchFamily="34" charset="0"/>
              </a:rPr>
              <a:t>:  varchar(999)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topic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edition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  <a:endParaRPr lang="ru-RU" sz="1200" b="0" dirty="0"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publisher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year:	integer</a:t>
            </a:r>
          </a:p>
          <a:p>
            <a:pPr>
              <a:lnSpc>
                <a:spcPct val="80000"/>
              </a:lnSpc>
              <a:tabLst>
                <a:tab pos="90170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place_id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 integer NULL</a:t>
            </a:r>
          </a:p>
          <a:p>
            <a:pPr marL="92075"/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131028" y="5029303"/>
            <a:ext cx="1692724" cy="87583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Readers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reader_id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reader_FIO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Reader_tel</a:t>
            </a:r>
            <a:r>
              <a:rPr lang="en-US" sz="1200" b="0" dirty="0">
                <a:latin typeface="Arial Narrow" panose="020B0606020202030204" pitchFamily="34" charset="0"/>
              </a:rPr>
              <a:t>: varchar(10)</a:t>
            </a: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2851071" y="3654381"/>
            <a:ext cx="1779397" cy="8993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P</a:t>
            </a: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ublishers</a:t>
            </a:r>
            <a:endParaRPr kumimoji="0" lang="ru-RU" sz="1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publisher_id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publisher_nm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city_id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36432" y="5013405"/>
            <a:ext cx="1701372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Places</a:t>
            </a:r>
            <a:endParaRPr lang="ru-RU" sz="1200" b="0" u="sng" dirty="0">
              <a:latin typeface="Arial" charset="0"/>
            </a:endParaRPr>
          </a:p>
          <a:p>
            <a:pPr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place_id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bookshelf_no</a:t>
            </a:r>
            <a:r>
              <a:rPr lang="en-US" sz="1200" b="0" dirty="0">
                <a:latin typeface="Arial Narrow" panose="020B0606020202030204" pitchFamily="34" charset="0"/>
              </a:rPr>
              <a:t>:	integer</a:t>
            </a:r>
          </a:p>
          <a:p>
            <a:pPr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bookcase_no</a:t>
            </a:r>
            <a:r>
              <a:rPr lang="en-US" sz="1200" b="0" dirty="0">
                <a:latin typeface="Arial Narrow" panose="020B0606020202030204" pitchFamily="34" charset="0"/>
              </a:rPr>
              <a:t>: integer</a:t>
            </a:r>
          </a:p>
        </p:txBody>
      </p:sp>
      <p:cxnSp>
        <p:nvCxnSpPr>
          <p:cNvPr id="16" name="Прямая со стрелкой 15"/>
          <p:cNvCxnSpPr>
            <a:cxnSpLocks/>
            <a:stCxn id="8" idx="1"/>
            <a:endCxn id="6" idx="3"/>
          </p:cNvCxnSpPr>
          <p:nvPr/>
        </p:nvCxnSpPr>
        <p:spPr bwMode="auto">
          <a:xfrm flipH="1" flipV="1">
            <a:off x="2320380" y="3421255"/>
            <a:ext cx="530691" cy="6827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5" name="Прямая со стрелкой 24"/>
          <p:cNvCxnSpPr>
            <a:cxnSpLocks/>
            <a:stCxn id="9" idx="0"/>
            <a:endCxn id="6" idx="2"/>
          </p:cNvCxnSpPr>
          <p:nvPr/>
        </p:nvCxnSpPr>
        <p:spPr bwMode="auto">
          <a:xfrm flipH="1" flipV="1">
            <a:off x="1465829" y="4242816"/>
            <a:ext cx="21289" cy="7705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0" name="Прямоугольник 19"/>
          <p:cNvSpPr/>
          <p:nvPr/>
        </p:nvSpPr>
        <p:spPr bwMode="auto">
          <a:xfrm>
            <a:off x="5131028" y="1385299"/>
            <a:ext cx="1681252" cy="716351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Roles</a:t>
            </a:r>
          </a:p>
          <a:p>
            <a:pPr>
              <a:tabLst>
                <a:tab pos="804863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 </a:t>
            </a:r>
            <a:r>
              <a:rPr lang="en-US" sz="1200" b="0" dirty="0" err="1">
                <a:latin typeface="Arial Narrow" panose="020B0606020202030204" pitchFamily="34" charset="0"/>
              </a:rPr>
              <a:t>role_id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</a:p>
          <a:p>
            <a:pPr>
              <a:tabLst>
                <a:tab pos="804863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 </a:t>
            </a:r>
            <a:r>
              <a:rPr lang="en-US" sz="1200" b="0" dirty="0" err="1">
                <a:latin typeface="Arial Narrow" panose="020B0606020202030204" pitchFamily="34" charset="0"/>
              </a:rPr>
              <a:t>role_name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2851071" y="1408176"/>
            <a:ext cx="1804287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Editions</a:t>
            </a:r>
            <a:endParaRPr kumimoji="0" lang="en-US" sz="1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edition_id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 integer </a:t>
            </a:r>
            <a:r>
              <a:rPr lang="en-US" sz="1200" b="0" dirty="0" err="1">
                <a:latin typeface="Arial Narrow" panose="020B0606020202030204" pitchFamily="34" charset="0"/>
              </a:rPr>
              <a:t>edition_title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611277" y="1408176"/>
            <a:ext cx="1709103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u="sng" dirty="0">
                <a:latin typeface="Arial" charset="0"/>
              </a:rPr>
              <a:t>Topics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topic_id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en-US" sz="1200" b="0" dirty="0" err="1">
                <a:latin typeface="Arial Narrow" panose="020B0606020202030204" pitchFamily="34" charset="0"/>
              </a:rPr>
              <a:t>topic_title</a:t>
            </a:r>
            <a:r>
              <a:rPr lang="en-US" sz="1200" b="0" dirty="0">
                <a:latin typeface="Arial Narrow" panose="020B0606020202030204" pitchFamily="34" charset="0"/>
              </a:rPr>
              <a:t>:     varchar(100)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9" name="Прямая со стрелкой 28"/>
          <p:cNvCxnSpPr>
            <a:cxnSpLocks/>
            <a:stCxn id="23" idx="2"/>
            <a:endCxn id="6" idx="0"/>
          </p:cNvCxnSpPr>
          <p:nvPr/>
        </p:nvCxnSpPr>
        <p:spPr bwMode="auto">
          <a:xfrm flipH="1">
            <a:off x="1465829" y="2078774"/>
            <a:ext cx="2287386" cy="5209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60" name="Прямая со стрелкой 59"/>
          <p:cNvCxnSpPr>
            <a:cxnSpLocks/>
            <a:stCxn id="20" idx="2"/>
            <a:endCxn id="45" idx="0"/>
          </p:cNvCxnSpPr>
          <p:nvPr/>
        </p:nvCxnSpPr>
        <p:spPr bwMode="auto">
          <a:xfrm flipH="1">
            <a:off x="3743540" y="2101650"/>
            <a:ext cx="2228114" cy="4676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2" name="Прямоугольник 21"/>
          <p:cNvSpPr/>
          <p:nvPr/>
        </p:nvSpPr>
        <p:spPr bwMode="auto">
          <a:xfrm>
            <a:off x="5131028" y="3668735"/>
            <a:ext cx="1692724" cy="875833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Cities</a:t>
            </a:r>
          </a:p>
          <a:p>
            <a:pPr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city_id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04863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city_name</a:t>
            </a:r>
            <a:r>
              <a:rPr lang="en-US" sz="1200" b="0" dirty="0">
                <a:latin typeface="Arial Narrow" panose="020B0606020202030204" pitchFamily="34" charset="0"/>
              </a:rPr>
              <a:t>:     varchar(100)</a:t>
            </a:r>
          </a:p>
          <a:p>
            <a:r>
              <a:rPr lang="en-US" sz="1200" b="0" dirty="0" err="1">
                <a:latin typeface="Arial Narrow" panose="020B0606020202030204" pitchFamily="34" charset="0"/>
              </a:rPr>
              <a:t>country_id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fk</a:t>
            </a:r>
            <a:r>
              <a:rPr lang="en-US" sz="1200" b="0" dirty="0">
                <a:latin typeface="Arial Narrow" panose="020B0606020202030204" pitchFamily="34" charset="0"/>
              </a:rPr>
              <a:t>): integer</a:t>
            </a:r>
          </a:p>
          <a:p>
            <a:endParaRPr lang="en-US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274578" y="3762651"/>
            <a:ext cx="1759694" cy="68127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Countries</a:t>
            </a:r>
          </a:p>
          <a:p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country_id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): </a:t>
            </a:r>
            <a:r>
              <a:rPr lang="en-US" sz="1200" b="0" dirty="0">
                <a:latin typeface="Arial Narrow" panose="020B0606020202030204" pitchFamily="34" charset="0"/>
              </a:rPr>
              <a:t>integer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 Narrow" panose="020B0606020202030204" pitchFamily="34" charset="0"/>
              </a:rPr>
              <a:t>country_name</a:t>
            </a:r>
            <a:r>
              <a:rPr lang="en-US" sz="1200" b="0" dirty="0">
                <a:latin typeface="Arial Narrow" panose="020B0606020202030204" pitchFamily="34" charset="0"/>
              </a:rPr>
              <a:t>: varchar(100)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7" name="Прямая со стрелкой 26"/>
          <p:cNvCxnSpPr>
            <a:cxnSpLocks/>
            <a:stCxn id="22" idx="1"/>
            <a:endCxn id="8" idx="3"/>
          </p:cNvCxnSpPr>
          <p:nvPr/>
        </p:nvCxnSpPr>
        <p:spPr bwMode="auto">
          <a:xfrm flipH="1" flipV="1">
            <a:off x="4630468" y="4104047"/>
            <a:ext cx="500560" cy="26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8" name="Прямая со стрелкой 27"/>
          <p:cNvCxnSpPr>
            <a:stCxn id="26" idx="1"/>
            <a:endCxn id="22" idx="3"/>
          </p:cNvCxnSpPr>
          <p:nvPr/>
        </p:nvCxnSpPr>
        <p:spPr bwMode="auto">
          <a:xfrm flipH="1">
            <a:off x="6823752" y="4103287"/>
            <a:ext cx="450826" cy="3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5" name="Прямоугольник 44"/>
          <p:cNvSpPr/>
          <p:nvPr/>
        </p:nvSpPr>
        <p:spPr bwMode="auto">
          <a:xfrm>
            <a:off x="2851071" y="2569286"/>
            <a:ext cx="1784937" cy="813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>
                <a:latin typeface="Arial" charset="0"/>
              </a:rPr>
              <a:t>Parties</a:t>
            </a:r>
          </a:p>
          <a:p>
            <a:pPr>
              <a:tabLst>
                <a:tab pos="8953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book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pfk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creator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pfk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role_id</a:t>
            </a:r>
            <a:r>
              <a:rPr lang="en-US" sz="1200" b="0" dirty="0">
                <a:latin typeface="Arial Narrow" panose="020B0606020202030204" pitchFamily="34" charset="0"/>
              </a:rPr>
              <a:t> (</a:t>
            </a:r>
            <a:r>
              <a:rPr lang="en-US" sz="1200" b="0" dirty="0" err="1">
                <a:latin typeface="Arial Narrow" panose="020B0606020202030204" pitchFamily="34" charset="0"/>
              </a:rPr>
              <a:t>pfk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46" name="Прямая со стрелкой 45"/>
          <p:cNvCxnSpPr>
            <a:cxnSpLocks/>
            <a:stCxn id="45" idx="1"/>
            <a:endCxn id="6" idx="3"/>
          </p:cNvCxnSpPr>
          <p:nvPr/>
        </p:nvCxnSpPr>
        <p:spPr bwMode="auto">
          <a:xfrm flipH="1">
            <a:off x="2320380" y="2976048"/>
            <a:ext cx="530691" cy="44520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51" name="Прямая со стрелкой 50"/>
          <p:cNvCxnSpPr>
            <a:cxnSpLocks/>
            <a:stCxn id="5" idx="1"/>
            <a:endCxn id="45" idx="3"/>
          </p:cNvCxnSpPr>
          <p:nvPr/>
        </p:nvCxnSpPr>
        <p:spPr bwMode="auto">
          <a:xfrm flipH="1" flipV="1">
            <a:off x="4636008" y="2976048"/>
            <a:ext cx="495020" cy="5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12" name="Прямая со стрелкой 111"/>
          <p:cNvCxnSpPr>
            <a:stCxn id="24" idx="2"/>
            <a:endCxn id="6" idx="0"/>
          </p:cNvCxnSpPr>
          <p:nvPr/>
        </p:nvCxnSpPr>
        <p:spPr bwMode="auto">
          <a:xfrm>
            <a:off x="1465829" y="2078774"/>
            <a:ext cx="0" cy="52091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115" name="Полилиния 114"/>
          <p:cNvSpPr/>
          <p:nvPr/>
        </p:nvSpPr>
        <p:spPr bwMode="auto">
          <a:xfrm rot="20716100">
            <a:off x="1328065" y="4438604"/>
            <a:ext cx="1241154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Прямоугольник 58"/>
          <p:cNvSpPr/>
          <p:nvPr/>
        </p:nvSpPr>
        <p:spPr bwMode="auto">
          <a:xfrm>
            <a:off x="2856609" y="4946648"/>
            <a:ext cx="1773859" cy="1042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0" u="sng" dirty="0" err="1">
                <a:latin typeface="Arial" charset="0"/>
              </a:rPr>
              <a:t>Givings</a:t>
            </a:r>
            <a:endParaRPr lang="en-US" sz="1200" b="0" u="sng" dirty="0">
              <a:latin typeface="Arial" charset="0"/>
            </a:endParaRPr>
          </a:p>
          <a:p>
            <a:pPr>
              <a:tabLst>
                <a:tab pos="8953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book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pfk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>
                <a:latin typeface="Arial Narrow" panose="020B0606020202030204" pitchFamily="34" charset="0"/>
              </a:rPr>
              <a:t>reader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 (</a:t>
            </a:r>
            <a:r>
              <a:rPr lang="en-US" sz="1200" b="0" dirty="0" err="1">
                <a:latin typeface="Arial Narrow" panose="020B0606020202030204" pitchFamily="34" charset="0"/>
              </a:rPr>
              <a:t>pfk</a:t>
            </a:r>
            <a:r>
              <a:rPr lang="en-US" sz="1200" b="0" dirty="0">
                <a:latin typeface="Arial Narrow" panose="020B0606020202030204" pitchFamily="34" charset="0"/>
              </a:rPr>
              <a:t>):	integer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giving_date</a:t>
            </a:r>
            <a:r>
              <a:rPr lang="en-US" sz="1200" b="0" dirty="0">
                <a:latin typeface="Arial Narrow" panose="020B0606020202030204" pitchFamily="34" charset="0"/>
              </a:rPr>
              <a:t>:	date</a:t>
            </a:r>
          </a:p>
          <a:p>
            <a:pPr>
              <a:tabLst>
                <a:tab pos="895350" algn="l"/>
              </a:tabLst>
            </a:pPr>
            <a:r>
              <a:rPr lang="en-US" sz="1200" b="0" dirty="0" err="1">
                <a:latin typeface="Arial Narrow" panose="020B0606020202030204" pitchFamily="34" charset="0"/>
              </a:rPr>
              <a:t>return_date</a:t>
            </a:r>
            <a:r>
              <a:rPr lang="en-US" sz="1200" b="0" dirty="0">
                <a:latin typeface="Arial Narrow" panose="020B0606020202030204" pitchFamily="34" charset="0"/>
              </a:rPr>
              <a:t>:	date</a:t>
            </a: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73" name="Прямая со стрелкой 72"/>
          <p:cNvCxnSpPr>
            <a:cxnSpLocks/>
            <a:stCxn id="7" idx="1"/>
            <a:endCxn id="59" idx="3"/>
          </p:cNvCxnSpPr>
          <p:nvPr/>
        </p:nvCxnSpPr>
        <p:spPr bwMode="auto">
          <a:xfrm flipH="1">
            <a:off x="4630468" y="5467220"/>
            <a:ext cx="500560" cy="5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89" name="Прямая со стрелкой 88"/>
          <p:cNvCxnSpPr>
            <a:cxnSpLocks/>
            <a:stCxn id="59" idx="0"/>
            <a:endCxn id="6" idx="2"/>
          </p:cNvCxnSpPr>
          <p:nvPr/>
        </p:nvCxnSpPr>
        <p:spPr bwMode="auto">
          <a:xfrm flipH="1" flipV="1">
            <a:off x="1465829" y="4242816"/>
            <a:ext cx="2277710" cy="703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grpSp>
        <p:nvGrpSpPr>
          <p:cNvPr id="130" name="Группа 129">
            <a:extLst>
              <a:ext uri="{FF2B5EF4-FFF2-40B4-BE49-F238E27FC236}">
                <a16:creationId xmlns:a16="http://schemas.microsoft.com/office/drawing/2014/main" id="{E3129BC6-CD83-D018-E977-210931EA1A70}"/>
              </a:ext>
            </a:extLst>
          </p:cNvPr>
          <p:cNvGrpSpPr/>
          <p:nvPr/>
        </p:nvGrpSpPr>
        <p:grpSpPr>
          <a:xfrm>
            <a:off x="7274578" y="1348745"/>
            <a:ext cx="1399270" cy="935761"/>
            <a:chOff x="7391338" y="2038496"/>
            <a:chExt cx="1399270" cy="935761"/>
          </a:xfrm>
        </p:grpSpPr>
        <p:grpSp>
          <p:nvGrpSpPr>
            <p:cNvPr id="131" name="Группа 130">
              <a:extLst>
                <a:ext uri="{FF2B5EF4-FFF2-40B4-BE49-F238E27FC236}">
                  <a16:creationId xmlns:a16="http://schemas.microsoft.com/office/drawing/2014/main" id="{3D9B6DF2-0F49-0266-5A8D-34E3FDADF908}"/>
                </a:ext>
              </a:extLst>
            </p:cNvPr>
            <p:cNvGrpSpPr/>
            <p:nvPr/>
          </p:nvGrpSpPr>
          <p:grpSpPr>
            <a:xfrm>
              <a:off x="7421498" y="2038496"/>
              <a:ext cx="1369110" cy="383301"/>
              <a:chOff x="4695297" y="5073602"/>
              <a:chExt cx="1123516" cy="383301"/>
            </a:xfrm>
          </p:grpSpPr>
          <p:cxnSp>
            <p:nvCxnSpPr>
              <p:cNvPr id="136" name="Прямая со стрелкой 135">
                <a:extLst>
                  <a:ext uri="{FF2B5EF4-FFF2-40B4-BE49-F238E27FC236}">
                    <a16:creationId xmlns:a16="http://schemas.microsoft.com/office/drawing/2014/main" id="{63D06F64-8AFB-821E-2BA1-4E65F610F2A3}"/>
                  </a:ext>
                </a:extLst>
              </p:cNvPr>
              <p:cNvCxnSpPr/>
              <p:nvPr/>
            </p:nvCxnSpPr>
            <p:spPr bwMode="auto">
              <a:xfrm>
                <a:off x="4695297" y="5456903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9E0DD39-6BD3-BFB4-BDCA-3C598B505328}"/>
                  </a:ext>
                </a:extLst>
              </p:cNvPr>
              <p:cNvSpPr txBox="1"/>
              <p:nvPr/>
            </p:nvSpPr>
            <p:spPr>
              <a:xfrm>
                <a:off x="4695297" y="5073602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N        </a:t>
                </a:r>
                <a:r>
                  <a:rPr lang="ru-RU" sz="1800" b="0" dirty="0"/>
                  <a:t>    </a:t>
                </a:r>
                <a:r>
                  <a:rPr lang="en-US" sz="1800" b="0" dirty="0"/>
                  <a:t>1</a:t>
                </a:r>
                <a:endParaRPr lang="ru-RU" sz="1800" b="0" dirty="0"/>
              </a:p>
            </p:txBody>
          </p:sp>
        </p:grpSp>
        <p:grpSp>
          <p:nvGrpSpPr>
            <p:cNvPr id="132" name="Группа 131">
              <a:extLst>
                <a:ext uri="{FF2B5EF4-FFF2-40B4-BE49-F238E27FC236}">
                  <a16:creationId xmlns:a16="http://schemas.microsoft.com/office/drawing/2014/main" id="{C5FD8759-6FE8-9F13-8382-A916201490BE}"/>
                </a:ext>
              </a:extLst>
            </p:cNvPr>
            <p:cNvGrpSpPr/>
            <p:nvPr/>
          </p:nvGrpSpPr>
          <p:grpSpPr>
            <a:xfrm>
              <a:off x="7391338" y="2604925"/>
              <a:ext cx="1369110" cy="369332"/>
              <a:chOff x="4690343" y="4989203"/>
              <a:chExt cx="1123516" cy="369332"/>
            </a:xfrm>
          </p:grpSpPr>
          <p:cxnSp>
            <p:nvCxnSpPr>
              <p:cNvPr id="134" name="Прямая со стрелкой 133">
                <a:extLst>
                  <a:ext uri="{FF2B5EF4-FFF2-40B4-BE49-F238E27FC236}">
                    <a16:creationId xmlns:a16="http://schemas.microsoft.com/office/drawing/2014/main" id="{40EB9669-DBD6-BAA2-ABAD-CFD09DC0B652}"/>
                  </a:ext>
                </a:extLst>
              </p:cNvPr>
              <p:cNvCxnSpPr/>
              <p:nvPr/>
            </p:nvCxnSpPr>
            <p:spPr bwMode="auto">
              <a:xfrm>
                <a:off x="4715093" y="5358535"/>
                <a:ext cx="953336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lgDash"/>
                <a:round/>
                <a:headEnd type="none" w="sm" len="sm"/>
                <a:tailEnd type="stealth" w="lg" len="lg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06E60DB-6BA9-9274-71D8-ABAC68D7498E}"/>
                  </a:ext>
                </a:extLst>
              </p:cNvPr>
              <p:cNvSpPr txBox="1"/>
              <p:nvPr/>
            </p:nvSpPr>
            <p:spPr>
              <a:xfrm>
                <a:off x="4690343" y="4989203"/>
                <a:ext cx="1123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/>
                  <a:t>N  </a:t>
                </a:r>
                <a:r>
                  <a:rPr lang="ru-RU" sz="1800" b="0" dirty="0"/>
                  <a:t>   </a:t>
                </a:r>
                <a:r>
                  <a:rPr lang="en-US" sz="1800" b="0" dirty="0"/>
                  <a:t>  </a:t>
                </a:r>
                <a:r>
                  <a:rPr lang="ru-RU" sz="1800" b="0" dirty="0"/>
                  <a:t> 0</a:t>
                </a:r>
                <a:r>
                  <a:rPr lang="en-US" sz="1800" b="0" dirty="0"/>
                  <a:t>..1</a:t>
                </a:r>
                <a:endParaRPr lang="ru-RU" sz="1800" b="0" dirty="0"/>
              </a:p>
            </p:txBody>
          </p:sp>
        </p:grpSp>
      </p:grpSp>
      <p:sp>
        <p:nvSpPr>
          <p:cNvPr id="108" name="TextBox 107"/>
          <p:cNvSpPr txBox="1"/>
          <p:nvPr/>
        </p:nvSpPr>
        <p:spPr>
          <a:xfrm>
            <a:off x="7279281" y="5358539"/>
            <a:ext cx="154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dirty="0"/>
              <a:t>По умолчанию: </a:t>
            </a:r>
            <a:r>
              <a:rPr lang="en-US" sz="1200" b="0" dirty="0"/>
              <a:t>NOT NULL</a:t>
            </a:r>
            <a:endParaRPr lang="ru-RU" sz="1200" b="0" dirty="0"/>
          </a:p>
        </p:txBody>
      </p:sp>
    </p:spTree>
    <p:extLst>
      <p:ext uri="{BB962C8B-B14F-4D97-AF65-F5344CB8AC3E}">
        <p14:creationId xmlns:p14="http://schemas.microsoft.com/office/powerpoint/2010/main" val="388460362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Физическая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  <a:r>
              <a:rPr lang="en-US" dirty="0"/>
              <a:t> </a:t>
            </a:r>
            <a:r>
              <a:rPr lang="en-US" b="0" dirty="0"/>
              <a:t>(draw.io)</a:t>
            </a:r>
            <a:endParaRPr lang="ru-RU" b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1388" y="123748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21328" y="6365113"/>
            <a:ext cx="722672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24</a:t>
            </a:fld>
            <a:endParaRPr lang="ru-RU" altLang="ru-RU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ABFE74-C47D-2838-C748-4673CF65A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941"/>
          <a:stretch/>
        </p:blipFill>
        <p:spPr bwMode="auto">
          <a:xfrm>
            <a:off x="1140239" y="1073356"/>
            <a:ext cx="7496631" cy="512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/>
          <p:cNvSpPr/>
          <p:nvPr/>
        </p:nvSpPr>
        <p:spPr bwMode="auto">
          <a:xfrm>
            <a:off x="5349240" y="4069080"/>
            <a:ext cx="1252728" cy="23774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672" y="4176019"/>
            <a:ext cx="1426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issue_year</a:t>
            </a:r>
            <a:r>
              <a:rPr lang="en-US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: integer</a:t>
            </a:r>
            <a:endParaRPr lang="ru-RU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>
            <a:off x="3291840" y="5696712"/>
            <a:ext cx="1564373" cy="182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6598368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57188" indent="0"/>
            <a:r>
              <a:rPr lang="ru-RU" altLang="ru-RU" dirty="0">
                <a:solidFill>
                  <a:srgbClr val="800000"/>
                </a:solidFill>
              </a:rPr>
              <a:t>Описание физической модели данных</a:t>
            </a:r>
            <a:br>
              <a:rPr lang="ru-RU" altLang="ru-RU" dirty="0">
                <a:solidFill>
                  <a:srgbClr val="800000"/>
                </a:solidFill>
              </a:rPr>
            </a:br>
            <a:r>
              <a:rPr lang="ru-RU" altLang="ru-RU" dirty="0">
                <a:solidFill>
                  <a:srgbClr val="800000"/>
                </a:solidFill>
              </a:rPr>
              <a:t>«Домашняя библиотека»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494776" y="6381750"/>
            <a:ext cx="649224" cy="476250"/>
          </a:xfrm>
        </p:spPr>
        <p:txBody>
          <a:bodyPr anchor="ctr"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25</a:t>
            </a:fld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14350" y="1245648"/>
            <a:ext cx="8629650" cy="491032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5B192F8-A029-34BB-3E59-AA759DF1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3261"/>
              </p:ext>
            </p:extLst>
          </p:nvPr>
        </p:nvGraphicFramePr>
        <p:xfrm>
          <a:off x="514350" y="1245648"/>
          <a:ext cx="8629649" cy="52414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1808">
                  <a:extLst>
                    <a:ext uri="{9D8B030D-6E8A-4147-A177-3AD203B41FA5}">
                      <a16:colId xmlns:a16="http://schemas.microsoft.com/office/drawing/2014/main" val="1400823434"/>
                    </a:ext>
                  </a:extLst>
                </a:gridCol>
                <a:gridCol w="757406">
                  <a:extLst>
                    <a:ext uri="{9D8B030D-6E8A-4147-A177-3AD203B41FA5}">
                      <a16:colId xmlns:a16="http://schemas.microsoft.com/office/drawing/2014/main" val="1142297235"/>
                    </a:ext>
                  </a:extLst>
                </a:gridCol>
                <a:gridCol w="531056">
                  <a:extLst>
                    <a:ext uri="{9D8B030D-6E8A-4147-A177-3AD203B41FA5}">
                      <a16:colId xmlns:a16="http://schemas.microsoft.com/office/drawing/2014/main" val="1233150946"/>
                    </a:ext>
                  </a:extLst>
                </a:gridCol>
                <a:gridCol w="757406">
                  <a:extLst>
                    <a:ext uri="{9D8B030D-6E8A-4147-A177-3AD203B41FA5}">
                      <a16:colId xmlns:a16="http://schemas.microsoft.com/office/drawing/2014/main" val="3907252673"/>
                    </a:ext>
                  </a:extLst>
                </a:gridCol>
                <a:gridCol w="644231">
                  <a:extLst>
                    <a:ext uri="{9D8B030D-6E8A-4147-A177-3AD203B41FA5}">
                      <a16:colId xmlns:a16="http://schemas.microsoft.com/office/drawing/2014/main" val="4030172431"/>
                    </a:ext>
                  </a:extLst>
                </a:gridCol>
                <a:gridCol w="644231">
                  <a:extLst>
                    <a:ext uri="{9D8B030D-6E8A-4147-A177-3AD203B41FA5}">
                      <a16:colId xmlns:a16="http://schemas.microsoft.com/office/drawing/2014/main" val="3707875478"/>
                    </a:ext>
                  </a:extLst>
                </a:gridCol>
                <a:gridCol w="643770">
                  <a:extLst>
                    <a:ext uri="{9D8B030D-6E8A-4147-A177-3AD203B41FA5}">
                      <a16:colId xmlns:a16="http://schemas.microsoft.com/office/drawing/2014/main" val="258604489"/>
                    </a:ext>
                  </a:extLst>
                </a:gridCol>
                <a:gridCol w="1315042">
                  <a:extLst>
                    <a:ext uri="{9D8B030D-6E8A-4147-A177-3AD203B41FA5}">
                      <a16:colId xmlns:a16="http://schemas.microsoft.com/office/drawing/2014/main" val="3128150821"/>
                    </a:ext>
                  </a:extLst>
                </a:gridCol>
                <a:gridCol w="1044699">
                  <a:extLst>
                    <a:ext uri="{9D8B030D-6E8A-4147-A177-3AD203B41FA5}">
                      <a16:colId xmlns:a16="http://schemas.microsoft.com/office/drawing/2014/main" val="1679013786"/>
                    </a:ext>
                  </a:extLst>
                </a:gridCol>
              </a:tblGrid>
              <a:tr h="2758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Описание атрибута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Имя таблицы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ключ</a:t>
                      </a:r>
                      <a:endParaRPr lang="ru-RU" sz="800" b="1" i="0" u="none" strike="noStrike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Имя колонки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Тип данных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Null / Not null</a:t>
                      </a:r>
                      <a:endParaRPr lang="en-US" sz="800" b="1" i="0" u="none" strike="noStrike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Длина / разрядность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Область допустимых значений</a:t>
                      </a:r>
                      <a:endParaRPr lang="ru-RU" sz="800" b="1" i="0" u="none" strike="noStrike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Бизнес-правила</a:t>
                      </a:r>
                      <a:endParaRPr lang="ru-RU" sz="800" b="1" i="0" u="none" strike="noStrike" dirty="0">
                        <a:solidFill>
                          <a:srgbClr val="806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3533195"/>
                  </a:ext>
                </a:extLst>
              </a:tr>
              <a:tr h="15474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Идентификатор Реестра КНИГА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Уникальное значение &lt;=10000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2625428"/>
                  </a:ext>
                </a:extLst>
              </a:tr>
              <a:tr h="15474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Название книги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books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book_title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Not null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200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33193844"/>
                  </a:ext>
                </a:extLst>
              </a:tr>
              <a:tr h="15474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Аннотация книги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annotation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1000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714543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Ссылка на позицию Классификатора ТЕМА (тема книги)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topic_ID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Соответствует значениям topics.topic_ID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6715653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Ссылка на позицию Классификатора ИЗДАНИЕ_ВИД (вид издания)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edition_ID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Соответствует значениям editions.edition_ID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8365195"/>
                  </a:ext>
                </a:extLst>
              </a:tr>
              <a:tr h="3229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Ссылка на позицию Реестра ИЗДАТЕЛЬСТВО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publisher_ID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Соответствует значениям publishers.publisher_ID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2928586"/>
                  </a:ext>
                </a:extLst>
              </a:tr>
              <a:tr h="15474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Год издания книги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year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4 цифры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 dirty="0">
                          <a:effectLst/>
                        </a:rPr>
                        <a:t>year &lt;= </a:t>
                      </a:r>
                      <a:r>
                        <a:rPr lang="ru-RU" sz="800" u="none" strike="noStrike" dirty="0">
                          <a:effectLst/>
                        </a:rPr>
                        <a:t>текущий год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2762528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Ссылка на позицию Реестра РАЗМЕЩЕНИЕ (места хранения книг). Если ссылка пустая, то должна быть непустая ссылка на читателя.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place_ID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Соответствует значениям places.place_ID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Должно быть задано  </a:t>
                      </a:r>
                      <a:r>
                        <a:rPr lang="ru-RU" sz="800" u="none" strike="noStrike" dirty="0" err="1">
                          <a:effectLst/>
                        </a:rPr>
                        <a:t>place_ID</a:t>
                      </a:r>
                      <a:r>
                        <a:rPr lang="ru-RU" sz="800" u="none" strike="noStrike" dirty="0">
                          <a:effectLst/>
                        </a:rPr>
                        <a:t> или </a:t>
                      </a:r>
                      <a:r>
                        <a:rPr lang="ru-RU" sz="800" u="none" strike="noStrike" dirty="0" err="1">
                          <a:effectLst/>
                        </a:rPr>
                        <a:t>giving.book_ID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97359515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Идентификатор Классификатора ТЕМА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topics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topic_ID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638587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Название темы книги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topics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topic_name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3560958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Идентификатор Классификатора ИЗДАНИЕ_ВИД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editions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edition_ID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0530869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Название вида издания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editions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edition_name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6510437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Идентификатор Реестра СОЗДАТЕЛЬ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08326910"/>
                  </a:ext>
                </a:extLst>
              </a:tr>
              <a:tr h="34731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Фамилия, имя и отчетство или  инициалы создателя (редактора, автора, переводчика, художника и т.п.)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creator_FIO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3767057"/>
                  </a:ext>
                </a:extLst>
              </a:tr>
              <a:tr h="23154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Идентификатор Классификатора СОЗДАТЕЛЬ_РОЛЬ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creator_roles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role_ID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20898"/>
                  </a:ext>
                </a:extLst>
              </a:tr>
              <a:tr h="23681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Название роли создателя: редактора, автора, переводчика, художника и т.п.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creator_roles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role_name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1177820"/>
                  </a:ext>
                </a:extLst>
              </a:tr>
              <a:tr h="14128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Часть составного ключа участия и ссылка на книгу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parties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book_ID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6618110"/>
                  </a:ext>
                </a:extLst>
              </a:tr>
              <a:tr h="23154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Часть составного ключа участия и ссылка на создателя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parties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creator_ID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0136987"/>
                  </a:ext>
                </a:extLst>
              </a:tr>
              <a:tr h="23681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Часть составного ключа участия и ссылка на роль создателя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parties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PFK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role_ID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13709552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Идентификатор Реестра ИЗДАТЕЛЬСТВО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publishers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publisher_ID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045656"/>
                  </a:ext>
                </a:extLst>
              </a:tr>
              <a:tr h="16146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Наименование издательства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publishers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publisher_NM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795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800" u="none" strike="noStrike" dirty="0">
                          <a:effectLst/>
                        </a:rPr>
                        <a:t> 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0022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17656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ru-RU" altLang="ru-RU" sz="2800"/>
              <a:t>Терпения и удачи всем, кто связан </a:t>
            </a:r>
            <a:br>
              <a:rPr lang="ru-RU" altLang="ru-RU" sz="2800"/>
            </a:br>
            <a:r>
              <a:rPr lang="ru-RU" altLang="ru-RU" sz="2800"/>
              <a:t>с моделированием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36472"/>
            <a:ext cx="8629650" cy="5051616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1000" b="1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5400" b="1" dirty="0"/>
              <a:t>Спасибо за внимание!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b="1" dirty="0"/>
              <a:t>Валерий Иванович Артемьев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Департамент данных, проектов и процессов</a:t>
            </a:r>
            <a:br>
              <a:rPr lang="ru-RU" altLang="ru-RU" dirty="0"/>
            </a:br>
            <a:r>
              <a:rPr lang="ru-RU" altLang="ru-RU" dirty="0"/>
              <a:t>Банк России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ru-RU" dirty="0"/>
              <a:t>   </a:t>
            </a: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avi@cbr.ru</a:t>
            </a:r>
            <a:endParaRPr lang="ru-RU" altLang="ru-RU" dirty="0"/>
          </a:p>
          <a:p>
            <a:pPr>
              <a:lnSpc>
                <a:spcPct val="80000"/>
              </a:lnSpc>
            </a:pPr>
            <a:endParaRPr lang="ru-RU" altLang="ru-RU" dirty="0"/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ru-RU" altLang="ru-RU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sz="3600"/>
              <a:t>Физическая модель данных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457200" y="1238251"/>
            <a:ext cx="8686800" cy="5103556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000" i="1" dirty="0"/>
              <a:t>Детальная модель данных отражает необходимые потребности бизнеса, ограничения выбранной абстракции и конкретной реализации в виде БД.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728075" y="6380163"/>
            <a:ext cx="41592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8475" y="2464814"/>
            <a:ext cx="8604250" cy="2777683"/>
          </a:xfrm>
          <a:prstGeom prst="rect">
            <a:avLst/>
          </a:prstGeom>
          <a:solidFill>
            <a:srgbClr val="99FF99"/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Выполняется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дополнительная нормализация или </a:t>
            </a:r>
            <a:r>
              <a:rPr lang="ru-RU" sz="1800" b="0" i="1" kern="0" dirty="0" err="1">
                <a:solidFill>
                  <a:srgbClr val="000000"/>
                </a:solidFill>
                <a:latin typeface="Arial"/>
                <a:cs typeface="+mn-cs"/>
              </a:rPr>
              <a:t>денормализация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 баз данных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Сущности данных представляются в виде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таблиц и представлений базы данных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endParaRPr lang="en-US" sz="1800" b="0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Атрибуты реализуются в виде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колонок таблицы БД.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Идентификаторы и ссылки преобразуются в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первичные (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primary key)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и внешние ключи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(foreign key)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БД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endParaRPr lang="ru-RU" sz="1800" b="0" i="1" kern="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Использование 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типов данных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SQL</a:t>
            </a:r>
            <a:r>
              <a:rPr lang="en-US" sz="1800" b="0" kern="0" dirty="0">
                <a:solidFill>
                  <a:srgbClr val="000000"/>
                </a:solidFill>
                <a:latin typeface="Arial"/>
                <a:cs typeface="+mn-cs"/>
              </a:rPr>
              <a:t>.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На основе физической модели БД формируется </a:t>
            </a:r>
            <a:r>
              <a:rPr lang="en-US" sz="1800" b="0" i="1" kern="0" dirty="0">
                <a:solidFill>
                  <a:srgbClr val="000000"/>
                </a:solidFill>
                <a:latin typeface="Arial"/>
                <a:cs typeface="+mn-cs"/>
              </a:rPr>
              <a:t>DDL-</a:t>
            </a:r>
            <a:r>
              <a:rPr lang="ru-RU" sz="1800" b="0" i="1" kern="0" dirty="0">
                <a:solidFill>
                  <a:srgbClr val="000000"/>
                </a:solidFill>
                <a:latin typeface="Arial"/>
                <a:cs typeface="+mn-cs"/>
              </a:rPr>
              <a:t>скрипты для генерации объектов БД</a:t>
            </a:r>
            <a:r>
              <a:rPr lang="ru-RU" sz="1800" b="0" kern="0" dirty="0">
                <a:solidFill>
                  <a:srgbClr val="000000"/>
                </a:solidFill>
                <a:latin typeface="Arial"/>
                <a:cs typeface="+mn-cs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293370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Шаги создания физической модели данных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50"/>
            <a:ext cx="8629650" cy="5092087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000" i="1" dirty="0"/>
              <a:t> </a:t>
            </a: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541086" y="6393416"/>
            <a:ext cx="58162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754683B7-F80F-AC7B-602A-0EC4C0C713A2}"/>
              </a:ext>
            </a:extLst>
          </p:cNvPr>
          <p:cNvSpPr txBox="1">
            <a:spLocks/>
          </p:cNvSpPr>
          <p:nvPr/>
        </p:nvSpPr>
        <p:spPr bwMode="gray">
          <a:xfrm>
            <a:off x="514350" y="1228344"/>
            <a:ext cx="8629650" cy="5045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1600" b="0" kern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171450" indent="-171450">
              <a:spcBef>
                <a:spcPct val="0"/>
              </a:spcBef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endParaRPr lang="ru-RU" sz="1200" b="0" kern="12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15210ED-4D7D-8102-9347-7A24C8AC8DD5}"/>
              </a:ext>
            </a:extLst>
          </p:cNvPr>
          <p:cNvSpPr txBox="1">
            <a:spLocks/>
          </p:cNvSpPr>
          <p:nvPr/>
        </p:nvSpPr>
        <p:spPr bwMode="gray">
          <a:xfrm>
            <a:off x="526251" y="1284881"/>
            <a:ext cx="8629650" cy="50454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1600" b="0" kern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ru-RU" sz="2400" b="0" kern="0"/>
          </a:p>
          <a:p>
            <a:pPr marL="171450" indent="-171450">
              <a:spcBef>
                <a:spcPct val="0"/>
              </a:spcBef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endParaRPr lang="ru-RU" sz="1200" b="0" kern="12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ятиугольник 1">
            <a:extLst>
              <a:ext uri="{FF2B5EF4-FFF2-40B4-BE49-F238E27FC236}">
                <a16:creationId xmlns:a16="http://schemas.microsoft.com/office/drawing/2014/main" id="{067DF80B-6332-04B5-5F10-59B30F9AA2AE}"/>
              </a:ext>
            </a:extLst>
          </p:cNvPr>
          <p:cNvSpPr/>
          <p:nvPr/>
        </p:nvSpPr>
        <p:spPr bwMode="auto">
          <a:xfrm>
            <a:off x="722377" y="2177156"/>
            <a:ext cx="1749908" cy="829024"/>
          </a:xfrm>
          <a:prstGeom prst="homePlate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8F9736E-1378-265E-7592-ED95BD77D633}"/>
              </a:ext>
            </a:extLst>
          </p:cNvPr>
          <p:cNvSpPr/>
          <p:nvPr/>
        </p:nvSpPr>
        <p:spPr>
          <a:xfrm>
            <a:off x="861298" y="2328755"/>
            <a:ext cx="1342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Подготовительный шаг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23336D3-0481-AC40-8D59-E520AE6E44A1}"/>
              </a:ext>
            </a:extLst>
          </p:cNvPr>
          <p:cNvGrpSpPr/>
          <p:nvPr/>
        </p:nvGrpSpPr>
        <p:grpSpPr>
          <a:xfrm>
            <a:off x="2059377" y="2177156"/>
            <a:ext cx="2071584" cy="829024"/>
            <a:chOff x="1415098" y="1934812"/>
            <a:chExt cx="2071584" cy="1117218"/>
          </a:xfrm>
        </p:grpSpPr>
        <p:sp>
          <p:nvSpPr>
            <p:cNvPr id="8" name="Шеврон 11">
              <a:extLst>
                <a:ext uri="{FF2B5EF4-FFF2-40B4-BE49-F238E27FC236}">
                  <a16:creationId xmlns:a16="http://schemas.microsoft.com/office/drawing/2014/main" id="{B49631B7-710A-A668-66E5-38C5F70D6C7C}"/>
                </a:ext>
              </a:extLst>
            </p:cNvPr>
            <p:cNvSpPr/>
            <p:nvPr/>
          </p:nvSpPr>
          <p:spPr bwMode="auto">
            <a:xfrm>
              <a:off x="1415098" y="1934812"/>
              <a:ext cx="207158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05327CF4-083A-1AAE-6F46-5030B029161B}"/>
                </a:ext>
              </a:extLst>
            </p:cNvPr>
            <p:cNvSpPr/>
            <p:nvPr/>
          </p:nvSpPr>
          <p:spPr>
            <a:xfrm>
              <a:off x="1961541" y="2160906"/>
              <a:ext cx="1367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0" name="Шеврон 2">
            <a:extLst>
              <a:ext uri="{FF2B5EF4-FFF2-40B4-BE49-F238E27FC236}">
                <a16:creationId xmlns:a16="http://schemas.microsoft.com/office/drawing/2014/main" id="{60048372-6570-4800-11A7-B6C1FA11EE38}"/>
              </a:ext>
            </a:extLst>
          </p:cNvPr>
          <p:cNvSpPr/>
          <p:nvPr/>
        </p:nvSpPr>
        <p:spPr bwMode="auto">
          <a:xfrm>
            <a:off x="3718054" y="2177156"/>
            <a:ext cx="1998304" cy="829024"/>
          </a:xfrm>
          <a:prstGeom prst="chevron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F715BA1-264B-B778-263C-92B848C38289}"/>
              </a:ext>
            </a:extLst>
          </p:cNvPr>
          <p:cNvSpPr/>
          <p:nvPr/>
        </p:nvSpPr>
        <p:spPr>
          <a:xfrm>
            <a:off x="2202909" y="3673887"/>
            <a:ext cx="1443712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Дополнительная нормализация</a:t>
            </a:r>
          </a:p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 err="1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Денормализация</a:t>
            </a:r>
            <a:endParaRPr lang="ru-RU" sz="1200" b="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D0221A6-1022-51AC-EB13-A2A914666011}"/>
              </a:ext>
            </a:extLst>
          </p:cNvPr>
          <p:cNvGrpSpPr/>
          <p:nvPr/>
        </p:nvGrpSpPr>
        <p:grpSpPr>
          <a:xfrm>
            <a:off x="6890182" y="2176202"/>
            <a:ext cx="1957934" cy="829024"/>
            <a:chOff x="632991" y="4833256"/>
            <a:chExt cx="1490194" cy="1117218"/>
          </a:xfrm>
        </p:grpSpPr>
        <p:sp>
          <p:nvSpPr>
            <p:cNvPr id="13" name="Шеврон 11">
              <a:extLst>
                <a:ext uri="{FF2B5EF4-FFF2-40B4-BE49-F238E27FC236}">
                  <a16:creationId xmlns:a16="http://schemas.microsoft.com/office/drawing/2014/main" id="{BAD276FB-666C-C294-BC1D-F23FE334FDCA}"/>
                </a:ext>
              </a:extLst>
            </p:cNvPr>
            <p:cNvSpPr/>
            <p:nvPr/>
          </p:nvSpPr>
          <p:spPr bwMode="auto">
            <a:xfrm>
              <a:off x="632991" y="4833256"/>
              <a:ext cx="149019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58BD6CE7-6079-1D2C-1C7A-E46F380D5448}"/>
                </a:ext>
              </a:extLst>
            </p:cNvPr>
            <p:cNvSpPr/>
            <p:nvPr/>
          </p:nvSpPr>
          <p:spPr>
            <a:xfrm>
              <a:off x="1006550" y="5060636"/>
              <a:ext cx="1012007" cy="62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 b="0" dirty="0">
                  <a:latin typeface="Arial Narrow" panose="020B0606020202030204" pitchFamily="34" charset="0"/>
                </a:rPr>
                <a:t>Документирование ФМД</a:t>
              </a:r>
            </a:p>
          </p:txBody>
        </p:sp>
      </p:grpSp>
      <p:sp>
        <p:nvSpPr>
          <p:cNvPr id="16" name="Шеврон 10">
            <a:extLst>
              <a:ext uri="{FF2B5EF4-FFF2-40B4-BE49-F238E27FC236}">
                <a16:creationId xmlns:a16="http://schemas.microsoft.com/office/drawing/2014/main" id="{079052A8-DAC6-4EB7-32C5-0EA786DA577E}"/>
              </a:ext>
            </a:extLst>
          </p:cNvPr>
          <p:cNvSpPr/>
          <p:nvPr/>
        </p:nvSpPr>
        <p:spPr bwMode="auto">
          <a:xfrm>
            <a:off x="5300041" y="2177155"/>
            <a:ext cx="2006015" cy="829024"/>
          </a:xfrm>
          <a:prstGeom prst="chevron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spcBef>
                <a:spcPts val="0"/>
              </a:spcBef>
              <a:defRPr/>
            </a:pPr>
            <a:endParaRPr lang="ru-RU" sz="1600" dirty="0">
              <a:latin typeface="Arial Narrow" panose="020B0606020202030204" pitchFamily="34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9E4E113-064A-E65D-74F3-769AD1D7884D}"/>
              </a:ext>
            </a:extLst>
          </p:cNvPr>
          <p:cNvSpPr/>
          <p:nvPr/>
        </p:nvSpPr>
        <p:spPr>
          <a:xfrm>
            <a:off x="5732835" y="2285936"/>
            <a:ext cx="1256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Определение ограничений целостности</a:t>
            </a:r>
            <a:endParaRPr lang="ru-RU" sz="1200" dirty="0">
              <a:latin typeface="Arial Narrow" panose="020B060602020203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D6615E9-D83C-9521-13D7-F6D1AA2A721D}"/>
              </a:ext>
            </a:extLst>
          </p:cNvPr>
          <p:cNvSpPr/>
          <p:nvPr/>
        </p:nvSpPr>
        <p:spPr>
          <a:xfrm>
            <a:off x="735645" y="3676731"/>
            <a:ext cx="136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Заготовка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диаграммы ФМД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 основе ЛМД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E22D359-4E2E-BD4B-5C2E-84945DCE633E}"/>
              </a:ext>
            </a:extLst>
          </p:cNvPr>
          <p:cNvSpPr/>
          <p:nvPr/>
        </p:nvSpPr>
        <p:spPr>
          <a:xfrm>
            <a:off x="4292756" y="2251448"/>
            <a:ext cx="1007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Определение таблиц 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ru-RU" sz="1200" b="0" dirty="0">
                <a:latin typeface="Arial Narrow" panose="020B0606020202030204" pitchFamily="34" charset="0"/>
              </a:rPr>
              <a:t>и колонок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DA73DF44-DF43-0188-3A5B-15EFC25944F8}"/>
              </a:ext>
            </a:extLst>
          </p:cNvPr>
          <p:cNvSpPr/>
          <p:nvPr/>
        </p:nvSpPr>
        <p:spPr>
          <a:xfrm>
            <a:off x="3665888" y="3673257"/>
            <a:ext cx="1975803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Уточнение правил именования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Именование таблиц и колонок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Назначение типов данных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Выявление ключевых атрибутов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Разметка колонок и ключей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BA76CFA-7D50-D774-11AA-25A2739F2C86}"/>
              </a:ext>
            </a:extLst>
          </p:cNvPr>
          <p:cNvSpPr/>
          <p:nvPr/>
        </p:nvSpPr>
        <p:spPr>
          <a:xfrm>
            <a:off x="5515897" y="3673257"/>
            <a:ext cx="1640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Определение ограничений целостности данных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Определение ограничений целостности ссылок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AC995E9-8CB2-7124-F82C-9029C25DB7AD}"/>
              </a:ext>
            </a:extLst>
          </p:cNvPr>
          <p:cNvSpPr/>
          <p:nvPr/>
        </p:nvSpPr>
        <p:spPr>
          <a:xfrm>
            <a:off x="7082825" y="3673257"/>
            <a:ext cx="1458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Окончательное оформление диаграммы ФМД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Подготовка таблицы описания ФМД.</a:t>
            </a:r>
          </a:p>
        </p:txBody>
      </p:sp>
      <p:sp>
        <p:nvSpPr>
          <p:cNvPr id="24" name="Шеврон 2">
            <a:extLst>
              <a:ext uri="{FF2B5EF4-FFF2-40B4-BE49-F238E27FC236}">
                <a16:creationId xmlns:a16="http://schemas.microsoft.com/office/drawing/2014/main" id="{5197510B-C510-EE41-CC2E-6A774BA007F6}"/>
              </a:ext>
            </a:extLst>
          </p:cNvPr>
          <p:cNvSpPr/>
          <p:nvPr/>
        </p:nvSpPr>
        <p:spPr bwMode="auto">
          <a:xfrm>
            <a:off x="704519" y="1665750"/>
            <a:ext cx="7918273" cy="446419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 algn="ctr">
              <a:defRPr/>
            </a:pPr>
            <a:r>
              <a:rPr lang="ru-RU" sz="1400" b="0" dirty="0">
                <a:latin typeface="Arial" charset="0"/>
              </a:rPr>
              <a:t>Анализ требований</a:t>
            </a:r>
            <a:r>
              <a:rPr lang="en-US" sz="1400" b="0" dirty="0">
                <a:latin typeface="Arial" charset="0"/>
              </a:rPr>
              <a:t> </a:t>
            </a:r>
            <a:r>
              <a:rPr lang="ru-RU" sz="1400" b="0" dirty="0">
                <a:latin typeface="Arial" charset="0"/>
              </a:rPr>
              <a:t>и анализ предметной области</a:t>
            </a:r>
          </a:p>
        </p:txBody>
      </p:sp>
      <p:sp>
        <p:nvSpPr>
          <p:cNvPr id="25" name="Шеврон 11">
            <a:extLst>
              <a:ext uri="{FF2B5EF4-FFF2-40B4-BE49-F238E27FC236}">
                <a16:creationId xmlns:a16="http://schemas.microsoft.com/office/drawing/2014/main" id="{EE40AFF6-6BC6-99E8-6E01-019005F372D5}"/>
              </a:ext>
            </a:extLst>
          </p:cNvPr>
          <p:cNvSpPr/>
          <p:nvPr/>
        </p:nvSpPr>
        <p:spPr bwMode="auto">
          <a:xfrm>
            <a:off x="749519" y="3069259"/>
            <a:ext cx="7961127" cy="496048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1400" b="0" dirty="0">
                <a:latin typeface="Arial" charset="0"/>
              </a:rPr>
              <a:t>Создание и ведение </a:t>
            </a:r>
            <a:r>
              <a:rPr lang="en-US" sz="1400" b="0" dirty="0">
                <a:latin typeface="Arial" charset="0"/>
              </a:rPr>
              <a:t>ER-</a:t>
            </a:r>
            <a:r>
              <a:rPr lang="ru-RU" sz="1400" b="0" dirty="0">
                <a:latin typeface="Arial" charset="0"/>
              </a:rPr>
              <a:t>диаграммы и таблиц описания ФМД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32E3193-1D34-1950-7E17-AA50E9541396}"/>
              </a:ext>
            </a:extLst>
          </p:cNvPr>
          <p:cNvSpPr/>
          <p:nvPr/>
        </p:nvSpPr>
        <p:spPr>
          <a:xfrm>
            <a:off x="2553014" y="2285693"/>
            <a:ext cx="12562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Дополнительная нормализация и </a:t>
            </a:r>
            <a:r>
              <a:rPr lang="ru-RU" sz="1200" b="0" dirty="0" err="1">
                <a:latin typeface="Arial Narrow" panose="020B0606020202030204" pitchFamily="34" charset="0"/>
              </a:rPr>
              <a:t>денормализация</a:t>
            </a:r>
            <a:endParaRPr lang="ru-RU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90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  <a:defRPr/>
            </a:pPr>
            <a:r>
              <a:rPr lang="ru-RU" dirty="0"/>
              <a:t>Заготовка </a:t>
            </a:r>
            <a:r>
              <a:rPr lang="en-US" dirty="0"/>
              <a:t>ER-</a:t>
            </a:r>
            <a:r>
              <a:rPr lang="ru-RU" dirty="0"/>
              <a:t>диаграммы ФМД </a:t>
            </a:r>
            <a:br>
              <a:rPr lang="en-US" dirty="0"/>
            </a:br>
            <a:r>
              <a:rPr lang="ru-RU" dirty="0"/>
              <a:t>на основе ЛМД</a:t>
            </a:r>
          </a:p>
        </p:txBody>
      </p:sp>
      <p:sp>
        <p:nvSpPr>
          <p:cNvPr id="51203" name="Объект 2"/>
          <p:cNvSpPr>
            <a:spLocks noGrp="1"/>
          </p:cNvSpPr>
          <p:nvPr>
            <p:ph idx="1"/>
          </p:nvPr>
        </p:nvSpPr>
        <p:spPr>
          <a:xfrm>
            <a:off x="514350" y="1238250"/>
            <a:ext cx="8629650" cy="4989513"/>
          </a:xfrm>
          <a:solidFill>
            <a:srgbClr val="FFFFFF"/>
          </a:solidFill>
        </p:spPr>
        <p:txBody>
          <a:bodyPr/>
          <a:lstStyle/>
          <a:p>
            <a:pPr marL="88900" indent="0">
              <a:buNone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8890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Скопировать </a:t>
            </a:r>
            <a:r>
              <a:rPr lang="en-US" altLang="ru-RU" sz="2400" dirty="0">
                <a:solidFill>
                  <a:schemeClr val="tx1"/>
                </a:solidFill>
              </a:rPr>
              <a:t>ER-</a:t>
            </a:r>
            <a:r>
              <a:rPr lang="ru-RU" altLang="ru-RU" sz="2400" dirty="0">
                <a:solidFill>
                  <a:schemeClr val="tx1"/>
                </a:solidFill>
              </a:rPr>
              <a:t>диаграмму ЛМД: </a:t>
            </a:r>
          </a:p>
          <a:p>
            <a:pPr marL="83185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tx1"/>
                </a:solidFill>
              </a:rPr>
              <a:t>Открыть диаграмму ЛМД.</a:t>
            </a:r>
          </a:p>
          <a:p>
            <a:pPr marL="83185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tx1"/>
                </a:solidFill>
              </a:rPr>
              <a:t>Сохранить её под новым именем для создания ФМД. </a:t>
            </a:r>
          </a:p>
          <a:p>
            <a:pPr marL="8890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altLang="ru-RU" sz="2400" dirty="0">
                <a:solidFill>
                  <a:schemeClr val="tx1"/>
                </a:solidFill>
              </a:rPr>
              <a:t>В зависимости от возможности графических редакторов </a:t>
            </a:r>
            <a:br>
              <a:rPr lang="ru-RU" altLang="ru-RU" sz="2400" dirty="0">
                <a:solidFill>
                  <a:schemeClr val="tx1"/>
                </a:solidFill>
              </a:rPr>
            </a:br>
            <a:r>
              <a:rPr lang="ru-RU" altLang="ru-RU" sz="2400" dirty="0">
                <a:solidFill>
                  <a:schemeClr val="tx1"/>
                </a:solidFill>
              </a:rPr>
              <a:t>и различий блоков </a:t>
            </a:r>
            <a:r>
              <a:rPr lang="en-US" altLang="ru-RU" sz="2400" dirty="0">
                <a:solidFill>
                  <a:schemeClr val="tx1"/>
                </a:solidFill>
              </a:rPr>
              <a:t>ER-</a:t>
            </a:r>
            <a:r>
              <a:rPr lang="ru-RU" altLang="ru-RU" sz="2400" dirty="0">
                <a:solidFill>
                  <a:schemeClr val="tx1"/>
                </a:solidFill>
              </a:rPr>
              <a:t>диаграмм ЛМД и ФМД:</a:t>
            </a:r>
          </a:p>
          <a:p>
            <a:pPr marL="83185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tx1"/>
                </a:solidFill>
              </a:rPr>
              <a:t>В </a:t>
            </a:r>
            <a:r>
              <a:rPr lang="en-US" altLang="ru-RU" sz="2000" dirty="0">
                <a:solidFill>
                  <a:schemeClr val="tx1"/>
                </a:solidFill>
              </a:rPr>
              <a:t>PowerPoint</a:t>
            </a:r>
            <a:r>
              <a:rPr lang="ru-RU" altLang="ru-RU" sz="2000" dirty="0">
                <a:solidFill>
                  <a:schemeClr val="tx1"/>
                </a:solidFill>
              </a:rPr>
              <a:t> можно использовать блоки ЛМД</a:t>
            </a:r>
            <a:r>
              <a:rPr lang="en-US" altLang="ru-RU" sz="2000" dirty="0">
                <a:solidFill>
                  <a:schemeClr val="tx1"/>
                </a:solidFill>
              </a:rPr>
              <a:t> </a:t>
            </a:r>
            <a:br>
              <a:rPr lang="ru-RU" altLang="ru-RU" sz="2000" dirty="0">
                <a:solidFill>
                  <a:schemeClr val="tx1"/>
                </a:solidFill>
              </a:rPr>
            </a:br>
            <a:r>
              <a:rPr lang="ru-RU" altLang="ru-RU" sz="2000" dirty="0">
                <a:solidFill>
                  <a:schemeClr val="tx1"/>
                </a:solidFill>
              </a:rPr>
              <a:t>для дальнейшего редактирования. </a:t>
            </a:r>
          </a:p>
          <a:p>
            <a:pPr marL="83185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tx1"/>
                </a:solidFill>
              </a:rPr>
              <a:t>В других графических редакторах в худшем случае потребуется пересоздать блоки сущностей, если нотация </a:t>
            </a:r>
            <a:br>
              <a:rPr lang="ru-RU" altLang="ru-RU" sz="2000" dirty="0">
                <a:solidFill>
                  <a:schemeClr val="tx1"/>
                </a:solidFill>
              </a:rPr>
            </a:br>
            <a:r>
              <a:rPr lang="ru-RU" altLang="ru-RU" sz="2000" dirty="0">
                <a:solidFill>
                  <a:schemeClr val="tx1"/>
                </a:solidFill>
              </a:rPr>
              <a:t>блоков ФМД сильно отличается от нотации ЛМД.</a:t>
            </a:r>
          </a:p>
          <a:p>
            <a:pPr marL="92075" lvl="1" indent="0">
              <a:buNone/>
            </a:pPr>
            <a:br>
              <a:rPr lang="ru-RU" altLang="ru-RU" sz="2000" dirty="0">
                <a:solidFill>
                  <a:schemeClr val="tx1"/>
                </a:solidFill>
              </a:rPr>
            </a:br>
            <a:endParaRPr lang="ru-RU" altLang="ru-RU" sz="2000" dirty="0">
              <a:solidFill>
                <a:schemeClr val="tx1"/>
              </a:solidFill>
            </a:endParaRPr>
          </a:p>
        </p:txBody>
      </p:sp>
      <p:sp>
        <p:nvSpPr>
          <p:cNvPr id="5120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327103" y="6330950"/>
            <a:ext cx="816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63861EC-8879-47B5-9702-99D6ACA12B4E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546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Именование таблиц и колонок ФМД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5172906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Именуйте таблицы и колонки ФМД на основе имён сущностей и атрибутов ЛМД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Сохранять выбранный порядок слов в именах 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Русские сокращения применять, но не переводить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Формат имени змейка (</a:t>
            </a:r>
            <a:r>
              <a:rPr lang="en-US" altLang="ru-RU" sz="2400" dirty="0" err="1">
                <a:solidFill>
                  <a:schemeClr val="tx1"/>
                </a:solidFill>
              </a:rPr>
              <a:t>snake_case</a:t>
            </a:r>
            <a:r>
              <a:rPr lang="en-US" altLang="ru-RU" sz="2400" dirty="0">
                <a:solidFill>
                  <a:schemeClr val="tx1"/>
                </a:solidFill>
              </a:rPr>
              <a:t>)</a:t>
            </a:r>
            <a:r>
              <a:rPr lang="ru-RU" altLang="ru-RU" sz="2400" dirty="0">
                <a:solidFill>
                  <a:schemeClr val="tx1"/>
                </a:solidFill>
              </a:rPr>
              <a:t>: </a:t>
            </a:r>
            <a:r>
              <a:rPr lang="en-US" altLang="ru-RU" sz="2400" b="1" dirty="0">
                <a:solidFill>
                  <a:schemeClr val="tx1"/>
                </a:solidFill>
              </a:rPr>
              <a:t>creator</a:t>
            </a:r>
            <a:r>
              <a:rPr lang="ru-RU" altLang="ru-RU" sz="2400" b="1" dirty="0">
                <a:solidFill>
                  <a:schemeClr val="tx1"/>
                </a:solidFill>
              </a:rPr>
              <a:t>_</a:t>
            </a:r>
            <a:r>
              <a:rPr lang="en-US" altLang="ru-RU" sz="2400" b="1" dirty="0">
                <a:solidFill>
                  <a:schemeClr val="tx1"/>
                </a:solidFill>
              </a:rPr>
              <a:t>role</a:t>
            </a:r>
            <a:r>
              <a:rPr lang="ru-RU" altLang="ru-RU" sz="2400" b="1" dirty="0">
                <a:solidFill>
                  <a:schemeClr val="tx1"/>
                </a:solidFill>
              </a:rPr>
              <a:t> 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b="1" dirty="0">
              <a:solidFill>
                <a:schemeClr val="tx1"/>
              </a:solidFill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Есть повод поговорить о правилах именования</a:t>
            </a: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Правила именования </a:t>
            </a:r>
            <a:r>
              <a:rPr lang="en-US" altLang="ru-RU" sz="1800" dirty="0">
                <a:solidFill>
                  <a:srgbClr val="0070C0">
                    <a:alpha val="40000"/>
                  </a:srgb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https://www.sqlstyle.guide/ru/</a:t>
            </a:r>
            <a:r>
              <a:rPr lang="en-US" altLang="ru-RU" sz="1800" dirty="0">
                <a:solidFill>
                  <a:srgbClr val="0070C0">
                    <a:alpha val="40000"/>
                  </a:srgbClr>
                </a:solidFill>
              </a:rPr>
              <a:t> </a:t>
            </a:r>
            <a:endParaRPr lang="ru-RU" sz="1800" b="0" i="0" dirty="0">
              <a:solidFill>
                <a:srgbClr val="0070C0">
                  <a:alpha val="40000"/>
                </a:srgbClr>
              </a:solidFill>
              <a:effectLst/>
              <a:latin typeface="Arial" panose="020B0604020202020204" pitchFamily="34" charset="0"/>
            </a:endParaRPr>
          </a:p>
          <a:p>
            <a:pPr marL="447675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Книга «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Стиль программирования Джо </a:t>
            </a:r>
            <a:r>
              <a:rPr lang="ru-RU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Селко</a:t>
            </a:r>
            <a:r>
              <a:rPr lang="ru-RU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на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SQL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»</a:t>
            </a:r>
            <a:endParaRPr lang="ru-RU" altLang="ru-RU" sz="2400" dirty="0">
              <a:solidFill>
                <a:schemeClr val="tx1"/>
              </a:solidFill>
            </a:endParaRP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Стандарт именования</a:t>
            </a:r>
            <a:r>
              <a:rPr lang="en-US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sz="2400" dirty="0">
                <a:solidFill>
                  <a:schemeClr val="tx1"/>
                </a:solidFill>
                <a:latin typeface="Arial" panose="020B0604020202020204" pitchFamily="34" charset="0"/>
              </a:rPr>
              <a:t>элементов данных</a:t>
            </a:r>
            <a:b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</a:rPr>
              <a:t>ГОСТ Р ИСО/МЭК 11179-1-2010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47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sz="2000" dirty="0">
                <a:solidFill>
                  <a:srgbClr val="C00000"/>
                </a:solidFill>
                <a:latin typeface="Arial" panose="020B0604020202020204" pitchFamily="34" charset="0"/>
              </a:rPr>
              <a:t>Правила именования элементов данных имеют </a:t>
            </a:r>
            <a:br>
              <a:rPr lang="ru-RU" sz="2000" dirty="0">
                <a:solidFill>
                  <a:srgbClr val="C00000"/>
                </a:solidFill>
                <a:latin typeface="Arial" panose="020B0604020202020204" pitchFamily="34" charset="0"/>
              </a:rPr>
            </a:br>
            <a:r>
              <a:rPr lang="ru-RU" sz="2000" dirty="0">
                <a:solidFill>
                  <a:srgbClr val="C00000"/>
                </a:solidFill>
                <a:latin typeface="Arial" panose="020B0604020202020204" pitchFamily="34" charset="0"/>
              </a:rPr>
              <a:t>более широкую область применения в ИТ. 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485CC1-E15C-E48C-2E66-673941F0E9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4122" r="23218" b="4504"/>
          <a:stretch/>
        </p:blipFill>
        <p:spPr>
          <a:xfrm rot="6163819">
            <a:off x="6989781" y="4764568"/>
            <a:ext cx="2298641" cy="16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82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>
                <a:solidFill>
                  <a:schemeClr val="tx2">
                    <a:lumMod val="75000"/>
                  </a:schemeClr>
                </a:solidFill>
              </a:rPr>
              <a:t>Стандарт именования</a:t>
            </a:r>
            <a:r>
              <a:rPr lang="en-US" alt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tx2">
                    <a:lumMod val="75000"/>
                  </a:schemeClr>
                </a:solidFill>
              </a:rPr>
              <a:t>данных</a:t>
            </a:r>
            <a:br>
              <a:rPr lang="ru-RU" altLang="ru-RU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ГОСТ Р ИСО/МЭК 11179-1-2010</a:t>
            </a:r>
            <a:endParaRPr lang="ru-RU" altLang="ru-RU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72907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Семантика имён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Имена таблиц и колонок имеют следующие составляющие: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accent6">
                    <a:lumMod val="75000"/>
                  </a:schemeClr>
                </a:solidFill>
              </a:rPr>
              <a:t>Термы классов объектов (сущностей)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accent1">
                    <a:lumMod val="75000"/>
                  </a:schemeClr>
                </a:solidFill>
              </a:rPr>
              <a:t>Термы свойств объектов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Термы представления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</a:rPr>
              <a:t>Уточняющие термы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Должны быть ровно один терм классов, один терм свойств и может быть один терм представления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Пример: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</a:rPr>
              <a:t>Общая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accent1">
                    <a:lumMod val="75000"/>
                  </a:schemeClr>
                </a:solidFill>
              </a:rPr>
              <a:t>Сумма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accent6">
                    <a:lumMod val="75000"/>
                  </a:schemeClr>
                </a:solidFill>
              </a:rPr>
              <a:t>Стоимости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dirty="0">
                <a:solidFill>
                  <a:schemeClr val="bg1">
                    <a:lumMod val="75000"/>
                  </a:schemeClr>
                </a:solidFill>
              </a:rPr>
              <a:t>за Бюджетный Период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ru-RU" sz="2000" b="1" dirty="0">
                <a:solidFill>
                  <a:schemeClr val="tx1"/>
                </a:solidFill>
              </a:rPr>
              <a:t>Синтаксис имён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класса должен занимать 1-ое место в имени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Уточняющие термы должны предшествовать уточняемым термам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свойства должен занимать следующую позицию</a:t>
            </a:r>
          </a:p>
          <a:p>
            <a:pPr marL="4429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Терм представления занимает последнее место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Пример: </a:t>
            </a:r>
            <a:r>
              <a:rPr lang="ru-RU" altLang="ru-RU" sz="2000" dirty="0" err="1">
                <a:solidFill>
                  <a:schemeClr val="accent6">
                    <a:lumMod val="50000"/>
                  </a:schemeClr>
                </a:solidFill>
              </a:rPr>
              <a:t>Стоимость</a:t>
            </a:r>
            <a:r>
              <a:rPr lang="ru-RU" altLang="ru-RU" sz="2000" dirty="0" err="1">
                <a:solidFill>
                  <a:schemeClr val="tx1"/>
                </a:solidFill>
              </a:rPr>
              <a:t>_</a:t>
            </a:r>
            <a:r>
              <a:rPr lang="ru-RU" altLang="ru-RU" sz="2000" dirty="0" err="1">
                <a:solidFill>
                  <a:schemeClr val="bg1">
                    <a:lumMod val="75000"/>
                  </a:schemeClr>
                </a:solidFill>
              </a:rPr>
              <a:t>БюджетныйПериод_Общая_</a:t>
            </a:r>
            <a:r>
              <a:rPr lang="ru-RU" altLang="ru-RU" sz="2000" dirty="0" err="1">
                <a:solidFill>
                  <a:schemeClr val="tx2">
                    <a:lumMod val="75000"/>
                  </a:schemeClr>
                </a:solidFill>
              </a:rPr>
              <a:t>Сумма</a:t>
            </a: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000" dirty="0">
                <a:solidFill>
                  <a:schemeClr val="tx2">
                    <a:lumMod val="75000"/>
                  </a:schemeClr>
                </a:solidFill>
              </a:rPr>
              <a:t>	   </a:t>
            </a:r>
            <a:r>
              <a:rPr lang="en-US" altLang="ru-RU" sz="2000" dirty="0" err="1">
                <a:solidFill>
                  <a:srgbClr val="002060"/>
                </a:solidFill>
              </a:rPr>
              <a:t>Cost</a:t>
            </a:r>
            <a:r>
              <a:rPr lang="en-US" altLang="ru-RU" sz="2000" dirty="0" err="1">
                <a:solidFill>
                  <a:schemeClr val="tx2">
                    <a:lumMod val="75000"/>
                  </a:schemeClr>
                </a:solidFill>
              </a:rPr>
              <a:t>_</a:t>
            </a:r>
            <a:r>
              <a:rPr lang="en-US" altLang="ru-RU" sz="2000" dirty="0" err="1">
                <a:solidFill>
                  <a:schemeClr val="bg1">
                    <a:lumMod val="75000"/>
                  </a:schemeClr>
                </a:solidFill>
              </a:rPr>
              <a:t>BudgetPeriod_Total</a:t>
            </a:r>
            <a:r>
              <a:rPr lang="en-US" altLang="ru-RU" sz="2000" dirty="0" err="1">
                <a:solidFill>
                  <a:schemeClr val="tx2">
                    <a:lumMod val="75000"/>
                  </a:schemeClr>
                </a:solidFill>
              </a:rPr>
              <a:t>_Amount</a:t>
            </a: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745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Преобразования имён ЛМД </a:t>
            </a:r>
            <a:br>
              <a:rPr lang="ru-RU" altLang="ru-RU" sz="3400" dirty="0"/>
            </a:br>
            <a:r>
              <a:rPr lang="ru-RU" altLang="ru-RU" sz="3400" dirty="0"/>
              <a:t>в имена ФМД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48921"/>
            <a:ext cx="8620125" cy="5146298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Варианты правил именования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>
                <a:solidFill>
                  <a:srgbClr val="00B050"/>
                </a:solidFill>
              </a:rPr>
              <a:t>по-английски</a:t>
            </a:r>
            <a:r>
              <a:rPr lang="ru-RU" altLang="ru-RU" sz="1800" dirty="0">
                <a:solidFill>
                  <a:schemeClr val="tx1"/>
                </a:solidFill>
              </a:rPr>
              <a:t>, нужно переводить и вести словарь</a:t>
            </a:r>
            <a:endParaRPr lang="en-US" altLang="ru-RU" sz="18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>
                <a:solidFill>
                  <a:schemeClr val="bg1">
                    <a:lumMod val="75000"/>
                  </a:schemeClr>
                </a:solidFill>
              </a:rPr>
              <a:t>транслитерация</a:t>
            </a:r>
            <a:r>
              <a:rPr lang="ru-RU" altLang="ru-RU" sz="1800" dirty="0">
                <a:solidFill>
                  <a:schemeClr val="tx1"/>
                </a:solidFill>
              </a:rPr>
              <a:t>  с настройкой </a:t>
            </a:r>
            <a:r>
              <a:rPr lang="en-US" altLang="ru-RU" sz="18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http://translit-online.ru/</a:t>
            </a:r>
            <a:r>
              <a:rPr lang="en-US" altLang="ru-RU" sz="18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endParaRPr lang="ru-RU" altLang="ru-RU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800" i="1" dirty="0">
                <a:solidFill>
                  <a:schemeClr val="tx2">
                    <a:lumMod val="75000"/>
                  </a:schemeClr>
                </a:solidFill>
              </a:rPr>
              <a:t>русский язык </a:t>
            </a:r>
            <a:r>
              <a:rPr lang="ru-RU" altLang="ru-RU" sz="1800" dirty="0">
                <a:solidFill>
                  <a:schemeClr val="tx1"/>
                </a:solidFill>
              </a:rPr>
              <a:t>поддерживается в некоторых БД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ru-RU" altLang="ru-RU" sz="1800" dirty="0">
                <a:solidFill>
                  <a:schemeClr val="tx1"/>
                </a:solidFill>
              </a:rPr>
              <a:t>Преобразования имён атрибутов (сущностей) в имена колонок (таблиц)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Стандарт транслитерации ГОСТ 7.79-2000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36076" y="6395219"/>
            <a:ext cx="707923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28080"/>
              </p:ext>
            </p:extLst>
          </p:nvPr>
        </p:nvGraphicFramePr>
        <p:xfrm>
          <a:off x="938212" y="3070609"/>
          <a:ext cx="7772400" cy="2656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87196">
                  <a:extLst>
                    <a:ext uri="{9D8B030D-6E8A-4147-A177-3AD203B41FA5}">
                      <a16:colId xmlns:a16="http://schemas.microsoft.com/office/drawing/2014/main" val="1338695275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828383399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4218551665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702500477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414848242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61428184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Формат</a:t>
                      </a:r>
                      <a:r>
                        <a:rPr lang="ru-RU" sz="1400" baseline="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 и</a:t>
                      </a:r>
                      <a:r>
                        <a:rPr lang="ru-RU" sz="14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мени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Имя атрибута (сущности)</a:t>
                      </a:r>
                    </a:p>
                    <a:p>
                      <a:pPr algn="ctr"/>
                      <a:endParaRPr lang="ru-RU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</a:rPr>
                        <a:t>Транслитерация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Перевод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</a:t>
                      </a:r>
                      <a:b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в кавычках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202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Прямой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>
                          <a:solidFill>
                            <a:srgbClr val="FFFFFF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4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Прямой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имя_издателя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imja_izdatelja</a:t>
                      </a:r>
                      <a:endParaRPr lang="ru-RU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50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Обратный порядок слов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издатель_имя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izdatel_imja</a:t>
                      </a:r>
                      <a:endParaRPr lang="ru-RU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rgbClr val="00B050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publisher_name</a:t>
                      </a:r>
                      <a:endParaRPr lang="ru-RU" sz="1400" b="1" kern="1200" dirty="0">
                        <a:solidFill>
                          <a:srgbClr val="00B050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630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</a:t>
                      </a:r>
                      <a:b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в кавычках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издателя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”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ru-RU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имя издателя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”</a:t>
                      </a:r>
                      <a:endParaRPr kumimoji="0" lang="ru-RU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498620"/>
                  </a:ext>
                </a:extLst>
              </a:tr>
            </a:tbl>
          </a:graphicData>
        </a:graphic>
      </p:graphicFrame>
      <p:sp>
        <p:nvSpPr>
          <p:cNvPr id="5" name="Овальная выноска 4"/>
          <p:cNvSpPr/>
          <p:nvPr/>
        </p:nvSpPr>
        <p:spPr bwMode="auto">
          <a:xfrm>
            <a:off x="7086600" y="1417321"/>
            <a:ext cx="1901952" cy="985518"/>
          </a:xfrm>
          <a:prstGeom prst="wedgeEllipseCallout">
            <a:avLst>
              <a:gd name="adj1" fmla="val 57340"/>
              <a:gd name="adj2" fmla="val -74734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Кто знает, </a:t>
            </a:r>
            <a:b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что такое транслитерация? </a:t>
            </a:r>
          </a:p>
        </p:txBody>
      </p:sp>
    </p:spTree>
    <p:extLst>
      <p:ext uri="{BB962C8B-B14F-4D97-AF65-F5344CB8AC3E}">
        <p14:creationId xmlns:p14="http://schemas.microsoft.com/office/powerpoint/2010/main" val="21322724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dirty="0"/>
              <a:t>Основные классы типов данных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600" dirty="0">
              <a:solidFill>
                <a:schemeClr val="tx1"/>
              </a:solidFill>
            </a:endParaRPr>
          </a:p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>
                <a:solidFill>
                  <a:schemeClr val="tx2">
                    <a:lumMod val="75000"/>
                  </a:schemeClr>
                </a:solidFill>
              </a:rPr>
              <a:t>Тип данных – именованная категория множества значений и характеристик элемента данных, а также набор допустимых операций над ними.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41663" y="6519671"/>
            <a:ext cx="392811" cy="33674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Овальная выноска 6"/>
          <p:cNvSpPr/>
          <p:nvPr/>
        </p:nvSpPr>
        <p:spPr bwMode="auto">
          <a:xfrm>
            <a:off x="3277108" y="2573271"/>
            <a:ext cx="5044498" cy="2509014"/>
          </a:xfrm>
          <a:prstGeom prst="wedgeEllipseCallout">
            <a:avLst>
              <a:gd name="adj1" fmla="val -66662"/>
              <a:gd name="adj2" fmla="val 42027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Какие типы данных вы знаете или сталкивались на практике </a:t>
            </a:r>
            <a:br>
              <a:rPr lang="ru-RU" sz="2000" b="0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2000" b="0" i="1" dirty="0">
                <a:solidFill>
                  <a:schemeClr val="accent1">
                    <a:lumMod val="50000"/>
                  </a:schemeClr>
                </a:solidFill>
                <a:latin typeface="Arial Narrow" panose="020B0606020202030204" pitchFamily="34" charset="0"/>
              </a:rPr>
              <a:t>в программировании?</a:t>
            </a:r>
          </a:p>
        </p:txBody>
      </p:sp>
      <p:sp>
        <p:nvSpPr>
          <p:cNvPr id="14" name="Овал 13"/>
          <p:cNvSpPr/>
          <p:nvPr/>
        </p:nvSpPr>
        <p:spPr bwMode="auto">
          <a:xfrm rot="1834406">
            <a:off x="255104" y="4877239"/>
            <a:ext cx="2396666" cy="1152544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5" b="89845" l="9874" r="899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617"/>
            <a:ext cx="3148526" cy="3917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1CFA1-937A-F04A-307C-EFE70A53E2AD}"/>
              </a:ext>
            </a:extLst>
          </p:cNvPr>
          <p:cNvSpPr txBox="1"/>
          <p:nvPr/>
        </p:nvSpPr>
        <p:spPr>
          <a:xfrm>
            <a:off x="766916" y="6238569"/>
            <a:ext cx="7974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Выбор правильного типа данных уменьшает объём памяти и повышает производительность обработки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197595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50055</TotalTime>
  <Pages>22</Pages>
  <Words>2719</Words>
  <Application>Microsoft Office PowerPoint</Application>
  <PresentationFormat>Экран (4:3)</PresentationFormat>
  <Paragraphs>805</Paragraphs>
  <Slides>27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Times</vt:lpstr>
      <vt:lpstr>Wingdings</vt:lpstr>
      <vt:lpstr>2004_Gartner_PPT_one_template</vt:lpstr>
      <vt:lpstr>Модели данных</vt:lpstr>
      <vt:lpstr>Презентация PowerPoint</vt:lpstr>
      <vt:lpstr>Физическая модель данных</vt:lpstr>
      <vt:lpstr>Шаги создания физической модели данных</vt:lpstr>
      <vt:lpstr>Заготовка ER-диаграммы ФМД  на основе ЛМД</vt:lpstr>
      <vt:lpstr>Именование таблиц и колонок ФМД</vt:lpstr>
      <vt:lpstr>Стандарт именования данных ГОСТ Р ИСО/МЭК 11179-1-2010</vt:lpstr>
      <vt:lpstr>Преобразования имён ЛМД  в имена ФМД</vt:lpstr>
      <vt:lpstr>Основные классы типов данных </vt:lpstr>
      <vt:lpstr>Основные классы типов данных </vt:lpstr>
      <vt:lpstr>Презентация PowerPoint</vt:lpstr>
      <vt:lpstr>Числовые и логические типы данных</vt:lpstr>
      <vt:lpstr>Символьные типы данных</vt:lpstr>
      <vt:lpstr>Типы данных даты и времени</vt:lpstr>
      <vt:lpstr>Типы двоичных объектов данных</vt:lpstr>
      <vt:lpstr>Домены данных </vt:lpstr>
      <vt:lpstr>Объявление необязательных значений </vt:lpstr>
      <vt:lpstr>Объявление ключей</vt:lpstr>
      <vt:lpstr>Нотация ER-диаграммы физической  модели данных</vt:lpstr>
      <vt:lpstr>Состав таблицы описания физической модели данных</vt:lpstr>
      <vt:lpstr>Пример: Домашняя библиотека</vt:lpstr>
      <vt:lpstr>Преобразование блоков ER-диаграммы </vt:lpstr>
      <vt:lpstr>Логическая модель данных «Домашняя библиотека»</vt:lpstr>
      <vt:lpstr>Физическая модель данных «Домашняя библиотека» (PowerPoint)</vt:lpstr>
      <vt:lpstr>Физическая модель данных «Домашняя библиотека» (draw.io)</vt:lpstr>
      <vt:lpstr>Описание физической модели данных «Домашняя библиотека»</vt:lpstr>
      <vt:lpstr>Терпения и удачи всем, кто связан  с моделированием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Valery Artemyev</cp:lastModifiedBy>
  <cp:revision>668</cp:revision>
  <cp:lastPrinted>2025-09-22T03:33:02Z</cp:lastPrinted>
  <dcterms:created xsi:type="dcterms:W3CDTF">2003-12-29T16:42:05Z</dcterms:created>
  <dcterms:modified xsi:type="dcterms:W3CDTF">2025-09-22T03:38:29Z</dcterms:modified>
</cp:coreProperties>
</file>