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6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</p:sldMasterIdLst>
  <p:notesMasterIdLst>
    <p:notesMasterId r:id="rId32"/>
  </p:notesMasterIdLst>
  <p:sldIdLst>
    <p:sldId id="448" r:id="rId3"/>
    <p:sldId id="257" r:id="rId4"/>
    <p:sldId id="274" r:id="rId5"/>
    <p:sldId id="258" r:id="rId6"/>
    <p:sldId id="275" r:id="rId7"/>
    <p:sldId id="279" r:id="rId8"/>
    <p:sldId id="280" r:id="rId9"/>
    <p:sldId id="281" r:id="rId10"/>
    <p:sldId id="282" r:id="rId11"/>
    <p:sldId id="283" r:id="rId12"/>
    <p:sldId id="284" r:id="rId13"/>
    <p:sldId id="276" r:id="rId14"/>
    <p:sldId id="259" r:id="rId15"/>
    <p:sldId id="285" r:id="rId16"/>
    <p:sldId id="277" r:id="rId17"/>
    <p:sldId id="268" r:id="rId18"/>
    <p:sldId id="271" r:id="rId19"/>
    <p:sldId id="260" r:id="rId20"/>
    <p:sldId id="261" r:id="rId21"/>
    <p:sldId id="262" r:id="rId22"/>
    <p:sldId id="278" r:id="rId23"/>
    <p:sldId id="286" r:id="rId24"/>
    <p:sldId id="287" r:id="rId25"/>
    <p:sldId id="291" r:id="rId26"/>
    <p:sldId id="292" r:id="rId27"/>
    <p:sldId id="293" r:id="rId28"/>
    <p:sldId id="264" r:id="rId29"/>
    <p:sldId id="265" r:id="rId30"/>
    <p:sldId id="267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CE"/>
    <a:srgbClr val="FF7C80"/>
    <a:srgbClr val="FF5050"/>
    <a:srgbClr val="FFFF99"/>
    <a:srgbClr val="61A78B"/>
    <a:srgbClr val="6969C5"/>
    <a:srgbClr val="932986"/>
    <a:srgbClr val="86BCA6"/>
    <a:srgbClr val="6BAD92"/>
    <a:srgbClr val="71AF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Темный стиль 2 — акцент 5/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C8E03-7D4B-444B-8C62-DDBF8AC84459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3CB8E-4514-4753-8D9F-D5F05A530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50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altLang="ru-RU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3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657600" marR="0" lvl="0" indent="-3657600" algn="l" defTabSz="9477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Рабочая группа по КПБС</a:t>
            </a:r>
          </a:p>
          <a:p>
            <a:pPr marL="3657600" marR="0" lvl="0" indent="-3657600" algn="l" defTabSz="9477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Москва, Банк России (СЭД)</a:t>
            </a:r>
          </a:p>
          <a:p>
            <a:pPr marL="3657600" marR="0" lvl="0" indent="-3657600" algn="l" defTabSz="9477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Октябрь 2006 года</a:t>
            </a:r>
            <a:endParaRPr kumimoji="0" lang="en-US" altLang="ru-RU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657600" marR="0" lvl="0" indent="-3657600" algn="ctr" defTabSz="947738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0" marR="0" lvl="0" indent="0" algn="ctr" defTabSz="9128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Построение многомерных моделей показателей банковской отчетности</a:t>
            </a:r>
            <a:r>
              <a: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28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281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kumimoji="0" lang="en-US" altLang="ru-RU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art@gci.cbr.ru</a:t>
            </a:r>
            <a:endParaRPr kumimoji="0" lang="en-US" altLang="ru-RU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0" y="5343525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altLang="ru-RU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Артемьев Валерий </a:t>
            </a:r>
            <a:b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Иванович (ГЦИ) 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2006</a:t>
            </a:r>
            <a:endParaRPr kumimoji="0" lang="en-US" altLang="ru-RU" sz="1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Заметки 1">
            <a:extLst>
              <a:ext uri="{FF2B5EF4-FFF2-40B4-BE49-F238E27FC236}">
                <a16:creationId xmlns:a16="http://schemas.microsoft.com/office/drawing/2014/main" id="{6FEC9024-8A70-E290-C314-FE083D7E1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CB8E-4514-4753-8D9F-D5F05A5301A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546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3CB8E-4514-4753-8D9F-D5F05A5301A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89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66BDC-E661-461F-B26F-983E195CCFF0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899-A7A1-4860-9A10-DA78D0AFD9F8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34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AA9E-2634-44C2-BF5F-39A929936C88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07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9775E-D143-4548-ACEC-72F9FD026849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1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E5DF9-163A-403B-9BA5-066373CD2E9C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1072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F9C9-F078-4245-AE38-63E23F8F2383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958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7E841-D772-440D-8C17-F61650212CE1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900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ED02-B440-41B5-900C-46E8273908AC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5383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12192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12192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12192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6"/>
            <a:ext cx="12192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33352" y="4168776"/>
            <a:ext cx="12058649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sz="2400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sz="2400" b="0" dirty="0">
                <a:solidFill>
                  <a:srgbClr val="990033"/>
                </a:solidFill>
                <a:cs typeface="+mn-cs"/>
              </a:rPr>
            </a:br>
            <a:r>
              <a:rPr lang="ru-RU" altLang="ru-RU" sz="2400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sz="24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sz="2400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sz="2400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sz="2400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sz="2400" b="0" dirty="0">
                <a:solidFill>
                  <a:srgbClr val="990033"/>
                </a:solidFill>
                <a:cs typeface="+mn-cs"/>
              </a:rPr>
              <a:t> 2024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391585" y="5583239"/>
            <a:ext cx="19455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Июль 2024 года </a:t>
            </a:r>
            <a:endParaRPr lang="ru-RU" altLang="ru-RU" sz="2400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739819" y="5491163"/>
            <a:ext cx="1037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sz="1800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12192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6165114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717380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941623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3E841-189E-46D2-BEFB-165F9E723820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431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47801"/>
            <a:ext cx="535940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447801"/>
            <a:ext cx="535940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0703251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5226"/>
            <a:ext cx="28448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30932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3036461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5433608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9842569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7646090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8902582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144000" y="50801"/>
            <a:ext cx="3048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1"/>
            <a:ext cx="89408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309803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12192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447801"/>
            <a:ext cx="535940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6172200" y="1447801"/>
            <a:ext cx="535940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6172200" y="3744913"/>
            <a:ext cx="535940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760633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12192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447801"/>
            <a:ext cx="535940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72200" y="1447801"/>
            <a:ext cx="535940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467050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F3F9F-EAB9-4159-9332-D125991A42C5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76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3A1C0-C296-4FB7-9825-2B126E188581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27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30D1-4BEB-42DE-8B1C-0A18E37A3510}" type="datetime1">
              <a:rPr lang="ru-RU" smtClean="0"/>
              <a:t>28.10.2024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9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0DFC-2BD1-4721-9882-7A54AC031C7E}" type="datetime1">
              <a:rPr lang="ru-RU" smtClean="0"/>
              <a:t>28.10.2024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04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8860-B623-42CC-864F-7FE930B01EC2}" type="datetime1">
              <a:rPr lang="ru-RU" smtClean="0"/>
              <a:t>28.10.2024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82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B97E-5399-48E5-9E99-7E4C07AFFF86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CE4F-A826-4D6D-9E52-327757370009}" type="datetime1">
              <a:rPr lang="ru-RU" smtClean="0"/>
              <a:t>28.10.2024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21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B1E9E-ECAA-499E-AEEF-84BFC5DB6F20}" type="datetime1">
              <a:rPr lang="ru-RU" smtClean="0"/>
              <a:t>28.10.2024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0B29CB-7BEC-47C3-AE1D-10F4E3730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12192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12192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1"/>
            <a:ext cx="109220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12192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1"/>
            <a:ext cx="12192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12192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 sz="1800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5437717" y="5486400"/>
            <a:ext cx="13546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 sz="2400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5682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transition/>
  <p:hf hd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9491" y="840540"/>
            <a:ext cx="10238509" cy="1055688"/>
          </a:xfrm>
          <a:solidFill>
            <a:srgbClr val="FF9900"/>
          </a:solidFill>
        </p:spPr>
        <p:txBody>
          <a:bodyPr/>
          <a:lstStyle/>
          <a:p>
            <a:pPr marL="442913" indent="0" algn="l">
              <a:lnSpc>
                <a:spcPct val="80000"/>
              </a:lnSpc>
            </a:pPr>
            <a:r>
              <a:rPr lang="ru-RU" altLang="ru-RU" sz="4400" dirty="0">
                <a:solidFill>
                  <a:srgbClr val="800000"/>
                </a:solidFill>
              </a:rPr>
              <a:t>Модели данных</a:t>
            </a:r>
            <a:br>
              <a:rPr lang="en-US" altLang="ru-RU" sz="4400" dirty="0">
                <a:solidFill>
                  <a:srgbClr val="800000"/>
                </a:solidFill>
              </a:rPr>
            </a:br>
            <a:br>
              <a:rPr lang="ru-RU" altLang="ru-RU" sz="4400" dirty="0">
                <a:solidFill>
                  <a:srgbClr val="800000"/>
                </a:solidFill>
              </a:rPr>
            </a:br>
            <a:r>
              <a:rPr lang="en-US" altLang="ru-RU" dirty="0">
                <a:solidFill>
                  <a:srgbClr val="800000"/>
                </a:solidFill>
              </a:rPr>
              <a:t>B1_</a:t>
            </a:r>
            <a:r>
              <a:rPr lang="ru-RU" altLang="ru-RU" dirty="0">
                <a:solidFill>
                  <a:srgbClr val="800000"/>
                </a:solidFill>
              </a:rPr>
              <a:t>Расширенное качество данных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1C25AC-3969-4BDA-BD7E-4820EABD4867}"/>
              </a:ext>
            </a:extLst>
          </p:cNvPr>
          <p:cNvCxnSpPr>
            <a:cxnSpLocks/>
          </p:cNvCxnSpPr>
          <p:nvPr/>
        </p:nvCxnSpPr>
        <p:spPr>
          <a:xfrm>
            <a:off x="215" y="118647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ятиугольник 4">
            <a:extLst>
              <a:ext uri="{FF2B5EF4-FFF2-40B4-BE49-F238E27FC236}">
                <a16:creationId xmlns:a16="http://schemas.microsoft.com/office/drawing/2014/main" id="{50FB0157-DE2E-4352-BA04-2A8F99D1E429}"/>
              </a:ext>
            </a:extLst>
          </p:cNvPr>
          <p:cNvSpPr/>
          <p:nvPr/>
        </p:nvSpPr>
        <p:spPr>
          <a:xfrm>
            <a:off x="464550" y="5308928"/>
            <a:ext cx="1822914" cy="1376313"/>
          </a:xfrm>
          <a:prstGeom prst="homePlat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Измерение параметров явления</a:t>
            </a:r>
            <a:endParaRPr lang="ru-RU" sz="1693" dirty="0">
              <a:solidFill>
                <a:schemeClr val="bg1"/>
              </a:solidFill>
            </a:endParaRPr>
          </a:p>
        </p:txBody>
      </p:sp>
      <p:sp>
        <p:nvSpPr>
          <p:cNvPr id="51" name="Нашивка 5">
            <a:extLst>
              <a:ext uri="{FF2B5EF4-FFF2-40B4-BE49-F238E27FC236}">
                <a16:creationId xmlns:a16="http://schemas.microsoft.com/office/drawing/2014/main" id="{9A86AF36-FD85-4A48-B3F0-16B4D58BE8C0}"/>
              </a:ext>
            </a:extLst>
          </p:cNvPr>
          <p:cNvSpPr/>
          <p:nvPr/>
        </p:nvSpPr>
        <p:spPr>
          <a:xfrm>
            <a:off x="1485689" y="5308928"/>
            <a:ext cx="2283381" cy="137631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defTabSz="552938">
              <a:spcBef>
                <a:spcPts val="726"/>
              </a:spcBef>
              <a:buClr>
                <a:schemeClr val="accent1"/>
              </a:buClr>
            </a:pPr>
            <a:endParaRPr lang="ru-RU" sz="169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896F1B-594F-4A7C-A137-9096E150FA51}"/>
              </a:ext>
            </a:extLst>
          </p:cNvPr>
          <p:cNvSpPr txBox="1"/>
          <p:nvPr/>
        </p:nvSpPr>
        <p:spPr>
          <a:xfrm>
            <a:off x="1874117" y="5414547"/>
            <a:ext cx="1665402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Выгрузка, </a:t>
            </a:r>
            <a:r>
              <a:rPr lang="ru-RU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данных, расчёты</a:t>
            </a:r>
          </a:p>
        </p:txBody>
      </p:sp>
      <p:sp>
        <p:nvSpPr>
          <p:cNvPr id="59" name="Нашивка 7">
            <a:extLst>
              <a:ext uri="{FF2B5EF4-FFF2-40B4-BE49-F238E27FC236}">
                <a16:creationId xmlns:a16="http://schemas.microsoft.com/office/drawing/2014/main" id="{27B3A3B0-6E72-4283-AF22-A979782C3962}"/>
              </a:ext>
            </a:extLst>
          </p:cNvPr>
          <p:cNvSpPr/>
          <p:nvPr/>
        </p:nvSpPr>
        <p:spPr>
          <a:xfrm>
            <a:off x="3114087" y="5306065"/>
            <a:ext cx="2306035" cy="137631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77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761BE2-C374-475E-868A-3C69B95F3357}"/>
              </a:ext>
            </a:extLst>
          </p:cNvPr>
          <p:cNvSpPr txBox="1"/>
          <p:nvPr/>
        </p:nvSpPr>
        <p:spPr>
          <a:xfrm>
            <a:off x="3803169" y="5520130"/>
            <a:ext cx="1470450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 /</a:t>
            </a:r>
            <a:b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публикация данных</a:t>
            </a:r>
          </a:p>
        </p:txBody>
      </p:sp>
      <p:sp>
        <p:nvSpPr>
          <p:cNvPr id="61" name="Нашивка 9">
            <a:extLst>
              <a:ext uri="{FF2B5EF4-FFF2-40B4-BE49-F238E27FC236}">
                <a16:creationId xmlns:a16="http://schemas.microsoft.com/office/drawing/2014/main" id="{307AD59C-FDE5-449F-A602-F2B119518F73}"/>
              </a:ext>
            </a:extLst>
          </p:cNvPr>
          <p:cNvSpPr/>
          <p:nvPr/>
        </p:nvSpPr>
        <p:spPr>
          <a:xfrm>
            <a:off x="4758574" y="5302726"/>
            <a:ext cx="2381007" cy="137631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77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3A4478C-57EE-4282-B01F-68C916D7D4E6}"/>
              </a:ext>
            </a:extLst>
          </p:cNvPr>
          <p:cNvSpPr txBox="1"/>
          <p:nvPr/>
        </p:nvSpPr>
        <p:spPr>
          <a:xfrm>
            <a:off x="5332004" y="5401587"/>
            <a:ext cx="1641050" cy="11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Сбор,</a:t>
            </a:r>
            <a:b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перемещение</a:t>
            </a: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консолидация данных</a:t>
            </a:r>
          </a:p>
        </p:txBody>
      </p:sp>
      <p:sp>
        <p:nvSpPr>
          <p:cNvPr id="65" name="Нашивка 13">
            <a:extLst>
              <a:ext uri="{FF2B5EF4-FFF2-40B4-BE49-F238E27FC236}">
                <a16:creationId xmlns:a16="http://schemas.microsoft.com/office/drawing/2014/main" id="{D354E4EE-F207-4881-B7AB-0CDEE717E127}"/>
              </a:ext>
            </a:extLst>
          </p:cNvPr>
          <p:cNvSpPr/>
          <p:nvPr/>
        </p:nvSpPr>
        <p:spPr>
          <a:xfrm>
            <a:off x="6472472" y="5302725"/>
            <a:ext cx="2319729" cy="1368516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77">
              <a:solidFill>
                <a:schemeClr val="bg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C8452F-8598-4AAB-A3F5-DD5152E1B928}"/>
              </a:ext>
            </a:extLst>
          </p:cNvPr>
          <p:cNvSpPr txBox="1"/>
          <p:nvPr/>
        </p:nvSpPr>
        <p:spPr>
          <a:xfrm>
            <a:off x="6954650" y="5548757"/>
            <a:ext cx="1652689" cy="87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очистка данных</a:t>
            </a:r>
          </a:p>
        </p:txBody>
      </p:sp>
      <p:sp>
        <p:nvSpPr>
          <p:cNvPr id="67" name="Нашивка 15">
            <a:extLst>
              <a:ext uri="{FF2B5EF4-FFF2-40B4-BE49-F238E27FC236}">
                <a16:creationId xmlns:a16="http://schemas.microsoft.com/office/drawing/2014/main" id="{4C5A673E-4E1B-4C1A-8AC7-FED6F741D1C9}"/>
              </a:ext>
            </a:extLst>
          </p:cNvPr>
          <p:cNvSpPr/>
          <p:nvPr/>
        </p:nvSpPr>
        <p:spPr>
          <a:xfrm>
            <a:off x="8123595" y="5306497"/>
            <a:ext cx="2206048" cy="1376313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77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B301FCC-3E8A-4C33-A9D7-B10187101371}"/>
              </a:ext>
            </a:extLst>
          </p:cNvPr>
          <p:cNvSpPr txBox="1"/>
          <p:nvPr/>
        </p:nvSpPr>
        <p:spPr>
          <a:xfrm>
            <a:off x="8455580" y="5520130"/>
            <a:ext cx="1862305" cy="109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 </a:t>
            </a:r>
            <a:b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обработке </a:t>
            </a:r>
            <a:r>
              <a:rPr lang="ru-RU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45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перемещение</a:t>
            </a:r>
            <a:r>
              <a:rPr lang="ru-RU" sz="1693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145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контроль)</a:t>
            </a:r>
            <a:endParaRPr lang="ru-RU" sz="1693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Нашивка 1">
            <a:extLst>
              <a:ext uri="{FF2B5EF4-FFF2-40B4-BE49-F238E27FC236}">
                <a16:creationId xmlns:a16="http://schemas.microsoft.com/office/drawing/2014/main" id="{A62B8B13-D2A8-41DA-83D4-0699021A2EAA}"/>
              </a:ext>
            </a:extLst>
          </p:cNvPr>
          <p:cNvSpPr/>
          <p:nvPr/>
        </p:nvSpPr>
        <p:spPr>
          <a:xfrm>
            <a:off x="9662720" y="5316512"/>
            <a:ext cx="2052724" cy="1365866"/>
          </a:xfrm>
          <a:prstGeom prst="chevron">
            <a:avLst>
              <a:gd name="adj" fmla="val 51359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7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18C8BBD-C254-45F7-8451-647F0769127B}"/>
              </a:ext>
            </a:extLst>
          </p:cNvPr>
          <p:cNvSpPr txBox="1"/>
          <p:nvPr/>
        </p:nvSpPr>
        <p:spPr>
          <a:xfrm>
            <a:off x="10280948" y="5683986"/>
            <a:ext cx="1483191" cy="613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</a:t>
            </a:r>
            <a:b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9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85C9BEA3-D819-42E6-ACC2-E8081C214E64}"/>
              </a:ext>
            </a:extLst>
          </p:cNvPr>
          <p:cNvCxnSpPr>
            <a:cxnSpLocks/>
          </p:cNvCxnSpPr>
          <p:nvPr/>
        </p:nvCxnSpPr>
        <p:spPr>
          <a:xfrm>
            <a:off x="464550" y="4258457"/>
            <a:ext cx="0" cy="1119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68F3159E-32B4-43A3-8634-39E7E4B7EE69}"/>
              </a:ext>
            </a:extLst>
          </p:cNvPr>
          <p:cNvCxnSpPr>
            <a:cxnSpLocks/>
          </p:cNvCxnSpPr>
          <p:nvPr/>
        </p:nvCxnSpPr>
        <p:spPr>
          <a:xfrm flipH="1">
            <a:off x="5420121" y="4258457"/>
            <a:ext cx="10909" cy="1285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7D96B60C-81C3-454C-82DA-FC6E50171CA1}"/>
              </a:ext>
            </a:extLst>
          </p:cNvPr>
          <p:cNvCxnSpPr/>
          <p:nvPr/>
        </p:nvCxnSpPr>
        <p:spPr>
          <a:xfrm>
            <a:off x="464550" y="4828334"/>
            <a:ext cx="4955571" cy="0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69EDA9-84AC-4FEE-B0C5-CE73D9C081A8}"/>
              </a:ext>
            </a:extLst>
          </p:cNvPr>
          <p:cNvSpPr txBox="1"/>
          <p:nvPr/>
        </p:nvSpPr>
        <p:spPr>
          <a:xfrm>
            <a:off x="932311" y="4427217"/>
            <a:ext cx="3983484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77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Время получения данных </a:t>
            </a:r>
            <a:br>
              <a:rPr lang="ru-RU" sz="2177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177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из источника </a:t>
            </a:r>
          </a:p>
        </p:txBody>
      </p: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9B38B185-D6A2-400C-A9A6-62760E226292}"/>
              </a:ext>
            </a:extLst>
          </p:cNvPr>
          <p:cNvCxnSpPr>
            <a:cxnSpLocks/>
          </p:cNvCxnSpPr>
          <p:nvPr/>
        </p:nvCxnSpPr>
        <p:spPr>
          <a:xfrm>
            <a:off x="11690886" y="4354342"/>
            <a:ext cx="36565" cy="1709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DF064D7F-A94E-4B61-A9C0-E97802449002}"/>
              </a:ext>
            </a:extLst>
          </p:cNvPr>
          <p:cNvCxnSpPr>
            <a:cxnSpLocks/>
          </p:cNvCxnSpPr>
          <p:nvPr/>
        </p:nvCxnSpPr>
        <p:spPr>
          <a:xfrm>
            <a:off x="5401839" y="4828335"/>
            <a:ext cx="6289048" cy="13655"/>
          </a:xfrm>
          <a:prstGeom prst="straightConnector1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AF6D6F-F9E4-40BF-96C4-38CC94210F25}"/>
              </a:ext>
            </a:extLst>
          </p:cNvPr>
          <p:cNvSpPr txBox="1"/>
          <p:nvPr/>
        </p:nvSpPr>
        <p:spPr>
          <a:xfrm>
            <a:off x="6247877" y="4393816"/>
            <a:ext cx="4296617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77" dirty="0">
                <a:solidFill>
                  <a:schemeClr val="accent1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Время подготовки принятия решения у потребителя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871F47-DA27-44B2-967B-CB9F6507F468}"/>
              </a:ext>
            </a:extLst>
          </p:cNvPr>
          <p:cNvSpPr txBox="1"/>
          <p:nvPr/>
        </p:nvSpPr>
        <p:spPr>
          <a:xfrm>
            <a:off x="542721" y="1219006"/>
            <a:ext cx="1118472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Наличие нескольких точек контроля качества данных – реальность.</a:t>
            </a:r>
          </a:p>
          <a:p>
            <a:pPr marL="979160" indent="-979160"/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979160" indent="-979160"/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Важно: минимизировать объём контроля путём выделения критических данных, исключить дублирование проверок при предоставлении протокола,</a:t>
            </a:r>
          </a:p>
          <a:p>
            <a:pPr marL="979160" lvl="1"/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распараллеливать контрольные процедуры.</a:t>
            </a:r>
          </a:p>
          <a:p>
            <a:endParaRPr lang="en-US" sz="1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Для сокращения / устранения перемещения данных использовать технологии: </a:t>
            </a:r>
          </a:p>
          <a:p>
            <a:pPr marL="0" lvl="2"/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витрина данных источника, режим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pull </a:t>
            </a:r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вместо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push</a:t>
            </a:r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,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логическое хранилище данных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LDW, </a:t>
            </a:r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гибридная транзакционно-аналитическая обработка данных </a:t>
            </a:r>
            <a:r>
              <a:rPr lang="en-US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HTAP</a:t>
            </a:r>
            <a:r>
              <a:rPr lang="ru-RU" sz="2200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4C59B-B199-09C6-A474-A4FE677F244D}"/>
              </a:ext>
            </a:extLst>
          </p:cNvPr>
          <p:cNvSpPr txBox="1"/>
          <p:nvPr/>
        </p:nvSpPr>
        <p:spPr>
          <a:xfrm>
            <a:off x="1533162" y="593868"/>
            <a:ext cx="10658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2550">
              <a:tabLst>
                <a:tab pos="0" algn="l"/>
              </a:tabLst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Профиль обеспечения своевременности данных </a:t>
            </a:r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51010245-8D61-B0FF-6100-B1DF6CFC9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825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1049B828-541C-46EA-9B36-4B21E99336CD}"/>
              </a:ext>
            </a:extLst>
          </p:cNvPr>
          <p:cNvSpPr/>
          <p:nvPr/>
        </p:nvSpPr>
        <p:spPr>
          <a:xfrm>
            <a:off x="3261505" y="2399896"/>
            <a:ext cx="5669750" cy="261155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A01F3-1652-40D7-8F22-7DCF01F7E2C7}"/>
              </a:ext>
            </a:extLst>
          </p:cNvPr>
          <p:cNvSpPr txBox="1"/>
          <p:nvPr/>
        </p:nvSpPr>
        <p:spPr>
          <a:xfrm>
            <a:off x="3261505" y="2760224"/>
            <a:ext cx="2701503" cy="69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ru-RU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Соответствие </a:t>
            </a:r>
          </a:p>
          <a:p>
            <a:pPr algn="r">
              <a:lnSpc>
                <a:spcPct val="90000"/>
              </a:lnSpc>
            </a:pPr>
            <a:r>
              <a:rPr lang="ru-RU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смыслу 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DF8B-10B1-4059-BCCB-993082F5534E}"/>
              </a:ext>
            </a:extLst>
          </p:cNvPr>
          <p:cNvSpPr txBox="1"/>
          <p:nvPr/>
        </p:nvSpPr>
        <p:spPr>
          <a:xfrm>
            <a:off x="6103256" y="2760475"/>
            <a:ext cx="2364118" cy="695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>
              <a:lnSpc>
                <a:spcPct val="90000"/>
              </a:lnSpc>
            </a:pPr>
            <a:r>
              <a:rPr lang="ru-RU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Детальность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80E29-0C22-4024-9823-4B6C8C85C28B}"/>
              </a:ext>
            </a:extLst>
          </p:cNvPr>
          <p:cNvSpPr txBox="1"/>
          <p:nvPr/>
        </p:nvSpPr>
        <p:spPr>
          <a:xfrm>
            <a:off x="6075816" y="3786686"/>
            <a:ext cx="2734912" cy="76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/>
            <a:r>
              <a:rPr lang="ru-RU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Применимость данных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7CC18-F5F8-4D0D-9CC0-EA0099159F76}"/>
              </a:ext>
            </a:extLst>
          </p:cNvPr>
          <p:cNvSpPr txBox="1"/>
          <p:nvPr/>
        </p:nvSpPr>
        <p:spPr>
          <a:xfrm>
            <a:off x="3261504" y="3786686"/>
            <a:ext cx="2701505" cy="997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 algn="r">
              <a:lnSpc>
                <a:spcPct val="90000"/>
              </a:lnSpc>
            </a:pPr>
            <a:r>
              <a:rPr lang="ru-RU" sz="2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Существование необходимых данных 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B93E3A-5DF9-4A1F-A359-91D8D59B7F8D}"/>
              </a:ext>
            </a:extLst>
          </p:cNvPr>
          <p:cNvCxnSpPr>
            <a:cxnSpLocks/>
          </p:cNvCxnSpPr>
          <p:nvPr/>
        </p:nvCxnSpPr>
        <p:spPr>
          <a:xfrm>
            <a:off x="6075452" y="1264596"/>
            <a:ext cx="0" cy="54546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0A0273-CD9B-4E48-A254-A5E439EFE309}"/>
              </a:ext>
            </a:extLst>
          </p:cNvPr>
          <p:cNvSpPr txBox="1"/>
          <p:nvPr/>
        </p:nvSpPr>
        <p:spPr>
          <a:xfrm>
            <a:off x="6922760" y="1347789"/>
            <a:ext cx="4888098" cy="208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Удовлетворяет требованиям задачи 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детальность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доступных данных?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Достаточна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точность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данных 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решения задачи? 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Подходят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единицы 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измерения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5DDE38-EC02-4B9A-85C5-AFCCA3FC92D5}"/>
              </a:ext>
            </a:extLst>
          </p:cNvPr>
          <p:cNvSpPr txBox="1"/>
          <p:nvPr/>
        </p:nvSpPr>
        <p:spPr>
          <a:xfrm>
            <a:off x="6473001" y="4582461"/>
            <a:ext cx="5378829" cy="1779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Определены ли  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критические данные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Имеются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результаты профилирования и контроля данных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Достаточен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уровень качества данных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9932094-FBD6-231A-C52B-505B1D265FF1}"/>
              </a:ext>
            </a:extLst>
          </p:cNvPr>
          <p:cNvSpPr/>
          <p:nvPr/>
        </p:nvSpPr>
        <p:spPr>
          <a:xfrm>
            <a:off x="179569" y="1195236"/>
            <a:ext cx="2961406" cy="5662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29293-4DE6-40C1-8A92-C5076208D2F0}"/>
              </a:ext>
            </a:extLst>
          </p:cNvPr>
          <p:cNvSpPr txBox="1"/>
          <p:nvPr/>
        </p:nvSpPr>
        <p:spPr>
          <a:xfrm>
            <a:off x="465462" y="1325493"/>
            <a:ext cx="4832963" cy="2081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Доступные наборы и элементы данных соответствуют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смыслу решаемой задачи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Известны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бизнес-правила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Классификации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соответствуют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4B922-9F57-4BF6-B128-234B0B04DC4A}"/>
              </a:ext>
            </a:extLst>
          </p:cNvPr>
          <p:cNvSpPr txBox="1"/>
          <p:nvPr/>
        </p:nvSpPr>
        <p:spPr>
          <a:xfrm>
            <a:off x="465462" y="4575746"/>
            <a:ext cx="5378829" cy="1689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Имеется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достаточный 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охват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субъектов, объектов </a:t>
            </a:r>
            <a:b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 явлений у доступных данных? </a:t>
            </a:r>
          </a:p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Имеются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необходимые порции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за требуемые периоды </a:t>
            </a:r>
            <a:r>
              <a:rPr lang="ru-RU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времени?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A309240-B61D-4CF3-9498-29835DFE3ED9}"/>
              </a:ext>
            </a:extLst>
          </p:cNvPr>
          <p:cNvCxnSpPr>
            <a:cxnSpLocks/>
          </p:cNvCxnSpPr>
          <p:nvPr/>
        </p:nvCxnSpPr>
        <p:spPr>
          <a:xfrm>
            <a:off x="869945" y="3654075"/>
            <a:ext cx="104943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351337D-ACD6-FAE2-0816-CCC5FBBA641F}"/>
              </a:ext>
            </a:extLst>
          </p:cNvPr>
          <p:cNvSpPr txBox="1"/>
          <p:nvPr/>
        </p:nvSpPr>
        <p:spPr>
          <a:xfrm>
            <a:off x="1564256" y="674413"/>
            <a:ext cx="106277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Характеристики релевантности данных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DE3685-3A4F-3604-D92B-4BFCD0D032B0}"/>
              </a:ext>
            </a:extLst>
          </p:cNvPr>
          <p:cNvCxnSpPr>
            <a:cxnSpLocks/>
          </p:cNvCxnSpPr>
          <p:nvPr/>
        </p:nvCxnSpPr>
        <p:spPr>
          <a:xfrm>
            <a:off x="215" y="118647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F9D1289F-E901-71CA-4B5E-DA27B762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3089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D0D5EA3-9935-AA33-2375-9E3C819F3B8A}"/>
              </a:ext>
            </a:extLst>
          </p:cNvPr>
          <p:cNvSpPr/>
          <p:nvPr/>
        </p:nvSpPr>
        <p:spPr>
          <a:xfrm>
            <a:off x="132756" y="1233190"/>
            <a:ext cx="2920169" cy="5624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1C25AC-3969-4BDA-BD7E-4820EABD4867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Скругленный прямоугольник 6">
            <a:extLst>
              <a:ext uri="{FF2B5EF4-FFF2-40B4-BE49-F238E27FC236}">
                <a16:creationId xmlns:a16="http://schemas.microsoft.com/office/drawing/2014/main" id="{03D2C291-BFBD-4BD5-8BB4-E0155BE76852}"/>
              </a:ext>
            </a:extLst>
          </p:cNvPr>
          <p:cNvSpPr/>
          <p:nvPr/>
        </p:nvSpPr>
        <p:spPr bwMode="auto">
          <a:xfrm>
            <a:off x="3774198" y="1695330"/>
            <a:ext cx="1940424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/>
              <a:t>Глосс</a:t>
            </a: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Скругленный прямоугольник 8">
            <a:extLst>
              <a:ext uri="{FF2B5EF4-FFF2-40B4-BE49-F238E27FC236}">
                <a16:creationId xmlns:a16="http://schemas.microsoft.com/office/drawing/2014/main" id="{B570065E-AC5E-4AB6-BB0E-D05AE594599D}"/>
              </a:ext>
            </a:extLst>
          </p:cNvPr>
          <p:cNvSpPr/>
          <p:nvPr/>
        </p:nvSpPr>
        <p:spPr bwMode="auto">
          <a:xfrm>
            <a:off x="869669" y="2793227"/>
            <a:ext cx="2069116" cy="1092054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>
                <a:latin typeface="Arial" panose="020B0604020202020204" pitchFamily="34" charset="0"/>
                <a:ea typeface="Microsoft YaHei" panose="020B0503020204020204" pitchFamily="34" charset="-122"/>
              </a:rPr>
              <a:t>Предметная область данных</a:t>
            </a:r>
          </a:p>
        </p:txBody>
      </p:sp>
      <p:sp>
        <p:nvSpPr>
          <p:cNvPr id="30" name="Скругленный прямоугольник 9">
            <a:extLst>
              <a:ext uri="{FF2B5EF4-FFF2-40B4-BE49-F238E27FC236}">
                <a16:creationId xmlns:a16="http://schemas.microsoft.com/office/drawing/2014/main" id="{F7B3A3CE-6417-4420-BC78-96DD60332F84}"/>
              </a:ext>
            </a:extLst>
          </p:cNvPr>
          <p:cNvSpPr/>
          <p:nvPr/>
        </p:nvSpPr>
        <p:spPr bwMode="auto">
          <a:xfrm>
            <a:off x="3788196" y="2946374"/>
            <a:ext cx="1898427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>
                <a:latin typeface="Arial" panose="020B0604020202020204" pitchFamily="34" charset="0"/>
                <a:ea typeface="Microsoft YaHei" panose="020B0503020204020204" pitchFamily="34" charset="-122"/>
              </a:rPr>
              <a:t>Бизнес-сущность</a:t>
            </a:r>
          </a:p>
        </p:txBody>
      </p:sp>
      <p:sp>
        <p:nvSpPr>
          <p:cNvPr id="31" name="Скругленный прямоугольник 10">
            <a:extLst>
              <a:ext uri="{FF2B5EF4-FFF2-40B4-BE49-F238E27FC236}">
                <a16:creationId xmlns:a16="http://schemas.microsoft.com/office/drawing/2014/main" id="{6084FEC3-C11F-4264-8745-254F154A3137}"/>
              </a:ext>
            </a:extLst>
          </p:cNvPr>
          <p:cNvSpPr/>
          <p:nvPr/>
        </p:nvSpPr>
        <p:spPr bwMode="auto">
          <a:xfrm>
            <a:off x="6324722" y="2946374"/>
            <a:ext cx="2264261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/>
              <a:t>Бизнес-атрибут</a:t>
            </a:r>
          </a:p>
        </p:txBody>
      </p:sp>
      <p:sp>
        <p:nvSpPr>
          <p:cNvPr id="32" name="Скругленный прямоугольник 11">
            <a:extLst>
              <a:ext uri="{FF2B5EF4-FFF2-40B4-BE49-F238E27FC236}">
                <a16:creationId xmlns:a16="http://schemas.microsoft.com/office/drawing/2014/main" id="{58994C8D-CFD0-413F-885E-02D4F845D753}"/>
              </a:ext>
            </a:extLst>
          </p:cNvPr>
          <p:cNvSpPr/>
          <p:nvPr/>
        </p:nvSpPr>
        <p:spPr bwMode="auto">
          <a:xfrm>
            <a:off x="9227083" y="4492853"/>
            <a:ext cx="2094976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>
                <a:latin typeface="Arial" panose="020B0604020202020204" pitchFamily="34" charset="0"/>
                <a:ea typeface="Microsoft YaHei" panose="020B0503020204020204" pitchFamily="34" charset="-122"/>
              </a:rPr>
              <a:t>Бизнес-правила</a:t>
            </a:r>
          </a:p>
        </p:txBody>
      </p:sp>
      <p:sp>
        <p:nvSpPr>
          <p:cNvPr id="35" name="Скругленный прямоугольник 12">
            <a:extLst>
              <a:ext uri="{FF2B5EF4-FFF2-40B4-BE49-F238E27FC236}">
                <a16:creationId xmlns:a16="http://schemas.microsoft.com/office/drawing/2014/main" id="{D84F83B8-DB24-4EC6-8EFC-AEB9F473272C}"/>
              </a:ext>
            </a:extLst>
          </p:cNvPr>
          <p:cNvSpPr/>
          <p:nvPr/>
        </p:nvSpPr>
        <p:spPr bwMode="auto">
          <a:xfrm>
            <a:off x="6308687" y="1694625"/>
            <a:ext cx="2264261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>
                <a:latin typeface="Arial" panose="020B0604020202020204" pitchFamily="34" charset="0"/>
                <a:ea typeface="Microsoft YaHei" panose="020B0503020204020204" pitchFamily="34" charset="-122"/>
              </a:rPr>
              <a:t>Определение/ ссылка</a:t>
            </a:r>
          </a:p>
        </p:txBody>
      </p:sp>
      <p:sp>
        <p:nvSpPr>
          <p:cNvPr id="36" name="Скругленный прямоугольник 13">
            <a:extLst>
              <a:ext uri="{FF2B5EF4-FFF2-40B4-BE49-F238E27FC236}">
                <a16:creationId xmlns:a16="http://schemas.microsoft.com/office/drawing/2014/main" id="{183EB836-A5A0-4E51-8C0C-B144602606A2}"/>
              </a:ext>
            </a:extLst>
          </p:cNvPr>
          <p:cNvSpPr/>
          <p:nvPr/>
        </p:nvSpPr>
        <p:spPr bwMode="auto">
          <a:xfrm>
            <a:off x="2222870" y="4430000"/>
            <a:ext cx="2593463" cy="925323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1935" dirty="0"/>
              <a:t>Связи</a:t>
            </a: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935" dirty="0">
                <a:latin typeface="Arial" panose="020B0604020202020204" pitchFamily="34" charset="0"/>
                <a:ea typeface="Microsoft YaHei" panose="020B0503020204020204" pitchFamily="34" charset="-122"/>
              </a:rPr>
              <a:t>бизнес-сущностей</a:t>
            </a:r>
          </a:p>
        </p:txBody>
      </p:sp>
      <p:sp>
        <p:nvSpPr>
          <p:cNvPr id="37" name="Скругленный прямоугольник 14">
            <a:extLst>
              <a:ext uri="{FF2B5EF4-FFF2-40B4-BE49-F238E27FC236}">
                <a16:creationId xmlns:a16="http://schemas.microsoft.com/office/drawing/2014/main" id="{751E1939-3F38-47DA-800D-6B2F8FA1547D}"/>
              </a:ext>
            </a:extLst>
          </p:cNvPr>
          <p:cNvSpPr/>
          <p:nvPr/>
        </p:nvSpPr>
        <p:spPr bwMode="auto">
          <a:xfrm>
            <a:off x="5112774" y="4457277"/>
            <a:ext cx="2853463" cy="2049861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dirty="0">
                <a:latin typeface="Arial" panose="020B0604020202020204" pitchFamily="34" charset="0"/>
                <a:ea typeface="Microsoft YaHei" panose="020B0503020204020204" pitchFamily="34" charset="-122"/>
              </a:rPr>
              <a:t>Область </a:t>
            </a:r>
            <a:br>
              <a:rPr lang="ru-RU" sz="1814" dirty="0"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ru-RU" sz="1814" dirty="0">
                <a:latin typeface="Arial" panose="020B0604020202020204" pitchFamily="34" charset="0"/>
                <a:ea typeface="Microsoft YaHei" panose="020B0503020204020204" pitchFamily="34" charset="-122"/>
              </a:rPr>
              <a:t>допустимых значений</a:t>
            </a:r>
          </a:p>
          <a:p>
            <a:pPr marL="345586" indent="-234231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тип данных</a:t>
            </a:r>
          </a:p>
          <a:p>
            <a:pPr marL="345586" indent="-234231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разрядность/ длина</a:t>
            </a:r>
          </a:p>
          <a:p>
            <a:pPr marL="345586" indent="-234231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диапазо</a:t>
            </a: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 значений</a:t>
            </a:r>
          </a:p>
          <a:p>
            <a:pPr marL="345586" indent="-234231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список значений</a:t>
            </a:r>
          </a:p>
          <a:p>
            <a:pPr marL="345586" indent="-234231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1693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формат</a:t>
            </a: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ru-RU" sz="2177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4239746-4C29-48FC-8224-721A5E626734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 flipH="1">
            <a:off x="4737410" y="2479112"/>
            <a:ext cx="7000" cy="4672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94D9EE1-4963-42E7-A9C1-948834A5768D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 bwMode="auto">
          <a:xfrm flipV="1">
            <a:off x="5714621" y="2086516"/>
            <a:ext cx="594067" cy="70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9906CB79-238C-4A4F-8CFC-6356E3B60589}"/>
              </a:ext>
            </a:extLst>
          </p:cNvPr>
          <p:cNvCxnSpPr>
            <a:cxnSpLocks/>
            <a:stCxn id="29" idx="0"/>
            <a:endCxn id="28" idx="2"/>
          </p:cNvCxnSpPr>
          <p:nvPr/>
        </p:nvCxnSpPr>
        <p:spPr bwMode="auto">
          <a:xfrm flipV="1">
            <a:off x="1904227" y="2479112"/>
            <a:ext cx="2840182" cy="31411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EEB04A7-A16A-412F-A0CA-1E4CBB8DB0D3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 bwMode="auto">
          <a:xfrm>
            <a:off x="4744410" y="2479112"/>
            <a:ext cx="2712442" cy="46726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C122315D-CB52-4A2A-ADAC-1ABAAC7FD98A}"/>
              </a:ext>
            </a:extLst>
          </p:cNvPr>
          <p:cNvCxnSpPr>
            <a:cxnSpLocks/>
            <a:stCxn id="31" idx="2"/>
            <a:endCxn id="32" idx="1"/>
          </p:cNvCxnSpPr>
          <p:nvPr/>
        </p:nvCxnSpPr>
        <p:spPr bwMode="auto">
          <a:xfrm>
            <a:off x="7456852" y="3730156"/>
            <a:ext cx="1770230" cy="115458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E4FD1036-246F-4075-A6DB-E46A6367729C}"/>
              </a:ext>
            </a:extLst>
          </p:cNvPr>
          <p:cNvCxnSpPr>
            <a:cxnSpLocks/>
            <a:stCxn id="30" idx="2"/>
            <a:endCxn id="36" idx="0"/>
          </p:cNvCxnSpPr>
          <p:nvPr/>
        </p:nvCxnSpPr>
        <p:spPr bwMode="auto">
          <a:xfrm flipH="1">
            <a:off x="3519602" y="3730156"/>
            <a:ext cx="1217808" cy="6998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EEF48BBE-3967-44C2-B6CB-98ECB49E3B69}"/>
              </a:ext>
            </a:extLst>
          </p:cNvPr>
          <p:cNvCxnSpPr>
            <a:cxnSpLocks/>
            <a:stCxn id="31" idx="2"/>
            <a:endCxn id="37" idx="0"/>
          </p:cNvCxnSpPr>
          <p:nvPr/>
        </p:nvCxnSpPr>
        <p:spPr bwMode="auto">
          <a:xfrm flipH="1">
            <a:off x="6539505" y="3730156"/>
            <a:ext cx="917347" cy="72712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448DCE55-453B-4E3B-A766-A71ED8B6CA7E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 bwMode="auto">
          <a:xfrm flipV="1">
            <a:off x="2938786" y="3338265"/>
            <a:ext cx="849411" cy="98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EFFC76D-6A78-4821-8A24-53AADCF5530A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 bwMode="auto">
          <a:xfrm>
            <a:off x="5686624" y="3338265"/>
            <a:ext cx="638099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chemeClr val="bg2"/>
            </a:outerShdw>
          </a:effectLst>
        </p:spPr>
      </p:cxnSp>
      <p:sp>
        <p:nvSpPr>
          <p:cNvPr id="47" name="Куб 46">
            <a:extLst>
              <a:ext uri="{FF2B5EF4-FFF2-40B4-BE49-F238E27FC236}">
                <a16:creationId xmlns:a16="http://schemas.microsoft.com/office/drawing/2014/main" id="{2F1EA572-F59D-4BD2-89F0-8AF6D2B7B1ED}"/>
              </a:ext>
            </a:extLst>
          </p:cNvPr>
          <p:cNvSpPr/>
          <p:nvPr/>
        </p:nvSpPr>
        <p:spPr bwMode="auto">
          <a:xfrm>
            <a:off x="914402" y="5620211"/>
            <a:ext cx="2305481" cy="1092054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Модели данных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B0D2E335-C7A9-400D-9268-927BCC43DC12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 bwMode="auto">
          <a:xfrm>
            <a:off x="1904227" y="3885280"/>
            <a:ext cx="26409" cy="200794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Скругленный прямоугольник 60">
            <a:extLst>
              <a:ext uri="{FF2B5EF4-FFF2-40B4-BE49-F238E27FC236}">
                <a16:creationId xmlns:a16="http://schemas.microsoft.com/office/drawing/2014/main" id="{B844FE61-A1B4-4B88-8433-DC9B436889C5}"/>
              </a:ext>
            </a:extLst>
          </p:cNvPr>
          <p:cNvSpPr/>
          <p:nvPr/>
        </p:nvSpPr>
        <p:spPr bwMode="auto">
          <a:xfrm>
            <a:off x="9227083" y="5736952"/>
            <a:ext cx="2094976" cy="783782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t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dirty="0">
                <a:latin typeface="Arial" panose="020B0604020202020204" pitchFamily="34" charset="0"/>
                <a:ea typeface="Microsoft YaHei" panose="020B0503020204020204" pitchFamily="34" charset="-122"/>
              </a:rPr>
              <a:t>Классификатор/ справочник</a:t>
            </a: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7F7DB56-A19F-4869-8DCD-1AEF1C4D926F}"/>
              </a:ext>
            </a:extLst>
          </p:cNvPr>
          <p:cNvCxnSpPr/>
          <p:nvPr/>
        </p:nvCxnSpPr>
        <p:spPr bwMode="auto">
          <a:xfrm flipV="1">
            <a:off x="9713946" y="2179246"/>
            <a:ext cx="2" cy="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Куб 52">
            <a:extLst>
              <a:ext uri="{FF2B5EF4-FFF2-40B4-BE49-F238E27FC236}">
                <a16:creationId xmlns:a16="http://schemas.microsoft.com/office/drawing/2014/main" id="{B8029CF0-E92B-4759-A215-CFD942815523}"/>
              </a:ext>
            </a:extLst>
          </p:cNvPr>
          <p:cNvSpPr/>
          <p:nvPr/>
        </p:nvSpPr>
        <p:spPr bwMode="auto">
          <a:xfrm>
            <a:off x="9232336" y="1383575"/>
            <a:ext cx="2154703" cy="1136830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Нормативная база </a:t>
            </a:r>
          </a:p>
        </p:txBody>
      </p:sp>
      <p:sp>
        <p:nvSpPr>
          <p:cNvPr id="54" name="Куб 53">
            <a:extLst>
              <a:ext uri="{FF2B5EF4-FFF2-40B4-BE49-F238E27FC236}">
                <a16:creationId xmlns:a16="http://schemas.microsoft.com/office/drawing/2014/main" id="{BD82A500-9E37-48E4-AAE7-84E0228E1382}"/>
              </a:ext>
            </a:extLst>
          </p:cNvPr>
          <p:cNvSpPr/>
          <p:nvPr/>
        </p:nvSpPr>
        <p:spPr bwMode="auto">
          <a:xfrm>
            <a:off x="9227082" y="2961204"/>
            <a:ext cx="2159956" cy="1011491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Тезаурус</a:t>
            </a: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F448EFEA-5539-42FA-90EA-CEDE0C7773F3}"/>
              </a:ext>
            </a:extLst>
          </p:cNvPr>
          <p:cNvCxnSpPr>
            <a:cxnSpLocks/>
            <a:stCxn id="35" idx="3"/>
            <a:endCxn id="53" idx="2"/>
          </p:cNvCxnSpPr>
          <p:nvPr/>
        </p:nvCxnSpPr>
        <p:spPr bwMode="auto">
          <a:xfrm>
            <a:off x="8572948" y="2086516"/>
            <a:ext cx="659388" cy="7578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31BA725A-251F-4A2A-B96B-3EFA2CC7A87C}"/>
              </a:ext>
            </a:extLst>
          </p:cNvPr>
          <p:cNvCxnSpPr>
            <a:cxnSpLocks/>
            <a:stCxn id="35" idx="3"/>
            <a:endCxn id="54" idx="1"/>
          </p:cNvCxnSpPr>
          <p:nvPr/>
        </p:nvCxnSpPr>
        <p:spPr bwMode="auto">
          <a:xfrm>
            <a:off x="8572948" y="2086516"/>
            <a:ext cx="1607676" cy="112756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6D9ED294-4213-4060-A607-4AA03A4CB7E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 bwMode="auto">
          <a:xfrm>
            <a:off x="10167584" y="2520405"/>
            <a:ext cx="13041" cy="69367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EAD02CB-A196-410B-BFDC-96DE879B122D}"/>
              </a:ext>
            </a:extLst>
          </p:cNvPr>
          <p:cNvSpPr txBox="1"/>
          <p:nvPr/>
        </p:nvSpPr>
        <p:spPr>
          <a:xfrm>
            <a:off x="4506425" y="2098422"/>
            <a:ext cx="1142875" cy="613373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ru-RU" sz="1693" dirty="0">
                <a:solidFill>
                  <a:srgbClr val="002060"/>
                </a:solidFill>
              </a:rPr>
              <a:t>Синоним</a:t>
            </a:r>
            <a:endParaRPr lang="ru-RU" sz="2177" dirty="0">
              <a:solidFill>
                <a:srgbClr val="002060"/>
              </a:solidFill>
            </a:endParaRPr>
          </a:p>
        </p:txBody>
      </p:sp>
      <p:cxnSp>
        <p:nvCxnSpPr>
          <p:cNvPr id="147" name="Прямая соединительная линия 146">
            <a:extLst>
              <a:ext uri="{FF2B5EF4-FFF2-40B4-BE49-F238E27FC236}">
                <a16:creationId xmlns:a16="http://schemas.microsoft.com/office/drawing/2014/main" id="{C7F185E3-F6AF-4224-8620-39EDD3DCD5C5}"/>
              </a:ext>
            </a:extLst>
          </p:cNvPr>
          <p:cNvCxnSpPr>
            <a:stCxn id="31" idx="2"/>
            <a:endCxn id="49" idx="1"/>
          </p:cNvCxnSpPr>
          <p:nvPr/>
        </p:nvCxnSpPr>
        <p:spPr bwMode="auto">
          <a:xfrm>
            <a:off x="7456852" y="3730157"/>
            <a:ext cx="1770230" cy="239868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BCC6585-485F-4216-8BFC-4A6864394A9F}"/>
              </a:ext>
            </a:extLst>
          </p:cNvPr>
          <p:cNvSpPr txBox="1"/>
          <p:nvPr/>
        </p:nvSpPr>
        <p:spPr>
          <a:xfrm>
            <a:off x="11290315" y="6490836"/>
            <a:ext cx="601936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177" dirty="0"/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F3B5A-A746-E4ED-E228-59C428EE4E9E}"/>
              </a:ext>
            </a:extLst>
          </p:cNvPr>
          <p:cNvSpPr txBox="1"/>
          <p:nvPr/>
        </p:nvSpPr>
        <p:spPr>
          <a:xfrm>
            <a:off x="1648688" y="693868"/>
            <a:ext cx="10543097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Бизнес-глоссарий для оценки релевантности</a:t>
            </a:r>
          </a:p>
        </p:txBody>
      </p:sp>
      <p:sp>
        <p:nvSpPr>
          <p:cNvPr id="16" name="Номер слайда 3">
            <a:extLst>
              <a:ext uri="{FF2B5EF4-FFF2-40B4-BE49-F238E27FC236}">
                <a16:creationId xmlns:a16="http://schemas.microsoft.com/office/drawing/2014/main" id="{03D43B50-8F1D-B129-6315-90BC51756D5F}"/>
              </a:ext>
            </a:extLst>
          </p:cNvPr>
          <p:cNvSpPr txBox="1">
            <a:spLocks/>
          </p:cNvSpPr>
          <p:nvPr/>
        </p:nvSpPr>
        <p:spPr bwMode="gray">
          <a:xfrm>
            <a:off x="524518" y="77146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0B29CB-7BEC-47C3-AE1D-10F4E3730F96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245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812" y="694930"/>
            <a:ext cx="10517188" cy="58595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Метрики расширенного качества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13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1576" y="1319484"/>
            <a:ext cx="11158411" cy="553851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ru-RU" sz="2400" b="1" dirty="0">
              <a:solidFill>
                <a:srgbClr val="93298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b="1" i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2E3ED45B-F6B9-CCA3-0740-A7A6C0D92060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6C8DB4-6819-953C-A403-7BAB6CE0AE2C}"/>
              </a:ext>
            </a:extLst>
          </p:cNvPr>
          <p:cNvSpPr txBox="1"/>
          <p:nvPr/>
        </p:nvSpPr>
        <p:spPr>
          <a:xfrm>
            <a:off x="841947" y="1273641"/>
            <a:ext cx="3469805" cy="5350247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>
              <a:spcAft>
                <a:spcPts val="726"/>
              </a:spcAft>
            </a:pPr>
            <a:r>
              <a:rPr lang="ru-RU" sz="2177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DejaVu Sans"/>
                <a:cs typeface="DejaVu Sans"/>
              </a:rPr>
              <a:t>Доступность</a:t>
            </a:r>
          </a:p>
          <a:p>
            <a:pPr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Общее число используемых информационных ресурсов</a:t>
            </a:r>
            <a:endParaRPr lang="ru-RU" sz="1935" dirty="0">
              <a:latin typeface="Arial" panose="020B0604020202020204" pitchFamily="34" charset="0"/>
            </a:endParaRP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Доля ресурсов</a:t>
            </a:r>
            <a:endParaRPr lang="ru-RU" sz="1935" dirty="0">
              <a:latin typeface="Arial" panose="020B0604020202020204" pitchFamily="34" charset="0"/>
            </a:endParaRP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учтённых в каталоге;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интегрированных;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доступных бизнес-пользователям;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имеющих семантические слои пользователя;  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имеющих модели данных </a:t>
            </a:r>
            <a:b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</a:b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или описания форматов</a:t>
            </a:r>
            <a:endParaRPr lang="ru-RU" sz="1935" dirty="0">
              <a:latin typeface="Arial" panose="020B0604020202020204" pitchFamily="34" charset="0"/>
            </a:endParaRP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Использование 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каталога данных,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хранилища (витрин, озера) данных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Выполнение запросов доступа к данным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BD3266-2D2F-3BA9-2CD8-E2F18BD917E5}"/>
              </a:ext>
            </a:extLst>
          </p:cNvPr>
          <p:cNvSpPr txBox="1"/>
          <p:nvPr/>
        </p:nvSpPr>
        <p:spPr>
          <a:xfrm>
            <a:off x="4403555" y="1286903"/>
            <a:ext cx="3411067" cy="54400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fontAlgn="t">
              <a:spcAft>
                <a:spcPts val="726"/>
              </a:spcAft>
            </a:pPr>
            <a:r>
              <a:rPr lang="ru-RU" sz="2177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DejaVu Sans"/>
                <a:cs typeface="DejaVu Sans"/>
              </a:rPr>
              <a:t>Своевременность</a:t>
            </a:r>
          </a:p>
          <a:p>
            <a:pPr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Нарушения </a:t>
            </a:r>
            <a:r>
              <a:rPr lang="en-US" sz="1935" dirty="0">
                <a:latin typeface="Arial" panose="020B0604020202020204" pitchFamily="34" charset="0"/>
                <a:ea typeface="DejaVu Sans"/>
                <a:cs typeface="DejaVu Sans"/>
              </a:rPr>
              <a:t>SLA </a:t>
            </a: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(</a:t>
            </a:r>
            <a:r>
              <a:rPr lang="ru-RU" sz="1935" dirty="0">
                <a:latin typeface="Arial" panose="020B0604020202020204" pitchFamily="34" charset="0"/>
              </a:rPr>
              <a:t>сроков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и периодичности): 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получения данных,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подготовки данных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rPr>
              <a:t>(</a:t>
            </a:r>
            <a:r>
              <a:rPr lang="ru-RU" sz="1935" dirty="0">
                <a:solidFill>
                  <a:schemeClr val="bg1">
                    <a:lumMod val="50000"/>
                  </a:schemeClr>
                </a:solidFill>
              </a:rPr>
              <a:t>сбора, перемещения, консолидации,</a:t>
            </a:r>
            <a:br>
              <a:rPr lang="ru-RU" sz="1935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935" dirty="0">
                <a:solidFill>
                  <a:schemeClr val="bg1">
                    <a:lumMod val="50000"/>
                  </a:schemeClr>
                </a:solidFill>
              </a:rPr>
              <a:t>интеграции данных, </a:t>
            </a:r>
            <a:br>
              <a:rPr lang="ru-RU" sz="1935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ru-RU" sz="1935" dirty="0">
                <a:solidFill>
                  <a:schemeClr val="bg1">
                    <a:lumMod val="50000"/>
                  </a:schemeClr>
                </a:solidFill>
              </a:rPr>
              <a:t>контроля качества),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обработки данных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Нарушение </a:t>
            </a:r>
            <a:r>
              <a:rPr lang="en-US" sz="1935" dirty="0">
                <a:latin typeface="Arial" panose="020B0604020202020204" pitchFamily="34" charset="0"/>
              </a:rPr>
              <a:t>SLA </a:t>
            </a:r>
            <a:r>
              <a:rPr lang="ru-RU" sz="1935" dirty="0">
                <a:latin typeface="Arial" panose="020B0604020202020204" pitchFamily="34" charset="0"/>
              </a:rPr>
              <a:t>процедур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и бизнес-процессов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Продолжительность</a:t>
            </a:r>
            <a:b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</a:b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получения, </a:t>
            </a:r>
            <a:r>
              <a:rPr lang="ru-RU" sz="1935" dirty="0">
                <a:latin typeface="Arial" panose="020B0604020202020204" pitchFamily="34" charset="0"/>
              </a:rPr>
              <a:t>подготовки, </a:t>
            </a:r>
            <a:r>
              <a:rPr lang="ru-RU" sz="1935" dirty="0">
                <a:latin typeface="Arial" panose="020B0604020202020204" pitchFamily="34" charset="0"/>
                <a:ea typeface="DejaVu Sans"/>
                <a:cs typeface="DejaVu Sans"/>
              </a:rPr>
              <a:t>обработки данных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Профили подготовки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принятия решений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endParaRPr lang="ru-RU" sz="16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B18F9-6152-E146-4E63-0F45A70FD019}"/>
              </a:ext>
            </a:extLst>
          </p:cNvPr>
          <p:cNvSpPr txBox="1"/>
          <p:nvPr/>
        </p:nvSpPr>
        <p:spPr>
          <a:xfrm>
            <a:off x="7906425" y="1286903"/>
            <a:ext cx="3411067" cy="5351530"/>
          </a:xfrm>
          <a:prstGeom prst="rect">
            <a:avLst/>
          </a:prstGeom>
          <a:solidFill>
            <a:srgbClr val="FFFF99"/>
          </a:solidFill>
        </p:spPr>
        <p:txBody>
          <a:bodyPr wrap="square">
            <a:spAutoFit/>
          </a:bodyPr>
          <a:lstStyle/>
          <a:p>
            <a:pPr algn="ctr" fontAlgn="t">
              <a:spcAft>
                <a:spcPts val="726"/>
              </a:spcAft>
            </a:pPr>
            <a:r>
              <a:rPr lang="ru-RU" sz="2177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Релевантность</a:t>
            </a:r>
          </a:p>
          <a:p>
            <a:pPr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Количество статей бизнес-глоссария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Число элементов данных</a:t>
            </a:r>
          </a:p>
          <a:p>
            <a:pPr marL="209272" fontAlgn="t">
              <a:lnSpc>
                <a:spcPct val="90000"/>
              </a:lnSpc>
            </a:pPr>
            <a:r>
              <a:rPr lang="ru-RU" sz="1935" dirty="0">
                <a:latin typeface="Arial" panose="020B0604020202020204" pitchFamily="34" charset="0"/>
              </a:rPr>
              <a:t>критических,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классифицированных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Доля критических элементов данных, увязанных с процессами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Доля активов данных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с полным и ясным описанием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Использование бизнес-глоссария данных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r>
              <a:rPr lang="ru-RU" sz="1935" dirty="0">
                <a:latin typeface="Arial" panose="020B0604020202020204" pitchFamily="34" charset="0"/>
              </a:rPr>
              <a:t>Аналитика поиска </a:t>
            </a:r>
            <a:br>
              <a:rPr lang="ru-RU" sz="1935" dirty="0">
                <a:latin typeface="Arial" panose="020B0604020202020204" pitchFamily="34" charset="0"/>
              </a:rPr>
            </a:br>
            <a:r>
              <a:rPr lang="ru-RU" sz="1935" dirty="0">
                <a:latin typeface="Arial" panose="020B0604020202020204" pitchFamily="34" charset="0"/>
              </a:rPr>
              <a:t>в каталоге данных</a:t>
            </a:r>
          </a:p>
          <a:p>
            <a:pPr fontAlgn="t">
              <a:lnSpc>
                <a:spcPct val="90000"/>
              </a:lnSpc>
              <a:spcBef>
                <a:spcPts val="726"/>
              </a:spcBef>
            </a:pPr>
            <a:endParaRPr lang="ru-RU" sz="1935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28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9EF89-A145-C96A-8D59-D8EEF4CD5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30AD9-3144-0014-5959-8AC8D624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12" y="331732"/>
            <a:ext cx="10517188" cy="893737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Характеристики и показатели 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качества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285CB4-8E11-A190-FBF7-B692EE55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14</a:t>
            </a:fld>
            <a:endParaRPr lang="ru-RU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2AC5AD91-CC73-79BC-073B-0A90D0935EC8}"/>
              </a:ext>
            </a:extLst>
          </p:cNvPr>
          <p:cNvGrpSpPr/>
          <p:nvPr/>
        </p:nvGrpSpPr>
        <p:grpSpPr>
          <a:xfrm>
            <a:off x="9824575" y="-1322"/>
            <a:ext cx="2367425" cy="1274478"/>
            <a:chOff x="9824575" y="-1322"/>
            <a:chExt cx="2367425" cy="1274478"/>
          </a:xfrm>
        </p:grpSpPr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6ADAE6C5-9D24-9A56-F456-3A0087FA0104}"/>
                </a:ext>
              </a:extLst>
            </p:cNvPr>
            <p:cNvGrpSpPr/>
            <p:nvPr/>
          </p:nvGrpSpPr>
          <p:grpSpPr>
            <a:xfrm>
              <a:off x="9824575" y="-1322"/>
              <a:ext cx="2367425" cy="1274478"/>
              <a:chOff x="9824575" y="-1322"/>
              <a:chExt cx="2367425" cy="1274478"/>
            </a:xfrm>
          </p:grpSpPr>
          <p:graphicFrame>
            <p:nvGraphicFramePr>
              <p:cNvPr id="6" name="Object 7">
                <a:extLst>
                  <a:ext uri="{FF2B5EF4-FFF2-40B4-BE49-F238E27FC236}">
                    <a16:creationId xmlns:a16="http://schemas.microsoft.com/office/drawing/2014/main" id="{6B71C217-5CF8-629B-97C9-ACAA2F7423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824575" y="-1322"/>
              <a:ext cx="2367425" cy="1274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Диаграмма" r:id="rId2" imgW="2257349" imgH="1276502" progId="Excel.Chart.8">
                      <p:embed/>
                    </p:oleObj>
                  </mc:Choice>
                  <mc:Fallback>
                    <p:oleObj name="Диаграмма" r:id="rId2" imgW="2257349" imgH="1276502" progId="Excel.Chart.8">
                      <p:embed/>
                      <p:pic>
                        <p:nvPicPr>
                          <p:cNvPr id="6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24575" y="-1322"/>
                            <a:ext cx="2367425" cy="1274478"/>
                          </a:xfrm>
                          <a:prstGeom prst="rect">
                            <a:avLst/>
                          </a:prstGeom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8D93B78C-0902-04C5-7A2E-D74228156D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3655" y="497882"/>
                <a:ext cx="1074198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ru-RU" altLang="ru-RU" sz="1400" b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сем</a:t>
                </a:r>
                <a:r>
                  <a:rPr lang="ru-RU" altLang="ru-RU" sz="14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а</a:t>
                </a:r>
                <a:r>
                  <a:rPr lang="ru-RU" altLang="ru-RU" sz="1400" b="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нтика</a:t>
                </a:r>
              </a:p>
            </p:txBody>
          </p:sp>
          <p:sp>
            <p:nvSpPr>
              <p:cNvPr id="8" name="Text Box 10">
                <a:extLst>
                  <a:ext uri="{FF2B5EF4-FFF2-40B4-BE49-F238E27FC236}">
                    <a16:creationId xmlns:a16="http://schemas.microsoft.com/office/drawing/2014/main" id="{C7EF9AB8-9582-C09D-B728-33871A952F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01733" y="387153"/>
                <a:ext cx="1015021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r"/>
                <a:r>
                  <a:rPr lang="ru-RU" altLang="ru-RU" sz="1400" b="0" dirty="0">
                    <a:solidFill>
                      <a:srgbClr val="8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синта</a:t>
                </a:r>
                <a:r>
                  <a:rPr lang="ru-RU" altLang="ru-RU" sz="1400" b="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к</a:t>
                </a:r>
                <a:r>
                  <a:rPr lang="ru-RU" altLang="ru-RU" sz="1400" b="0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сис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B53B06-ACC4-197F-70F8-72E03A1F9DE3}"/>
                </a:ext>
              </a:extLst>
            </p:cNvPr>
            <p:cNvSpPr txBox="1"/>
            <p:nvPr/>
          </p:nvSpPr>
          <p:spPr>
            <a:xfrm>
              <a:off x="11191123" y="918576"/>
              <a:ext cx="9936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Gartner</a:t>
              </a:r>
              <a:endParaRPr lang="ru-RU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96677F-0239-3FE2-770E-5A8562426700}"/>
                </a:ext>
              </a:extLst>
            </p:cNvPr>
            <p:cNvSpPr txBox="1"/>
            <p:nvPr/>
          </p:nvSpPr>
          <p:spPr>
            <a:xfrm>
              <a:off x="9994800" y="80895"/>
              <a:ext cx="619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932986"/>
                  </a:solidFill>
                </a:rPr>
                <a:t>25</a:t>
              </a:r>
              <a:r>
                <a:rPr lang="ru-RU" dirty="0">
                  <a:solidFill>
                    <a:srgbClr val="932986"/>
                  </a:solidFill>
                </a:rPr>
                <a:t>%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D5E59C-BC3F-36CA-82C9-534F65AF069C}"/>
                </a:ext>
              </a:extLst>
            </p:cNvPr>
            <p:cNvSpPr txBox="1"/>
            <p:nvPr/>
          </p:nvSpPr>
          <p:spPr>
            <a:xfrm>
              <a:off x="11379987" y="89956"/>
              <a:ext cx="747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solidFill>
                    <a:srgbClr val="6969C5"/>
                  </a:solidFill>
                </a:rPr>
                <a:t>75%</a:t>
              </a:r>
            </a:p>
          </p:txBody>
        </p: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776C82-F5B5-BE7F-35B2-13B31856F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576" y="1319484"/>
            <a:ext cx="11158411" cy="5538516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ru-RU" sz="2400" b="1" dirty="0">
              <a:solidFill>
                <a:srgbClr val="932986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60363" indent="0">
              <a:spcBef>
                <a:spcPts val="0"/>
              </a:spcBef>
              <a:buNone/>
            </a:pP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ДОСТОВЕРНОСТЬ</a:t>
            </a:r>
            <a:r>
              <a:rPr lang="ru-RU" sz="2400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соответствие содержания и структуры данных реалиям</a:t>
            </a:r>
          </a:p>
          <a:p>
            <a:pPr marL="896938" indent="-266700" defTabSz="492125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623888" algn="r"/>
              </a:tabLst>
            </a:pP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Полнота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наличие непустых значений для элементов данных (композита), </a:t>
            </a:r>
            <a:b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всех необходимых (или достаточных) записей или наборов данных </a:t>
            </a:r>
          </a:p>
          <a:p>
            <a:pPr marL="896938" indent="-26670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896938" algn="r"/>
              </a:tabLst>
            </a:pP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Допустимость </a:t>
            </a:r>
            <a:r>
              <a:rPr lang="ru-RU" sz="2400" dirty="0">
                <a:solidFill>
                  <a:srgbClr val="6969C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</a:t>
            </a: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соответствие отдельных элементов данных </a:t>
            </a:r>
            <a:b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(или групп элементов данных в записи) </a:t>
            </a:r>
            <a:r>
              <a:rPr lang="ru-RU" sz="2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области допустимых значений</a:t>
            </a:r>
          </a:p>
          <a:p>
            <a:pPr marL="896938" indent="-26670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896938" algn="r"/>
              </a:tabLst>
            </a:pP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Целостность структуры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наличие связей наборов данных </a:t>
            </a:r>
          </a:p>
          <a:p>
            <a:pPr marL="896938" indent="-266700"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896938" algn="r"/>
              </a:tabLst>
            </a:pPr>
            <a:r>
              <a:rPr lang="ru-RU" sz="2400" b="1" dirty="0">
                <a:solidFill>
                  <a:srgbClr val="93298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Согласованность 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соответствие данных </a:t>
            </a:r>
            <a:r>
              <a:rPr lang="ru-RU" sz="2400" i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бизнес-правилам</a:t>
            </a: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 уровне элементов данных, записей (композитов), наборов </a:t>
            </a:r>
            <a:b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данных, информационных ресурсов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b="1" i="1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BE65832B-3C3E-3B6A-3466-D4CC025CDC46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122E76A0-DCC4-0E56-2FE8-B5A91FC3B4AC}"/>
              </a:ext>
            </a:extLst>
          </p:cNvPr>
          <p:cNvGrpSpPr/>
          <p:nvPr/>
        </p:nvGrpSpPr>
        <p:grpSpPr>
          <a:xfrm>
            <a:off x="10001901" y="4025291"/>
            <a:ext cx="2033237" cy="2334827"/>
            <a:chOff x="10173732" y="1908699"/>
            <a:chExt cx="2086099" cy="2385206"/>
          </a:xfrm>
        </p:grpSpPr>
        <p:sp>
          <p:nvSpPr>
            <p:cNvPr id="24" name="Скругленная прямоугольная выноска 23">
              <a:extLst>
                <a:ext uri="{FF2B5EF4-FFF2-40B4-BE49-F238E27FC236}">
                  <a16:creationId xmlns:a16="http://schemas.microsoft.com/office/drawing/2014/main" id="{CD527CA0-D265-4E10-B652-99DBE0A1F3B9}"/>
                </a:ext>
              </a:extLst>
            </p:cNvPr>
            <p:cNvSpPr/>
            <p:nvPr/>
          </p:nvSpPr>
          <p:spPr>
            <a:xfrm>
              <a:off x="10182841" y="1908699"/>
              <a:ext cx="2016563" cy="2385206"/>
            </a:xfrm>
            <a:prstGeom prst="wedgeRoundRectCallout">
              <a:avLst>
                <a:gd name="adj1" fmla="val -94764"/>
                <a:gd name="adj2" fmla="val -76818"/>
                <a:gd name="adj3" fmla="val 166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BAEA931-C70E-9624-5B84-C9CC566B24C6}"/>
                </a:ext>
              </a:extLst>
            </p:cNvPr>
            <p:cNvSpPr txBox="1"/>
            <p:nvPr/>
          </p:nvSpPr>
          <p:spPr>
            <a:xfrm>
              <a:off x="10173732" y="1916433"/>
              <a:ext cx="2086099" cy="2075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ru-RU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- тип данных 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- разрядность и точность числа</a:t>
              </a:r>
            </a:p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- длина строки/ кода 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- формат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- диапазон/ перечень допустимых значений – контрольный разряд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6493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6743" y="489717"/>
            <a:ext cx="10260708" cy="833450"/>
          </a:xfrm>
        </p:spPr>
        <p:txBody>
          <a:bodyPr/>
          <a:lstStyle/>
          <a:p>
            <a:br>
              <a:rPr lang="ru-RU" sz="1050" dirty="0"/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Проверки и метрики качества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2783" y="1299217"/>
            <a:ext cx="10679851" cy="37776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Проверки данных</a:t>
            </a:r>
          </a:p>
          <a:p>
            <a:pPr marL="719138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каждого критичного/ важного уровня данных разрабатывают </a:t>
            </a:r>
            <a:b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подходящие проверки по полноте, целостности структуры, </a:t>
            </a:r>
            <a:b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допустимости и согласованности.</a:t>
            </a:r>
          </a:p>
          <a:p>
            <a:pPr marL="719138" indent="0">
              <a:spcBef>
                <a:spcPts val="0"/>
              </a:spcBef>
              <a:buNone/>
            </a:pP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Важно чётко формулировать суть проверки и относить </a:t>
            </a:r>
            <a:b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 определённому показателю качества и уровню данных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Зависимость проверок</a:t>
            </a:r>
          </a:p>
          <a:p>
            <a:pPr marL="355600" indent="0">
              <a:spcBef>
                <a:spcPts val="0"/>
              </a:spcBef>
              <a:buNone/>
            </a:pPr>
            <a:endParaRPr lang="ru-RU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15</a:t>
            </a:fld>
            <a:endParaRPr lang="ru-RU"/>
          </a:p>
        </p:txBody>
      </p:sp>
      <p:grpSp>
        <p:nvGrpSpPr>
          <p:cNvPr id="6" name="Группа 5"/>
          <p:cNvGrpSpPr/>
          <p:nvPr/>
        </p:nvGrpSpPr>
        <p:grpSpPr>
          <a:xfrm>
            <a:off x="2018245" y="3428498"/>
            <a:ext cx="8457821" cy="1234263"/>
            <a:chOff x="1217142" y="5472279"/>
            <a:chExt cx="8738686" cy="1234263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1217142" y="5489321"/>
              <a:ext cx="7378996" cy="264568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4988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Значение элемента данных задано</a:t>
              </a:r>
              <a:endParaRPr lang="ru-RU" sz="14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596138" y="5472279"/>
              <a:ext cx="1228437" cy="28160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Отсутствует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17142" y="5745430"/>
              <a:ext cx="5651762" cy="295511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4988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Допустимое значение</a:t>
              </a: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6868904" y="5740905"/>
              <a:ext cx="1727234" cy="291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Недопустимое</a:t>
              </a: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217142" y="6040941"/>
              <a:ext cx="3835149" cy="295563"/>
            </a:xfrm>
            <a:prstGeom prst="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534988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Согласованное значение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052290" y="6045294"/>
              <a:ext cx="1816613" cy="29115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Несогласованное</a:t>
              </a:r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1217142" y="6345330"/>
              <a:ext cx="0" cy="351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052290" y="6345330"/>
              <a:ext cx="0" cy="3510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единительная линия 14"/>
            <p:cNvCxnSpPr/>
            <p:nvPr/>
          </p:nvCxnSpPr>
          <p:spPr>
            <a:xfrm>
              <a:off x="9824575" y="5753888"/>
              <a:ext cx="0" cy="9424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/>
            <p:cNvCxnSpPr/>
            <p:nvPr/>
          </p:nvCxnSpPr>
          <p:spPr>
            <a:xfrm>
              <a:off x="1217142" y="6696364"/>
              <a:ext cx="3835148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/>
            <p:nvPr/>
          </p:nvCxnSpPr>
          <p:spPr>
            <a:xfrm>
              <a:off x="5052290" y="6696364"/>
              <a:ext cx="4772285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477228" y="6398765"/>
              <a:ext cx="34438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Возможно достоверное значение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08200" y="6374015"/>
              <a:ext cx="39476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Наверняка недостоверное значение</a:t>
              </a: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9926108" y="724981"/>
            <a:ext cx="2432152" cy="2541755"/>
            <a:chOff x="9068059" y="805126"/>
            <a:chExt cx="2432152" cy="2541755"/>
          </a:xfrm>
        </p:grpSpPr>
        <p:sp>
          <p:nvSpPr>
            <p:cNvPr id="22" name="Равнобедренный треугольник 21"/>
            <p:cNvSpPr/>
            <p:nvPr/>
          </p:nvSpPr>
          <p:spPr>
            <a:xfrm>
              <a:off x="9068059" y="805126"/>
              <a:ext cx="1837678" cy="254175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784277" y="1163021"/>
              <a:ext cx="1715934" cy="43704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Информационный</a:t>
              </a:r>
              <a:b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ресурс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605965" y="1830086"/>
              <a:ext cx="145967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Набор данных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421966" y="2360090"/>
              <a:ext cx="1631533" cy="2813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Запись/ композит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239028" y="2861866"/>
              <a:ext cx="1631533" cy="28137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Элемент данных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rot="17346787">
              <a:off x="8373946" y="1956718"/>
              <a:ext cx="17311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>
                  <a:latin typeface="Arial" panose="020B0604020202020204" pitchFamily="34" charset="0"/>
                  <a:cs typeface="Arial" panose="020B0604020202020204" pitchFamily="34" charset="0"/>
                </a:rPr>
                <a:t> Проверки данных</a:t>
              </a:r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8607473" y="5099556"/>
            <a:ext cx="3505317" cy="1646560"/>
            <a:chOff x="7192988" y="3634198"/>
            <a:chExt cx="3609774" cy="1898069"/>
          </a:xfrm>
        </p:grpSpPr>
        <p:sp>
          <p:nvSpPr>
            <p:cNvPr id="29" name="Скругленный прямоугольник 28"/>
            <p:cNvSpPr/>
            <p:nvPr/>
          </p:nvSpPr>
          <p:spPr>
            <a:xfrm>
              <a:off x="8142926" y="4349898"/>
              <a:ext cx="767059" cy="452761"/>
            </a:xfrm>
            <a:prstGeom prst="roundRect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Проверки</a:t>
              </a:r>
              <a:endParaRPr lang="ru-RU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9140355" y="4349898"/>
              <a:ext cx="727604" cy="45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Записи</a:t>
              </a:r>
            </a:p>
          </p:txBody>
        </p:sp>
        <p:sp>
          <p:nvSpPr>
            <p:cNvPr id="31" name="Скругленный прямоугольник 30"/>
            <p:cNvSpPr/>
            <p:nvPr/>
          </p:nvSpPr>
          <p:spPr>
            <a:xfrm>
              <a:off x="8146120" y="5079506"/>
              <a:ext cx="767059" cy="452761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Удачные</a:t>
              </a:r>
            </a:p>
          </p:txBody>
        </p:sp>
        <p:sp>
          <p:nvSpPr>
            <p:cNvPr id="32" name="Скругленный прямоугольник 31"/>
            <p:cNvSpPr/>
            <p:nvPr/>
          </p:nvSpPr>
          <p:spPr>
            <a:xfrm>
              <a:off x="7192988" y="5066327"/>
              <a:ext cx="861131" cy="452761"/>
            </a:xfrm>
            <a:prstGeom prst="roundRect">
              <a:avLst/>
            </a:prstGeom>
            <a:solidFill>
              <a:srgbClr val="FF7C8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Неудачные</a:t>
              </a:r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9042697" y="5078854"/>
              <a:ext cx="933496" cy="452761"/>
            </a:xfrm>
            <a:prstGeom prst="rect">
              <a:avLst/>
            </a:prstGeom>
            <a:solidFill>
              <a:srgbClr val="FF7C80"/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Бракованные</a:t>
              </a: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0096833" y="5066326"/>
              <a:ext cx="705929" cy="45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Чистые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8507329" y="3634198"/>
              <a:ext cx="899170" cy="458810"/>
            </a:xfrm>
            <a:prstGeom prst="ellipse">
              <a:avLst/>
            </a:prstGeom>
            <a:noFill/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89753" y="3709454"/>
              <a:ext cx="8167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Arial" panose="020B0604020202020204" pitchFamily="34" charset="0"/>
                  <a:cs typeface="Arial" panose="020B0604020202020204" pitchFamily="34" charset="0"/>
                </a:rPr>
                <a:t>Подсчёт</a:t>
              </a:r>
            </a:p>
          </p:txBody>
        </p:sp>
        <p:cxnSp>
          <p:nvCxnSpPr>
            <p:cNvPr id="37" name="Прямая соединительная линия 36"/>
            <p:cNvCxnSpPr>
              <a:stCxn id="35" idx="3"/>
              <a:endCxn id="29" idx="0"/>
            </p:cNvCxnSpPr>
            <p:nvPr/>
          </p:nvCxnSpPr>
          <p:spPr>
            <a:xfrm flipH="1">
              <a:off x="8526456" y="4025817"/>
              <a:ext cx="112553" cy="324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35" idx="5"/>
              <a:endCxn id="30" idx="0"/>
            </p:cNvCxnSpPr>
            <p:nvPr/>
          </p:nvCxnSpPr>
          <p:spPr>
            <a:xfrm>
              <a:off x="9274819" y="4025817"/>
              <a:ext cx="229338" cy="324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/>
            <p:cNvCxnSpPr>
              <a:stCxn id="29" idx="2"/>
              <a:endCxn id="31" idx="0"/>
            </p:cNvCxnSpPr>
            <p:nvPr/>
          </p:nvCxnSpPr>
          <p:spPr>
            <a:xfrm>
              <a:off x="8526456" y="4802659"/>
              <a:ext cx="3194" cy="276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endCxn id="32" idx="0"/>
            </p:cNvCxnSpPr>
            <p:nvPr/>
          </p:nvCxnSpPr>
          <p:spPr>
            <a:xfrm flipH="1">
              <a:off x="7623554" y="4802659"/>
              <a:ext cx="902901" cy="263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>
              <a:stCxn id="30" idx="2"/>
              <a:endCxn id="33" idx="0"/>
            </p:cNvCxnSpPr>
            <p:nvPr/>
          </p:nvCxnSpPr>
          <p:spPr>
            <a:xfrm>
              <a:off x="9504157" y="4802659"/>
              <a:ext cx="5288" cy="276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единительная линия 41"/>
            <p:cNvCxnSpPr>
              <a:stCxn id="30" idx="2"/>
              <a:endCxn id="34" idx="0"/>
            </p:cNvCxnSpPr>
            <p:nvPr/>
          </p:nvCxnSpPr>
          <p:spPr>
            <a:xfrm>
              <a:off x="9504157" y="4802659"/>
              <a:ext cx="945641" cy="263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Прямоугольник 42"/>
          <p:cNvSpPr/>
          <p:nvPr/>
        </p:nvSpPr>
        <p:spPr>
          <a:xfrm>
            <a:off x="1220359" y="4738588"/>
            <a:ext cx="8442564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 показателей качества</a:t>
            </a:r>
          </a:p>
          <a:p>
            <a:pPr marL="355600">
              <a:spcBef>
                <a:spcPts val="600"/>
              </a:spcBef>
            </a:pP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Доля неудачных проверок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Число ошибок</a:t>
            </a:r>
            <a:r>
              <a:rPr lang="ru-RU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Общее кол-во проверок   </a:t>
            </a:r>
          </a:p>
          <a:p>
            <a:pPr marL="355600">
              <a:spcBef>
                <a:spcPts val="600"/>
              </a:spcBef>
            </a:pP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Доля бракованных записей </a:t>
            </a:r>
            <a:r>
              <a:rPr lang="ru-RU" sz="16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ru-RU" sz="16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Число бракованных записей / Число записей</a:t>
            </a:r>
          </a:p>
          <a:p>
            <a:pPr marL="355600" marR="179705" indent="0">
              <a:spcBef>
                <a:spcPts val="0"/>
              </a:spcBef>
              <a:buNone/>
            </a:pPr>
            <a:endParaRPr lang="ru-RU" sz="1600" b="1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55600" marR="179705" indent="0">
              <a:spcBef>
                <a:spcPts val="0"/>
              </a:spcBef>
              <a:buNone/>
            </a:pPr>
            <a:r>
              <a:rPr lang="ru-RU" sz="1600" b="1" i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бракованных записей  </a:t>
            </a:r>
            <a:r>
              <a:rPr lang="ru-RU" sz="2800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≠ </a:t>
            </a:r>
            <a:r>
              <a:rPr lang="ru-RU" sz="1600" b="1" i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Доля неудачных проверок </a:t>
            </a:r>
          </a:p>
        </p:txBody>
      </p:sp>
      <p:sp>
        <p:nvSpPr>
          <p:cNvPr id="44" name="Овал 43"/>
          <p:cNvSpPr/>
          <p:nvPr/>
        </p:nvSpPr>
        <p:spPr>
          <a:xfrm>
            <a:off x="1389103" y="6036817"/>
            <a:ext cx="6462944" cy="5882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60E378E4-F33A-CB21-60C9-59FB7C0488E3}"/>
              </a:ext>
            </a:extLst>
          </p:cNvPr>
          <p:cNvCxnSpPr>
            <a:cxnSpLocks/>
            <a:endCxn id="27" idx="3"/>
          </p:cNvCxnSpPr>
          <p:nvPr/>
        </p:nvCxnSpPr>
        <p:spPr>
          <a:xfrm flipV="1">
            <a:off x="215" y="1212604"/>
            <a:ext cx="10380772" cy="15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6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3112" y="692430"/>
            <a:ext cx="10217553" cy="569421"/>
          </a:xfrm>
        </p:spPr>
        <p:txBody>
          <a:bodyPr anchor="ctr">
            <a:no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Начальные шаги анализа качества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16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833888" y="1317271"/>
            <a:ext cx="306427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60%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 -</a:t>
            </a:r>
            <a:r>
              <a:rPr lang="ru-RU" sz="2000" b="1" dirty="0">
                <a:solidFill>
                  <a:schemeClr val="accent1">
                    <a:lumMod val="75000"/>
                  </a:schemeClr>
                </a:solidFill>
              </a:rPr>
              <a:t> 80%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подготовки принятия решений</a:t>
            </a:r>
          </a:p>
        </p:txBody>
      </p:sp>
      <p:sp>
        <p:nvSpPr>
          <p:cNvPr id="13" name="Овал 12"/>
          <p:cNvSpPr/>
          <p:nvPr/>
        </p:nvSpPr>
        <p:spPr>
          <a:xfrm>
            <a:off x="8727015" y="1261851"/>
            <a:ext cx="3288643" cy="7882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9314153" y="2207571"/>
            <a:ext cx="2768723" cy="1470552"/>
          </a:xfrm>
          <a:prstGeom prst="wedgeRoundRectCallout">
            <a:avLst>
              <a:gd name="adj1" fmla="val -134483"/>
              <a:gd name="adj2" fmla="val 12876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частоты значений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Обнаружение шаблонов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области значений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структуры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избыточности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9314153" y="3941687"/>
            <a:ext cx="2819402" cy="2849732"/>
          </a:xfrm>
          <a:prstGeom prst="wedgeRoundRectCallout">
            <a:avLst>
              <a:gd name="adj1" fmla="val -184808"/>
              <a:gd name="adj2" fmla="val -924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ru-RU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Исключение данных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Заглушки данных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Формальные правила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Регулярные выражения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словарей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Таблицы замены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Стандартизация данных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сходства строк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Приведение к бизнес-правилам</a:t>
            </a:r>
          </a:p>
          <a:p>
            <a:pPr marL="177800" indent="-177800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Устранение дублей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164854" y="1575870"/>
            <a:ext cx="10615811" cy="533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457200"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требований к качеству данных</a:t>
            </a:r>
          </a:p>
          <a:p>
            <a:pPr marL="719138" lvl="1">
              <a:buClr>
                <a:schemeClr val="accent1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Изучение описаний критических и важных данных.</a:t>
            </a:r>
          </a:p>
          <a:p>
            <a:pPr marL="719138" lvl="1">
              <a:spcBef>
                <a:spcPts val="0"/>
              </a:spcBef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Выявление схем, просмотр содержания данных.</a:t>
            </a:r>
          </a:p>
          <a:p>
            <a:pPr marL="719138" lvl="1">
              <a:buClr>
                <a:schemeClr val="accent1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Выбор элементов и наборов данных для проверки</a:t>
            </a:r>
          </a:p>
          <a:p>
            <a:pPr marL="342900" lvl="1" indent="-342900" defTabSz="457200"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недостатке сведений – профилирование данных</a:t>
            </a:r>
          </a:p>
          <a:p>
            <a:pPr marL="342900" indent="-342900" defTabSz="4572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показателей, разработка тестов и метрик</a:t>
            </a:r>
          </a:p>
          <a:p>
            <a:pPr marL="719138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Показатели выбираются в зависимости от формата данных.</a:t>
            </a:r>
          </a:p>
          <a:p>
            <a:pPr marL="719138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Определение детальных и интегральных метрик</a:t>
            </a:r>
          </a:p>
          <a:p>
            <a:pPr marL="342900" indent="-342900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внедрение процедур контроля и метрик</a:t>
            </a:r>
          </a:p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Контроль и анализ качества данных,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принятие решения об очистке</a:t>
            </a:r>
          </a:p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Очистка данных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и, возможно, повторный контроль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defTabSz="4572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Информирование о качестве данных</a:t>
            </a:r>
          </a:p>
          <a:p>
            <a:pPr marL="719138">
              <a:spcBef>
                <a:spcPts val="0"/>
              </a:spcBef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Публикация отчёта о качестве данных</a:t>
            </a:r>
          </a:p>
          <a:p>
            <a:pPr marL="719138">
              <a:spcBef>
                <a:spcPts val="0"/>
              </a:spcBef>
              <a:buNone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Или доступ к информации о качестве данных</a:t>
            </a:r>
          </a:p>
          <a:p>
            <a:pPr defTabSz="457200">
              <a:lnSpc>
                <a:spcPct val="90000"/>
              </a:lnSpc>
              <a:buClr>
                <a:schemeClr val="accent1"/>
              </a:buClr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>
              <a:lnSpc>
                <a:spcPct val="90000"/>
              </a:lnSpc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lnSpc>
                <a:spcPct val="90000"/>
              </a:lnSpc>
              <a:spcBef>
                <a:spcPts val="0"/>
              </a:spcBef>
              <a:buNone/>
            </a:pPr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1556B4B-214F-BA43-274D-BA4904C610D9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40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2124" y="110210"/>
            <a:ext cx="9871323" cy="1056558"/>
          </a:xfrm>
        </p:spPr>
        <p:txBody>
          <a:bodyPr>
            <a:noAutofit/>
          </a:bodyPr>
          <a:lstStyle/>
          <a:p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Средства управления качеством данных</a:t>
            </a:r>
            <a:b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ru-RU" sz="3200" dirty="0">
                <a:solidFill>
                  <a:schemeClr val="accent1">
                    <a:lumMod val="75000"/>
                  </a:schemeClr>
                </a:solidFill>
              </a:rPr>
              <a:t>(Data Quality Tools)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17</a:t>
            </a:fld>
            <a:endParaRPr lang="ru-RU"/>
          </a:p>
        </p:txBody>
      </p:sp>
      <p:sp>
        <p:nvSpPr>
          <p:cNvPr id="6" name="Содержимое 2"/>
          <p:cNvSpPr>
            <a:spLocks noGrp="1"/>
          </p:cNvSpPr>
          <p:nvPr>
            <p:ph idx="1"/>
          </p:nvPr>
        </p:nvSpPr>
        <p:spPr>
          <a:xfrm>
            <a:off x="1740669" y="1397705"/>
            <a:ext cx="7679184" cy="4991862"/>
          </a:xfrm>
          <a:noFill/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Отдельные инструменты управления качеством данных (корпоративные и 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Анализаторы качества данных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профилирование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 сбора данных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очистки данных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мониторинга качества данных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Информационные панели (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dashboard)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извлечения, преобразования </a:t>
            </a:r>
            <a:b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загрузки данных (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ETL)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Запись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GUI-</a:t>
            </a: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манипуляций и скрипты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Языки программирования и библиотеки</a:t>
            </a:r>
          </a:p>
          <a:p>
            <a:pPr>
              <a:spcBef>
                <a:spcPts val="6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в рамках платформ интеграции данных </a:t>
            </a:r>
            <a:b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Warehousing)</a:t>
            </a:r>
            <a:endParaRPr lang="ru-RU" sz="20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в рамках платформ управления мастер-данными (</a:t>
            </a:r>
            <a:r>
              <a:rPr lang="en-US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MDM)</a:t>
            </a:r>
            <a:endParaRPr lang="ru-RU" sz="20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DA6DB5-C848-4C42-6565-FAC5CF0737E0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6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4810" y="311588"/>
            <a:ext cx="10517190" cy="94700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Пример: Оценка качества Витрины данных торгового </a:t>
            </a:r>
            <a:r>
              <a:rPr lang="ru-RU" sz="3200" dirty="0" err="1">
                <a:solidFill>
                  <a:schemeClr val="accent1">
                    <a:lumMod val="75000"/>
                  </a:schemeClr>
                </a:solidFill>
              </a:rPr>
              <a:t>репозитария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 и депозитария НРД</a:t>
            </a:r>
            <a:br>
              <a:rPr lang="ru-RU" dirty="0">
                <a:solidFill>
                  <a:schemeClr val="accent1">
                    <a:lumMod val="50000"/>
                  </a:schemeClr>
                </a:solidFill>
              </a:rPr>
            </a:b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18</a:t>
            </a:fld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74611"/>
              </p:ext>
            </p:extLst>
          </p:nvPr>
        </p:nvGraphicFramePr>
        <p:xfrm>
          <a:off x="2430476" y="3463771"/>
          <a:ext cx="8280001" cy="24203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0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3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5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8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64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47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3724"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ПФИ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Число ошибок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5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Число проверок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записей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бракованных записей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бракованных записей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ошибок 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81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ВГ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ВГ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0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Форвард на фондовые активы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7 397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43 266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238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7 211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08038" algn="dec"/>
                        </a:tabLst>
                      </a:pPr>
                      <a:r>
                        <a:rPr lang="ru-RU" sz="11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7 211 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7 211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100,00%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17,10%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РЕПО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416 271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34 799 466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2 676 882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174 930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416 271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6,53%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15,55%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1,20%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Товарный форвард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1 246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51510" algn="dec"/>
                        </a:tabLst>
                        <a:defRPr/>
                      </a:pPr>
                      <a:r>
                        <a:rPr lang="ru-RU" sz="1100" u="none" strike="noStrike" dirty="0">
                          <a:effectLst/>
                        </a:rPr>
                        <a:t>137 520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22 920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1 246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4,05%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5,44%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0,91%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5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Валютный спот или форвард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19138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90 602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19138" algn="dec"/>
                        </a:tabLst>
                        <a:defRPr/>
                      </a:pPr>
                      <a:r>
                        <a:rPr lang="ru-RU" sz="1100" u="none" strike="noStrike" dirty="0">
                          <a:effectLst/>
                        </a:rPr>
                        <a:t>18 739 568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719138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2 342 446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86 351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90 602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3,69%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3,87%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0,48%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0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Валютный (конверсионный) своп</a:t>
                      </a:r>
                      <a:endParaRPr lang="ru-RU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10 857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51510" algn="dec"/>
                        </a:tabLst>
                        <a:defRPr/>
                      </a:pPr>
                      <a:r>
                        <a:rPr lang="ru-RU" sz="1100" u="none" strike="noStrike" dirty="0">
                          <a:effectLst/>
                        </a:rPr>
                        <a:t>9 499 980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791 665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5 486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10 857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0,69%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1,37%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0,11%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ИТОГО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1A78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526 373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51510" algn="dec"/>
                        </a:tabLst>
                        <a:defRPr/>
                      </a:pPr>
                      <a:r>
                        <a:rPr lang="ru-RU" sz="11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63 219 800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651510" algn="dec"/>
                        </a:tabLst>
                        <a:defRPr/>
                      </a:pPr>
                      <a:r>
                        <a:rPr lang="ru-RU" sz="11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5 841 124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51510" algn="dec"/>
                        </a:tabLst>
                      </a:pPr>
                      <a:r>
                        <a:rPr lang="ru-RU" sz="1100" b="1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214 829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561340" algn="dec"/>
                        </a:tabLst>
                      </a:pPr>
                      <a:r>
                        <a:rPr lang="ru-RU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526 187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4,71%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9,01%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0,83%</a:t>
                      </a:r>
                      <a:endParaRPr lang="ru-RU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Овал 9"/>
          <p:cNvSpPr/>
          <p:nvPr/>
        </p:nvSpPr>
        <p:spPr>
          <a:xfrm>
            <a:off x="7968782" y="4002886"/>
            <a:ext cx="3000653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210540" y="6239955"/>
            <a:ext cx="9587883" cy="6001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93663" marR="179705">
              <a:spcAft>
                <a:spcPts val="600"/>
              </a:spcAft>
            </a:pP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НГ (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Доля бракованных записей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МАКС {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Кол-во ошибок по </a:t>
            </a:r>
            <a:r>
              <a:rPr lang="en-US" sz="1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-ой проверке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}/ 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Кол-во записей</a:t>
            </a:r>
          </a:p>
          <a:p>
            <a:pPr marL="93663" marR="179705">
              <a:spcAft>
                <a:spcPts val="6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Г (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Доля бракованных записей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 =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МИН (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Кол-во ошибок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 Кол-во записей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)/ </a:t>
            </a:r>
            <a:r>
              <a:rPr lang="ru-RU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Кол-во записей</a:t>
            </a:r>
          </a:p>
        </p:txBody>
      </p:sp>
      <p:sp>
        <p:nvSpPr>
          <p:cNvPr id="12" name="Овал 11"/>
          <p:cNvSpPr/>
          <p:nvPr/>
        </p:nvSpPr>
        <p:spPr>
          <a:xfrm>
            <a:off x="7968781" y="5622103"/>
            <a:ext cx="3000653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452870" y="1254527"/>
            <a:ext cx="10345553" cy="2160955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rgbClr val="990000"/>
                </a:solidFill>
              </a:rPr>
              <a:t>Динамика доли ошибок витрины данных по показателям качества </a:t>
            </a:r>
          </a:p>
          <a:p>
            <a:endParaRPr lang="ru-RU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b="1" dirty="0"/>
          </a:p>
          <a:p>
            <a:endParaRPr lang="ru-RU" dirty="0"/>
          </a:p>
          <a:p>
            <a:pPr>
              <a:spcBef>
                <a:spcPts val="1800"/>
              </a:spcBef>
            </a:pPr>
            <a:r>
              <a:rPr lang="ru-RU" b="1" dirty="0">
                <a:solidFill>
                  <a:srgbClr val="990000"/>
                </a:solidFill>
              </a:rPr>
              <a:t>Сравнение двух интегральных метрик наборов данных и витрины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776200" y="2680422"/>
            <a:ext cx="1100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dirty="0" err="1">
                <a:latin typeface="Arial" panose="020B0604020202020204" pitchFamily="34" charset="0"/>
                <a:cs typeface="Arial" panose="020B0604020202020204" pitchFamily="34" charset="0"/>
              </a:rPr>
              <a:t>промиллей</a:t>
            </a:r>
            <a:endParaRPr lang="ru-RU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08125" y="1273818"/>
            <a:ext cx="238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 (ИР, показатель, год)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710477" y="3094764"/>
            <a:ext cx="148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 (ИР, НД)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56" y="1782340"/>
            <a:ext cx="8687579" cy="11536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69999" y="2579886"/>
            <a:ext cx="896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промилли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821751" y="5385251"/>
            <a:ext cx="1481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 (ИР)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EA4A02F-CAA5-6688-1E92-CE7FD961AF25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378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6088" y="127088"/>
            <a:ext cx="10434330" cy="1249073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Управление справочными и реестровыми данными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(Reference &amp; Master Data Management) </a:t>
            </a:r>
            <a:endParaRPr lang="ru-RU" sz="3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1695" y="1280889"/>
            <a:ext cx="10505351" cy="55771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  <a:defRPr/>
            </a:pPr>
            <a:r>
              <a:rPr lang="ru-RU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Реестры и справочники </a:t>
            </a: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критические и важные </a:t>
            </a:r>
            <a:b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информационные ресурсы </a:t>
            </a:r>
          </a:p>
          <a:p>
            <a:pPr>
              <a:spcBef>
                <a:spcPts val="600"/>
              </a:spcBef>
              <a:defRPr/>
            </a:pPr>
            <a:r>
              <a:rPr lang="ru-RU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Реестры – данные о ключевых бизнес-сущностях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Организации, ИП и физлица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Местонахождение и контакты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Продукты и услуги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Договоры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События, операции и т.п.</a:t>
            </a:r>
          </a:p>
          <a:p>
            <a:pPr>
              <a:spcBef>
                <a:spcPts val="600"/>
              </a:spcBef>
            </a:pPr>
            <a:r>
              <a:rPr lang="ru-RU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 качества мастер-данных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Унификация идентификации субъектов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«золотых» записей (история изменений, кластеризация, </a:t>
            </a:r>
            <a:b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оценка достоверности, приоритеты заполнения)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Стандартизация (</a:t>
            </a:r>
            <a:r>
              <a:rPr lang="ru-RU" sz="19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парсинг</a:t>
            </a: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правила, шаблоны, словари, 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matching</a:t>
            </a: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определения вида субъекта)</a:t>
            </a:r>
          </a:p>
          <a:p>
            <a:pPr>
              <a:spcBef>
                <a:spcPts val="6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Классификаторы – аналитическая ценность данных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Международные, российские, отраслевые, ведомственные и локальные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Устойчивость и полнота схем классификации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классификации и кодирования</a:t>
            </a:r>
          </a:p>
          <a:p>
            <a:pPr marL="457200" lvl="1" indent="0">
              <a:spcBef>
                <a:spcPts val="0"/>
              </a:spcBef>
              <a:buNone/>
            </a:pP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19</a:t>
            </a:fld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8650427" y="1322599"/>
            <a:ext cx="3450770" cy="2358940"/>
            <a:chOff x="482600" y="1506538"/>
            <a:chExt cx="4202114" cy="2772824"/>
          </a:xfrm>
          <a:solidFill>
            <a:schemeClr val="accent5">
              <a:lumMod val="20000"/>
              <a:lumOff val="80000"/>
            </a:schemeClr>
          </a:solidFill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8" y="1506538"/>
              <a:ext cx="1339850" cy="90011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728" y="1506538"/>
              <a:ext cx="1408112" cy="9461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2406650"/>
              <a:ext cx="1330325" cy="89376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600" y="3300413"/>
              <a:ext cx="1417638" cy="9789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728" y="2448304"/>
              <a:ext cx="1435100" cy="89814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5950" y="3309937"/>
              <a:ext cx="1401763" cy="96942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9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7878" y="3378672"/>
              <a:ext cx="1385888" cy="90069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1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1676" y="2417223"/>
              <a:ext cx="1443038" cy="9683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13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4744" y="1506538"/>
              <a:ext cx="1459022" cy="92507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" name="Рисунок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659488" y="4930611"/>
            <a:ext cx="1440930" cy="1904334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A02894-D413-0EB7-7C1B-70BB2EC6ED26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10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6757" y="611832"/>
            <a:ext cx="9817855" cy="54226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Что такое управление данными?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</a:t>
            </a:fld>
            <a:endParaRPr lang="ru-RU"/>
          </a:p>
        </p:txBody>
      </p:sp>
      <p:grpSp>
        <p:nvGrpSpPr>
          <p:cNvPr id="5" name="Группа 48">
            <a:extLst>
              <a:ext uri="{FF2B5EF4-FFF2-40B4-BE49-F238E27FC236}">
                <a16:creationId xmlns:a16="http://schemas.microsoft.com/office/drawing/2014/main" id="{2A4873B1-ECE1-498B-BF47-609B3F85FE1F}"/>
              </a:ext>
            </a:extLst>
          </p:cNvPr>
          <p:cNvGrpSpPr>
            <a:grpSpLocks/>
          </p:cNvGrpSpPr>
          <p:nvPr/>
        </p:nvGrpSpPr>
        <p:grpSpPr bwMode="auto">
          <a:xfrm>
            <a:off x="1886455" y="1586278"/>
            <a:ext cx="4967106" cy="5103872"/>
            <a:chOff x="1594893" y="1265333"/>
            <a:chExt cx="4944562" cy="491913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0B1D34C-A57E-4F8A-A405-073C568319A5}"/>
                </a:ext>
              </a:extLst>
            </p:cNvPr>
            <p:cNvSpPr/>
            <p:nvPr/>
          </p:nvSpPr>
          <p:spPr bwMode="auto">
            <a:xfrm>
              <a:off x="1594893" y="1265333"/>
              <a:ext cx="4944562" cy="4919134"/>
            </a:xfrm>
            <a:prstGeom prst="ellipse">
              <a:avLst/>
            </a:prstGeom>
            <a:solidFill>
              <a:srgbClr val="EFE581"/>
            </a:solidFill>
            <a:ln w="73025" cap="flat" cmpd="sng" algn="ctr">
              <a:solidFill>
                <a:srgbClr val="F99107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ru-RU" dirty="0">
                <a:latin typeface="Arial" charset="0"/>
              </a:endParaRPr>
            </a:p>
          </p:txBody>
        </p:sp>
        <p:cxnSp>
          <p:nvCxnSpPr>
            <p:cNvPr id="7" name="Прямая соединительная линия 5">
              <a:extLst>
                <a:ext uri="{FF2B5EF4-FFF2-40B4-BE49-F238E27FC236}">
                  <a16:creationId xmlns:a16="http://schemas.microsoft.com/office/drawing/2014/main" id="{8A5C3698-2480-471B-916C-0AEA1973A363}"/>
                </a:ext>
              </a:extLst>
            </p:cNvPr>
            <p:cNvCxnSpPr>
              <a:cxnSpLocks noChangeShapeType="1"/>
              <a:stCxn id="6" idx="0"/>
              <a:endCxn id="6" idx="4"/>
            </p:cNvCxnSpPr>
            <p:nvPr/>
          </p:nvCxnSpPr>
          <p:spPr bwMode="auto">
            <a:xfrm>
              <a:off x="4067174" y="1265333"/>
              <a:ext cx="0" cy="4919134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EB73327B-3BA2-4D59-9E5C-E14E510158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557461" y="1771650"/>
              <a:ext cx="3005139" cy="39719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Прямая соединительная линия 9">
              <a:extLst>
                <a:ext uri="{FF2B5EF4-FFF2-40B4-BE49-F238E27FC236}">
                  <a16:creationId xmlns:a16="http://schemas.microsoft.com/office/drawing/2014/main" id="{35EB7DCE-9DEC-4B93-8A95-6A1B0526634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09850" y="1771650"/>
              <a:ext cx="2952750" cy="39719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Прямая соединительная линия 11">
              <a:extLst>
                <a:ext uri="{FF2B5EF4-FFF2-40B4-BE49-F238E27FC236}">
                  <a16:creationId xmlns:a16="http://schemas.microsoft.com/office/drawing/2014/main" id="{7E09596F-62E0-4543-A1BC-D8A476AE60D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04975" y="3028950"/>
              <a:ext cx="4724400" cy="144780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Прямая соединительная линия 15">
              <a:extLst>
                <a:ext uri="{FF2B5EF4-FFF2-40B4-BE49-F238E27FC236}">
                  <a16:creationId xmlns:a16="http://schemas.microsoft.com/office/drawing/2014/main" id="{1C497457-D9CD-491E-A43F-D2F30313BE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47079" y="2943225"/>
              <a:ext cx="4705350" cy="1647825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800A13-BD37-4162-A1B9-A9DBEEAD0F2A}"/>
                </a:ext>
              </a:extLst>
            </p:cNvPr>
            <p:cNvSpPr txBox="1"/>
            <p:nvPr/>
          </p:nvSpPr>
          <p:spPr>
            <a:xfrm>
              <a:off x="2791231" y="1550509"/>
              <a:ext cx="1261128" cy="504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ru-RU" sz="1400" dirty="0">
                  <a:latin typeface="Arial Narrow" panose="020B0606020202030204" pitchFamily="34" charset="0"/>
                </a:rPr>
                <a:t>Архитектура</a:t>
              </a:r>
              <a: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  <a:t> данных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0616B7-574D-418D-87B4-ED55E838BD09}"/>
                </a:ext>
              </a:extLst>
            </p:cNvPr>
            <p:cNvSpPr txBox="1"/>
            <p:nvPr/>
          </p:nvSpPr>
          <p:spPr>
            <a:xfrm>
              <a:off x="3996860" y="1644539"/>
              <a:ext cx="1885759" cy="71192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ru-RU" sz="1400" dirty="0">
                  <a:latin typeface="Arial Narrow" panose="020B0606020202030204" pitchFamily="34" charset="0"/>
                </a:rPr>
                <a:t>Моделирование</a:t>
              </a:r>
              <a: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  <a:t> </a:t>
              </a:r>
              <a:b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  <a:t>и проектирование </a:t>
              </a:r>
              <a:b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ru-RU" sz="1400" dirty="0">
                  <a:solidFill>
                    <a:schemeClr val="tx2">
                      <a:lumMod val="50000"/>
                    </a:schemeClr>
                  </a:solidFill>
                  <a:latin typeface="Arial Narrow" panose="020B0606020202030204" pitchFamily="34" charset="0"/>
                </a:rPr>
                <a:t>данных</a:t>
              </a: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85228D89-1B64-493E-B1BE-71AE2CA35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511" y="2278216"/>
              <a:ext cx="1071386" cy="73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 dirty="0">
                  <a:latin typeface="Arial Narrow" panose="020B0606020202030204" pitchFamily="34" charset="0"/>
                </a:rPr>
                <a:t>Управление качеством данных</a:t>
              </a:r>
            </a:p>
          </p:txBody>
        </p:sp>
        <p:sp>
          <p:nvSpPr>
            <p:cNvPr id="15" name="TextBox 34">
              <a:extLst>
                <a:ext uri="{FF2B5EF4-FFF2-40B4-BE49-F238E27FC236}">
                  <a16:creationId xmlns:a16="http://schemas.microsoft.com/office/drawing/2014/main" id="{F353381F-676D-4169-8025-E0B29D22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854" y="3505470"/>
              <a:ext cx="1179296" cy="523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 dirty="0">
                  <a:latin typeface="Arial Narrow" panose="020B0606020202030204" pitchFamily="34" charset="0"/>
                </a:rPr>
                <a:t>Управление метаданными</a:t>
              </a:r>
            </a:p>
          </p:txBody>
        </p:sp>
        <p:sp>
          <p:nvSpPr>
            <p:cNvPr id="16" name="TextBox 35">
              <a:extLst>
                <a:ext uri="{FF2B5EF4-FFF2-40B4-BE49-F238E27FC236}">
                  <a16:creationId xmlns:a16="http://schemas.microsoft.com/office/drawing/2014/main" id="{96F21335-69F6-455F-B917-5BA29444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6793" y="4125672"/>
              <a:ext cx="1423829" cy="89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    Аналитическая обработка </a:t>
              </a: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данных</a:t>
              </a:r>
            </a:p>
          </p:txBody>
        </p:sp>
        <p:sp>
          <p:nvSpPr>
            <p:cNvPr id="17" name="TextBox 37">
              <a:extLst>
                <a:ext uri="{FF2B5EF4-FFF2-40B4-BE49-F238E27FC236}">
                  <a16:creationId xmlns:a16="http://schemas.microsoft.com/office/drawing/2014/main" id="{6D80E367-8BC9-4483-996B-34479F239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3766" y="4964985"/>
              <a:ext cx="1494898" cy="954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 dirty="0">
                  <a:latin typeface="Arial Narrow" panose="020B0606020202030204" pitchFamily="34" charset="0"/>
                </a:rPr>
                <a:t>Управление справочными и реестровыми данными</a:t>
              </a:r>
            </a:p>
          </p:txBody>
        </p:sp>
        <p:sp>
          <p:nvSpPr>
            <p:cNvPr id="18" name="TextBox 38">
              <a:extLst>
                <a:ext uri="{FF2B5EF4-FFF2-40B4-BE49-F238E27FC236}">
                  <a16:creationId xmlns:a16="http://schemas.microsoft.com/office/drawing/2014/main" id="{7197E329-7481-4EAF-8930-E19EDDA7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8114" y="4994413"/>
              <a:ext cx="1323841" cy="693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r>
                <a:rPr lang="ru-RU" altLang="ru-RU" sz="1400" dirty="0">
                  <a:latin typeface="Arial Narrow" panose="020B0606020202030204" pitchFamily="34" charset="0"/>
                </a:rPr>
                <a:t>Управление документами </a:t>
              </a: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и контентом</a:t>
              </a:r>
            </a:p>
          </p:txBody>
        </p:sp>
        <p:sp>
          <p:nvSpPr>
            <p:cNvPr id="19" name="TextBox 43">
              <a:extLst>
                <a:ext uri="{FF2B5EF4-FFF2-40B4-BE49-F238E27FC236}">
                  <a16:creationId xmlns:a16="http://schemas.microsoft.com/office/drawing/2014/main" id="{67DC67B7-B878-46EF-B946-8EC241269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4917" y="4262608"/>
              <a:ext cx="1666875" cy="73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Arial Narrow" panose="020B0606020202030204" pitchFamily="34" charset="0"/>
                </a:rPr>
                <a:t>Интеграция </a:t>
              </a:r>
              <a:br>
                <a:rPr lang="ru-RU" altLang="ru-RU" sz="1400">
                  <a:latin typeface="Arial Narrow" panose="020B0606020202030204" pitchFamily="34" charset="0"/>
                </a:rPr>
              </a:br>
              <a:r>
                <a:rPr lang="ru-RU" altLang="ru-RU" sz="1400">
                  <a:latin typeface="Arial Narrow" panose="020B0606020202030204" pitchFamily="34" charset="0"/>
                </a:rPr>
                <a:t>   данных и интер-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>
                  <a:latin typeface="Arial Narrow" panose="020B0606020202030204" pitchFamily="34" charset="0"/>
                </a:rPr>
                <a:t>      операбельность</a:t>
              </a:r>
            </a:p>
          </p:txBody>
        </p:sp>
        <p:sp>
          <p:nvSpPr>
            <p:cNvPr id="20" name="TextBox 44">
              <a:extLst>
                <a:ext uri="{FF2B5EF4-FFF2-40B4-BE49-F238E27FC236}">
                  <a16:creationId xmlns:a16="http://schemas.microsoft.com/office/drawing/2014/main" id="{153A2353-E24C-497A-84B6-6D2BBD2EFD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141" y="3551205"/>
              <a:ext cx="1337543" cy="307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/>
              <a:r>
                <a:rPr lang="ru-RU" altLang="ru-RU" sz="1400">
                  <a:latin typeface="Arial Narrow" panose="020B0606020202030204" pitchFamily="34" charset="0"/>
                </a:rPr>
                <a:t>Защита данных</a:t>
              </a:r>
            </a:p>
          </p:txBody>
        </p:sp>
        <p:sp>
          <p:nvSpPr>
            <p:cNvPr id="21" name="TextBox 45">
              <a:extLst>
                <a:ext uri="{FF2B5EF4-FFF2-40B4-BE49-F238E27FC236}">
                  <a16:creationId xmlns:a16="http://schemas.microsoft.com/office/drawing/2014/main" id="{690ECB0E-DC2A-4307-9135-8B96A7B4E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57366" y="2415832"/>
              <a:ext cx="1030630" cy="738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ru-RU" altLang="ru-RU" sz="1400" dirty="0">
                  <a:latin typeface="Arial Narrow" panose="020B0606020202030204" pitchFamily="34" charset="0"/>
                </a:rPr>
                <a:t>Хранение    </a:t>
              </a: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и операции </a:t>
              </a: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с данными</a:t>
              </a:r>
            </a:p>
          </p:txBody>
        </p:sp>
        <p:sp>
          <p:nvSpPr>
            <p:cNvPr id="22" name="Овал 46">
              <a:extLst>
                <a:ext uri="{FF2B5EF4-FFF2-40B4-BE49-F238E27FC236}">
                  <a16:creationId xmlns:a16="http://schemas.microsoft.com/office/drawing/2014/main" id="{3D8496AF-9E5A-4E8D-BE83-DF676ECD48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5650" y="2921768"/>
              <a:ext cx="1533525" cy="1543050"/>
            </a:xfrm>
            <a:prstGeom prst="ellipse">
              <a:avLst/>
            </a:prstGeom>
            <a:solidFill>
              <a:srgbClr val="FFFFFF"/>
            </a:solidFill>
            <a:ln w="12700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ru-RU" altLang="ru-RU" sz="1400">
                <a:latin typeface="Arial Narrow" panose="020B0606020202030204" pitchFamily="34" charset="0"/>
              </a:endParaRPr>
            </a:p>
          </p:txBody>
        </p:sp>
        <p:sp>
          <p:nvSpPr>
            <p:cNvPr id="23" name="TextBox 47">
              <a:extLst>
                <a:ext uri="{FF2B5EF4-FFF2-40B4-BE49-F238E27FC236}">
                  <a16:creationId xmlns:a16="http://schemas.microsoft.com/office/drawing/2014/main" id="{E5D928C1-BFB5-4F6B-B34C-A4DD3BD9A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4633" y="3209216"/>
              <a:ext cx="1695450" cy="71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888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21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7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45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45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400" dirty="0">
                  <a:latin typeface="Arial Narrow" panose="020B0606020202030204" pitchFamily="34" charset="0"/>
                </a:rPr>
                <a:t>Регулирование </a:t>
              </a:r>
              <a:br>
                <a:rPr lang="ru-RU" altLang="ru-RU" sz="1400" dirty="0">
                  <a:latin typeface="Arial Narrow" panose="020B0606020202030204" pitchFamily="34" charset="0"/>
                </a:rPr>
              </a:br>
              <a:r>
                <a:rPr lang="ru-RU" altLang="ru-RU" sz="1400" dirty="0">
                  <a:latin typeface="Arial Narrow" panose="020B0606020202030204" pitchFamily="34" charset="0"/>
                </a:rPr>
                <a:t>в сфере управления данными</a:t>
              </a:r>
            </a:p>
          </p:txBody>
        </p:sp>
      </p:grp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F92E0A5-DF4C-41DC-8DBF-7D1A24A25385}"/>
              </a:ext>
            </a:extLst>
          </p:cNvPr>
          <p:cNvSpPr/>
          <p:nvPr/>
        </p:nvSpPr>
        <p:spPr>
          <a:xfrm>
            <a:off x="6981900" y="1611577"/>
            <a:ext cx="5087262" cy="521168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66700" indent="-266700" defTabSz="457200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alt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данными</a:t>
            </a:r>
            <a:br>
              <a:rPr lang="ru-RU" alt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рассматривает информационные ресурсы как корпоративные активы </a:t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извлечения из них ценности </a:t>
            </a:r>
            <a:b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точки зрения бизнеса</a:t>
            </a:r>
            <a:endParaRPr lang="ru-RU" alt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alt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Меры </a:t>
            </a: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ценности </a:t>
            </a:r>
            <a:b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информационного актива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-274638" defTabSz="4572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критичность </a:t>
            </a:r>
          </a:p>
          <a:p>
            <a:pPr marL="541338" indent="-274638" defTabSz="4572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важность </a:t>
            </a:r>
          </a:p>
          <a:p>
            <a:pPr marL="541338" indent="-274638" defTabSz="4572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i="1" dirty="0">
                <a:latin typeface="Arial" panose="020B0604020202020204" pitchFamily="34" charset="0"/>
                <a:cs typeface="Arial" panose="020B0604020202020204" pitchFamily="34" charset="0"/>
              </a:rPr>
              <a:t>качество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41338" indent="-274638" defTabSz="45720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стоимость</a:t>
            </a:r>
          </a:p>
          <a:p>
            <a:pPr marL="266700" indent="-2667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Качество данных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соответствие данных согласованным требованиям к данным с точки зрения их применения</a:t>
            </a: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C1E75C2-34A3-43F8-8F21-F5BF43C8CA23}"/>
              </a:ext>
            </a:extLst>
          </p:cNvPr>
          <p:cNvSpPr/>
          <p:nvPr/>
        </p:nvSpPr>
        <p:spPr bwMode="auto">
          <a:xfrm rot="20338325">
            <a:off x="2288885" y="3277367"/>
            <a:ext cx="3131871" cy="1358992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4A11FAC2-E647-4901-A5F3-B51BE3CAF724}"/>
              </a:ext>
            </a:extLst>
          </p:cNvPr>
          <p:cNvSpPr/>
          <p:nvPr/>
        </p:nvSpPr>
        <p:spPr bwMode="auto">
          <a:xfrm rot="1230687">
            <a:off x="3328628" y="1551327"/>
            <a:ext cx="2351946" cy="152959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DA061524-CBDA-40DD-8A21-69559DD88E89}"/>
              </a:ext>
            </a:extLst>
          </p:cNvPr>
          <p:cNvSpPr/>
          <p:nvPr/>
        </p:nvSpPr>
        <p:spPr bwMode="auto">
          <a:xfrm>
            <a:off x="3189422" y="5110765"/>
            <a:ext cx="1279101" cy="147383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2" name="Номер слайда 2">
            <a:extLst>
              <a:ext uri="{FF2B5EF4-FFF2-40B4-BE49-F238E27FC236}">
                <a16:creationId xmlns:a16="http://schemas.microsoft.com/office/drawing/2014/main" id="{92408332-7176-4CEF-9089-FA62D27CE187}"/>
              </a:ext>
            </a:extLst>
          </p:cNvPr>
          <p:cNvSpPr txBox="1">
            <a:spLocks/>
          </p:cNvSpPr>
          <p:nvPr/>
        </p:nvSpPr>
        <p:spPr bwMode="gray">
          <a:xfrm>
            <a:off x="10991571" y="7203291"/>
            <a:ext cx="497545" cy="3861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ru-RU"/>
              <a:t>1</a:t>
            </a:r>
            <a:endParaRPr lang="ru-RU" altLang="ru-RU" dirty="0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D64469B-73D1-45A8-9A72-B9236F5FC278}"/>
              </a:ext>
            </a:extLst>
          </p:cNvPr>
          <p:cNvSpPr/>
          <p:nvPr/>
        </p:nvSpPr>
        <p:spPr bwMode="auto">
          <a:xfrm>
            <a:off x="2198468" y="2292006"/>
            <a:ext cx="1105542" cy="1258401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99233" y="2373506"/>
            <a:ext cx="360676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67677" y="5168777"/>
            <a:ext cx="354400" cy="37188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2627" y="2891133"/>
            <a:ext cx="337154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1606884" y="1288733"/>
            <a:ext cx="14317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ru-RU" altLang="ru-RU" sz="1600" dirty="0">
                <a:solidFill>
                  <a:srgbClr val="002060"/>
                </a:solidFill>
                <a:latin typeface="Arial" panose="020B0604020202020204" pitchFamily="34" charset="0"/>
              </a:rPr>
              <a:t>Области </a:t>
            </a:r>
            <a:br>
              <a:rPr lang="ru-RU" altLang="ru-RU" sz="16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ru-RU" altLang="ru-RU" sz="1600" dirty="0">
                <a:solidFill>
                  <a:srgbClr val="002060"/>
                </a:solidFill>
                <a:latin typeface="Arial" panose="020B0604020202020204" pitchFamily="34" charset="0"/>
              </a:rPr>
              <a:t>управления </a:t>
            </a:r>
            <a:br>
              <a:rPr lang="ru-RU" altLang="ru-RU" sz="16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ru-RU" altLang="ru-RU" sz="1600" dirty="0">
                <a:solidFill>
                  <a:srgbClr val="002060"/>
                </a:solidFill>
                <a:latin typeface="Arial" panose="020B0604020202020204" pitchFamily="34" charset="0"/>
              </a:rPr>
              <a:t>данными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5049" y="1216596"/>
            <a:ext cx="1719057" cy="57554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DQ:</a:t>
            </a:r>
            <a:endParaRPr lang="ru-RU" sz="16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Ввод данных</a:t>
            </a: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данных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Витрины для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</a:t>
            </a: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Хранилища данных</a:t>
            </a:r>
          </a:p>
          <a:p>
            <a:pPr marL="88900"/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Аналитические модели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8900"/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7BB30870-5C91-52CF-DC3C-DEC9663DD7E8}"/>
              </a:ext>
            </a:extLst>
          </p:cNvPr>
          <p:cNvCxnSpPr>
            <a:cxnSpLocks/>
          </p:cNvCxnSpPr>
          <p:nvPr/>
        </p:nvCxnSpPr>
        <p:spPr>
          <a:xfrm>
            <a:off x="427" y="1222168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EAC6A36F-DB1D-4821-816C-24E05AB8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894" y="20885"/>
            <a:ext cx="1391688" cy="181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0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7301" y="655593"/>
            <a:ext cx="10434330" cy="497314"/>
          </a:xfrm>
        </p:spPr>
        <p:txBody>
          <a:bodyPr>
            <a:noAutofit/>
          </a:bodyPr>
          <a:lstStyle/>
          <a:p>
            <a:pPr marL="355600" indent="-355600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3200" dirty="0" err="1">
                <a:solidFill>
                  <a:srgbClr val="990000"/>
                </a:solidFill>
                <a:cs typeface="Arial" panose="020B0604020202020204" pitchFamily="34" charset="0"/>
              </a:rPr>
              <a:t>Дедубликация</a:t>
            </a:r>
            <a:r>
              <a:rPr lang="ru-RU" sz="3200" dirty="0">
                <a:solidFill>
                  <a:srgbClr val="990000"/>
                </a:solidFill>
                <a:cs typeface="Arial" panose="020B0604020202020204" pitchFamily="34" charset="0"/>
              </a:rPr>
              <a:t> и обогащение реестра ЛИЦА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20</a:t>
            </a:fld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1311578" y="1275462"/>
            <a:ext cx="7832421" cy="2853193"/>
          </a:xfrm>
        </p:spPr>
        <p:txBody>
          <a:bodyPr>
            <a:normAutofit fontScale="92500" lnSpcReduction="10000"/>
          </a:bodyPr>
          <a:lstStyle/>
          <a:p>
            <a:pPr marL="812800" lvl="1" indent="-355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Источники (в порядке важности) 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ЕГРЮЛ/ ЕГРИП (ФНС)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Инфоресурс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СПАРК-ШЛЮЗ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КГРКО (Банк России)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РУФР (Банк России)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ЕРСМП (ФНС)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БИК 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SWIFT (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Банк России)</a:t>
            </a:r>
          </a:p>
          <a:p>
            <a:pPr marL="1093788" indent="-285750"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Статрегистр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(Росстат)</a:t>
            </a:r>
          </a:p>
          <a:p>
            <a:pPr marL="812800" lvl="1" indent="-3556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ru-RU" sz="26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Правила кластеризации данных источников</a:t>
            </a:r>
          </a:p>
          <a:p>
            <a:pPr marL="0" indent="0">
              <a:spcBef>
                <a:spcPts val="1800"/>
              </a:spcBef>
              <a:buNone/>
            </a:pPr>
            <a:endParaRPr lang="ru-RU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364"/>
              </p:ext>
            </p:extLst>
          </p:nvPr>
        </p:nvGraphicFramePr>
        <p:xfrm>
          <a:off x="1964574" y="4128655"/>
          <a:ext cx="7692044" cy="2764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4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7"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Поля кластеризации</a:t>
                      </a:r>
                    </a:p>
                  </a:txBody>
                  <a:tcPr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Пояснение</a:t>
                      </a:r>
                    </a:p>
                  </a:txBody>
                  <a:tcPr anchor="ctr">
                    <a:solidFill>
                      <a:srgbClr val="86B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3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ИНН, ОГРН/ОГРНИП + дата ОГРН/ОГРНИП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Bef>
                          <a:spcPts val="500"/>
                        </a:spcBef>
                        <a:spcAft>
                          <a:spcPts val="1000"/>
                        </a:spcAft>
                      </a:pPr>
                      <a:r>
                        <a:rPr lang="ru-RU" sz="14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Сильное правило</a:t>
                      </a:r>
                      <a:r>
                        <a:rPr lang="ru-RU" sz="14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по двум основным идентификаторам и дате</a:t>
                      </a:r>
                      <a:endParaRPr lang="ru-RU" sz="14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ИНН, ОГРН/ОГРНИП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Ослабленное правило по двум основным идентификаторам без даты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02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ИНН + дата ИНН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или ОГРН/ОГРНИП +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дата ОГРН/ОГРНИП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одному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из основных идентификаторов и его дате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02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ИНН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КПП или ОГРН/ОГРНИП</a:t>
                      </a:r>
                      <a:r>
                        <a:rPr lang="ru-RU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КПП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одному из основных и дополнительному идентификатору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027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ИНН или ОГРН/ОГРНИП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 одному из основных идентификаторов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48D4989-4A0D-28E1-8388-C51B84A84AD1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74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34135" y="619406"/>
            <a:ext cx="8911687" cy="646332"/>
          </a:xfrm>
        </p:spPr>
        <p:txBody>
          <a:bodyPr/>
          <a:lstStyle/>
          <a:p>
            <a:r>
              <a:rPr lang="ru-RU" dirty="0">
                <a:solidFill>
                  <a:srgbClr val="990000"/>
                </a:solidFill>
                <a:cs typeface="Arial" panose="020B0604020202020204" pitchFamily="34" charset="0"/>
              </a:rPr>
              <a:t>Оценка качества ЕГРЮЛ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21</a:t>
            </a:fld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531807"/>
              </p:ext>
            </p:extLst>
          </p:nvPr>
        </p:nvGraphicFramePr>
        <p:xfrm>
          <a:off x="2491038" y="1978901"/>
          <a:ext cx="4343871" cy="160556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882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1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Характеристика 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ошибок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НГ брака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ВГ брака</a:t>
                      </a:r>
                      <a:endParaRPr lang="ru-RU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39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ru-RU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4,83%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28,55%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28,96%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502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ru-RU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Полнота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3,24%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19,38%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45,35%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502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ru-RU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Целостность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1,32%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1,32%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1,32%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6824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ru-RU" sz="16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Допустимость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0,04%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>
                          <a:effectLst/>
                        </a:rPr>
                        <a:t>0,12%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0" u="none" strike="noStrike" dirty="0">
                          <a:effectLst/>
                        </a:rPr>
                        <a:t>0,12%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502">
                <a:tc>
                  <a:txBody>
                    <a:bodyPr/>
                    <a:lstStyle/>
                    <a:p>
                      <a:pPr marL="90488" indent="0" algn="l" fontAlgn="ctr"/>
                      <a:r>
                        <a:rPr lang="ru-RU" sz="16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Общий итог 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u="none" strike="noStrike" dirty="0">
                          <a:effectLst/>
                        </a:rPr>
                        <a:t>3,16%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b="1" u="none" strike="noStrike" dirty="0">
                          <a:effectLst/>
                        </a:rPr>
                        <a:t>28,55%</a:t>
                      </a:r>
                      <a:endParaRPr lang="ru-RU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600" u="none" strike="noStrike" dirty="0">
                          <a:effectLst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Овал 6"/>
          <p:cNvSpPr/>
          <p:nvPr/>
        </p:nvSpPr>
        <p:spPr>
          <a:xfrm>
            <a:off x="4431749" y="2306448"/>
            <a:ext cx="2512381" cy="2929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011677"/>
              </p:ext>
            </p:extLst>
          </p:nvPr>
        </p:nvGraphicFramePr>
        <p:xfrm>
          <a:off x="2464707" y="4207606"/>
          <a:ext cx="7250545" cy="24006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1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9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338">
                <a:tc>
                  <a:txBody>
                    <a:bodyPr/>
                    <a:lstStyle/>
                    <a:p>
                      <a:pPr marL="92075" indent="0" algn="ctr" fontAlgn="ctr"/>
                      <a:r>
                        <a:rPr lang="ru-RU" sz="105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Характеристика и проверки</a:t>
                      </a: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ошибок</a:t>
                      </a: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проверок</a:t>
                      </a: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Доля ошибок</a:t>
                      </a:r>
                    </a:p>
                  </a:txBody>
                  <a:tcPr marL="7620" marR="7620" marT="7620" marB="0" anchor="ctr">
                    <a:solidFill>
                      <a:srgbClr val="86BC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Согласованность</a:t>
                      </a:r>
                      <a:endParaRPr lang="ru-RU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1 056 826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21 898 128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4,83%</a:t>
                      </a:r>
                      <a:endParaRPr lang="ru-RU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Сумма долей в УК в точности равна 100%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1 042 056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3 649 688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</a:rPr>
                        <a:t>28,55%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Дублирующиеся</a:t>
                      </a: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лицензии отсутствуют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10 343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3 649 688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0,28%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Основной код ОКВЭД ровно один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4 293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3 649 688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0,12%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Совпадает КПП в записи об учете </a:t>
                      </a:r>
                      <a:b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налоговом органе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102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3 649 688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0,0028%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Совпадает ИНН в записи об учете </a:t>
                      </a:r>
                      <a:b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налоговом органе </a:t>
                      </a:r>
                      <a:endParaRPr lang="en-US" sz="1400" u="none" strike="noStrike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</a:rPr>
                        <a:t>16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>
                          <a:effectLst/>
                        </a:rPr>
                        <a:t>3 649 688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0,0005%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92075" indent="0" algn="l" fontAlgn="ctr"/>
                      <a:r>
                        <a:rPr lang="ru-RU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Ровно одна запись по сочетанию ИНН и ОГРН 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16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3 649 688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u="none" strike="noStrike" dirty="0">
                          <a:effectLst/>
                        </a:rPr>
                        <a:t>0,0005%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1743437" y="1530594"/>
            <a:ext cx="3805337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ru-RU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Интегральные метрики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743437" y="3805152"/>
            <a:ext cx="4998548" cy="3970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  <a:defRPr/>
            </a:pPr>
            <a:r>
              <a:rPr lang="ru-RU" sz="22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Проверки и детальная метрика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17546" y="1927626"/>
            <a:ext cx="4974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Доля ошибок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ru-RU" i="1" dirty="0">
                <a:latin typeface="Arial" panose="020B0604020202020204" pitchFamily="34" charset="0"/>
                <a:cs typeface="Arial" panose="020B0604020202020204" pitchFamily="34" charset="0"/>
              </a:rPr>
              <a:t>Число ошибок / Число проверок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F438588-21C7-DAB2-CEDD-F05CF01B51E2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60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E1E8F-1CC8-20C8-5A26-3E2D96EB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5090"/>
            <a:ext cx="10551844" cy="650508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Сравнение метрик качества данных ЕГРЮЛ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CA3C098-6414-3A34-5301-91A194FE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EFCB09-B22D-3BDC-9E47-337A3CA8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26" r="57154"/>
          <a:stretch/>
        </p:blipFill>
        <p:spPr>
          <a:xfrm>
            <a:off x="199533" y="1837785"/>
            <a:ext cx="6228975" cy="3275491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C6851-B5AB-A8A7-983D-A91FDEAF4799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6835867-71A9-5C5F-DE83-98FA4BE8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07" t="11992" r="16383"/>
          <a:stretch/>
        </p:blipFill>
        <p:spPr>
          <a:xfrm>
            <a:off x="6096001" y="1625098"/>
            <a:ext cx="5896466" cy="3607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E67D7-52CE-8E5A-ACD5-73064687BC99}"/>
              </a:ext>
            </a:extLst>
          </p:cNvPr>
          <p:cNvSpPr txBox="1"/>
          <p:nvPr/>
        </p:nvSpPr>
        <p:spPr>
          <a:xfrm>
            <a:off x="764660" y="1438699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оли ошибок при проверке данных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60A81-4D81-FE4F-9E63-0E420CC1E264}"/>
              </a:ext>
            </a:extLst>
          </p:cNvPr>
          <p:cNvSpPr txBox="1"/>
          <p:nvPr/>
        </p:nvSpPr>
        <p:spPr>
          <a:xfrm>
            <a:off x="7245928" y="1440432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Оценка числа бракованных записей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10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C9310-2034-1FA8-E2A4-3EA0A2BE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692" y="671814"/>
            <a:ext cx="10543308" cy="640445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accent1">
                    <a:lumMod val="75000"/>
                  </a:schemeClr>
                </a:solidFill>
              </a:rPr>
              <a:t>Оценка качества Реестра производителей «ювелирки»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462225-DD07-F0EB-AAF5-E23D5578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23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86DF98-88AB-5182-AF96-D41398909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79" y="1471612"/>
            <a:ext cx="9370276" cy="523970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BEF84B6-5F72-D9D3-0F6C-9B0F3FA621F9}"/>
              </a:ext>
            </a:extLst>
          </p:cNvPr>
          <p:cNvSpPr/>
          <p:nvPr/>
        </p:nvSpPr>
        <p:spPr>
          <a:xfrm>
            <a:off x="8603673" y="4724399"/>
            <a:ext cx="2078182" cy="1523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FE359A5-73AF-E1F0-9906-1424FF30465F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728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81BFC4-F896-304D-4738-1DE337FC9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02" y="624110"/>
            <a:ext cx="10659497" cy="73363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990000"/>
                </a:solidFill>
                <a:cs typeface="Arial" panose="020B0604020202020204" pitchFamily="34" charset="0"/>
              </a:rPr>
              <a:t>Конвейер обеспечения достоверности данных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41F73C-D1A2-D216-8AC0-B2DF777E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24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0839047-1016-B23F-7D62-9DE8B35FE420}"/>
              </a:ext>
            </a:extLst>
          </p:cNvPr>
          <p:cNvGrpSpPr/>
          <p:nvPr/>
        </p:nvGrpSpPr>
        <p:grpSpPr>
          <a:xfrm>
            <a:off x="687388" y="2857699"/>
            <a:ext cx="11251843" cy="1378143"/>
            <a:chOff x="418882" y="2919147"/>
            <a:chExt cx="9303607" cy="1139520"/>
          </a:xfrm>
        </p:grpSpPr>
        <p:sp>
          <p:nvSpPr>
            <p:cNvPr id="6" name="Пятиугольник 4">
              <a:extLst>
                <a:ext uri="{FF2B5EF4-FFF2-40B4-BE49-F238E27FC236}">
                  <a16:creationId xmlns:a16="http://schemas.microsoft.com/office/drawing/2014/main" id="{E5BD5E71-F61E-0C5B-F899-BD727FCDA5AE}"/>
                </a:ext>
              </a:extLst>
            </p:cNvPr>
            <p:cNvSpPr/>
            <p:nvPr/>
          </p:nvSpPr>
          <p:spPr>
            <a:xfrm>
              <a:off x="418882" y="2920660"/>
              <a:ext cx="1256438" cy="1138007"/>
            </a:xfrm>
            <a:prstGeom prst="homePlat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Контроль данных</a:t>
              </a:r>
              <a:endParaRPr lang="ru-RU" sz="1693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7" name="Нашивка 5">
              <a:extLst>
                <a:ext uri="{FF2B5EF4-FFF2-40B4-BE49-F238E27FC236}">
                  <a16:creationId xmlns:a16="http://schemas.microsoft.com/office/drawing/2014/main" id="{0C69F5C6-AFC4-24A8-4634-F8BC692B0DD3}"/>
                </a:ext>
              </a:extLst>
            </p:cNvPr>
            <p:cNvSpPr/>
            <p:nvPr/>
          </p:nvSpPr>
          <p:spPr>
            <a:xfrm>
              <a:off x="1117667" y="2920659"/>
              <a:ext cx="2035242" cy="113800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1" defTabSz="552938">
                <a:spcBef>
                  <a:spcPts val="726"/>
                </a:spcBef>
                <a:buClr>
                  <a:srgbClr val="4F81BD"/>
                </a:buClr>
              </a:pPr>
              <a:endParaRPr lang="ru-RU" sz="1693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6C77CA-0CCC-DA9C-6D6F-DDF0CB295477}"/>
                </a:ext>
              </a:extLst>
            </p:cNvPr>
            <p:cNvSpPr txBox="1"/>
            <p:nvPr/>
          </p:nvSpPr>
          <p:spPr>
            <a:xfrm>
              <a:off x="1447824" y="3120037"/>
              <a:ext cx="1462448" cy="72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algn="r"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Измерение</a:t>
              </a:r>
            </a:p>
            <a:p>
              <a:pPr marL="0" lvl="1" algn="r"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показателей</a:t>
              </a:r>
            </a:p>
            <a:p>
              <a:pPr marL="0" lvl="1" algn="r"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достоверности </a:t>
              </a:r>
            </a:p>
          </p:txBody>
        </p:sp>
        <p:sp>
          <p:nvSpPr>
            <p:cNvPr id="9" name="Нашивка 7">
              <a:extLst>
                <a:ext uri="{FF2B5EF4-FFF2-40B4-BE49-F238E27FC236}">
                  <a16:creationId xmlns:a16="http://schemas.microsoft.com/office/drawing/2014/main" id="{76D62BFE-31EE-FAAD-7F01-812BD29D6062}"/>
                </a:ext>
              </a:extLst>
            </p:cNvPr>
            <p:cNvSpPr/>
            <p:nvPr/>
          </p:nvSpPr>
          <p:spPr>
            <a:xfrm>
              <a:off x="2618413" y="2920366"/>
              <a:ext cx="1897975" cy="1138007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C96D0-7B58-B12A-26CC-D26C25C0D5AF}"/>
                </a:ext>
              </a:extLst>
            </p:cNvPr>
            <p:cNvSpPr txBox="1"/>
            <p:nvPr/>
          </p:nvSpPr>
          <p:spPr>
            <a:xfrm>
              <a:off x="2934273" y="3149929"/>
              <a:ext cx="1493707" cy="72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Мониторинг качества </a:t>
              </a:r>
              <a:b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данных</a:t>
              </a:r>
            </a:p>
          </p:txBody>
        </p:sp>
        <p:sp>
          <p:nvSpPr>
            <p:cNvPr id="11" name="Нашивка 9">
              <a:extLst>
                <a:ext uri="{FF2B5EF4-FFF2-40B4-BE49-F238E27FC236}">
                  <a16:creationId xmlns:a16="http://schemas.microsoft.com/office/drawing/2014/main" id="{623B5303-982F-8B87-5A1E-3EDEDA3A6F1B}"/>
                </a:ext>
              </a:extLst>
            </p:cNvPr>
            <p:cNvSpPr/>
            <p:nvPr/>
          </p:nvSpPr>
          <p:spPr>
            <a:xfrm>
              <a:off x="3989029" y="2919757"/>
              <a:ext cx="2043625" cy="1130980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545FB9-D066-8B32-D51D-5464B01E8AAE}"/>
                </a:ext>
              </a:extLst>
            </p:cNvPr>
            <p:cNvSpPr txBox="1"/>
            <p:nvPr/>
          </p:nvSpPr>
          <p:spPr>
            <a:xfrm>
              <a:off x="4560749" y="3112401"/>
              <a:ext cx="1381635" cy="722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Управление инцидентами/ проблемами</a:t>
              </a:r>
            </a:p>
          </p:txBody>
        </p:sp>
        <p:sp>
          <p:nvSpPr>
            <p:cNvPr id="13" name="Нашивка 13">
              <a:extLst>
                <a:ext uri="{FF2B5EF4-FFF2-40B4-BE49-F238E27FC236}">
                  <a16:creationId xmlns:a16="http://schemas.microsoft.com/office/drawing/2014/main" id="{28118A22-AC42-F570-7D7D-BD50A7828318}"/>
                </a:ext>
              </a:extLst>
            </p:cNvPr>
            <p:cNvSpPr/>
            <p:nvPr/>
          </p:nvSpPr>
          <p:spPr>
            <a:xfrm>
              <a:off x="5499480" y="2919147"/>
              <a:ext cx="1517606" cy="1123953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BC9A46-BD85-3F68-6921-16635CE670B5}"/>
                </a:ext>
              </a:extLst>
            </p:cNvPr>
            <p:cNvSpPr txBox="1"/>
            <p:nvPr/>
          </p:nvSpPr>
          <p:spPr>
            <a:xfrm>
              <a:off x="6002283" y="3231134"/>
              <a:ext cx="992560" cy="507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105875"/>
              <a: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Очистка данных</a:t>
              </a:r>
            </a:p>
          </p:txBody>
        </p:sp>
        <p:sp>
          <p:nvSpPr>
            <p:cNvPr id="15" name="Нашивка 15">
              <a:extLst>
                <a:ext uri="{FF2B5EF4-FFF2-40B4-BE49-F238E27FC236}">
                  <a16:creationId xmlns:a16="http://schemas.microsoft.com/office/drawing/2014/main" id="{E4F65764-B7BB-F061-7820-A4419AE101A2}"/>
                </a:ext>
              </a:extLst>
            </p:cNvPr>
            <p:cNvSpPr/>
            <p:nvPr/>
          </p:nvSpPr>
          <p:spPr>
            <a:xfrm>
              <a:off x="6480369" y="2921403"/>
              <a:ext cx="1895649" cy="1123952"/>
            </a:xfrm>
            <a:prstGeom prst="chevron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39F3A2-2C2D-D6ED-918F-52575C131B03}"/>
                </a:ext>
              </a:extLst>
            </p:cNvPr>
            <p:cNvSpPr txBox="1"/>
            <p:nvPr/>
          </p:nvSpPr>
          <p:spPr>
            <a:xfrm>
              <a:off x="6897173" y="2985649"/>
              <a:ext cx="1259121" cy="93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05875"/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Раскрытие сведений</a:t>
              </a:r>
              <a:b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93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 качестве данных</a:t>
              </a:r>
            </a:p>
          </p:txBody>
        </p:sp>
        <p:sp>
          <p:nvSpPr>
            <p:cNvPr id="17" name="Нашивка 1">
              <a:extLst>
                <a:ext uri="{FF2B5EF4-FFF2-40B4-BE49-F238E27FC236}">
                  <a16:creationId xmlns:a16="http://schemas.microsoft.com/office/drawing/2014/main" id="{D596FD5E-C281-8F6E-2323-5AFAD8189B73}"/>
                </a:ext>
              </a:extLst>
            </p:cNvPr>
            <p:cNvSpPr/>
            <p:nvPr/>
          </p:nvSpPr>
          <p:spPr>
            <a:xfrm>
              <a:off x="7826841" y="2919147"/>
              <a:ext cx="1895648" cy="1100804"/>
            </a:xfrm>
            <a:prstGeom prst="chevron">
              <a:avLst>
                <a:gd name="adj" fmla="val 51359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105875"/>
              <a:endParaRPr lang="ru-RU" sz="2177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0E70EED-FAA7-7DC1-9509-1B2E6785F71D}"/>
                </a:ext>
              </a:extLst>
            </p:cNvPr>
            <p:cNvSpPr txBox="1"/>
            <p:nvPr/>
          </p:nvSpPr>
          <p:spPr>
            <a:xfrm>
              <a:off x="8194929" y="2985648"/>
              <a:ext cx="1394791" cy="937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105875"/>
              <a: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Обратная </a:t>
              </a:r>
              <a:b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связь </a:t>
              </a:r>
              <a:b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ru-RU" sz="1693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с источником данных</a:t>
              </a:r>
            </a:p>
          </p:txBody>
        </p:sp>
      </p:grpSp>
      <p:sp>
        <p:nvSpPr>
          <p:cNvPr id="19" name="Скругленная прямоугольная выноска 23">
            <a:extLst>
              <a:ext uri="{FF2B5EF4-FFF2-40B4-BE49-F238E27FC236}">
                <a16:creationId xmlns:a16="http://schemas.microsoft.com/office/drawing/2014/main" id="{A661AE13-8BEC-2F9E-E02B-18CB8E16F628}"/>
              </a:ext>
            </a:extLst>
          </p:cNvPr>
          <p:cNvSpPr/>
          <p:nvPr/>
        </p:nvSpPr>
        <p:spPr>
          <a:xfrm>
            <a:off x="1532502" y="4512767"/>
            <a:ext cx="4003515" cy="1094223"/>
          </a:xfrm>
          <a:prstGeom prst="wedgeRoundRectCallout">
            <a:avLst>
              <a:gd name="adj1" fmla="val -20708"/>
              <a:gd name="adj2" fmla="val -86466"/>
              <a:gd name="adj3" fmla="val 16667"/>
            </a:avLst>
          </a:prstGeom>
          <a:solidFill>
            <a:srgbClr val="FFFF9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Фиксация ошибок данных</a:t>
            </a:r>
          </a:p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Подсчёт ошибок данных</a:t>
            </a:r>
          </a:p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Расчёт метрик достоверности</a:t>
            </a:r>
          </a:p>
        </p:txBody>
      </p:sp>
      <p:sp>
        <p:nvSpPr>
          <p:cNvPr id="20" name="Скругленная прямоугольная выноска 20">
            <a:extLst>
              <a:ext uri="{FF2B5EF4-FFF2-40B4-BE49-F238E27FC236}">
                <a16:creationId xmlns:a16="http://schemas.microsoft.com/office/drawing/2014/main" id="{8A1B8D60-16F4-D3B7-1308-CF91AAD56B82}"/>
              </a:ext>
            </a:extLst>
          </p:cNvPr>
          <p:cNvSpPr/>
          <p:nvPr/>
        </p:nvSpPr>
        <p:spPr>
          <a:xfrm>
            <a:off x="3618107" y="1552295"/>
            <a:ext cx="4332690" cy="1031550"/>
          </a:xfrm>
          <a:prstGeom prst="wedgeRoundRectCallout">
            <a:avLst>
              <a:gd name="adj1" fmla="val -35639"/>
              <a:gd name="adj2" fmla="val 81754"/>
              <a:gd name="adj3" fmla="val 16667"/>
            </a:avLst>
          </a:prstGeom>
          <a:solidFill>
            <a:srgbClr val="FFFF9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Сравнение с уровнями качества </a:t>
            </a:r>
          </a:p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Извещение о нарушении </a:t>
            </a:r>
            <a:r>
              <a:rPr lang="en-US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DQA</a:t>
            </a:r>
          </a:p>
        </p:txBody>
      </p:sp>
      <p:sp>
        <p:nvSpPr>
          <p:cNvPr id="21" name="Скругленная прямоугольная выноска 23">
            <a:extLst>
              <a:ext uri="{FF2B5EF4-FFF2-40B4-BE49-F238E27FC236}">
                <a16:creationId xmlns:a16="http://schemas.microsoft.com/office/drawing/2014/main" id="{555735F6-DDAA-E812-CF42-E95F06927FDD}"/>
              </a:ext>
            </a:extLst>
          </p:cNvPr>
          <p:cNvSpPr/>
          <p:nvPr/>
        </p:nvSpPr>
        <p:spPr>
          <a:xfrm>
            <a:off x="6462105" y="4523142"/>
            <a:ext cx="4356586" cy="1094223"/>
          </a:xfrm>
          <a:prstGeom prst="wedgeRoundRectCallout">
            <a:avLst>
              <a:gd name="adj1" fmla="val 12263"/>
              <a:gd name="adj2" fmla="val -85940"/>
              <a:gd name="adj3" fmla="val 16667"/>
            </a:avLst>
          </a:prstGeom>
          <a:solidFill>
            <a:srgbClr val="FFFF99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Публикация отчёта о качестве</a:t>
            </a:r>
          </a:p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 к метаданным о качестве</a:t>
            </a:r>
          </a:p>
          <a:p>
            <a:pPr marL="215031" indent="-215031" defTabSz="1105875">
              <a:buFont typeface="Wingdings" panose="05000000000000000000" pitchFamily="2" charset="2"/>
              <a:buChar char="§"/>
              <a:defRPr/>
            </a:pPr>
            <a:r>
              <a:rPr lang="ru-RU" sz="19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Связывание с каталогом данных</a:t>
            </a: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3A769CB-C62F-5FDA-8187-9135CEE75469}"/>
              </a:ext>
            </a:extLst>
          </p:cNvPr>
          <p:cNvCxnSpPr>
            <a:cxnSpLocks/>
          </p:cNvCxnSpPr>
          <p:nvPr/>
        </p:nvCxnSpPr>
        <p:spPr>
          <a:xfrm>
            <a:off x="427" y="1208327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96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7A942-9EC0-4901-8DEB-90463F76F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38CDA1-C340-2EBE-97CE-CBB78938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2502" y="624110"/>
            <a:ext cx="10659497" cy="733635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990000"/>
                </a:solidFill>
                <a:cs typeface="Arial" panose="020B0604020202020204" pitchFamily="34" charset="0"/>
              </a:rPr>
              <a:t>Воронка расширенного качества данных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484669-3A49-0AAE-CD52-2869C7B7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25</a:t>
            </a:fld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B580CA9-989D-34C1-AC22-586740FB0EA9}"/>
              </a:ext>
            </a:extLst>
          </p:cNvPr>
          <p:cNvCxnSpPr>
            <a:cxnSpLocks/>
          </p:cNvCxnSpPr>
          <p:nvPr/>
        </p:nvCxnSpPr>
        <p:spPr>
          <a:xfrm>
            <a:off x="427" y="1208327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2B1E9115-C17A-EE3B-13C6-FB8EA88BD200}"/>
              </a:ext>
            </a:extLst>
          </p:cNvPr>
          <p:cNvSpPr/>
          <p:nvPr/>
        </p:nvSpPr>
        <p:spPr>
          <a:xfrm flipV="1">
            <a:off x="3807806" y="2974330"/>
            <a:ext cx="4475496" cy="3792932"/>
          </a:xfrm>
          <a:prstGeom prst="trapezoid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177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0C222E7B-A066-77BA-C5AD-6B46ACF414E4}"/>
              </a:ext>
            </a:extLst>
          </p:cNvPr>
          <p:cNvSpPr/>
          <p:nvPr/>
        </p:nvSpPr>
        <p:spPr>
          <a:xfrm>
            <a:off x="2325565" y="1440123"/>
            <a:ext cx="7466538" cy="48994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1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Доступные данные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426DD17-CB77-82C6-5C0A-6DAFE4C21B6B}"/>
              </a:ext>
            </a:extLst>
          </p:cNvPr>
          <p:cNvSpPr/>
          <p:nvPr/>
        </p:nvSpPr>
        <p:spPr>
          <a:xfrm>
            <a:off x="2813351" y="1953170"/>
            <a:ext cx="6511738" cy="48994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1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Своевременные данные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28FAF1-0D5F-15CD-0909-53742464AB96}"/>
              </a:ext>
            </a:extLst>
          </p:cNvPr>
          <p:cNvSpPr/>
          <p:nvPr/>
        </p:nvSpPr>
        <p:spPr>
          <a:xfrm>
            <a:off x="3265574" y="2466205"/>
            <a:ext cx="5595129" cy="489941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1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Релевантные данные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26BB0C7A-A8FA-E46C-B895-3700922D024A}"/>
              </a:ext>
            </a:extLst>
          </p:cNvPr>
          <p:cNvSpPr/>
          <p:nvPr/>
        </p:nvSpPr>
        <p:spPr>
          <a:xfrm>
            <a:off x="3975228" y="2974331"/>
            <a:ext cx="4101558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Согласованные 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350B161-2107-EA08-BE5D-44353015AA90}"/>
              </a:ext>
            </a:extLst>
          </p:cNvPr>
          <p:cNvSpPr/>
          <p:nvPr/>
        </p:nvSpPr>
        <p:spPr>
          <a:xfrm>
            <a:off x="4295667" y="3451714"/>
            <a:ext cx="3474683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Критические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3179849D-4E8F-A7A8-9EDD-FFB54689F371}"/>
              </a:ext>
            </a:extLst>
          </p:cNvPr>
          <p:cNvSpPr/>
          <p:nvPr/>
        </p:nvSpPr>
        <p:spPr>
          <a:xfrm>
            <a:off x="4474774" y="3929096"/>
            <a:ext cx="3116468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Полные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285E233A-C10B-1CBC-930B-40B5ACDC6533}"/>
              </a:ext>
            </a:extLst>
          </p:cNvPr>
          <p:cNvSpPr/>
          <p:nvPr/>
        </p:nvSpPr>
        <p:spPr>
          <a:xfrm>
            <a:off x="4690972" y="4394601"/>
            <a:ext cx="2698824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Допустимые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8BBAF9E9-281A-2304-DE03-1B66AD37DC05}"/>
              </a:ext>
            </a:extLst>
          </p:cNvPr>
          <p:cNvSpPr/>
          <p:nvPr/>
        </p:nvSpPr>
        <p:spPr>
          <a:xfrm>
            <a:off x="4968166" y="4864451"/>
            <a:ext cx="2206141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Целостные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B2FDDE2-C7B5-2255-3FB8-DF7B359FDC68}"/>
              </a:ext>
            </a:extLst>
          </p:cNvPr>
          <p:cNvSpPr/>
          <p:nvPr/>
        </p:nvSpPr>
        <p:spPr>
          <a:xfrm>
            <a:off x="5081108" y="5338018"/>
            <a:ext cx="1987787" cy="447320"/>
          </a:xfrm>
          <a:prstGeom prst="rect">
            <a:avLst/>
          </a:prstGeom>
          <a:solidFill>
            <a:srgbClr val="FFFF99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  <a:miter/>
          </a:ln>
          <a:effectLst/>
        </p:spPr>
        <p:txBody>
          <a:bodyPr rtlCol="0" anchor="ctr"/>
          <a:lstStyle/>
          <a:p>
            <a:pPr marL="0" marR="0" lvl="0" indent="0" algn="ctr" defTabSz="11058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177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Уникальные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50BE2B3-4280-EA8C-52C2-63ABE2AD1D49}"/>
              </a:ext>
            </a:extLst>
          </p:cNvPr>
          <p:cNvSpPr txBox="1"/>
          <p:nvPr/>
        </p:nvSpPr>
        <p:spPr>
          <a:xfrm>
            <a:off x="4829696" y="5811583"/>
            <a:ext cx="2344611" cy="836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105875"/>
            <a:r>
              <a:rPr lang="ru-RU" sz="2419" dirty="0">
                <a:solidFill>
                  <a:prstClr val="white"/>
                </a:solidFill>
                <a:latin typeface="Arial"/>
              </a:rPr>
              <a:t>Достоверные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3004980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4BBE-947C-7752-2499-A09DEF80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D48E7-6A93-DA04-05EC-B338767F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805" y="755589"/>
            <a:ext cx="10659497" cy="73363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3200" dirty="0">
                <a:solidFill>
                  <a:srgbClr val="990000"/>
                </a:solidFill>
                <a:cs typeface="Arial" panose="020B0604020202020204" pitchFamily="34" charset="0"/>
              </a:rPr>
              <a:t>Расширение спектра информационных активов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022EE4-A88A-8930-9B7C-C491CD4B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26</a:t>
            </a:fld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610A3128-0847-9751-FDA1-321E3E1FFA46}"/>
              </a:ext>
            </a:extLst>
          </p:cNvPr>
          <p:cNvCxnSpPr>
            <a:cxnSpLocks/>
          </p:cNvCxnSpPr>
          <p:nvPr/>
        </p:nvCxnSpPr>
        <p:spPr>
          <a:xfrm>
            <a:off x="427" y="1208327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04A4FCDC-4CD9-0D73-FC73-DDF5412A0097}"/>
              </a:ext>
            </a:extLst>
          </p:cNvPr>
          <p:cNvGrpSpPr/>
          <p:nvPr/>
        </p:nvGrpSpPr>
        <p:grpSpPr>
          <a:xfrm>
            <a:off x="869944" y="1670834"/>
            <a:ext cx="10557506" cy="4918013"/>
            <a:chOff x="719137" y="1216811"/>
            <a:chExt cx="8729493" cy="40664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D5E4E1-61C8-DB39-E745-2A15535AF658}"/>
                </a:ext>
              </a:extLst>
            </p:cNvPr>
            <p:cNvSpPr txBox="1"/>
            <p:nvPr/>
          </p:nvSpPr>
          <p:spPr>
            <a:xfrm>
              <a:off x="1498716" y="1216811"/>
              <a:ext cx="7949914" cy="40664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marL="215031" lvl="1" defTabSz="1105875">
                <a:defRPr/>
              </a:pPr>
              <a:r>
                <a:rPr lang="ru-RU" sz="1935" b="1" dirty="0">
                  <a:solidFill>
                    <a:prstClr val="black"/>
                  </a:solidFill>
                  <a:latin typeface="Arial"/>
                </a:rPr>
                <a:t>«Сырые» данные </a:t>
              </a:r>
            </a:p>
            <a:p>
              <a:pPr marL="215031" lvl="1" defTabSz="1105875">
                <a:defRPr/>
              </a:pPr>
              <a:r>
                <a:rPr lang="ru-RU" sz="1935" dirty="0">
                  <a:solidFill>
                    <a:prstClr val="black"/>
                  </a:solidFill>
                  <a:latin typeface="Arial"/>
                </a:rPr>
                <a:t>Собираемая отчётность и </a:t>
              </a:r>
              <a:r>
                <a:rPr lang="ru-RU" sz="1935" dirty="0" err="1">
                  <a:solidFill>
                    <a:prstClr val="black"/>
                  </a:solidFill>
                  <a:latin typeface="Arial"/>
                </a:rPr>
                <a:t>микроданные</a:t>
              </a:r>
              <a:r>
                <a:rPr lang="ru-RU" sz="1935" dirty="0">
                  <a:solidFill>
                    <a:prstClr val="black"/>
                  </a:solidFill>
                  <a:latin typeface="Arial"/>
                </a:rPr>
                <a:t>, события, сообщения, измерения </a:t>
              </a:r>
              <a:br>
                <a:rPr lang="ru-RU" sz="1935" dirty="0">
                  <a:solidFill>
                    <a:prstClr val="black"/>
                  </a:solidFill>
                  <a:latin typeface="Arial"/>
                </a:rPr>
              </a:br>
              <a:r>
                <a:rPr lang="ru-RU" sz="1935" dirty="0">
                  <a:solidFill>
                    <a:prstClr val="black"/>
                  </a:solidFill>
                  <a:latin typeface="Arial"/>
                </a:rPr>
                <a:t>с датчиков, данные </a:t>
              </a:r>
              <a:r>
                <a:rPr lang="en-US" sz="1935" dirty="0">
                  <a:solidFill>
                    <a:prstClr val="black"/>
                  </a:solidFill>
                  <a:latin typeface="Arial"/>
                </a:rPr>
                <a:t>API/web-</a:t>
              </a:r>
              <a:r>
                <a:rPr lang="ru-RU" sz="1935" dirty="0">
                  <a:solidFill>
                    <a:prstClr val="black"/>
                  </a:solidFill>
                  <a:latin typeface="Arial"/>
                </a:rPr>
                <a:t>сервиса,</a:t>
              </a:r>
            </a:p>
            <a:p>
              <a:pPr marL="215031" lvl="1" defTabSz="1105875">
                <a:spcBef>
                  <a:spcPts val="726"/>
                </a:spcBef>
                <a:defRPr/>
              </a:pPr>
              <a:r>
                <a:rPr lang="ru-RU" sz="1935" b="1" dirty="0">
                  <a:solidFill>
                    <a:prstClr val="black"/>
                  </a:solidFill>
                  <a:latin typeface="Arial"/>
                </a:rPr>
                <a:t>Информация</a:t>
              </a:r>
            </a:p>
            <a:p>
              <a:pPr marL="215031" lvl="1" defTabSz="1105875">
                <a:defRPr/>
              </a:pPr>
              <a:r>
                <a:rPr lang="ru-RU" sz="1935" dirty="0">
                  <a:solidFill>
                    <a:prstClr val="black"/>
                  </a:solidFill>
                  <a:latin typeface="Arial"/>
                </a:rPr>
                <a:t>Фактографические данные, реестры, классификаторы/ справочники, результаты обработки, документы, контент, архивы</a:t>
              </a:r>
            </a:p>
            <a:p>
              <a:pPr marL="215031" lvl="1" defTabSz="1105875">
                <a:spcBef>
                  <a:spcPts val="726"/>
                </a:spcBef>
                <a:defRPr/>
              </a:pPr>
              <a:r>
                <a:rPr lang="ru-RU" sz="1935" b="1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Метаданные</a:t>
              </a:r>
            </a:p>
            <a:p>
              <a:pPr marL="215031" lvl="1" defTabSz="1105875">
                <a:defRPr/>
              </a:pPr>
              <a:r>
                <a:rPr lang="ru-RU" sz="1935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Описания информационных активов, модели данных, технические метаданные</a:t>
              </a:r>
            </a:p>
            <a:p>
              <a:pPr marL="215031" lvl="1" defTabSz="1105875">
                <a:spcBef>
                  <a:spcPts val="672"/>
                </a:spcBef>
                <a:defRPr/>
              </a:pPr>
              <a:r>
                <a:rPr lang="ru-RU" sz="1935" b="1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Знания</a:t>
              </a:r>
              <a:r>
                <a:rPr lang="ru-RU" sz="1935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 </a:t>
              </a:r>
            </a:p>
            <a:p>
              <a:pPr marL="215031" lvl="1" defTabSz="1105875">
                <a:spcAft>
                  <a:spcPts val="726"/>
                </a:spcAft>
                <a:defRPr/>
              </a:pPr>
              <a:r>
                <a:rPr lang="ru-RU" sz="1935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Семантика предметных областей, описательные и прогнозные модели, имитация, рекомендации, отношения/связи, извлечение фактов и выявление тональности текста</a:t>
              </a:r>
              <a:endParaRPr lang="ru-RU" sz="1693" b="1" dirty="0">
                <a:solidFill>
                  <a:prstClr val="black"/>
                </a:solidFill>
                <a:highlight>
                  <a:srgbClr val="FFFF99"/>
                </a:highlight>
                <a:latin typeface="Arial"/>
              </a:endParaRPr>
            </a:p>
            <a:p>
              <a:pPr marL="215031" lvl="1" defTabSz="1105875">
                <a:defRPr/>
              </a:pPr>
              <a:r>
                <a:rPr lang="ru-RU" sz="1935" b="1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Артефакты искусственного интеллекта</a:t>
              </a:r>
              <a:r>
                <a:rPr lang="ru-RU" sz="1693" b="1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 </a:t>
              </a:r>
            </a:p>
            <a:p>
              <a:pPr marL="215031" lvl="1" defTabSz="1105875">
                <a:defRPr/>
              </a:pPr>
              <a:r>
                <a:rPr lang="ru-RU" sz="1935" dirty="0">
                  <a:solidFill>
                    <a:prstClr val="black"/>
                  </a:solidFill>
                  <a:highlight>
                    <a:srgbClr val="FFFF99"/>
                  </a:highlight>
                  <a:latin typeface="Arial"/>
                </a:rPr>
                <a:t>Предписывающие модели, распознавание/ генерация письменной и устной речи, распознавание образов, поиск и запросы на естественном язык</a:t>
              </a: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03BE27D9-3290-667D-A435-37472AB45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797" y="3626677"/>
              <a:ext cx="613408" cy="591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39E96093-D76F-E9A5-C221-D37C912C3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19137" y="4509452"/>
              <a:ext cx="613409" cy="629268"/>
            </a:xfrm>
            <a:prstGeom prst="rect">
              <a:avLst/>
            </a:prstGeom>
          </p:spPr>
        </p:pic>
        <p:sp>
          <p:nvSpPr>
            <p:cNvPr id="8" name="Блок-схема: данные 7">
              <a:extLst>
                <a:ext uri="{FF2B5EF4-FFF2-40B4-BE49-F238E27FC236}">
                  <a16:creationId xmlns:a16="http://schemas.microsoft.com/office/drawing/2014/main" id="{E5134151-410D-1F9E-003D-4ABD821A0D17}"/>
                </a:ext>
              </a:extLst>
            </p:cNvPr>
            <p:cNvSpPr/>
            <p:nvPr/>
          </p:nvSpPr>
          <p:spPr>
            <a:xfrm>
              <a:off x="828536" y="1216811"/>
              <a:ext cx="670180" cy="491480"/>
            </a:xfrm>
            <a:prstGeom prst="flowChartInputOutpu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05875">
                <a:defRPr/>
              </a:pPr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9" name="Блок-схема: данные 8">
              <a:extLst>
                <a:ext uri="{FF2B5EF4-FFF2-40B4-BE49-F238E27FC236}">
                  <a16:creationId xmlns:a16="http://schemas.microsoft.com/office/drawing/2014/main" id="{B584877A-671C-9ECE-1781-9A6CFC401D9E}"/>
                </a:ext>
              </a:extLst>
            </p:cNvPr>
            <p:cNvSpPr/>
            <p:nvPr/>
          </p:nvSpPr>
          <p:spPr>
            <a:xfrm>
              <a:off x="754352" y="1275057"/>
              <a:ext cx="670180" cy="492808"/>
            </a:xfrm>
            <a:prstGeom prst="flowChartInputOutpu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05875">
                <a:defRPr/>
              </a:pPr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0" name="Цилиндр 9">
              <a:extLst>
                <a:ext uri="{FF2B5EF4-FFF2-40B4-BE49-F238E27FC236}">
                  <a16:creationId xmlns:a16="http://schemas.microsoft.com/office/drawing/2014/main" id="{44F842BA-6FF0-9102-5E9F-DCD4D9642D86}"/>
                </a:ext>
              </a:extLst>
            </p:cNvPr>
            <p:cNvSpPr/>
            <p:nvPr/>
          </p:nvSpPr>
          <p:spPr>
            <a:xfrm>
              <a:off x="787465" y="2050522"/>
              <a:ext cx="637067" cy="4928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05875">
                <a:defRPr/>
              </a:pPr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1" name="Цилиндр 10">
              <a:extLst>
                <a:ext uri="{FF2B5EF4-FFF2-40B4-BE49-F238E27FC236}">
                  <a16:creationId xmlns:a16="http://schemas.microsoft.com/office/drawing/2014/main" id="{FF0CC757-5C9F-F4A7-5255-60C8A3CDE2BE}"/>
                </a:ext>
              </a:extLst>
            </p:cNvPr>
            <p:cNvSpPr/>
            <p:nvPr/>
          </p:nvSpPr>
          <p:spPr>
            <a:xfrm>
              <a:off x="719138" y="2110440"/>
              <a:ext cx="637067" cy="4928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105875">
                <a:defRPr/>
              </a:pPr>
              <a:endParaRPr lang="ru-RU" sz="2177">
                <a:solidFill>
                  <a:prstClr val="white"/>
                </a:solidFill>
                <a:latin typeface="Arial"/>
              </a:endParaRP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3EA6676-06ED-FEF2-8C91-0582923D54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00" y="2877644"/>
              <a:ext cx="574557" cy="488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7747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7855" y="678875"/>
            <a:ext cx="10532064" cy="57019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990000"/>
                </a:solidFill>
                <a:cs typeface="Arial" panose="020B0604020202020204" pitchFamily="34" charset="0"/>
              </a:rPr>
              <a:t>Управление метаданными </a:t>
            </a:r>
            <a:r>
              <a:rPr lang="ru-RU" sz="3100" dirty="0">
                <a:solidFill>
                  <a:srgbClr val="990000"/>
                </a:solidFill>
                <a:cs typeface="Arial" panose="020B0604020202020204" pitchFamily="34" charset="0"/>
              </a:rPr>
              <a:t>(</a:t>
            </a:r>
            <a:r>
              <a:rPr lang="en-US" sz="3100" dirty="0">
                <a:solidFill>
                  <a:srgbClr val="990000"/>
                </a:solidFill>
                <a:cs typeface="Arial" panose="020B0604020202020204" pitchFamily="34" charset="0"/>
              </a:rPr>
              <a:t>Metadata Management)</a:t>
            </a:r>
            <a:endParaRPr lang="ru-RU" sz="3100" dirty="0">
              <a:solidFill>
                <a:srgbClr val="990000"/>
              </a:solidFill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27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1386" y="1318904"/>
            <a:ext cx="8109752" cy="5539096"/>
          </a:xfrm>
        </p:spPr>
        <p:txBody>
          <a:bodyPr/>
          <a:lstStyle/>
          <a:p>
            <a:pPr marL="355600" indent="-355600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данных – реестр информационных ресурсов </a:t>
            </a:r>
          </a:p>
          <a:p>
            <a:pPr marL="373063" indent="0" defTabSz="330200">
              <a:lnSpc>
                <a:spcPct val="100000"/>
              </a:lnSpc>
              <a:spcBef>
                <a:spcPts val="300"/>
              </a:spcBef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данных/ информации, уровень доступа, источники,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владельцы/ кураторы, поставщики, потребители, ресурс/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приложение, ссылка на прикладную модель данных, качество данных </a:t>
            </a:r>
          </a:p>
          <a:p>
            <a:pPr marL="358775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Корпоративная модель данных – </a:t>
            </a:r>
            <a:r>
              <a:rPr lang="ru-RU" sz="20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моделей</a:t>
            </a:r>
          </a:p>
          <a:p>
            <a:pPr marL="373063" indent="0" defTabSz="330200">
              <a:lnSpc>
                <a:spcPct val="100000"/>
              </a:lnSpc>
              <a:spcBef>
                <a:spcPts val="300"/>
              </a:spcBef>
              <a:buNone/>
              <a:defRPr/>
            </a:pP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Верхнеуровневая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модель данных, концептуальные и логические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 предметных областей, логические и физические прикладные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модели, связи с бизнес-глоссарием. Каноническая модель данных </a:t>
            </a:r>
          </a:p>
          <a:p>
            <a:pPr marL="358775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Бизнес-глоссарий данных – семантика данных</a:t>
            </a:r>
          </a:p>
          <a:p>
            <a:pPr marL="373063" indent="0" defTabSz="330200">
              <a:spcBef>
                <a:spcPts val="300"/>
              </a:spcBef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Предметные области данных, сущности, связи, атрибуты, области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допустимых значений, бизнес-правила, ссылки на нормативную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базу и тезаурус</a:t>
            </a:r>
          </a:p>
          <a:p>
            <a:pPr marL="358775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аналитических моделей и артефактов ИИ</a:t>
            </a:r>
          </a:p>
          <a:p>
            <a:pPr marL="373063" indent="0" defTabSz="330200">
              <a:lnSpc>
                <a:spcPct val="100000"/>
              </a:lnSpc>
              <a:spcBef>
                <a:spcPts val="300"/>
              </a:spcBef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Назначение модели, структура модели, метод, алгоритм, приложение/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инструмент, обучающий и тестовый наборы, параметры, вход/ выход,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качество модели</a:t>
            </a:r>
          </a:p>
          <a:p>
            <a:pPr marL="358775">
              <a:lnSpc>
                <a:spcPct val="90000"/>
              </a:lnSpc>
              <a:spcBef>
                <a:spcPts val="300"/>
              </a:spcBef>
              <a:defRPr/>
            </a:pP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 </a:t>
            </a:r>
            <a:r>
              <a:rPr lang="ru-RU" sz="2000" b="1" dirty="0" err="1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репозиторий</a:t>
            </a: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метаданных </a:t>
            </a:r>
          </a:p>
          <a:p>
            <a:pPr marL="355600" indent="0">
              <a:lnSpc>
                <a:spcPct val="90000"/>
              </a:lnSpc>
              <a:spcBef>
                <a:spcPts val="300"/>
              </a:spcBef>
              <a:buNone/>
              <a:defRPr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Содержит или связывает все метаданные, включая дополнительные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431570B1-F3D8-991F-C997-0730EFB11F82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32" y="1329027"/>
            <a:ext cx="3509768" cy="345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5191" y="186297"/>
            <a:ext cx="10434330" cy="109459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Моделирование и проектирование данных</a:t>
            </a:r>
            <a:br>
              <a:rPr lang="ru-RU" sz="4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1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100" dirty="0">
                <a:solidFill>
                  <a:schemeClr val="accent1">
                    <a:lumMod val="75000"/>
                  </a:schemeClr>
                </a:solidFill>
              </a:rPr>
              <a:t>Data Modeling &amp; Design)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2076526" y="1020264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28</a:t>
            </a:fld>
            <a:endParaRPr lang="ru-RU" dirty="0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4509059" y="1382832"/>
            <a:ext cx="2271827" cy="504753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Концептуальный</a:t>
            </a:r>
            <a:b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 обзор всех предметных областей  корпорации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Концептуальное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представление сущностей и связей  для каждой области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Логическое представление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для каждой предметной  области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Каноническая модель данных: </a:t>
            </a:r>
            <a:br>
              <a:rPr 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</a:br>
            <a:r>
              <a:rPr 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форматы сообщений и 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web-</a:t>
            </a:r>
            <a:r>
              <a:rPr 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сервисов (</a:t>
            </a:r>
            <a:r>
              <a:rPr lang="en-US" sz="1400" dirty="0">
                <a:solidFill>
                  <a:schemeClr val="tx1"/>
                </a:solidFill>
                <a:latin typeface="Arial Narrow" panose="020B0606020202030204" pitchFamily="34" charset="0"/>
              </a:rPr>
              <a:t>XML / JSON)</a:t>
            </a:r>
            <a:endParaRPr 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u-RU" altLang="ru-RU" sz="1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u-RU" altLang="ru-RU" sz="1400" dirty="0">
                <a:solidFill>
                  <a:schemeClr val="tx1"/>
                </a:solidFill>
                <a:latin typeface="Arial Narrow" panose="020B0606020202030204" pitchFamily="34" charset="0"/>
              </a:rPr>
              <a:t>Подробные логические и физические модели данных, специфичные для реализации приложений или проектов</a:t>
            </a:r>
          </a:p>
        </p:txBody>
      </p:sp>
      <p:sp>
        <p:nvSpPr>
          <p:cNvPr id="10" name="Номер слайда 2"/>
          <p:cNvSpPr txBox="1">
            <a:spLocks/>
          </p:cNvSpPr>
          <p:nvPr/>
        </p:nvSpPr>
        <p:spPr bwMode="gray">
          <a:xfrm>
            <a:off x="9417622" y="7214028"/>
            <a:ext cx="497545" cy="38617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altLang="ru-RU"/>
              <a:t>7</a:t>
            </a:r>
            <a:endParaRPr lang="ru-RU" alt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6BEAB-274A-41CE-B2FF-335F726123EF}"/>
              </a:ext>
            </a:extLst>
          </p:cNvPr>
          <p:cNvSpPr txBox="1"/>
          <p:nvPr/>
        </p:nvSpPr>
        <p:spPr>
          <a:xfrm>
            <a:off x="398032" y="1415326"/>
            <a:ext cx="4278403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alt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Модель данных </a:t>
            </a:r>
            <a:r>
              <a:rPr lang="ru-RU" altLang="ru-RU" dirty="0">
                <a:latin typeface="Arial" panose="020B0604020202020204" pitchFamily="34" charset="0"/>
                <a:ea typeface="Microsoft YaHei" panose="020B0503020204020204" pitchFamily="34" charset="-122"/>
              </a:rPr>
              <a:t>– описание структуры и содержания данных</a:t>
            </a:r>
            <a:r>
              <a:rPr lang="en-US" altLang="ru-RU" dirty="0">
                <a:latin typeface="Arial" panose="020B0604020202020204" pitchFamily="34" charset="0"/>
                <a:ea typeface="Microsoft YaHei" panose="020B0503020204020204" pitchFamily="34" charset="-122"/>
              </a:rPr>
              <a:t> </a:t>
            </a:r>
            <a:r>
              <a:rPr lang="ru-RU" altLang="ru-RU" dirty="0">
                <a:latin typeface="Arial" panose="020B0604020202020204" pitchFamily="34" charset="0"/>
                <a:ea typeface="Microsoft YaHei" panose="020B0503020204020204" pitchFamily="34" charset="-122"/>
              </a:rPr>
              <a:t>для представления реального объекта, процесса или концепции</a:t>
            </a:r>
          </a:p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b="1" dirty="0">
                <a:solidFill>
                  <a:srgbClr val="990000"/>
                </a:solidFill>
              </a:rPr>
              <a:t>Понятность и повторная используемость</a:t>
            </a:r>
            <a:r>
              <a:rPr lang="en-US" b="1" dirty="0">
                <a:solidFill>
                  <a:srgbClr val="990000"/>
                </a:solidFill>
              </a:rPr>
              <a:t> </a:t>
            </a:r>
            <a:r>
              <a:rPr lang="ru-RU" b="1" dirty="0">
                <a:solidFill>
                  <a:srgbClr val="990000"/>
                </a:solidFill>
              </a:rPr>
              <a:t>данных</a:t>
            </a:r>
          </a:p>
          <a:p>
            <a:pPr marL="342900" indent="-342900" defTabSz="457200"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b="1" dirty="0">
                <a:solidFill>
                  <a:srgbClr val="990000"/>
                </a:solidFill>
              </a:rPr>
              <a:t>Операции</a:t>
            </a:r>
          </a:p>
          <a:p>
            <a:pPr marL="827088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Ведение моделей</a:t>
            </a:r>
          </a:p>
          <a:p>
            <a:pPr marL="827088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Версионирование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 marL="827088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Связывание</a:t>
            </a:r>
          </a:p>
          <a:p>
            <a:pPr marL="827088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Навигация и поиск</a:t>
            </a:r>
          </a:p>
          <a:p>
            <a:pPr marL="827088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Импорт/ экспорт</a:t>
            </a:r>
            <a:endParaRPr lang="ru-RU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ru-RU" b="1" dirty="0">
                <a:solidFill>
                  <a:srgbClr val="990000"/>
                </a:solidFill>
              </a:rPr>
              <a:t>Инструмент </a:t>
            </a:r>
            <a:endParaRPr lang="en-US" b="1" dirty="0">
              <a:solidFill>
                <a:srgbClr val="990000"/>
              </a:solidFill>
            </a:endParaRPr>
          </a:p>
          <a:p>
            <a:pPr marL="827088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Microsoft YaHei" panose="020B0503020204020204" pitchFamily="34" charset="-122"/>
              </a:rPr>
              <a:t>SAP Power Designer</a:t>
            </a:r>
            <a:endParaRPr lang="ru-RU" dirty="0"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2066" y="5612128"/>
            <a:ext cx="2936984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Владельцы/ кураторы данных</a:t>
            </a:r>
          </a:p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Модельеры, архитекторы</a:t>
            </a:r>
          </a:p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Аналитики, спецы по качеству данных</a:t>
            </a:r>
          </a:p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Проектировщики, программисты</a:t>
            </a:r>
          </a:p>
          <a:p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Администраторы БД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167" y="1152906"/>
            <a:ext cx="5011767" cy="56964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21600000">
            <a:off x="8110070" y="6532312"/>
            <a:ext cx="39988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модели, 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RDF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таксономия</a:t>
            </a:r>
            <a:endParaRPr lang="ru-RU" sz="11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3">
            <a:extLst>
              <a:ext uri="{FF2B5EF4-FFF2-40B4-BE49-F238E27FC236}">
                <a16:creationId xmlns:a16="http://schemas.microsoft.com/office/drawing/2014/main" id="{5E9FCDC8-4471-D4CA-9F84-2698BEFF3B5B}"/>
              </a:ext>
            </a:extLst>
          </p:cNvPr>
          <p:cNvSpPr txBox="1">
            <a:spLocks/>
          </p:cNvSpPr>
          <p:nvPr/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rgbClr val="FE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0B29CB-7BEC-47C3-AE1D-10F4E3730F96}" type="slidenum">
              <a:rPr lang="ru-RU" smtClean="0"/>
              <a:pPr/>
              <a:t>28</a:t>
            </a:fld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CCA6E5C-F732-2D84-6707-2AF2F633836B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712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1099" y="651164"/>
            <a:ext cx="10434330" cy="62972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accent1">
                    <a:lumMod val="75000"/>
                  </a:schemeClr>
                </a:solidFill>
              </a:rPr>
              <a:t>Хватит использовать «грязные данные»!</a:t>
            </a:r>
            <a:endParaRPr lang="ru-RU" sz="27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31127" y="1280889"/>
            <a:ext cx="8974302" cy="55771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endParaRPr lang="ru-RU" sz="1050" b="1" dirty="0">
              <a:solidFill>
                <a:srgbClr val="990000"/>
              </a:solidFill>
              <a:latin typeface="Arial" panose="020B0604020202020204" pitchFamily="34" charset="0"/>
              <a:ea typeface="Microsoft YaHei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Помните, что качество данных зависит от их применения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Определяйте критичность и важность наборов и элементов данных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Измеряйте качество используемых данных, для чего: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Правильно выбирайте показатели качества данных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Корректно формулируйте проверки и распределяйте по показателям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Рассчитывайте детальные и интегральные метрики как долю бракованных записей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Наблюдайте динамику качества данных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Раскрывайте сведения о качестве данных для потенциальных пользователей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Планируйте необходимую очистку данных</a:t>
            </a:r>
          </a:p>
          <a:p>
            <a:pPr marL="342900" lvl="1" indent="-342900">
              <a:spcBef>
                <a:spcPts val="600"/>
              </a:spcBef>
            </a:pPr>
            <a:r>
              <a:rPr lang="ru-RU" sz="1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Уделяйте основное внимание качеству реестров и классификаторов 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Метаданные важны для понимания и организации контроля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Модели данных, бизнес-глоссарий и бизнес-правила – семантическая основа качества данных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Учитывайте информационные ресурсы, аналитические модели </a:t>
            </a:r>
            <a:br>
              <a:rPr lang="en-US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</a:b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и артефакты ИИ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990000"/>
                </a:solidFill>
                <a:latin typeface="Arial" panose="020B0604020202020204" pitchFamily="34" charset="0"/>
                <a:ea typeface="Microsoft YaHei" panose="020B0503020204020204" pitchFamily="34" charset="-122"/>
              </a:rPr>
              <a:t>Повышайте осведомлённость и развивайте компетенции по качеству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29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CD7E94-C73C-EF36-F98D-A628E8F5D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740"/>
          <a:stretch/>
        </p:blipFill>
        <p:spPr>
          <a:xfrm>
            <a:off x="86571" y="1482435"/>
            <a:ext cx="3044556" cy="3385705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6477C46-1008-0059-54B8-48D370268010}"/>
              </a:ext>
            </a:extLst>
          </p:cNvPr>
          <p:cNvCxnSpPr>
            <a:cxnSpLocks/>
          </p:cNvCxnSpPr>
          <p:nvPr/>
        </p:nvCxnSpPr>
        <p:spPr>
          <a:xfrm>
            <a:off x="215" y="1214184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6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158" y="11551"/>
            <a:ext cx="10332962" cy="1280890"/>
          </a:xfrm>
        </p:spPr>
        <p:txBody>
          <a:bodyPr>
            <a:normAutofit/>
          </a:bodyPr>
          <a:lstStyle/>
          <a:p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Принципы, важные для качества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8149" y="1359764"/>
            <a:ext cx="9262395" cy="5498236"/>
          </a:xfrm>
        </p:spPr>
        <p:txBody>
          <a:bodyPr>
            <a:normAutofit fontScale="92500" lnSpcReduction="10000"/>
          </a:bodyPr>
          <a:lstStyle/>
          <a:p>
            <a:pPr marL="266700" indent="-266700">
              <a:spcBef>
                <a:spcPts val="0"/>
              </a:spcBef>
              <a:spcAft>
                <a:spcPts val="600"/>
              </a:spcAft>
            </a:pPr>
            <a:r>
              <a:rPr lang="ru-RU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Воспроизводство мусора </a:t>
            </a:r>
            <a:r>
              <a:rPr lang="en-US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GIGO</a:t>
            </a:r>
            <a:r>
              <a:rPr lang="ru-RU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(англ.: </a:t>
            </a:r>
            <a:r>
              <a:rPr lang="en-US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In – Garbage Out</a:t>
            </a:r>
            <a:r>
              <a:rPr lang="ru-RU" sz="200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08038" indent="-26670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«Грязные» данные влияют 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исполнение операций (операционные риски) 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качество аналитических моделей и принимаемых решений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(управленческие риски)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 качество публикаций в Интернет и в печати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репутационные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риски)</a:t>
            </a:r>
          </a:p>
          <a:p>
            <a:pPr marL="266700" indent="-266700">
              <a:spcBef>
                <a:spcPts val="600"/>
              </a:spcBef>
            </a:pPr>
            <a:r>
              <a:rPr lang="ru-RU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Однозначность элементов данных</a:t>
            </a:r>
          </a:p>
          <a:p>
            <a:pPr marL="541338" indent="0">
              <a:spcBef>
                <a:spcPts val="600"/>
              </a:spcBef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(хранения) значений каждой величины должен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отводится отдельный элемент данных.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Исключение: строчные композиты (например: ФИО, адреса и т.п.)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ru-RU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Историчность данных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явная привязка фактов ко времени свершения (наблюдения)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указание периода актуальности для записей справочников и реестров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данные имеют определённую историческую глубину </a:t>
            </a:r>
          </a:p>
          <a:p>
            <a:pPr marL="266700" indent="-266700">
              <a:spcBef>
                <a:spcPts val="600"/>
              </a:spcBef>
              <a:spcAft>
                <a:spcPts val="600"/>
              </a:spcAft>
            </a:pPr>
            <a:r>
              <a:rPr lang="ru-RU" sz="26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Неопределённость при оценке качества данных</a:t>
            </a:r>
            <a:endParaRPr lang="ru-RU" sz="20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либо получаем достоверные, но не совсем актуальные данные </a:t>
            </a:r>
          </a:p>
          <a:p>
            <a:pPr marL="808038" indent="-2667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либо получаем актуальные данные, но не совсем достоверные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202" y="2324042"/>
            <a:ext cx="3053918" cy="2068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52373" y="1610388"/>
            <a:ext cx="203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Тихоокеанский  «</a:t>
            </a:r>
            <a:r>
              <a:rPr lang="ru-RU" dirty="0" err="1">
                <a:solidFill>
                  <a:srgbClr val="002060"/>
                </a:solidFill>
              </a:rPr>
              <a:t>мусороворот</a:t>
            </a:r>
            <a:r>
              <a:rPr lang="ru-RU" dirty="0">
                <a:solidFill>
                  <a:srgbClr val="002060"/>
                </a:solidFill>
              </a:rPr>
              <a:t>» 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DF4A7AD-9E44-9030-F36C-0FE93138C09E}"/>
              </a:ext>
            </a:extLst>
          </p:cNvPr>
          <p:cNvCxnSpPr>
            <a:cxnSpLocks/>
          </p:cNvCxnSpPr>
          <p:nvPr/>
        </p:nvCxnSpPr>
        <p:spPr>
          <a:xfrm>
            <a:off x="427" y="1222168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39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4653" y="265156"/>
            <a:ext cx="9773467" cy="10730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Управление качеством данных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Data Quality Management)</a:t>
            </a:r>
            <a:endParaRPr lang="ru-RU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43447" y="1338165"/>
            <a:ext cx="8040336" cy="5418400"/>
          </a:xfrm>
        </p:spPr>
        <p:txBody>
          <a:bodyPr>
            <a:normAutofit fontScale="92500" lnSpcReduction="10000"/>
          </a:bodyPr>
          <a:lstStyle/>
          <a:p>
            <a:pPr marL="274638" indent="-274638"/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качеством данных </a:t>
            </a:r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br>
              <a:rPr lang="ru-RU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обеспечение соответствия состояния данных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согласованным требованиям пользователей данных</a:t>
            </a:r>
            <a:endParaRPr lang="ru-RU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L="274638" indent="-274638">
              <a:spcBef>
                <a:spcPts val="6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Непрерывный и распределённый процесс на всём ЖЦ данных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подготовка данных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сбор данных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и загрузка данных в ХД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преобразование и загрузка данных в витрину/ песочницу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данных</a:t>
            </a:r>
          </a:p>
          <a:p>
            <a:pPr marL="274638" indent="-274638">
              <a:lnSpc>
                <a:spcPct val="110000"/>
              </a:lnSpc>
              <a:spcBef>
                <a:spcPts val="6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Развитие не новой для нас темы</a:t>
            </a:r>
          </a:p>
          <a:p>
            <a:pPr marL="0" indent="444500">
              <a:lnSpc>
                <a:spcPct val="11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просто проверка данных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их сборе и загрузке, но также: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профилирование –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начальное ознакомление с источниками данных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измерение качества данных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путём контроля данных и расчёта метрик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наблюдение и реагирование 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превышение установленных уровней ошибок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очистка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корректировка и преобразование данных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ru-RU" sz="1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раскрытие сведений</a:t>
            </a:r>
            <a:r>
              <a:rPr lang="ru-RU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публикация отчётов, визуализация на информационных панелях, доступ к данным с отметками об ошибках  </a:t>
            </a:r>
          </a:p>
          <a:p>
            <a:pPr marL="719138" lvl="1" indent="-274638">
              <a:spcBef>
                <a:spcPts val="600"/>
              </a:spcBef>
              <a:spcAft>
                <a:spcPts val="600"/>
              </a:spcAft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74638" indent="-274638">
              <a:spcBef>
                <a:spcPts val="600"/>
              </a:spcBef>
              <a:spcAft>
                <a:spcPts val="600"/>
              </a:spcAft>
            </a:pPr>
            <a:endParaRPr lang="ru-RU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1338" indent="0">
              <a:spcBef>
                <a:spcPts val="0"/>
              </a:spcBef>
              <a:buNone/>
            </a:pP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4</a:t>
            </a:fld>
            <a:endParaRPr lang="ru-RU"/>
          </a:p>
        </p:txBody>
      </p:sp>
      <p:pic>
        <p:nvPicPr>
          <p:cNvPr id="9" name="Picture 24">
            <a:extLst>
              <a:ext uri="{FF2B5EF4-FFF2-40B4-BE49-F238E27FC236}">
                <a16:creationId xmlns:a16="http://schemas.microsoft.com/office/drawing/2014/main" id="{EAC6A36F-DB1D-4821-816C-24E05AB8F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45712">
            <a:off x="9166676" y="268321"/>
            <a:ext cx="1527951" cy="1907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E331DBE-FCE6-1DCA-B713-F0D268660CE6}"/>
              </a:ext>
            </a:extLst>
          </p:cNvPr>
          <p:cNvCxnSpPr>
            <a:cxnSpLocks/>
          </p:cNvCxnSpPr>
          <p:nvPr/>
        </p:nvCxnSpPr>
        <p:spPr>
          <a:xfrm>
            <a:off x="427" y="1222168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740" y="46015"/>
            <a:ext cx="1527951" cy="20653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909CCA-0C4A-8C4E-71A3-0E94BA8C8B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4290" y="3287504"/>
            <a:ext cx="3576920" cy="303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87403" y="277090"/>
            <a:ext cx="10279696" cy="100379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Принципы управления качеством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9CB-7BEC-47C3-AE1D-10F4E3730F96}" type="slidenum">
              <a:rPr lang="ru-RU" smtClean="0"/>
              <a:t>5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3150" y="1441881"/>
            <a:ext cx="10270819" cy="541611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3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Прозрачная и понятная модель показателей качества данных </a:t>
            </a:r>
            <a:r>
              <a:rPr lang="en-US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однозначной оценки состояния качества данных на основе контроля данных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расчёта метрик показателей согласно требованиям пользователей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55600">
              <a:spcBef>
                <a:spcPts val="3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Сбалансированность требований к качеству данных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учёт рисков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использования «грязных» данных, затрат на их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выявление и исправление, а также полученного эффекта </a:t>
            </a:r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Максимальная автоматизация </a:t>
            </a:r>
            <a:br>
              <a:rPr lang="ru-RU" sz="20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синтаксическим качеством данных наиболее автоматизируемо</a:t>
            </a: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Информированность о качестве данных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участникам (прежде всего, пользователям) сведений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качестве данных, которые нужно учитывать при работе с данными</a:t>
            </a:r>
          </a:p>
          <a:p>
            <a:pPr>
              <a:spcBef>
                <a:spcPts val="600"/>
              </a:spcBef>
            </a:pPr>
            <a:r>
              <a:rPr lang="ru-RU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Институт владельцев и кураторов данных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выделение ролей для экспертизы данных предметной области, </a:t>
            </a:r>
            <a:b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том числе с точки зрения их качества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8"/>
          <a:stretch/>
        </p:blipFill>
        <p:spPr>
          <a:xfrm>
            <a:off x="8154956" y="5126183"/>
            <a:ext cx="4013470" cy="1629548"/>
          </a:xfrm>
          <a:prstGeom prst="rect">
            <a:avLst/>
          </a:prstGeom>
          <a:ln>
            <a:solidFill>
              <a:srgbClr val="8080CE"/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358" y="2443682"/>
            <a:ext cx="2739642" cy="1885427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D23BB4E-A257-7F3F-BB4D-D8CC7D93EF88}"/>
              </a:ext>
            </a:extLst>
          </p:cNvPr>
          <p:cNvCxnSpPr>
            <a:cxnSpLocks/>
          </p:cNvCxnSpPr>
          <p:nvPr/>
        </p:nvCxnSpPr>
        <p:spPr>
          <a:xfrm>
            <a:off x="427" y="1222168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0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5478C87-DA96-4607-BEDA-4F05D7773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748" y="1203428"/>
            <a:ext cx="6651311" cy="567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EF9E47-69F8-4858-9405-00E4E1EAD011}"/>
              </a:ext>
            </a:extLst>
          </p:cNvPr>
          <p:cNvSpPr txBox="1"/>
          <p:nvPr/>
        </p:nvSpPr>
        <p:spPr>
          <a:xfrm>
            <a:off x="3907148" y="3001576"/>
            <a:ext cx="2301429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77" b="1" cap="smal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Достоверность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966D2-DB8E-474E-95D2-A9DB7AE697A2}"/>
              </a:ext>
            </a:extLst>
          </p:cNvPr>
          <p:cNvSpPr txBox="1"/>
          <p:nvPr/>
        </p:nvSpPr>
        <p:spPr>
          <a:xfrm>
            <a:off x="3778123" y="4035549"/>
            <a:ext cx="2450872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77" b="1" cap="small" dirty="0">
                <a:solidFill>
                  <a:srgbClr val="FFC000"/>
                </a:solidFill>
              </a:rPr>
              <a:t>Релевантность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68C48-C2B2-47DC-81E0-7A1E42EF0E33}"/>
              </a:ext>
            </a:extLst>
          </p:cNvPr>
          <p:cNvSpPr txBox="1"/>
          <p:nvPr/>
        </p:nvSpPr>
        <p:spPr>
          <a:xfrm>
            <a:off x="3516596" y="4696931"/>
            <a:ext cx="2973925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77" b="1" cap="small" dirty="0">
                <a:solidFill>
                  <a:srgbClr val="FFC000"/>
                </a:solidFill>
              </a:rPr>
              <a:t>Своевременность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32B13E-7D76-4B49-9889-02AD1D2E9485}"/>
              </a:ext>
            </a:extLst>
          </p:cNvPr>
          <p:cNvSpPr txBox="1"/>
          <p:nvPr/>
        </p:nvSpPr>
        <p:spPr>
          <a:xfrm>
            <a:off x="3792440" y="5343262"/>
            <a:ext cx="2151985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77" b="1" cap="small" dirty="0">
                <a:solidFill>
                  <a:srgbClr val="FFC000"/>
                </a:solidFill>
              </a:rPr>
              <a:t>Доступность</a:t>
            </a:r>
          </a:p>
        </p:txBody>
      </p:sp>
      <p:sp>
        <p:nvSpPr>
          <p:cNvPr id="8" name="Стрелка: вверх 7">
            <a:extLst>
              <a:ext uri="{FF2B5EF4-FFF2-40B4-BE49-F238E27FC236}">
                <a16:creationId xmlns:a16="http://schemas.microsoft.com/office/drawing/2014/main" id="{5B8EA1F9-574B-421F-AB0A-670AD34366CC}"/>
              </a:ext>
            </a:extLst>
          </p:cNvPr>
          <p:cNvSpPr/>
          <p:nvPr/>
        </p:nvSpPr>
        <p:spPr>
          <a:xfrm>
            <a:off x="1227721" y="1513447"/>
            <a:ext cx="863814" cy="4924117"/>
          </a:xfrm>
          <a:prstGeom prst="upArrow">
            <a:avLst/>
          </a:prstGeom>
          <a:solidFill>
            <a:srgbClr val="FFFF99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693" cap="small" dirty="0">
                <a:solidFill>
                  <a:schemeClr val="tx1"/>
                </a:solidFill>
              </a:rPr>
              <a:t>Путь достижения высокого качества данных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3116F6-0885-4EB6-BB7D-385716B69C05}"/>
              </a:ext>
            </a:extLst>
          </p:cNvPr>
          <p:cNvSpPr txBox="1"/>
          <p:nvPr/>
        </p:nvSpPr>
        <p:spPr>
          <a:xfrm>
            <a:off x="7188442" y="1227666"/>
            <a:ext cx="4129152" cy="60431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656613" indent="-414703">
              <a:spcBef>
                <a:spcPts val="726"/>
              </a:spcBef>
              <a:buFont typeface="Courier New" panose="02070309020205020404" pitchFamily="49" charset="0"/>
              <a:buChar char="o"/>
            </a:pPr>
            <a:endParaRPr lang="ru-RU" sz="847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56613" indent="-414703">
              <a:spcBef>
                <a:spcPts val="726"/>
              </a:spcBef>
              <a:spcAft>
                <a:spcPts val="726"/>
              </a:spcAft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Традиционное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понимание качества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</a:t>
            </a:r>
          </a:p>
          <a:p>
            <a:pPr marL="656613" indent="-414703"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Контроль данных автоматизирован</a:t>
            </a:r>
          </a:p>
          <a:p>
            <a:pPr marL="241910"/>
            <a:endParaRPr lang="ru-RU" sz="2419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56613" indent="-414703">
              <a:buFont typeface="Courier New" panose="02070309020205020404" pitchFamily="49" charset="0"/>
              <a:buChar char="o"/>
            </a:pPr>
            <a:endParaRPr lang="ru-RU" sz="2419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56613" indent="-414703">
              <a:buFont typeface="Courier New" panose="02070309020205020404" pitchFamily="49" charset="0"/>
              <a:buChar char="o"/>
            </a:pPr>
            <a:endParaRPr lang="ru-RU" sz="145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56613" indent="-414703">
              <a:spcAft>
                <a:spcPts val="726"/>
              </a:spcAft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Расширение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традиционного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качества данных</a:t>
            </a:r>
          </a:p>
          <a:p>
            <a:pPr marL="656613" indent="-414703">
              <a:spcAft>
                <a:spcPts val="726"/>
              </a:spcAft>
              <a:buFont typeface="Courier New" panose="02070309020205020404" pitchFamily="49" charset="0"/>
              <a:buChar char="o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Не удаётся автоматизировать контроль всех свойств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656613" indent="-414703">
              <a:spcAft>
                <a:spcPts val="726"/>
              </a:spcAft>
              <a:buFont typeface="Courier New" panose="02070309020205020404" pitchFamily="49" charset="0"/>
              <a:buChar char="o"/>
            </a:pP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1BCC5414-E5BA-4E19-A1E7-E7A710AEBF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64" r="25132" b="49312"/>
          <a:stretch/>
        </p:blipFill>
        <p:spPr bwMode="auto">
          <a:xfrm>
            <a:off x="7185520" y="3588329"/>
            <a:ext cx="4129151" cy="537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EBB60A26-0585-DEA2-CE8D-76038CEE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6</a:t>
            </a:fld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BC038-6DF9-4162-4E1F-B4D2AB75DC85}"/>
              </a:ext>
            </a:extLst>
          </p:cNvPr>
          <p:cNvSpPr txBox="1"/>
          <p:nvPr/>
        </p:nvSpPr>
        <p:spPr>
          <a:xfrm>
            <a:off x="1645747" y="557097"/>
            <a:ext cx="1052194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Расширение свойств качества данных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D486401-13C6-F8DB-31E7-3687A30D4529}"/>
              </a:ext>
            </a:extLst>
          </p:cNvPr>
          <p:cNvCxnSpPr>
            <a:cxnSpLocks/>
          </p:cNvCxnSpPr>
          <p:nvPr/>
        </p:nvCxnSpPr>
        <p:spPr>
          <a:xfrm>
            <a:off x="427" y="1222168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C05D70D-12C4-6760-C667-634695B685CA}"/>
              </a:ext>
            </a:extLst>
          </p:cNvPr>
          <p:cNvSpPr/>
          <p:nvPr/>
        </p:nvSpPr>
        <p:spPr>
          <a:xfrm>
            <a:off x="213396" y="1234353"/>
            <a:ext cx="2904372" cy="562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1049B828-541C-46EA-9B36-4B21E99336CD}"/>
              </a:ext>
            </a:extLst>
          </p:cNvPr>
          <p:cNvSpPr/>
          <p:nvPr/>
        </p:nvSpPr>
        <p:spPr>
          <a:xfrm>
            <a:off x="3261864" y="2309765"/>
            <a:ext cx="5711385" cy="2617707"/>
          </a:xfrm>
          <a:prstGeom prst="ellipse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A01F3-1652-40D7-8F22-7DCF01F7E2C7}"/>
              </a:ext>
            </a:extLst>
          </p:cNvPr>
          <p:cNvSpPr txBox="1"/>
          <p:nvPr/>
        </p:nvSpPr>
        <p:spPr>
          <a:xfrm>
            <a:off x="3598890" y="2677114"/>
            <a:ext cx="23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Возможность поиска данных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ADF8B-10B1-4059-BCCB-993082F5534E}"/>
              </a:ext>
            </a:extLst>
          </p:cNvPr>
          <p:cNvSpPr txBox="1"/>
          <p:nvPr/>
        </p:nvSpPr>
        <p:spPr>
          <a:xfrm>
            <a:off x="6098354" y="2677114"/>
            <a:ext cx="2364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/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Понятность данных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780E29-0C22-4024-9823-4B6C8C85C28B}"/>
              </a:ext>
            </a:extLst>
          </p:cNvPr>
          <p:cNvSpPr txBox="1"/>
          <p:nvPr/>
        </p:nvSpPr>
        <p:spPr>
          <a:xfrm>
            <a:off x="6075816" y="3730690"/>
            <a:ext cx="2734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/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Интер-</a:t>
            </a:r>
            <a:r>
              <a:rPr lang="ru-RU" sz="24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претируемость</a:t>
            </a:r>
            <a:endParaRPr lang="ru-RU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7CC18-F5F8-4D0D-9CC0-EA0099159F76}"/>
              </a:ext>
            </a:extLst>
          </p:cNvPr>
          <p:cNvSpPr txBox="1"/>
          <p:nvPr/>
        </p:nvSpPr>
        <p:spPr>
          <a:xfrm>
            <a:off x="3731884" y="3730691"/>
            <a:ext cx="2231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3676" algn="r"/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Физическая доступность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B93E3A-5DF9-4A1F-A359-91D8D59B7F8D}"/>
              </a:ext>
            </a:extLst>
          </p:cNvPr>
          <p:cNvCxnSpPr>
            <a:cxnSpLocks/>
          </p:cNvCxnSpPr>
          <p:nvPr/>
        </p:nvCxnSpPr>
        <p:spPr>
          <a:xfrm>
            <a:off x="6075452" y="1180603"/>
            <a:ext cx="0" cy="54546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A309240-B61D-4CF3-9498-29835DFE3ED9}"/>
              </a:ext>
            </a:extLst>
          </p:cNvPr>
          <p:cNvCxnSpPr>
            <a:cxnSpLocks/>
          </p:cNvCxnSpPr>
          <p:nvPr/>
        </p:nvCxnSpPr>
        <p:spPr>
          <a:xfrm>
            <a:off x="869944" y="3598080"/>
            <a:ext cx="10321559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229293-4DE6-40C1-8A92-C5076208D2F0}"/>
              </a:ext>
            </a:extLst>
          </p:cNvPr>
          <p:cNvSpPr txBox="1"/>
          <p:nvPr/>
        </p:nvSpPr>
        <p:spPr>
          <a:xfrm>
            <a:off x="375916" y="1322457"/>
            <a:ext cx="5093064" cy="217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Данные перечислены в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каталоге данных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или на центральном портале для доступа к наборам данных?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Возможен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контекстный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поиск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данных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 метаданным?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0273-CD9B-4E48-A254-A5E439EFE309}"/>
              </a:ext>
            </a:extLst>
          </p:cNvPr>
          <p:cNvSpPr txBox="1"/>
          <p:nvPr/>
        </p:nvSpPr>
        <p:spPr>
          <a:xfrm>
            <a:off x="6689568" y="1320085"/>
            <a:ext cx="5237721" cy="184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Есть описания потоков и компонентов данных в виде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бизнес-метаданных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algn="r">
              <a:lnSpc>
                <a:spcPct val="9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Описания ясны и понятны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для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бизнес-потребителей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данных?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1C25AC-3969-4BDA-BD7E-4820EABD4867}"/>
              </a:ext>
            </a:extLst>
          </p:cNvPr>
          <p:cNvCxnSpPr>
            <a:cxnSpLocks/>
          </p:cNvCxnSpPr>
          <p:nvPr/>
        </p:nvCxnSpPr>
        <p:spPr>
          <a:xfrm>
            <a:off x="427" y="1236023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65DDE38-EC02-4B9A-85C5-AFCCA3FC92D5}"/>
              </a:ext>
            </a:extLst>
          </p:cNvPr>
          <p:cNvSpPr txBox="1"/>
          <p:nvPr/>
        </p:nvSpPr>
        <p:spPr>
          <a:xfrm>
            <a:off x="6137938" y="4217083"/>
            <a:ext cx="5711385" cy="259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Имеются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модели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данных и описания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форматов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и интерфейсов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Понятны модели, форматы и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API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специалистам ИТ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 исследователям?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Легко данные могут быть обработаны бизнес-пользователями?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D4B922-9F57-4BF6-B128-234B0B04DC4A}"/>
              </a:ext>
            </a:extLst>
          </p:cNvPr>
          <p:cNvSpPr txBox="1"/>
          <p:nvPr/>
        </p:nvSpPr>
        <p:spPr>
          <a:xfrm>
            <a:off x="375916" y="3655732"/>
            <a:ext cx="5525628" cy="326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Данные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консолидированы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и интегрированы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Регулируется доступ, </a:t>
            </a:r>
            <a:b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назначены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владельцы данных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</a:p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Возможно подключение, просмотр и перемещение данных в песочницу?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Можно обнаружить,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маскировать или блокировать чувствительные данные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CB8CC-FDD1-3603-80E7-EEA053750A52}"/>
              </a:ext>
            </a:extLst>
          </p:cNvPr>
          <p:cNvSpPr txBox="1"/>
          <p:nvPr/>
        </p:nvSpPr>
        <p:spPr>
          <a:xfrm>
            <a:off x="771774" y="605230"/>
            <a:ext cx="11386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6450">
              <a:tabLst>
                <a:tab pos="806450" algn="l"/>
              </a:tabLst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Характеристики доступности данных</a:t>
            </a:r>
          </a:p>
        </p:txBody>
      </p:sp>
      <p:sp>
        <p:nvSpPr>
          <p:cNvPr id="13" name="Номер слайда 3">
            <a:extLst>
              <a:ext uri="{FF2B5EF4-FFF2-40B4-BE49-F238E27FC236}">
                <a16:creationId xmlns:a16="http://schemas.microsoft.com/office/drawing/2014/main" id="{C2338768-29ED-E03A-54C0-F9AB7B2B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7</a:t>
            </a:fld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1C25AC-3969-4BDA-BD7E-4820EABD4867}"/>
              </a:ext>
            </a:extLst>
          </p:cNvPr>
          <p:cNvCxnSpPr>
            <a:cxnSpLocks/>
          </p:cNvCxnSpPr>
          <p:nvPr/>
        </p:nvCxnSpPr>
        <p:spPr>
          <a:xfrm>
            <a:off x="427" y="1255743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1A1859E6-F47A-488C-BB0C-ECB051A414CF}"/>
              </a:ext>
            </a:extLst>
          </p:cNvPr>
          <p:cNvCxnSpPr>
            <a:cxnSpLocks/>
            <a:stCxn id="67" idx="3"/>
            <a:endCxn id="62" idx="2"/>
          </p:cNvCxnSpPr>
          <p:nvPr/>
        </p:nvCxnSpPr>
        <p:spPr bwMode="auto">
          <a:xfrm flipV="1">
            <a:off x="8039619" y="1841343"/>
            <a:ext cx="1211712" cy="784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Куб 61">
            <a:extLst>
              <a:ext uri="{FF2B5EF4-FFF2-40B4-BE49-F238E27FC236}">
                <a16:creationId xmlns:a16="http://schemas.microsoft.com/office/drawing/2014/main" id="{5A75F2A8-6053-4C61-9804-22F2229C2D8D}"/>
              </a:ext>
            </a:extLst>
          </p:cNvPr>
          <p:cNvSpPr/>
          <p:nvPr/>
        </p:nvSpPr>
        <p:spPr bwMode="auto">
          <a:xfrm>
            <a:off x="9251331" y="1157726"/>
            <a:ext cx="2057263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Каталог приложений/ инструментов</a:t>
            </a:r>
          </a:p>
        </p:txBody>
      </p:sp>
      <p:sp>
        <p:nvSpPr>
          <p:cNvPr id="63" name="Куб 62">
            <a:extLst>
              <a:ext uri="{FF2B5EF4-FFF2-40B4-BE49-F238E27FC236}">
                <a16:creationId xmlns:a16="http://schemas.microsoft.com/office/drawing/2014/main" id="{88B641DA-5FBF-4582-B8CB-F67C61BA72E2}"/>
              </a:ext>
            </a:extLst>
          </p:cNvPr>
          <p:cNvSpPr/>
          <p:nvPr/>
        </p:nvSpPr>
        <p:spPr bwMode="auto">
          <a:xfrm>
            <a:off x="9233647" y="2757910"/>
            <a:ext cx="2074947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Каталог технических ресурсов</a:t>
            </a:r>
          </a:p>
        </p:txBody>
      </p:sp>
      <p:sp>
        <p:nvSpPr>
          <p:cNvPr id="64" name="Куб 63">
            <a:extLst>
              <a:ext uri="{FF2B5EF4-FFF2-40B4-BE49-F238E27FC236}">
                <a16:creationId xmlns:a16="http://schemas.microsoft.com/office/drawing/2014/main" id="{302EBEF5-6B15-41AB-A598-B686A7D1128C}"/>
              </a:ext>
            </a:extLst>
          </p:cNvPr>
          <p:cNvSpPr/>
          <p:nvPr/>
        </p:nvSpPr>
        <p:spPr bwMode="auto">
          <a:xfrm>
            <a:off x="5752120" y="4238798"/>
            <a:ext cx="2425021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Бизнес-глоссарий данных</a:t>
            </a:r>
          </a:p>
        </p:txBody>
      </p:sp>
      <p:sp>
        <p:nvSpPr>
          <p:cNvPr id="67" name="Скругленный прямоугольник 46">
            <a:extLst>
              <a:ext uri="{FF2B5EF4-FFF2-40B4-BE49-F238E27FC236}">
                <a16:creationId xmlns:a16="http://schemas.microsoft.com/office/drawing/2014/main" id="{7FF0A2A4-D6A0-4A3C-AD15-68367EA9E0E5}"/>
              </a:ext>
            </a:extLst>
          </p:cNvPr>
          <p:cNvSpPr/>
          <p:nvPr/>
        </p:nvSpPr>
        <p:spPr bwMode="auto">
          <a:xfrm>
            <a:off x="5591270" y="1473461"/>
            <a:ext cx="2448349" cy="751453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Информационный ресурс</a:t>
            </a:r>
          </a:p>
        </p:txBody>
      </p:sp>
      <p:sp>
        <p:nvSpPr>
          <p:cNvPr id="76" name="Куб 75">
            <a:extLst>
              <a:ext uri="{FF2B5EF4-FFF2-40B4-BE49-F238E27FC236}">
                <a16:creationId xmlns:a16="http://schemas.microsoft.com/office/drawing/2014/main" id="{0776188D-8B63-458F-9247-286B87A5221C}"/>
              </a:ext>
            </a:extLst>
          </p:cNvPr>
          <p:cNvSpPr/>
          <p:nvPr/>
        </p:nvSpPr>
        <p:spPr bwMode="auto">
          <a:xfrm>
            <a:off x="9251331" y="4238798"/>
            <a:ext cx="2057263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Нормативная база </a:t>
            </a:r>
          </a:p>
        </p:txBody>
      </p:sp>
      <p:sp>
        <p:nvSpPr>
          <p:cNvPr id="79" name="Скругленный прямоугольник 182">
            <a:extLst>
              <a:ext uri="{FF2B5EF4-FFF2-40B4-BE49-F238E27FC236}">
                <a16:creationId xmlns:a16="http://schemas.microsoft.com/office/drawing/2014/main" id="{37CFE935-9CE9-4829-8766-47B798E5FC6A}"/>
              </a:ext>
            </a:extLst>
          </p:cNvPr>
          <p:cNvSpPr/>
          <p:nvPr/>
        </p:nvSpPr>
        <p:spPr bwMode="auto">
          <a:xfrm>
            <a:off x="318656" y="2321165"/>
            <a:ext cx="3964328" cy="3908166"/>
          </a:xfrm>
          <a:prstGeom prst="round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  <a:defRPr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Назначение данных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Описание данных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Источники данных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Владелец/ кураторы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Потребители/ поставщики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Бизнес-процессы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Права доступа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Параметры подключения</a:t>
            </a:r>
          </a:p>
          <a:p>
            <a:pPr marL="360363" defTabSz="543339" fontAlgn="base" hangingPunct="0">
              <a:lnSpc>
                <a:spcPct val="90000"/>
              </a:lnSpc>
              <a:spcBef>
                <a:spcPct val="0"/>
              </a:spcBef>
              <a:spcAft>
                <a:spcPts val="726"/>
              </a:spcAft>
              <a:buClr>
                <a:srgbClr val="000000"/>
              </a:buClr>
              <a:buSzPct val="100000"/>
            </a:pPr>
            <a:r>
              <a:rPr lang="ru-RU" sz="2000" kern="0" dirty="0">
                <a:solidFill>
                  <a:srgbClr val="000000"/>
                </a:solidFill>
                <a:latin typeface="Calibri Light" panose="020F0302020204030204" pitchFamily="34" charset="0"/>
                <a:ea typeface="Microsoft YaHei" panose="020B0503020204020204" pitchFamily="34" charset="-122"/>
                <a:cs typeface="Calibri Light" panose="020F0302020204030204" pitchFamily="34" charset="0"/>
              </a:rPr>
              <a:t>Политики, процедуры, стандарты</a:t>
            </a:r>
          </a:p>
        </p:txBody>
      </p:sp>
      <p:sp>
        <p:nvSpPr>
          <p:cNvPr id="81" name="Куб 80">
            <a:extLst>
              <a:ext uri="{FF2B5EF4-FFF2-40B4-BE49-F238E27FC236}">
                <a16:creationId xmlns:a16="http://schemas.microsoft.com/office/drawing/2014/main" id="{81AD781B-50CF-47C6-AFD8-ADB3CF142085}"/>
              </a:ext>
            </a:extLst>
          </p:cNvPr>
          <p:cNvSpPr/>
          <p:nvPr/>
        </p:nvSpPr>
        <p:spPr bwMode="auto">
          <a:xfrm>
            <a:off x="7640788" y="5645151"/>
            <a:ext cx="2408694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Словарь терминов</a:t>
            </a:r>
          </a:p>
        </p:txBody>
      </p: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968285F9-F90E-4EE1-8750-C192206A22B0}"/>
              </a:ext>
            </a:extLst>
          </p:cNvPr>
          <p:cNvCxnSpPr>
            <a:cxnSpLocks/>
            <a:stCxn id="64" idx="3"/>
            <a:endCxn id="81" idx="1"/>
          </p:cNvCxnSpPr>
          <p:nvPr/>
        </p:nvCxnSpPr>
        <p:spPr bwMode="auto">
          <a:xfrm>
            <a:off x="6827907" y="5332583"/>
            <a:ext cx="1880504" cy="5860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Куб 82">
            <a:extLst>
              <a:ext uri="{FF2B5EF4-FFF2-40B4-BE49-F238E27FC236}">
                <a16:creationId xmlns:a16="http://schemas.microsoft.com/office/drawing/2014/main" id="{00AB56C6-4663-4570-A5AD-888E772AE03F}"/>
              </a:ext>
            </a:extLst>
          </p:cNvPr>
          <p:cNvSpPr/>
          <p:nvPr/>
        </p:nvSpPr>
        <p:spPr bwMode="auto">
          <a:xfrm>
            <a:off x="7130235" y="2771806"/>
            <a:ext cx="1801084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Модели </a:t>
            </a:r>
            <a:b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</a:b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данных</a:t>
            </a: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0223F822-F1AF-4581-ACCD-28D61CAE1D96}"/>
              </a:ext>
            </a:extLst>
          </p:cNvPr>
          <p:cNvCxnSpPr>
            <a:cxnSpLocks/>
            <a:stCxn id="83" idx="3"/>
            <a:endCxn id="64" idx="1"/>
          </p:cNvCxnSpPr>
          <p:nvPr/>
        </p:nvCxnSpPr>
        <p:spPr bwMode="auto">
          <a:xfrm flipH="1">
            <a:off x="6827908" y="3865591"/>
            <a:ext cx="1066146" cy="6466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26A7644E-1A3D-4D2D-9568-A32782B390AB}"/>
              </a:ext>
            </a:extLst>
          </p:cNvPr>
          <p:cNvCxnSpPr>
            <a:cxnSpLocks/>
            <a:stCxn id="64" idx="4"/>
            <a:endCxn id="76" idx="2"/>
          </p:cNvCxnSpPr>
          <p:nvPr/>
        </p:nvCxnSpPr>
        <p:spPr bwMode="auto">
          <a:xfrm>
            <a:off x="7903695" y="4922414"/>
            <a:ext cx="134763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2C583316-9A97-4DA9-A8AB-64B0D5B6B231}"/>
              </a:ext>
            </a:extLst>
          </p:cNvPr>
          <p:cNvCxnSpPr>
            <a:cxnSpLocks/>
            <a:stCxn id="76" idx="3"/>
            <a:endCxn id="81" idx="1"/>
          </p:cNvCxnSpPr>
          <p:nvPr/>
        </p:nvCxnSpPr>
        <p:spPr bwMode="auto">
          <a:xfrm flipH="1">
            <a:off x="8708411" y="5332583"/>
            <a:ext cx="1434828" cy="586015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62110EE0-717B-496B-BD6F-09BB29535862}"/>
              </a:ext>
            </a:extLst>
          </p:cNvPr>
          <p:cNvCxnSpPr>
            <a:cxnSpLocks/>
            <a:stCxn id="67" idx="2"/>
            <a:endCxn id="64" idx="1"/>
          </p:cNvCxnSpPr>
          <p:nvPr/>
        </p:nvCxnSpPr>
        <p:spPr bwMode="auto">
          <a:xfrm>
            <a:off x="6815445" y="2224914"/>
            <a:ext cx="12463" cy="228733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EE2A6D23-BB54-4636-8CAA-DC468A47201C}"/>
              </a:ext>
            </a:extLst>
          </p:cNvPr>
          <p:cNvCxnSpPr>
            <a:cxnSpLocks/>
            <a:stCxn id="164" idx="3"/>
            <a:endCxn id="64" idx="1"/>
          </p:cNvCxnSpPr>
          <p:nvPr/>
        </p:nvCxnSpPr>
        <p:spPr bwMode="auto">
          <a:xfrm>
            <a:off x="5626185" y="3865591"/>
            <a:ext cx="1201722" cy="646654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A8FC361C-3C46-4515-AFCF-D8E05926B131}"/>
              </a:ext>
            </a:extLst>
          </p:cNvPr>
          <p:cNvCxnSpPr>
            <a:cxnSpLocks/>
            <a:stCxn id="164" idx="4"/>
            <a:endCxn id="83" idx="2"/>
          </p:cNvCxnSpPr>
          <p:nvPr/>
        </p:nvCxnSpPr>
        <p:spPr bwMode="auto">
          <a:xfrm>
            <a:off x="6413289" y="3455422"/>
            <a:ext cx="716946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8392591A-D9ED-476B-BE17-7F9E5A0CCDBB}"/>
              </a:ext>
            </a:extLst>
          </p:cNvPr>
          <p:cNvCxnSpPr>
            <a:cxnSpLocks/>
            <a:stCxn id="79" idx="0"/>
            <a:endCxn id="67" idx="1"/>
          </p:cNvCxnSpPr>
          <p:nvPr/>
        </p:nvCxnSpPr>
        <p:spPr bwMode="auto">
          <a:xfrm flipV="1">
            <a:off x="2300820" y="1849188"/>
            <a:ext cx="3290450" cy="47197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" name="Куб 163">
            <a:extLst>
              <a:ext uri="{FF2B5EF4-FFF2-40B4-BE49-F238E27FC236}">
                <a16:creationId xmlns:a16="http://schemas.microsoft.com/office/drawing/2014/main" id="{823E9DB0-44DC-4053-968B-34DC3A34EA19}"/>
              </a:ext>
            </a:extLst>
          </p:cNvPr>
          <p:cNvSpPr/>
          <p:nvPr/>
        </p:nvSpPr>
        <p:spPr bwMode="auto">
          <a:xfrm>
            <a:off x="4839082" y="2771806"/>
            <a:ext cx="1847653" cy="1093785"/>
          </a:xfrm>
          <a:prstGeom prst="cube">
            <a:avLst/>
          </a:prstGeom>
          <a:solidFill>
            <a:srgbClr val="2D2DB9">
              <a:lumMod val="20000"/>
              <a:lumOff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10588" tIns="55294" rIns="110588" bIns="55294" numCol="1" rtlCol="0" anchor="ctr" anchorCtr="0" compatLnSpc="1">
            <a:prstTxWarp prst="textNoShape">
              <a:avLst/>
            </a:prstTxWarp>
          </a:bodyPr>
          <a:lstStyle/>
          <a:p>
            <a:pPr algn="ctr" defTabSz="543339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Сведения </a:t>
            </a:r>
            <a:b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</a:b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о качестве</a:t>
            </a:r>
            <a:b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</a:br>
            <a:r>
              <a:rPr lang="ru-RU" sz="1814" kern="0" dirty="0">
                <a:solidFill>
                  <a:srgbClr val="000000"/>
                </a:solidFill>
                <a:ea typeface="Microsoft YaHei" panose="020B0503020204020204" pitchFamily="34" charset="-122"/>
              </a:rPr>
              <a:t>данных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97C3405C-F0C9-4FEC-B733-D9C1F5493F9E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 bwMode="auto">
          <a:xfrm>
            <a:off x="8039620" y="1849188"/>
            <a:ext cx="2094778" cy="118216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Прямая соединительная линия 166">
            <a:extLst>
              <a:ext uri="{FF2B5EF4-FFF2-40B4-BE49-F238E27FC236}">
                <a16:creationId xmlns:a16="http://schemas.microsoft.com/office/drawing/2014/main" id="{550D07BB-B504-413B-81BC-2D1D7C9E3E72}"/>
              </a:ext>
            </a:extLst>
          </p:cNvPr>
          <p:cNvCxnSpPr>
            <a:cxnSpLocks/>
            <a:stCxn id="164" idx="1"/>
            <a:endCxn id="67" idx="2"/>
          </p:cNvCxnSpPr>
          <p:nvPr/>
        </p:nvCxnSpPr>
        <p:spPr bwMode="auto">
          <a:xfrm flipV="1">
            <a:off x="5626186" y="2224914"/>
            <a:ext cx="1189259" cy="8203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EDC015C9-C3B4-4A4D-869C-EB2DA052038A}"/>
              </a:ext>
            </a:extLst>
          </p:cNvPr>
          <p:cNvCxnSpPr>
            <a:cxnSpLocks/>
            <a:stCxn id="67" idx="2"/>
            <a:endCxn id="83" idx="1"/>
          </p:cNvCxnSpPr>
          <p:nvPr/>
        </p:nvCxnSpPr>
        <p:spPr bwMode="auto">
          <a:xfrm>
            <a:off x="6815445" y="2224914"/>
            <a:ext cx="1078609" cy="820339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778713D1-B952-4FE4-90C5-3FD8038C8977}"/>
              </a:ext>
            </a:extLst>
          </p:cNvPr>
          <p:cNvSpPr txBox="1"/>
          <p:nvPr/>
        </p:nvSpPr>
        <p:spPr>
          <a:xfrm>
            <a:off x="11290315" y="6324576"/>
            <a:ext cx="601936" cy="427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177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F1C933-2FE0-EE70-88F8-D210D4636E12}"/>
              </a:ext>
            </a:extLst>
          </p:cNvPr>
          <p:cNvSpPr txBox="1"/>
          <p:nvPr/>
        </p:nvSpPr>
        <p:spPr>
          <a:xfrm>
            <a:off x="194087" y="645714"/>
            <a:ext cx="120534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44613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Каталог данных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для оценки доступности данных</a:t>
            </a:r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9EBEAFFA-E141-6A4A-3A1F-1B883251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F10A0273-CD9B-4E48-A254-A5E439EFE309}"/>
              </a:ext>
            </a:extLst>
          </p:cNvPr>
          <p:cNvSpPr txBox="1"/>
          <p:nvPr/>
        </p:nvSpPr>
        <p:spPr>
          <a:xfrm>
            <a:off x="7122999" y="1298669"/>
            <a:ext cx="5029917" cy="1933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Много данных выпускает источник?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Много преобразований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данных,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проверок и расчётов в источнике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Вовремя доставляются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данные? 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E1C25AC-3969-4BDA-BD7E-4820EABD4867}"/>
              </a:ext>
            </a:extLst>
          </p:cNvPr>
          <p:cNvCxnSpPr>
            <a:cxnSpLocks/>
          </p:cNvCxnSpPr>
          <p:nvPr/>
        </p:nvCxnSpPr>
        <p:spPr>
          <a:xfrm>
            <a:off x="215" y="1200329"/>
            <a:ext cx="1219157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1049B828-541C-46EA-9B36-4B21E99336CD}"/>
              </a:ext>
            </a:extLst>
          </p:cNvPr>
          <p:cNvSpPr/>
          <p:nvPr/>
        </p:nvSpPr>
        <p:spPr>
          <a:xfrm>
            <a:off x="2948271" y="2407747"/>
            <a:ext cx="6247681" cy="256172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dirty="0">
              <a:solidFill>
                <a:srgbClr val="FFFF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BE912-209D-4034-B3E0-48B40DD2C4AB}"/>
              </a:ext>
            </a:extLst>
          </p:cNvPr>
          <p:cNvSpPr txBox="1"/>
          <p:nvPr/>
        </p:nvSpPr>
        <p:spPr>
          <a:xfrm>
            <a:off x="6122960" y="2799624"/>
            <a:ext cx="29951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Своевременность получения данных</a:t>
            </a: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9B93E3A-5DF9-4A1F-A359-91D8D59B7F8D}"/>
              </a:ext>
            </a:extLst>
          </p:cNvPr>
          <p:cNvCxnSpPr>
            <a:cxnSpLocks/>
          </p:cNvCxnSpPr>
          <p:nvPr/>
        </p:nvCxnSpPr>
        <p:spPr>
          <a:xfrm>
            <a:off x="6061453" y="1180603"/>
            <a:ext cx="0" cy="54546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D89286-5EAA-4D57-86C6-E4302C3E1121}"/>
              </a:ext>
            </a:extLst>
          </p:cNvPr>
          <p:cNvSpPr txBox="1"/>
          <p:nvPr/>
        </p:nvSpPr>
        <p:spPr>
          <a:xfrm>
            <a:off x="2753570" y="2799624"/>
            <a:ext cx="301831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Актуальность </a:t>
            </a:r>
            <a:endParaRPr lang="en-US" sz="24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</a:t>
            </a:r>
            <a:r>
              <a:rPr lang="en-US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в источнике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D5AD67-9487-47F9-B64B-466F0EA2E597}"/>
              </a:ext>
            </a:extLst>
          </p:cNvPr>
          <p:cNvSpPr txBox="1"/>
          <p:nvPr/>
        </p:nvSpPr>
        <p:spPr>
          <a:xfrm>
            <a:off x="2996049" y="3771020"/>
            <a:ext cx="2995182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Своевременность подготовки </a:t>
            </a:r>
            <a:b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1284A3-AB2B-49AE-97C7-F601BEE54A1F}"/>
              </a:ext>
            </a:extLst>
          </p:cNvPr>
          <p:cNvSpPr txBox="1"/>
          <p:nvPr/>
        </p:nvSpPr>
        <p:spPr>
          <a:xfrm>
            <a:off x="6136690" y="3771021"/>
            <a:ext cx="296772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ru-RU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Своевременность обработки данных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125D88-76C8-49CA-8D35-BD7DA51A19D6}"/>
              </a:ext>
            </a:extLst>
          </p:cNvPr>
          <p:cNvSpPr txBox="1"/>
          <p:nvPr/>
        </p:nvSpPr>
        <p:spPr>
          <a:xfrm>
            <a:off x="7122999" y="4199556"/>
            <a:ext cx="4977809" cy="2266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Оперативны ли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извещения о новых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поступлениях данных?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Много данных обрабатывается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 algn="r"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Автоматизирован анализ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данных или требуется участие человека?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5619B-2864-9B63-044B-EB07182E64B9}"/>
              </a:ext>
            </a:extLst>
          </p:cNvPr>
          <p:cNvSpPr txBox="1"/>
          <p:nvPr/>
        </p:nvSpPr>
        <p:spPr>
          <a:xfrm>
            <a:off x="813915" y="634160"/>
            <a:ext cx="114118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12788">
              <a:tabLst>
                <a:tab pos="3360738" algn="l"/>
              </a:tabLst>
            </a:pP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Характеристики своевременности данных</a:t>
            </a:r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C26FCD1A-C021-4D7C-11F2-D79A2EA2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0B29CB-7BEC-47C3-AE1D-10F4E3730F96}" type="slidenum">
              <a:rPr lang="ru-RU" smtClean="0"/>
              <a:t>9</a:t>
            </a:fld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404EB7-4DCF-109D-75FF-AF6DBC06184D}"/>
              </a:ext>
            </a:extLst>
          </p:cNvPr>
          <p:cNvSpPr/>
          <p:nvPr/>
        </p:nvSpPr>
        <p:spPr>
          <a:xfrm>
            <a:off x="132757" y="1233190"/>
            <a:ext cx="2236370" cy="5624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229293-4DE6-40C1-8A92-C5076208D2F0}"/>
              </a:ext>
            </a:extLst>
          </p:cNvPr>
          <p:cNvSpPr txBox="1"/>
          <p:nvPr/>
        </p:nvSpPr>
        <p:spPr>
          <a:xfrm>
            <a:off x="440820" y="1402345"/>
            <a:ext cx="5099315" cy="1511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Завершён ли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цикл активности наблюдаемого явления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lnSpc>
                <a:spcPct val="90000"/>
              </a:lnSpc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Имеется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задержка измерения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параметров явления?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3686F-779B-4F88-90AC-6D6ACBFAA564}"/>
              </a:ext>
            </a:extLst>
          </p:cNvPr>
          <p:cNvSpPr txBox="1"/>
          <p:nvPr/>
        </p:nvSpPr>
        <p:spPr>
          <a:xfrm>
            <a:off x="439858" y="4299491"/>
            <a:ext cx="5332023" cy="2176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Новые данные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вовремя перемещены,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консолидированы и </a:t>
            </a:r>
            <a:b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интегрированы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для обработки?</a:t>
            </a:r>
          </a:p>
          <a:p>
            <a:pPr>
              <a:lnSpc>
                <a:spcPct val="90000"/>
              </a:lnSpc>
              <a:spcAft>
                <a:spcPts val="726"/>
              </a:spcAft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Много преобразований и проверок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качества данных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99"/>
                </a:highlight>
                <a:latin typeface="Calibri Light" panose="020F0302020204030204" pitchFamily="34" charset="0"/>
                <a:cs typeface="Calibri Light" panose="020F0302020204030204" pitchFamily="34" charset="0"/>
              </a:rPr>
              <a:t>у потребителя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? 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FA309240-B61D-4CF3-9498-29835DFE3ED9}"/>
              </a:ext>
            </a:extLst>
          </p:cNvPr>
          <p:cNvCxnSpPr>
            <a:cxnSpLocks/>
          </p:cNvCxnSpPr>
          <p:nvPr/>
        </p:nvCxnSpPr>
        <p:spPr>
          <a:xfrm>
            <a:off x="869945" y="3696072"/>
            <a:ext cx="10494353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4930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15137</TotalTime>
  <Words>2935</Words>
  <Application>Microsoft Office PowerPoint</Application>
  <PresentationFormat>Широкоэкранный</PresentationFormat>
  <Paragraphs>668</Paragraphs>
  <Slides>29</Slides>
  <Notes>3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42" baseType="lpstr">
      <vt:lpstr>Microsoft YaHei</vt:lpstr>
      <vt:lpstr>Arial</vt:lpstr>
      <vt:lpstr>Arial Narrow</vt:lpstr>
      <vt:lpstr>Calibri</vt:lpstr>
      <vt:lpstr>Calibri Light</vt:lpstr>
      <vt:lpstr>Century Gothic</vt:lpstr>
      <vt:lpstr>Courier New</vt:lpstr>
      <vt:lpstr>Times New Roman</vt:lpstr>
      <vt:lpstr>Wingdings</vt:lpstr>
      <vt:lpstr>Wingdings 3</vt:lpstr>
      <vt:lpstr>Легкий дым</vt:lpstr>
      <vt:lpstr>2004_Gartner_PPT_one_template</vt:lpstr>
      <vt:lpstr>Диаграмма</vt:lpstr>
      <vt:lpstr>Модели данных  B1_Расширенное качество данных</vt:lpstr>
      <vt:lpstr>Что такое управление данными?</vt:lpstr>
      <vt:lpstr> Принципы, важные для качества данных</vt:lpstr>
      <vt:lpstr>Управление качеством данных  (Data Quality Management)</vt:lpstr>
      <vt:lpstr> Принципы управления качеством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Метрики расширенного качества данных</vt:lpstr>
      <vt:lpstr>Характеристики и показатели  качества данных</vt:lpstr>
      <vt:lpstr> Проверки и метрики качества данных</vt:lpstr>
      <vt:lpstr>Начальные шаги анализа качества данных</vt:lpstr>
      <vt:lpstr>Средства управления качеством данных (Data Quality Tools)</vt:lpstr>
      <vt:lpstr>Пример: Оценка качества Витрины данных торгового репозитария и депозитария НРД </vt:lpstr>
      <vt:lpstr>Управление справочными и реестровыми данными (Reference &amp; Master Data Management) </vt:lpstr>
      <vt:lpstr>Дедубликация и обогащение реестра ЛИЦА</vt:lpstr>
      <vt:lpstr>Оценка качества ЕГРЮЛ</vt:lpstr>
      <vt:lpstr>Сравнение метрик качества данных ЕГРЮЛ</vt:lpstr>
      <vt:lpstr>Оценка качества Реестра производителей «ювелирки»</vt:lpstr>
      <vt:lpstr>Конвейер обеспечения достоверности данных</vt:lpstr>
      <vt:lpstr>Воронка расширенного качества данных </vt:lpstr>
      <vt:lpstr>Расширение спектра информационных активов</vt:lpstr>
      <vt:lpstr>Управление метаданными (Metadata Management)</vt:lpstr>
      <vt:lpstr>Моделирование и проектирование данных (Data Modeling &amp; Design)</vt:lpstr>
      <vt:lpstr>Хватит использовать «грязные данные»!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качестве данных  в широком смысле слова</dc:title>
  <dc:creator>Артемьев Валерий Иванович</dc:creator>
  <cp:lastModifiedBy>Valery Artemyev</cp:lastModifiedBy>
  <cp:revision>256</cp:revision>
  <dcterms:created xsi:type="dcterms:W3CDTF">2019-12-05T15:24:29Z</dcterms:created>
  <dcterms:modified xsi:type="dcterms:W3CDTF">2024-10-28T23:44:51Z</dcterms:modified>
</cp:coreProperties>
</file>