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33"/>
  </p:notesMasterIdLst>
  <p:handoutMasterIdLst>
    <p:handoutMasterId r:id="rId34"/>
  </p:handoutMasterIdLst>
  <p:sldIdLst>
    <p:sldId id="448" r:id="rId2"/>
    <p:sldId id="599" r:id="rId3"/>
    <p:sldId id="602" r:id="rId4"/>
    <p:sldId id="653" r:id="rId5"/>
    <p:sldId id="655" r:id="rId6"/>
    <p:sldId id="634" r:id="rId7"/>
    <p:sldId id="657" r:id="rId8"/>
    <p:sldId id="658" r:id="rId9"/>
    <p:sldId id="662" r:id="rId10"/>
    <p:sldId id="654" r:id="rId11"/>
    <p:sldId id="677" r:id="rId12"/>
    <p:sldId id="660" r:id="rId13"/>
    <p:sldId id="659" r:id="rId14"/>
    <p:sldId id="663" r:id="rId15"/>
    <p:sldId id="672" r:id="rId16"/>
    <p:sldId id="661" r:id="rId17"/>
    <p:sldId id="674" r:id="rId18"/>
    <p:sldId id="664" r:id="rId19"/>
    <p:sldId id="676" r:id="rId20"/>
    <p:sldId id="665" r:id="rId21"/>
    <p:sldId id="670" r:id="rId22"/>
    <p:sldId id="675" r:id="rId23"/>
    <p:sldId id="668" r:id="rId24"/>
    <p:sldId id="637" r:id="rId25"/>
    <p:sldId id="649" r:id="rId26"/>
    <p:sldId id="603" r:id="rId27"/>
    <p:sldId id="666" r:id="rId28"/>
    <p:sldId id="678" r:id="rId29"/>
    <p:sldId id="604" r:id="rId30"/>
    <p:sldId id="673" r:id="rId31"/>
    <p:sldId id="671" r:id="rId32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68">
          <p15:clr>
            <a:srgbClr val="A4A3A4"/>
          </p15:clr>
        </p15:guide>
        <p15:guide id="2" pos="37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1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FE2FF"/>
    <a:srgbClr val="99FF99"/>
    <a:srgbClr val="FFFFFF"/>
    <a:srgbClr val="5DD5FF"/>
    <a:srgbClr val="EEEEEE"/>
    <a:srgbClr val="99CC00"/>
    <a:srgbClr val="FF9900"/>
    <a:srgbClr val="FFFF99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2" autoAdjust="0"/>
    <p:restoredTop sz="94585" autoAdjust="0"/>
  </p:normalViewPr>
  <p:slideViewPr>
    <p:cSldViewPr snapToGrid="0">
      <p:cViewPr>
        <p:scale>
          <a:sx n="120" d="100"/>
          <a:sy n="120" d="100"/>
        </p:scale>
        <p:origin x="84" y="-2646"/>
      </p:cViewPr>
      <p:guideLst>
        <p:guide orient="horz" pos="4319"/>
        <p:guide pos="3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86" y="-606"/>
      </p:cViewPr>
      <p:guideLst>
        <p:guide orient="horz" pos="7268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125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29338"/>
            <a:ext cx="6605588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0" y="58738"/>
            <a:ext cx="46767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38"/>
            <a:ext cx="6640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2475"/>
            <a:ext cx="4270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399588"/>
            <a:ext cx="4402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3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0" y="5343525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68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2024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9446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Июль 2024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rgbClr val="FF9900"/>
          </a:solidFill>
        </p:spPr>
        <p:txBody>
          <a:bodyPr anchor="t"/>
          <a:lstStyle/>
          <a:p>
            <a:pPr marL="357188" indent="0" algn="l">
              <a:lnSpc>
                <a:spcPct val="80000"/>
              </a:lnSpc>
            </a:pP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Модели</a:t>
            </a:r>
            <a:r>
              <a:rPr lang="ru-RU" altLang="ru-RU" sz="6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данных</a:t>
            </a:r>
            <a:b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ru-RU" altLang="ru-RU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altLang="ru-RU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ru-RU" altLang="ru-RU" sz="6000" dirty="0">
                <a:solidFill>
                  <a:srgbClr val="800000"/>
                </a:solidFill>
              </a:rPr>
            </a:b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ru-RU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altLang="ru-RU">
                <a:solidFill>
                  <a:srgbClr val="800000"/>
                </a:solidFill>
              </a:rPr>
              <a:t> </a:t>
            </a:r>
            <a:r>
              <a:rPr lang="ru-RU" altLang="ru-RU">
                <a:solidFill>
                  <a:schemeClr val="accent1">
                    <a:lumMod val="75000"/>
                  </a:schemeClr>
                </a:solidFill>
              </a:rPr>
              <a:t>Логические модели данных</a:t>
            </a:r>
            <a:endParaRPr lang="ru-RU" altLang="ru-RU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Пример. Преобразование неподдерживаемых типов связей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Анализ КМД показал: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нет многосторонних связей, все связи бинарные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наличие многозначных связей: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КНИГА – СОЗДАТЕЛЬ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КНИГА – РОЛЬ_СОЗДАТЕЛЯ</a:t>
            </a: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</a:rPr>
              <a:t>Декомпозируем связи типа «многие ко многим»:</a:t>
            </a:r>
          </a:p>
          <a:p>
            <a:pPr lvl="1" indent="-2508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добавим новую сущность </a:t>
            </a:r>
            <a:r>
              <a:rPr 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УЧАСТИЕ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для многозначной связи </a:t>
            </a:r>
          </a:p>
          <a:p>
            <a:pPr lvl="1" indent="-2508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установить связи «многие к одному» новой сущности 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 сущностями </a:t>
            </a:r>
            <a:r>
              <a:rPr 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КНИГА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и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СОЗДАТЕЛЬ</a:t>
            </a:r>
          </a:p>
          <a:p>
            <a:pPr lvl="1" indent="-2508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связь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КНИГА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 – </a:t>
            </a:r>
            <a:r>
              <a:rPr lang="ru-RU" alt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РОЛЬ_СОЗДАТЕЛЯ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перенесём к сущности </a:t>
            </a:r>
            <a:r>
              <a:rPr lang="ru-RU" sz="2000" dirty="0">
                <a:solidFill>
                  <a:schemeClr val="tx1"/>
                </a:solidFill>
                <a:latin typeface="Arial Narrow" panose="020B0606020202030204" pitchFamily="34" charset="0"/>
              </a:rPr>
              <a:t>УЧАСТИЕ</a:t>
            </a:r>
            <a:br>
              <a:rPr lang="ru-RU" dirty="0">
                <a:solidFill>
                  <a:schemeClr val="tx1"/>
                </a:solidFill>
              </a:rPr>
            </a:b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3"/>
            <a:ext cx="657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77406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Пример. Декомпозиция многозначных связей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01548" y="6380163"/>
            <a:ext cx="44245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C1868-5575-55FE-F6F4-FF0497F1A95B}"/>
              </a:ext>
            </a:extLst>
          </p:cNvPr>
          <p:cNvSpPr/>
          <p:nvPr/>
        </p:nvSpPr>
        <p:spPr bwMode="auto">
          <a:xfrm>
            <a:off x="549533" y="1225296"/>
            <a:ext cx="8629649" cy="51548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883130" y="1807436"/>
            <a:ext cx="107389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>
                <a:latin typeface="Arial" charset="0"/>
              </a:rPr>
              <a:t>КНИГА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177898" y="1807436"/>
            <a:ext cx="1190510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</a:t>
            </a:r>
          </a:p>
        </p:txBody>
      </p:sp>
      <p:cxnSp>
        <p:nvCxnSpPr>
          <p:cNvPr id="12" name="Прямая со стрелкой 11"/>
          <p:cNvCxnSpPr>
            <a:cxnSpLocks/>
            <a:stCxn id="9" idx="1"/>
            <a:endCxn id="2" idx="3"/>
          </p:cNvCxnSpPr>
          <p:nvPr/>
        </p:nvCxnSpPr>
        <p:spPr bwMode="auto">
          <a:xfrm flipH="1">
            <a:off x="2957026" y="2109188"/>
            <a:ext cx="122087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1" name="Прямоугольник 20"/>
          <p:cNvSpPr/>
          <p:nvPr/>
        </p:nvSpPr>
        <p:spPr bwMode="auto">
          <a:xfrm>
            <a:off x="708577" y="3097478"/>
            <a:ext cx="1028760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КНИГА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4208736" y="3084060"/>
            <a:ext cx="1163694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</a:t>
            </a:r>
          </a:p>
        </p:txBody>
      </p:sp>
      <p:cxnSp>
        <p:nvCxnSpPr>
          <p:cNvPr id="25" name="Прямая со стрелкой 24"/>
          <p:cNvCxnSpPr>
            <a:cxnSpLocks/>
            <a:stCxn id="28" idx="3"/>
            <a:endCxn id="22" idx="1"/>
          </p:cNvCxnSpPr>
          <p:nvPr/>
        </p:nvCxnSpPr>
        <p:spPr bwMode="auto">
          <a:xfrm flipV="1">
            <a:off x="3483097" y="3385812"/>
            <a:ext cx="725639" cy="38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6" name="Прямая со стрелкой 25"/>
          <p:cNvCxnSpPr>
            <a:cxnSpLocks/>
            <a:stCxn id="28" idx="1"/>
            <a:endCxn id="21" idx="3"/>
          </p:cNvCxnSpPr>
          <p:nvPr/>
        </p:nvCxnSpPr>
        <p:spPr bwMode="auto">
          <a:xfrm flipH="1">
            <a:off x="1737337" y="3389707"/>
            <a:ext cx="717001" cy="952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2454338" y="3087955"/>
            <a:ext cx="1028759" cy="603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УЧАСТИЕ1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889730" y="2567217"/>
            <a:ext cx="7364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Добавление сущности для представления многозначной связи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474758" y="1266274"/>
            <a:ext cx="709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Многозначная связь до преобразования модели данных</a:t>
            </a:r>
          </a:p>
        </p:txBody>
      </p:sp>
      <p:sp>
        <p:nvSpPr>
          <p:cNvPr id="36" name="Стрелка вниз 35"/>
          <p:cNvSpPr/>
          <p:nvPr/>
        </p:nvSpPr>
        <p:spPr bwMode="auto">
          <a:xfrm>
            <a:off x="639245" y="1738781"/>
            <a:ext cx="539496" cy="1103554"/>
          </a:xfrm>
          <a:prstGeom prst="downArrow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0060" y="1807436"/>
            <a:ext cx="886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            N</a:t>
            </a:r>
            <a:endParaRPr lang="ru-RU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1796212" y="3087955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      M</a:t>
            </a:r>
            <a:endParaRPr lang="ru-RU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3529567" y="3108332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       1</a:t>
            </a:r>
            <a:endParaRPr lang="ru-RU" sz="11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D6D968E-1F94-1BA9-90AA-60AF610F6C7E}"/>
              </a:ext>
            </a:extLst>
          </p:cNvPr>
          <p:cNvSpPr/>
          <p:nvPr/>
        </p:nvSpPr>
        <p:spPr bwMode="auto">
          <a:xfrm>
            <a:off x="6577382" y="1811152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СОЗДАТЕЛЬ_</a:t>
            </a:r>
            <a:br>
              <a:rPr lang="ru-RU" sz="1200" b="0" dirty="0">
                <a:latin typeface="Arial" charset="0"/>
              </a:rPr>
            </a:br>
            <a:r>
              <a:rPr lang="ru-RU" sz="1200" b="0" dirty="0">
                <a:latin typeface="Arial" charset="0"/>
              </a:rPr>
              <a:t>РОЛЬ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98F95D9-25E2-2576-35E6-DF65B01DD6D4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 bwMode="auto">
          <a:xfrm flipH="1" flipV="1">
            <a:off x="5368408" y="2109188"/>
            <a:ext cx="1208974" cy="371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DE4FF1-FC70-8F58-E121-02625380E28E}"/>
              </a:ext>
            </a:extLst>
          </p:cNvPr>
          <p:cNvSpPr txBox="1"/>
          <p:nvPr/>
        </p:nvSpPr>
        <p:spPr>
          <a:xfrm>
            <a:off x="5605504" y="1793207"/>
            <a:ext cx="886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            N</a:t>
            </a:r>
            <a:endParaRPr lang="ru-RU" sz="11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A6E0E77F-DF7E-67C1-8C63-2A977A8B2695}"/>
              </a:ext>
            </a:extLst>
          </p:cNvPr>
          <p:cNvSpPr/>
          <p:nvPr/>
        </p:nvSpPr>
        <p:spPr bwMode="auto">
          <a:xfrm>
            <a:off x="7784084" y="3096341"/>
            <a:ext cx="1163694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СОЗДАТЕЛЬ_РОЛЬ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63301655-7875-1483-26ED-D3963D4581FD}"/>
              </a:ext>
            </a:extLst>
          </p:cNvPr>
          <p:cNvCxnSpPr>
            <a:cxnSpLocks/>
            <a:stCxn id="38" idx="3"/>
            <a:endCxn id="34" idx="1"/>
          </p:cNvCxnSpPr>
          <p:nvPr/>
        </p:nvCxnSpPr>
        <p:spPr bwMode="auto">
          <a:xfrm>
            <a:off x="7102074" y="3389413"/>
            <a:ext cx="682010" cy="86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5EDB0EE-08EA-73F4-DBEE-0F9D26B11133}"/>
              </a:ext>
            </a:extLst>
          </p:cNvPr>
          <p:cNvSpPr/>
          <p:nvPr/>
        </p:nvSpPr>
        <p:spPr bwMode="auto">
          <a:xfrm>
            <a:off x="6073315" y="3087661"/>
            <a:ext cx="1028759" cy="603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УЧАСТИЕ2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22EDAE-3FEB-A8F4-EA40-0202E9948A8D}"/>
              </a:ext>
            </a:extLst>
          </p:cNvPr>
          <p:cNvSpPr txBox="1"/>
          <p:nvPr/>
        </p:nvSpPr>
        <p:spPr>
          <a:xfrm>
            <a:off x="7142300" y="3110668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       1</a:t>
            </a:r>
            <a:endParaRPr lang="ru-RU" sz="11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3B4F31C-669A-7A62-9916-2F3920D2B7A1}"/>
              </a:ext>
            </a:extLst>
          </p:cNvPr>
          <p:cNvCxnSpPr>
            <a:cxnSpLocks/>
            <a:stCxn id="38" idx="1"/>
            <a:endCxn id="22" idx="3"/>
          </p:cNvCxnSpPr>
          <p:nvPr/>
        </p:nvCxnSpPr>
        <p:spPr bwMode="auto">
          <a:xfrm flipH="1" flipV="1">
            <a:off x="5372430" y="3385812"/>
            <a:ext cx="700885" cy="36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4B5EDB-12DE-EDD7-98AF-756D8A875CF8}"/>
              </a:ext>
            </a:extLst>
          </p:cNvPr>
          <p:cNvSpPr txBox="1"/>
          <p:nvPr/>
        </p:nvSpPr>
        <p:spPr>
          <a:xfrm>
            <a:off x="5409073" y="3132027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      M</a:t>
            </a:r>
            <a:endParaRPr lang="ru-RU" sz="110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58328BB5-65BC-040B-D6B0-C2C9B49D5BDC}"/>
              </a:ext>
            </a:extLst>
          </p:cNvPr>
          <p:cNvSpPr/>
          <p:nvPr/>
        </p:nvSpPr>
        <p:spPr bwMode="auto">
          <a:xfrm>
            <a:off x="1846962" y="4553395"/>
            <a:ext cx="1146130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КНИГА</a:t>
            </a: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CE34627B-FFA2-AF07-C705-86B005CCB1FA}"/>
              </a:ext>
            </a:extLst>
          </p:cNvPr>
          <p:cNvSpPr/>
          <p:nvPr/>
        </p:nvSpPr>
        <p:spPr bwMode="auto">
          <a:xfrm>
            <a:off x="6648628" y="4544548"/>
            <a:ext cx="1225193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28C1E75-5CAC-760E-0C57-86330F6083B4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 bwMode="auto">
          <a:xfrm flipV="1">
            <a:off x="5368415" y="4846300"/>
            <a:ext cx="1280213" cy="375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56254FAD-D92B-A80B-9067-D41F880D8270}"/>
              </a:ext>
            </a:extLst>
          </p:cNvPr>
          <p:cNvCxnSpPr>
            <a:cxnSpLocks/>
            <a:stCxn id="58" idx="1"/>
            <a:endCxn id="54" idx="3"/>
          </p:cNvCxnSpPr>
          <p:nvPr/>
        </p:nvCxnSpPr>
        <p:spPr bwMode="auto">
          <a:xfrm flipH="1">
            <a:off x="2993092" y="4850056"/>
            <a:ext cx="1193494" cy="50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6ED2F228-87EC-4CDF-9FD7-C09CDD94BAF7}"/>
              </a:ext>
            </a:extLst>
          </p:cNvPr>
          <p:cNvSpPr/>
          <p:nvPr/>
        </p:nvSpPr>
        <p:spPr bwMode="auto">
          <a:xfrm>
            <a:off x="4186586" y="4548304"/>
            <a:ext cx="1181829" cy="603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УЧАСТИЕ</a:t>
            </a: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F1BB74A5-44AF-9629-9840-FE43339C8E3C}"/>
              </a:ext>
            </a:extLst>
          </p:cNvPr>
          <p:cNvSpPr/>
          <p:nvPr/>
        </p:nvSpPr>
        <p:spPr>
          <a:xfrm>
            <a:off x="639245" y="3914448"/>
            <a:ext cx="8386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Слияние промежуточных сущностей для представления многозначной связи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814D74-2883-699E-97B3-05456BBD8D72}"/>
              </a:ext>
            </a:extLst>
          </p:cNvPr>
          <p:cNvSpPr txBox="1"/>
          <p:nvPr/>
        </p:nvSpPr>
        <p:spPr>
          <a:xfrm>
            <a:off x="3113852" y="4553394"/>
            <a:ext cx="1146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      </a:t>
            </a:r>
            <a:r>
              <a:rPr lang="ru-RU" sz="1100" dirty="0"/>
              <a:t>          </a:t>
            </a:r>
            <a:r>
              <a:rPr lang="en-US" sz="1100" dirty="0"/>
              <a:t>M</a:t>
            </a:r>
            <a:endParaRPr lang="ru-RU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EA5FC4C-DC4E-6245-2E5C-B9080A9C7434}"/>
              </a:ext>
            </a:extLst>
          </p:cNvPr>
          <p:cNvSpPr txBox="1"/>
          <p:nvPr/>
        </p:nvSpPr>
        <p:spPr>
          <a:xfrm>
            <a:off x="5501790" y="4564619"/>
            <a:ext cx="1181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       </a:t>
            </a:r>
            <a:r>
              <a:rPr lang="ru-RU" sz="1100" dirty="0"/>
              <a:t>           </a:t>
            </a:r>
            <a:r>
              <a:rPr lang="en-US" sz="1100" dirty="0"/>
              <a:t>1</a:t>
            </a:r>
            <a:endParaRPr lang="ru-RU" sz="1100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1DAF281-9CD3-470B-806A-E17CB35297D5}"/>
              </a:ext>
            </a:extLst>
          </p:cNvPr>
          <p:cNvSpPr/>
          <p:nvPr/>
        </p:nvSpPr>
        <p:spPr bwMode="auto">
          <a:xfrm>
            <a:off x="4200680" y="5661912"/>
            <a:ext cx="1163694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СОЗДАТЕЛЬ_РОЛЬ</a:t>
            </a:r>
          </a:p>
        </p:txBody>
      </p: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D468F46D-8B91-BAD4-DBA3-2FBB1007F27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 bwMode="auto">
          <a:xfrm>
            <a:off x="4777501" y="5151808"/>
            <a:ext cx="5026" cy="5101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50177" name="TextBox 50176">
            <a:extLst>
              <a:ext uri="{FF2B5EF4-FFF2-40B4-BE49-F238E27FC236}">
                <a16:creationId xmlns:a16="http://schemas.microsoft.com/office/drawing/2014/main" id="{07123E7F-A816-CB5E-8BEE-AD1CFF8D3FB0}"/>
              </a:ext>
            </a:extLst>
          </p:cNvPr>
          <p:cNvSpPr txBox="1"/>
          <p:nvPr/>
        </p:nvSpPr>
        <p:spPr>
          <a:xfrm rot="16200000">
            <a:off x="4506319" y="5153870"/>
            <a:ext cx="8403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1</a:t>
            </a:r>
            <a:r>
              <a:rPr lang="en-US" sz="1100" dirty="0"/>
              <a:t>      N</a:t>
            </a:r>
            <a:endParaRPr lang="ru-RU" sz="1100" dirty="0"/>
          </a:p>
        </p:txBody>
      </p:sp>
      <p:sp>
        <p:nvSpPr>
          <p:cNvPr id="50187" name="Стрелка вниз 35">
            <a:extLst>
              <a:ext uri="{FF2B5EF4-FFF2-40B4-BE49-F238E27FC236}">
                <a16:creationId xmlns:a16="http://schemas.microsoft.com/office/drawing/2014/main" id="{C24C63F4-6598-5643-72AA-408C8963DBDB}"/>
              </a:ext>
            </a:extLst>
          </p:cNvPr>
          <p:cNvSpPr/>
          <p:nvPr/>
        </p:nvSpPr>
        <p:spPr bwMode="auto">
          <a:xfrm>
            <a:off x="648924" y="4461537"/>
            <a:ext cx="539496" cy="1103554"/>
          </a:xfrm>
          <a:prstGeom prst="downArrow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8726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Пример. Диаграмма ЛМД </a:t>
            </a:r>
            <a:br>
              <a:rPr lang="ru-RU" dirty="0"/>
            </a:br>
            <a:r>
              <a:rPr lang="ru-RU" dirty="0"/>
              <a:t>после преобразования сложных связей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32808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11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471309" y="2684695"/>
            <a:ext cx="1369110" cy="74277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303123" y="2684696"/>
            <a:ext cx="1369110" cy="74277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dirty="0">
                <a:latin typeface="Arial Narrow" panose="020B0606020202030204" pitchFamily="34" charset="0"/>
              </a:rPr>
              <a:t>КНИГА</a:t>
            </a: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5480453" y="5066115"/>
            <a:ext cx="1369110" cy="66342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dirty="0">
                <a:latin typeface="Arial Narrow" panose="020B0606020202030204" pitchFamily="34" charset="0"/>
              </a:rPr>
              <a:t>ЧИТАТЕЛЬ</a:t>
            </a:r>
            <a:endParaRPr lang="en-US" sz="11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403628" y="3873838"/>
            <a:ext cx="1369110" cy="681272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ИЗДАТЕЛЬСТВО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303123" y="5062501"/>
            <a:ext cx="1369110" cy="673107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dirty="0">
                <a:latin typeface="Arial Narrow" panose="020B0606020202030204" pitchFamily="34" charset="0"/>
              </a:rPr>
              <a:t>РАЗМЕЩЕНИЕ</a:t>
            </a:r>
          </a:p>
        </p:txBody>
      </p:sp>
      <p:cxnSp>
        <p:nvCxnSpPr>
          <p:cNvPr id="16" name="Прямая со стрелкой 15"/>
          <p:cNvCxnSpPr>
            <a:stCxn id="8" idx="1"/>
            <a:endCxn id="6" idx="3"/>
          </p:cNvCxnSpPr>
          <p:nvPr/>
        </p:nvCxnSpPr>
        <p:spPr bwMode="auto">
          <a:xfrm flipH="1" flipV="1">
            <a:off x="2672233" y="3056085"/>
            <a:ext cx="731395" cy="11583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5" name="Прямая со стрелкой 24"/>
          <p:cNvCxnSpPr>
            <a:stCxn id="9" idx="0"/>
            <a:endCxn id="6" idx="2"/>
          </p:cNvCxnSpPr>
          <p:nvPr/>
        </p:nvCxnSpPr>
        <p:spPr bwMode="auto">
          <a:xfrm flipV="1">
            <a:off x="1987678" y="3427473"/>
            <a:ext cx="0" cy="163502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</p:cxnSp>
      <p:cxnSp>
        <p:nvCxnSpPr>
          <p:cNvPr id="36" name="Прямая со стрелкой 35"/>
          <p:cNvCxnSpPr>
            <a:stCxn id="30" idx="1"/>
            <a:endCxn id="6" idx="2"/>
          </p:cNvCxnSpPr>
          <p:nvPr/>
        </p:nvCxnSpPr>
        <p:spPr bwMode="auto">
          <a:xfrm flipH="1" flipV="1">
            <a:off x="1987678" y="3427473"/>
            <a:ext cx="1423896" cy="197158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none" w="lg" len="lg"/>
            <a:tailEnd type="none" w="lg" len="lg"/>
          </a:ln>
          <a:effectLst/>
        </p:spPr>
      </p:cxnSp>
      <p:sp>
        <p:nvSpPr>
          <p:cNvPr id="20" name="Прямоугольник 19"/>
          <p:cNvSpPr/>
          <p:nvPr/>
        </p:nvSpPr>
        <p:spPr bwMode="auto">
          <a:xfrm>
            <a:off x="5489598" y="1564152"/>
            <a:ext cx="1350821" cy="7024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dirty="0">
                <a:latin typeface="Arial Narrow" panose="020B0606020202030204" pitchFamily="34" charset="0"/>
              </a:rPr>
              <a:t>СОЗДАТЕЛЬ_</a:t>
            </a: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РОЛЬ</a:t>
            </a:r>
            <a:endParaRPr kumimoji="0" 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372137" y="1554480"/>
            <a:ext cx="1369110" cy="657630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dirty="0">
                <a:latin typeface="Arial Narrow" panose="020B0606020202030204" pitchFamily="34" charset="0"/>
              </a:rPr>
              <a:t>ИЗДАНИЕ_</a:t>
            </a: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ВИД</a:t>
            </a:r>
            <a:endParaRPr kumimoji="0" 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303123" y="1554480"/>
            <a:ext cx="1369110" cy="657630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ТЕМА</a:t>
            </a:r>
          </a:p>
        </p:txBody>
      </p:sp>
      <p:cxnSp>
        <p:nvCxnSpPr>
          <p:cNvPr id="29" name="Прямая со стрелкой 28"/>
          <p:cNvCxnSpPr>
            <a:stCxn id="23" idx="1"/>
            <a:endCxn id="6" idx="0"/>
          </p:cNvCxnSpPr>
          <p:nvPr/>
        </p:nvCxnSpPr>
        <p:spPr bwMode="auto">
          <a:xfrm flipH="1">
            <a:off x="1987678" y="1883295"/>
            <a:ext cx="1384459" cy="80140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60" name="Прямая со стрелкой 59"/>
          <p:cNvCxnSpPr>
            <a:stCxn id="20" idx="1"/>
            <a:endCxn id="45" idx="0"/>
          </p:cNvCxnSpPr>
          <p:nvPr/>
        </p:nvCxnSpPr>
        <p:spPr bwMode="auto">
          <a:xfrm flipH="1">
            <a:off x="4071771" y="1915401"/>
            <a:ext cx="1417827" cy="76929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2" name="Прямоугольник 21"/>
          <p:cNvSpPr/>
          <p:nvPr/>
        </p:nvSpPr>
        <p:spPr bwMode="auto">
          <a:xfrm>
            <a:off x="5471691" y="3873838"/>
            <a:ext cx="1369110" cy="68127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ГОРОД</a:t>
            </a:r>
            <a:endParaRPr kumimoji="0" 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539754" y="3873836"/>
            <a:ext cx="1369110" cy="681273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endParaRPr kumimoji="0" lang="en-US" sz="11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7" name="Прямая со стрелкой 26"/>
          <p:cNvCxnSpPr>
            <a:stCxn id="22" idx="1"/>
            <a:endCxn id="8" idx="3"/>
          </p:cNvCxnSpPr>
          <p:nvPr/>
        </p:nvCxnSpPr>
        <p:spPr bwMode="auto">
          <a:xfrm flipH="1">
            <a:off x="4772738" y="4214474"/>
            <a:ext cx="698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8" name="Прямая со стрелкой 27"/>
          <p:cNvCxnSpPr>
            <a:stCxn id="26" idx="1"/>
            <a:endCxn id="22" idx="3"/>
          </p:cNvCxnSpPr>
          <p:nvPr/>
        </p:nvCxnSpPr>
        <p:spPr bwMode="auto">
          <a:xfrm flipH="1">
            <a:off x="6840801" y="4214473"/>
            <a:ext cx="698953" cy="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5" name="Прямоугольник 44"/>
          <p:cNvSpPr/>
          <p:nvPr/>
        </p:nvSpPr>
        <p:spPr bwMode="auto">
          <a:xfrm>
            <a:off x="3372136" y="2684696"/>
            <a:ext cx="1399269" cy="7557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dirty="0">
                <a:latin typeface="Arial Narrow" panose="020B0606020202030204" pitchFamily="34" charset="0"/>
              </a:rPr>
              <a:t>УЧАСТИЕ</a:t>
            </a:r>
            <a:endParaRPr lang="en-US" sz="1100" b="0" dirty="0">
              <a:latin typeface="Arial Narrow" panose="020B0606020202030204" pitchFamily="34" charset="0"/>
            </a:endParaRPr>
          </a:p>
        </p:txBody>
      </p:sp>
      <p:cxnSp>
        <p:nvCxnSpPr>
          <p:cNvPr id="46" name="Прямая со стрелкой 45"/>
          <p:cNvCxnSpPr>
            <a:stCxn id="45" idx="1"/>
            <a:endCxn id="6" idx="3"/>
          </p:cNvCxnSpPr>
          <p:nvPr/>
        </p:nvCxnSpPr>
        <p:spPr bwMode="auto">
          <a:xfrm flipH="1" flipV="1">
            <a:off x="2672233" y="3056085"/>
            <a:ext cx="699903" cy="647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51" name="Прямая со стрелкой 50"/>
          <p:cNvCxnSpPr>
            <a:stCxn id="5" idx="1"/>
            <a:endCxn id="45" idx="3"/>
          </p:cNvCxnSpPr>
          <p:nvPr/>
        </p:nvCxnSpPr>
        <p:spPr bwMode="auto">
          <a:xfrm flipH="1">
            <a:off x="4771405" y="3056084"/>
            <a:ext cx="699904" cy="647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12" name="Прямая со стрелкой 111"/>
          <p:cNvCxnSpPr>
            <a:stCxn id="24" idx="2"/>
            <a:endCxn id="6" idx="0"/>
          </p:cNvCxnSpPr>
          <p:nvPr/>
        </p:nvCxnSpPr>
        <p:spPr bwMode="auto">
          <a:xfrm>
            <a:off x="1987678" y="2212110"/>
            <a:ext cx="0" cy="4725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115" name="Полилиния 114"/>
          <p:cNvSpPr/>
          <p:nvPr/>
        </p:nvSpPr>
        <p:spPr bwMode="auto">
          <a:xfrm rot="20359445">
            <a:off x="1604587" y="3592940"/>
            <a:ext cx="1165451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100" b="1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3411574" y="5067342"/>
            <a:ext cx="1369110" cy="6634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dirty="0">
                <a:latin typeface="Arial Narrow" panose="020B0606020202030204" pitchFamily="34" charset="0"/>
              </a:rPr>
              <a:t>ВЫДАЧА</a:t>
            </a:r>
            <a:endParaRPr lang="en-US" sz="1100" b="0" dirty="0">
              <a:latin typeface="Arial Narrow" panose="020B0606020202030204" pitchFamily="34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 bwMode="auto">
          <a:xfrm flipH="1">
            <a:off x="4781500" y="5397827"/>
            <a:ext cx="69895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264246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defRPr/>
            </a:pPr>
            <a:r>
              <a:rPr lang="ru-RU" sz="3400" dirty="0"/>
              <a:t>Определение атрибутов </a:t>
            </a:r>
            <a:br>
              <a:rPr lang="ru-RU" sz="3400" dirty="0"/>
            </a:br>
            <a:r>
              <a:rPr lang="ru-RU" sz="3400" dirty="0"/>
              <a:t>и ключей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Анализ предметной области и требований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Выбор правил именования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Определение и именование атрибутов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Детализация  диаграммы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Выявление ключевых атрибутов (ключей)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Назначение и именование идентификаторов и ссылок 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Выявление необязательных атрибутов</a:t>
            </a:r>
          </a:p>
          <a:p>
            <a:pPr marL="447675" indent="-355600">
              <a:spcAft>
                <a:spcPts val="600"/>
              </a:spcAft>
              <a:defRPr/>
            </a:pPr>
            <a:r>
              <a:rPr lang="ru-RU" sz="2400" dirty="0">
                <a:solidFill>
                  <a:schemeClr val="tx1"/>
                </a:solidFill>
              </a:rPr>
              <a:t>Разметка атрибутов на диаграмме.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3"/>
            <a:ext cx="657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2763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defRPr/>
            </a:pPr>
            <a:r>
              <a:rPr lang="ru-RU" sz="3400" dirty="0"/>
              <a:t>Что такое атрибут?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Атрибут – свойство сущности данных, его значения служат для идентификации, описания и измерения</a:t>
            </a:r>
            <a:r>
              <a:rPr lang="en-US" sz="2400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экземпляров сущности, а также определяют его связь </a:t>
            </a:r>
            <a:br>
              <a:rPr lang="ru-RU" sz="2400" i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2400" i="1" dirty="0">
                <a:solidFill>
                  <a:schemeClr val="tx2">
                    <a:lumMod val="50000"/>
                  </a:schemeClr>
                </a:solidFill>
              </a:rPr>
              <a:t>с экземплярами других сущностей.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sz="2400" i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470929"/>
            <a:ext cx="657987" cy="38548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4350" y="2750715"/>
            <a:ext cx="8629650" cy="363791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marL="44767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Измерения, количества: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количество (сколько?)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размер (насколько широко? и т.п.)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денежная сумма (сколько стоит?)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фактор (какая доля?)</a:t>
            </a:r>
          </a:p>
          <a:p>
            <a:pPr marL="44767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Категория, признак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коды, мнемокоды (какой код вида/ типа?)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наименования категорий/ классов (как называется вид/ тип?)</a:t>
            </a:r>
          </a:p>
          <a:p>
            <a:pPr marL="904875" lvl="1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логические значения (да/ нет?)</a:t>
            </a:r>
          </a:p>
          <a:p>
            <a:pPr marL="44767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Описания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пояснения и примечания (что собой представляет?)</a:t>
            </a:r>
          </a:p>
          <a:p>
            <a:pPr marL="44767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Идентификатор 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уникальный код, имя, название, наименование </a:t>
            </a:r>
            <a:b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(кто? что?)</a:t>
            </a:r>
          </a:p>
          <a:p>
            <a:pPr marL="447675" indent="-355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ru-RU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Ссылка 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указание идентификатора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824412" y="3087947"/>
            <a:ext cx="4325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75" lvl="1" indent="-355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момент времени (когда?)</a:t>
            </a:r>
          </a:p>
          <a:p>
            <a:pPr marL="904875" lvl="1" indent="-355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периодичность (как часто?)</a:t>
            </a:r>
          </a:p>
          <a:p>
            <a:pPr marL="904875" lvl="1" indent="-355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длительность (как долго?)</a:t>
            </a:r>
          </a:p>
          <a:p>
            <a:pPr marL="904875" lvl="1" indent="-3556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ru-RU" sz="1800" b="0" dirty="0">
                <a:solidFill>
                  <a:schemeClr val="bg2">
                    <a:lumMod val="75000"/>
                  </a:schemeClr>
                </a:solidFill>
              </a:rPr>
              <a:t>место (где? куда? откуда?)</a:t>
            </a:r>
          </a:p>
        </p:txBody>
      </p:sp>
    </p:spTree>
    <p:extLst>
      <p:ext uri="{BB962C8B-B14F-4D97-AF65-F5344CB8AC3E}">
        <p14:creationId xmlns:p14="http://schemas.microsoft.com/office/powerpoint/2010/main" val="36363846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Виды атрибутов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23494" y="1222312"/>
            <a:ext cx="8620125" cy="5215064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Простые и составные атрибуты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год издания книги: </a:t>
            </a: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2013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фамилия, имя и отчество автора книги: </a:t>
            </a: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Эмиль Золя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адрес издательства: </a:t>
            </a: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Москва, ул. Соколиной горы, дом 5, корп. 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Однозначные и многозначные атрибуты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номер телефона сотрудника: </a:t>
            </a: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678-23-41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список номеров телефонов: </a:t>
            </a:r>
            <a:r>
              <a:rPr lang="ru-RU" altLang="ru-RU" sz="2000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678-23-41, 678-25-12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Обязательные атрибуты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должны иметь значения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Необязательные атрибуты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могут не иметь значения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400" dirty="0">
                <a:solidFill>
                  <a:schemeClr val="tx1"/>
                </a:solidFill>
              </a:rPr>
              <a:t>Ключевые атрибуты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идентификатор книги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ссылка на идентификатор книги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комбинация атрибутов для идентификации.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85631" y="6537960"/>
            <a:ext cx="648843" cy="3200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38833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Именование атрибутов ЛМД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57851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Имена пишутся </a:t>
            </a:r>
            <a:r>
              <a:rPr lang="ru-RU" altLang="ru-RU" sz="2000" i="1" dirty="0">
                <a:solidFill>
                  <a:schemeClr val="tx1"/>
                </a:solidFill>
              </a:rPr>
              <a:t>по-русски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Имена сущностей и атрибутов </a:t>
            </a:r>
            <a:r>
              <a:rPr lang="ru-RU" altLang="ru-RU" sz="2000" i="1" dirty="0">
                <a:solidFill>
                  <a:schemeClr val="tx1"/>
                </a:solidFill>
              </a:rPr>
              <a:t>не равны их описанию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solidFill>
                  <a:schemeClr val="tx1"/>
                </a:solidFill>
              </a:rPr>
              <a:t>Лаконичные</a:t>
            </a:r>
            <a:r>
              <a:rPr lang="ru-RU" altLang="ru-RU" sz="2000" dirty="0">
                <a:solidFill>
                  <a:schemeClr val="tx1"/>
                </a:solidFill>
              </a:rPr>
              <a:t> или </a:t>
            </a:r>
            <a:r>
              <a:rPr lang="ru-RU" altLang="ru-RU" sz="2000" i="1" dirty="0">
                <a:solidFill>
                  <a:schemeClr val="tx1"/>
                </a:solidFill>
              </a:rPr>
              <a:t>подробные</a:t>
            </a:r>
            <a:r>
              <a:rPr lang="ru-RU" altLang="ru-RU" sz="2000" dirty="0">
                <a:solidFill>
                  <a:schemeClr val="tx1"/>
                </a:solidFill>
              </a:rPr>
              <a:t> </a:t>
            </a:r>
            <a:r>
              <a:rPr lang="ru-RU" altLang="ru-RU" sz="2000" i="1" dirty="0">
                <a:solidFill>
                  <a:schemeClr val="tx1"/>
                </a:solidFill>
              </a:rPr>
              <a:t>имена</a:t>
            </a:r>
            <a:r>
              <a:rPr lang="ru-RU" altLang="ru-RU" sz="2000" dirty="0">
                <a:solidFill>
                  <a:schemeClr val="tx1"/>
                </a:solidFill>
              </a:rPr>
              <a:t>: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название</a:t>
            </a:r>
            <a:r>
              <a:rPr lang="ru-RU" altLang="ru-RU" sz="1600" b="1" dirty="0">
                <a:solidFill>
                  <a:schemeClr val="tx1"/>
                </a:solidFill>
              </a:rPr>
              <a:t> </a:t>
            </a:r>
            <a:r>
              <a:rPr lang="ru-RU" altLang="ru-RU" sz="1800" i="1" dirty="0">
                <a:solidFill>
                  <a:schemeClr val="tx1"/>
                </a:solidFill>
              </a:rPr>
              <a:t>или</a:t>
            </a:r>
            <a:r>
              <a:rPr lang="ru-RU" altLang="ru-RU" sz="1600" i="1" dirty="0">
                <a:solidFill>
                  <a:schemeClr val="tx1"/>
                </a:solidFill>
              </a:rPr>
              <a:t> </a:t>
            </a:r>
            <a:r>
              <a:rPr lang="ru-RU" altLang="ru-RU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название_книги</a:t>
            </a:r>
            <a:endParaRPr lang="ru-RU" altLang="ru-RU" sz="2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solidFill>
                  <a:schemeClr val="tx1"/>
                </a:solidFill>
              </a:rPr>
              <a:t>Относительное или абсолютное имя: 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название </a:t>
            </a:r>
            <a:r>
              <a:rPr lang="ru-RU" alt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</a:t>
            </a:r>
            <a:r>
              <a:rPr lang="ru-RU" altLang="ru-RU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КНИГА. название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Формат имени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Wingdings" panose="05000000000000000000" pitchFamily="2" charset="2"/>
              <a:buChar char="ü"/>
              <a:defRPr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змейка (</a:t>
            </a:r>
            <a:r>
              <a:rPr lang="en-US" altLang="ru-RU" sz="1600" dirty="0" err="1">
                <a:solidFill>
                  <a:schemeClr val="bg2">
                    <a:lumMod val="75000"/>
                  </a:schemeClr>
                </a:solidFill>
              </a:rPr>
              <a:t>snake_case</a:t>
            </a:r>
            <a:r>
              <a:rPr lang="en-US" altLang="ru-RU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ru-RU" altLang="ru-RU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год_издания</a:t>
            </a:r>
            <a:r>
              <a:rPr lang="ru-RU" altLang="ru-RU" sz="2000" b="1" dirty="0">
                <a:solidFill>
                  <a:schemeClr val="tx1"/>
                </a:solidFill>
              </a:rPr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û"/>
              <a:defRPr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верблюд</a:t>
            </a:r>
            <a:r>
              <a:rPr lang="en-US" altLang="ru-RU" sz="1600" dirty="0">
                <a:solidFill>
                  <a:schemeClr val="bg2">
                    <a:lumMod val="75000"/>
                  </a:schemeClr>
                </a:solidFill>
              </a:rPr>
              <a:t> (</a:t>
            </a:r>
            <a:r>
              <a:rPr lang="en-US" altLang="ru-RU" sz="1600" dirty="0" err="1">
                <a:solidFill>
                  <a:schemeClr val="bg2">
                    <a:lumMod val="75000"/>
                  </a:schemeClr>
                </a:solidFill>
              </a:rPr>
              <a:t>camelCase</a:t>
            </a:r>
            <a:r>
              <a:rPr lang="en-US" altLang="ru-RU" sz="16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: </a:t>
            </a:r>
            <a:r>
              <a:rPr lang="ru-RU" altLang="ru-RU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годИздания</a:t>
            </a:r>
            <a:endParaRPr lang="ru-RU" altLang="ru-RU" sz="20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solidFill>
                  <a:schemeClr val="tx1"/>
                </a:solidFill>
              </a:rPr>
              <a:t>Порядок слов </a:t>
            </a:r>
            <a:r>
              <a:rPr lang="ru-RU" altLang="ru-RU" sz="2000" dirty="0">
                <a:solidFill>
                  <a:schemeClr val="tx1"/>
                </a:solidFill>
              </a:rPr>
              <a:t>в имени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прямой порядок:  </a:t>
            </a:r>
            <a:r>
              <a:rPr lang="ru-RU" altLang="ru-RU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год_издания</a:t>
            </a:r>
            <a:endParaRPr lang="ru-RU" altLang="ru-RU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обратный порядок: </a:t>
            </a:r>
            <a:r>
              <a:rPr lang="ru-RU" altLang="ru-RU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издание_год</a:t>
            </a:r>
            <a:endParaRPr lang="ru-RU" altLang="ru-RU" sz="18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solidFill>
                  <a:schemeClr val="tx1"/>
                </a:solidFill>
              </a:rPr>
              <a:t>Сокращение слов </a:t>
            </a:r>
            <a:r>
              <a:rPr lang="ru-RU" altLang="ru-RU" sz="2000" dirty="0">
                <a:solidFill>
                  <a:schemeClr val="tx1"/>
                </a:solidFill>
              </a:rPr>
              <a:t>в составном имени</a:t>
            </a:r>
          </a:p>
          <a:p>
            <a:pPr lvl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усечение слов, но хотя бы одно должно быть полно</a:t>
            </a:r>
            <a:r>
              <a:rPr lang="ru-RU" altLang="ru-RU" sz="1800" dirty="0">
                <a:solidFill>
                  <a:schemeClr val="bg2">
                    <a:lumMod val="75000"/>
                  </a:schemeClr>
                </a:solidFill>
              </a:rPr>
              <a:t>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i="1" dirty="0">
                <a:solidFill>
                  <a:schemeClr val="tx1"/>
                </a:solidFill>
              </a:rPr>
              <a:t>Применение сокращений</a:t>
            </a:r>
            <a:r>
              <a:rPr lang="ru-RU" altLang="ru-RU" sz="2000" dirty="0">
                <a:solidFill>
                  <a:schemeClr val="tx1"/>
                </a:solidFill>
              </a:rPr>
              <a:t>: </a:t>
            </a:r>
            <a:r>
              <a:rPr lang="ru-RU" altLang="ru-RU" sz="1600" dirty="0">
                <a:solidFill>
                  <a:schemeClr val="bg2">
                    <a:lumMod val="75000"/>
                  </a:schemeClr>
                </a:solidFill>
              </a:rPr>
              <a:t>только общепринятые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Правила именования </a:t>
            </a:r>
            <a:r>
              <a:rPr lang="en-US" altLang="ru-RU" sz="1800" dirty="0">
                <a:solidFill>
                  <a:srgbClr val="0070C0"/>
                </a:solidFill>
              </a:rPr>
              <a:t>https://www.sqlstyle.guide/ru/</a:t>
            </a:r>
            <a:r>
              <a:rPr lang="ru-RU" altLang="ru-RU" sz="1800" dirty="0">
                <a:solidFill>
                  <a:srgbClr val="0070C0"/>
                </a:solidFill>
              </a:rPr>
              <a:t> </a:t>
            </a:r>
            <a:r>
              <a:rPr lang="en-US" altLang="ru-RU" sz="1800" dirty="0">
                <a:solidFill>
                  <a:srgbClr val="0070C0"/>
                </a:solidFill>
              </a:rPr>
              <a:t> </a:t>
            </a:r>
            <a:endParaRPr lang="ru-RU" altLang="ru-RU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Частные случаи именования</a:t>
            </a:r>
            <a:r>
              <a:rPr lang="en-US" alt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ключевых атрибутов </a:t>
            </a:r>
            <a:r>
              <a:rPr lang="ru-RU" alt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(см. ниже)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2"/>
            <a:ext cx="657987" cy="4762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13352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sz="3600" dirty="0"/>
              <a:t>Пример. Определение и именование атрибутов</a:t>
            </a:r>
            <a:endParaRPr lang="ru-RU" altLang="ru-RU" sz="3400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57851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 marL="357188" indent="-265113">
              <a:buAutoNum type="arabicPeriod"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В качестве кандидатов в атрибуты определены выделенные в задании термины </a:t>
            </a:r>
          </a:p>
          <a:p>
            <a:pPr marL="357188" indent="-265113">
              <a:buAutoNum type="arabicPeriod"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Выбираем полное именование атрибутов «змейкой» строчными буквами, с обратным порядком слов</a:t>
            </a:r>
          </a:p>
          <a:p>
            <a:pPr marL="357188" indent="-265113">
              <a:buAutoNum type="arabicPeriod"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В блоке сущности вместо полочки для названия сущности можно просто подчёркивать название</a:t>
            </a:r>
          </a:p>
          <a:p>
            <a:pPr marL="357188" indent="-265113">
              <a:buAutoNum type="arabicPeriod"/>
            </a:pPr>
            <a:r>
              <a:rPr lang="ru-RU" sz="2400" dirty="0">
                <a:solidFill>
                  <a:schemeClr val="bg2">
                    <a:lumMod val="75000"/>
                  </a:schemeClr>
                </a:solidFill>
              </a:rPr>
              <a:t>Название каждого атрибута занимает отдельную строку в блоке сущности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3"/>
            <a:ext cx="657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5009540" y="4679353"/>
            <a:ext cx="1369110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695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lnSpc>
                <a:spcPct val="90000"/>
              </a:lnSpc>
            </a:pPr>
            <a:r>
              <a:rPr lang="ru-RU" dirty="0"/>
              <a:t>Пример. Анализ требований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894" y="1228344"/>
            <a:ext cx="8595106" cy="5045456"/>
          </a:xfrm>
          <a:solidFill>
            <a:srgbClr val="FFFFFF"/>
          </a:solidFill>
        </p:spPr>
        <p:txBody>
          <a:bodyPr/>
          <a:lstStyle/>
          <a:p>
            <a:pPr marL="0" indent="0">
              <a:buNone/>
            </a:pPr>
            <a:r>
              <a:rPr lang="ru-RU" sz="2400" b="1" dirty="0"/>
              <a:t>Создать каталог домашней библиотеки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Атрибуты поиска книги: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Тема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вид издания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Название издания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и/ или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ключевые слова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Фамилия, имя (инициалы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) автора, редактора, 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составителя, переводчика или художника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Название издательства 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и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местонахождение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Год выпуска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.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Результаты поиска: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17875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Хранимые атрибуты книги (включая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аннотацию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br>
              <a:rPr lang="en-US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сведения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об оригинале перевода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17875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Место хранения издания  (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шкаф, полка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3317875" algn="l"/>
              </a:tabLst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Текущий держатель (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читатель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) издания, его </a:t>
            </a:r>
            <a:r>
              <a:rPr lang="ru-RU" sz="2000" u="sng" dirty="0">
                <a:solidFill>
                  <a:schemeClr val="bg2">
                    <a:lumMod val="75000"/>
                  </a:schemeClr>
                </a:solidFill>
              </a:rPr>
              <a:t>контакты</a:t>
            </a:r>
          </a:p>
          <a:p>
            <a:pPr marL="4476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dirty="0"/>
              <a:t>В библиотеке каждая книга присутствует </a:t>
            </a:r>
            <a:r>
              <a:rPr lang="ru-RU" sz="2400" i="1" dirty="0"/>
              <a:t>в одном экземпляре</a:t>
            </a:r>
          </a:p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509818" y="6330950"/>
            <a:ext cx="634181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17</a:t>
            </a:fld>
            <a:endParaRPr lang="ru-RU" altLang="ru-RU"/>
          </a:p>
        </p:txBody>
      </p:sp>
      <p:sp>
        <p:nvSpPr>
          <p:cNvPr id="5" name="Прямоугольная выноска 4"/>
          <p:cNvSpPr/>
          <p:nvPr/>
        </p:nvSpPr>
        <p:spPr bwMode="auto">
          <a:xfrm>
            <a:off x="6556248" y="1664208"/>
            <a:ext cx="2093976" cy="557784"/>
          </a:xfrm>
          <a:prstGeom prst="wedgeRectCallout">
            <a:avLst>
              <a:gd name="adj1" fmla="val -91020"/>
              <a:gd name="adj2" fmla="val 71834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Выделены кандидаты </a:t>
            </a:r>
            <a:br>
              <a:rPr lang="ru-RU" sz="12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200" dirty="0">
                <a:solidFill>
                  <a:schemeClr val="bg2">
                    <a:lumMod val="75000"/>
                  </a:schemeClr>
                </a:solidFill>
              </a:rPr>
              <a:t>в атрибуты сущностей</a:t>
            </a:r>
            <a:endParaRPr kumimoji="0" lang="ru-RU" sz="12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3426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lnSpc>
                <a:spcPct val="90000"/>
              </a:lnSpc>
            </a:pPr>
            <a:r>
              <a:rPr lang="ru-RU" dirty="0"/>
              <a:t>Пример. Анализ предметной области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8344"/>
            <a:ext cx="8629650" cy="5045456"/>
          </a:xfrm>
          <a:solidFill>
            <a:srgbClr val="FFFFFF"/>
          </a:solidFill>
        </p:spPr>
        <p:txBody>
          <a:bodyPr/>
          <a:lstStyle/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509818" y="6330950"/>
            <a:ext cx="634181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18</a:t>
            </a:fld>
            <a:endParaRPr lang="ru-RU" alt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8B42D93-6174-827E-0C63-684418BC4AFD}"/>
              </a:ext>
            </a:extLst>
          </p:cNvPr>
          <p:cNvGrpSpPr/>
          <p:nvPr/>
        </p:nvGrpSpPr>
        <p:grpSpPr>
          <a:xfrm>
            <a:off x="1806677" y="1339088"/>
            <a:ext cx="5530646" cy="5468112"/>
            <a:chOff x="2000250" y="1455863"/>
            <a:chExt cx="5143500" cy="581806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9CBF3D4D-1A76-6973-05F7-64EA5A3D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11" r="58018"/>
            <a:stretch/>
          </p:blipFill>
          <p:spPr>
            <a:xfrm rot="5400000">
              <a:off x="3050802" y="405311"/>
              <a:ext cx="3042395" cy="5143500"/>
            </a:xfrm>
            <a:prstGeom prst="rect">
              <a:avLst/>
            </a:prstGeom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5EF42339-1307-9BBA-9AC1-ACBB6D4BE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47" r="3349"/>
            <a:stretch/>
          </p:blipFill>
          <p:spPr>
            <a:xfrm rot="5400000">
              <a:off x="3172746" y="3302924"/>
              <a:ext cx="2798507" cy="5143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19659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04504" y="6381750"/>
            <a:ext cx="529806" cy="476250"/>
          </a:xfrm>
        </p:spPr>
        <p:txBody>
          <a:bodyPr/>
          <a:lstStyle/>
          <a:p>
            <a:pPr>
              <a:defRPr/>
            </a:pPr>
            <a:fld id="{DC977FA9-112D-495B-9401-B6C9F051D9A1}" type="slidenum">
              <a:rPr lang="ru-RU" altLang="ru-RU" smtClean="0"/>
              <a:pPr>
                <a:defRPr/>
              </a:pPr>
              <a:t>1</a:t>
            </a:fld>
            <a:endParaRPr lang="ru-RU" alt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76072" y="226368"/>
            <a:ext cx="8558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3600" dirty="0">
                <a:solidFill>
                  <a:srgbClr val="800000"/>
                </a:solidFill>
                <a:latin typeface="+mj-lt"/>
              </a:rPr>
              <a:t>Курс «Моделирование данных»</a:t>
            </a:r>
            <a:endParaRPr lang="ru-RU" sz="3600" dirty="0">
              <a:latin typeface="+mj-lt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14350" y="1216151"/>
            <a:ext cx="8619960" cy="5134909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92075"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A2.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Логические модели данных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Определение логической модели данных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Шаги создания логической модели данных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Подготовительный шаг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b="0" dirty="0"/>
              <a:t>Преобразование неподдерживаемых типов связей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Что такое атрибут? Виды атрибутов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Именование атрибутов </a:t>
            </a:r>
          </a:p>
          <a:p>
            <a:pPr marL="742950" lvl="1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b="0" dirty="0"/>
              <a:t>Анализ требований и предметной области для выявления атрибутов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Ключевые атрибуты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Именование и выявление ключевых атрибутов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b="0" dirty="0"/>
              <a:t>Необязательные значения атрибутов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Нотация </a:t>
            </a:r>
            <a:r>
              <a:rPr lang="en-US" sz="1800" b="0" dirty="0"/>
              <a:t>ER-</a:t>
            </a:r>
            <a:r>
              <a:rPr lang="ru-RU" sz="1800" b="0" dirty="0"/>
              <a:t>диаграммы логической модели данных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800" b="0" dirty="0"/>
              <a:t>ER-</a:t>
            </a:r>
            <a:r>
              <a:rPr lang="ru-RU" sz="1800" b="0" dirty="0"/>
              <a:t>диаграмма логической модели данных «Домашняя библиотека»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ru-RU" sz="1800" b="0" dirty="0"/>
              <a:t>Таблицы описания логической модели данных (пример на </a:t>
            </a:r>
            <a:r>
              <a:rPr lang="en-US" sz="1800" b="0" dirty="0"/>
              <a:t>Excel</a:t>
            </a:r>
            <a:r>
              <a:rPr lang="ru-RU" sz="1800" b="0" dirty="0"/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B259ECD-694B-851F-BBEE-E5676541F249}"/>
              </a:ext>
            </a:extLst>
          </p:cNvPr>
          <p:cNvCxnSpPr/>
          <p:nvPr/>
        </p:nvCxnSpPr>
        <p:spPr bwMode="auto">
          <a:xfrm>
            <a:off x="840658" y="2757947"/>
            <a:ext cx="662202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852D0E1-3F98-E997-7C0F-47BFE176A61A}"/>
              </a:ext>
            </a:extLst>
          </p:cNvPr>
          <p:cNvCxnSpPr>
            <a:cxnSpLocks/>
          </p:cNvCxnSpPr>
          <p:nvPr/>
        </p:nvCxnSpPr>
        <p:spPr bwMode="auto">
          <a:xfrm>
            <a:off x="840658" y="3657600"/>
            <a:ext cx="799362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72DD661-6314-3CB0-1479-51A6F5313A40}"/>
              </a:ext>
            </a:extLst>
          </p:cNvPr>
          <p:cNvCxnSpPr/>
          <p:nvPr/>
        </p:nvCxnSpPr>
        <p:spPr bwMode="auto">
          <a:xfrm>
            <a:off x="840658" y="4542502"/>
            <a:ext cx="662202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8028834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Пример. Детализация диаграммы ЛМД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7156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19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470222" y="2629089"/>
            <a:ext cx="1405340" cy="861760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303123" y="2681989"/>
            <a:ext cx="1369110" cy="164312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КНИГА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аннотация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слова_ключевые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издание_год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245562" y="4917635"/>
            <a:ext cx="1485190" cy="1050599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u="sng" dirty="0">
                <a:latin typeface="Arial Narrow" panose="020B0606020202030204" pitchFamily="34" charset="0"/>
              </a:rPr>
              <a:t>ЧИТАТЕЛЬ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ru-RU" sz="1200" b="0" dirty="0">
                <a:latin typeface="Arial Narrow" panose="020B0606020202030204" pitchFamily="34" charset="0"/>
              </a:rPr>
              <a:t>   </a:t>
            </a:r>
            <a:r>
              <a:rPr lang="ru-RU" sz="1200" b="0" dirty="0" err="1">
                <a:latin typeface="Arial Narrow" panose="020B0606020202030204" pitchFamily="34" charset="0"/>
              </a:rPr>
              <a:t>читатель_ФИО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читатель_телефон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выдача_дата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возврат_срок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340757" y="3736677"/>
            <a:ext cx="1487275" cy="8993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ИЗДАТЕЛЬСТВО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издательство_имя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47852" y="4907953"/>
            <a:ext cx="1369110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cxnSp>
        <p:nvCxnSpPr>
          <p:cNvPr id="16" name="Прямая со стрелкой 15"/>
          <p:cNvCxnSpPr>
            <a:stCxn id="8" idx="1"/>
          </p:cNvCxnSpPr>
          <p:nvPr/>
        </p:nvCxnSpPr>
        <p:spPr bwMode="auto">
          <a:xfrm flipH="1" flipV="1">
            <a:off x="2670897" y="4176801"/>
            <a:ext cx="669860" cy="9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5" name="Прямая со стрелкой 24"/>
          <p:cNvCxnSpPr>
            <a:stCxn id="9" idx="0"/>
            <a:endCxn id="6" idx="2"/>
          </p:cNvCxnSpPr>
          <p:nvPr/>
        </p:nvCxnSpPr>
        <p:spPr bwMode="auto">
          <a:xfrm flipV="1">
            <a:off x="1332407" y="4325112"/>
            <a:ext cx="655271" cy="582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6" name="Прямая со стрелкой 35"/>
          <p:cNvCxnSpPr>
            <a:stCxn id="7" idx="0"/>
            <a:endCxn id="6" idx="2"/>
          </p:cNvCxnSpPr>
          <p:nvPr/>
        </p:nvCxnSpPr>
        <p:spPr bwMode="auto">
          <a:xfrm flipH="1" flipV="1">
            <a:off x="1987678" y="4325112"/>
            <a:ext cx="942439" cy="592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0" name="Прямоугольник 19"/>
          <p:cNvSpPr/>
          <p:nvPr/>
        </p:nvSpPr>
        <p:spPr bwMode="auto">
          <a:xfrm>
            <a:off x="5488337" y="1530413"/>
            <a:ext cx="1369110" cy="65377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СОЗДАТЕЛЬ_РОЛЬ</a:t>
            </a:r>
            <a:endParaRPr lang="ru-RU" sz="1200" b="0" dirty="0">
              <a:latin typeface="Arial Narrow" panose="020B0606020202030204" pitchFamily="34" charset="0"/>
            </a:endParaRPr>
          </a:p>
          <a:p>
            <a:r>
              <a:rPr lang="ru-RU" sz="1200" b="0" dirty="0" err="1">
                <a:latin typeface="Arial Narrow" panose="020B0606020202030204" pitchFamily="34" charset="0"/>
              </a:rPr>
              <a:t>роль_название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372137" y="1513593"/>
            <a:ext cx="1429561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ИЗДАНИЕ_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ВИД</a:t>
            </a:r>
            <a:endParaRPr lang="ru-RU" sz="8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800" b="0" dirty="0">
                <a:latin typeface="Arial Narrow" panose="020B0606020202030204" pitchFamily="34" charset="0"/>
              </a:rPr>
              <a:t> </a:t>
            </a:r>
            <a:r>
              <a:rPr lang="ru-RU" sz="1200" b="0" dirty="0" err="1">
                <a:latin typeface="Arial Narrow" panose="020B0606020202030204" pitchFamily="34" charset="0"/>
              </a:rPr>
              <a:t>вид_название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310798" y="1490558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ТЕМА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800" b="0" dirty="0">
                <a:latin typeface="Arial Narrow" panose="020B0606020202030204" pitchFamily="34" charset="0"/>
              </a:rPr>
              <a:t> </a:t>
            </a: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тема_название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9" name="Прямая со стрелкой 28"/>
          <p:cNvCxnSpPr>
            <a:stCxn id="23" idx="1"/>
            <a:endCxn id="6" idx="0"/>
          </p:cNvCxnSpPr>
          <p:nvPr/>
        </p:nvCxnSpPr>
        <p:spPr bwMode="auto">
          <a:xfrm flipH="1">
            <a:off x="1987678" y="1848892"/>
            <a:ext cx="1384459" cy="83309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60" name="Прямая со стрелкой 59"/>
          <p:cNvCxnSpPr>
            <a:stCxn id="20" idx="1"/>
            <a:endCxn id="45" idx="0"/>
          </p:cNvCxnSpPr>
          <p:nvPr/>
        </p:nvCxnSpPr>
        <p:spPr bwMode="auto">
          <a:xfrm flipH="1">
            <a:off x="4071228" y="1857302"/>
            <a:ext cx="1417109" cy="76494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2" name="Прямоугольник 21"/>
          <p:cNvSpPr/>
          <p:nvPr/>
        </p:nvSpPr>
        <p:spPr bwMode="auto">
          <a:xfrm>
            <a:off x="5430078" y="3751030"/>
            <a:ext cx="1445484" cy="875833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ГОРОД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город_имя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430026" y="3857454"/>
            <a:ext cx="1256774" cy="68127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страна_имя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7" name="Прямая со стрелкой 26"/>
          <p:cNvCxnSpPr>
            <a:stCxn id="22" idx="1"/>
            <a:endCxn id="8" idx="3"/>
          </p:cNvCxnSpPr>
          <p:nvPr/>
        </p:nvCxnSpPr>
        <p:spPr bwMode="auto">
          <a:xfrm flipH="1" flipV="1">
            <a:off x="4828032" y="4186343"/>
            <a:ext cx="602046" cy="260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8" name="Прямая со стрелкой 27"/>
          <p:cNvCxnSpPr>
            <a:stCxn id="26" idx="1"/>
            <a:endCxn id="22" idx="3"/>
          </p:cNvCxnSpPr>
          <p:nvPr/>
        </p:nvCxnSpPr>
        <p:spPr bwMode="auto">
          <a:xfrm flipH="1" flipV="1">
            <a:off x="6875562" y="4188947"/>
            <a:ext cx="554464" cy="914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5" name="Прямоугольник 44"/>
          <p:cNvSpPr/>
          <p:nvPr/>
        </p:nvSpPr>
        <p:spPr bwMode="auto">
          <a:xfrm>
            <a:off x="3340757" y="2622251"/>
            <a:ext cx="1460941" cy="861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УЧАСТИЕ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46" name="Прямая со стрелкой 45"/>
          <p:cNvCxnSpPr>
            <a:stCxn id="45" idx="1"/>
          </p:cNvCxnSpPr>
          <p:nvPr/>
        </p:nvCxnSpPr>
        <p:spPr bwMode="auto">
          <a:xfrm flipH="1">
            <a:off x="2627131" y="3053131"/>
            <a:ext cx="713626" cy="1367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51" name="Прямая со стрелкой 50"/>
          <p:cNvCxnSpPr>
            <a:stCxn id="5" idx="1"/>
            <a:endCxn id="45" idx="3"/>
          </p:cNvCxnSpPr>
          <p:nvPr/>
        </p:nvCxnSpPr>
        <p:spPr bwMode="auto">
          <a:xfrm flipH="1" flipV="1">
            <a:off x="4801698" y="3053131"/>
            <a:ext cx="668524" cy="683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12" name="Прямая со стрелкой 111"/>
          <p:cNvCxnSpPr>
            <a:stCxn id="24" idx="2"/>
            <a:endCxn id="6" idx="0"/>
          </p:cNvCxnSpPr>
          <p:nvPr/>
        </p:nvCxnSpPr>
        <p:spPr bwMode="auto">
          <a:xfrm flipH="1">
            <a:off x="1987678" y="2161156"/>
            <a:ext cx="7675" cy="52083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115" name="Полилиния 114"/>
          <p:cNvSpPr/>
          <p:nvPr/>
        </p:nvSpPr>
        <p:spPr bwMode="auto">
          <a:xfrm rot="21322437">
            <a:off x="1580836" y="4495517"/>
            <a:ext cx="1165451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841248" y="213055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FA6D7C7-6D01-BEB8-6F26-37701925ED77}"/>
              </a:ext>
            </a:extLst>
          </p:cNvPr>
          <p:cNvGrpSpPr/>
          <p:nvPr/>
        </p:nvGrpSpPr>
        <p:grpSpPr>
          <a:xfrm>
            <a:off x="4695297" y="5073602"/>
            <a:ext cx="1123516" cy="383301"/>
            <a:chOff x="4695297" y="5073602"/>
            <a:chExt cx="1123516" cy="383301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1ADDCF4C-FAAC-F59A-B915-83BD55A72F3D}"/>
                </a:ext>
              </a:extLst>
            </p:cNvPr>
            <p:cNvCxnSpPr/>
            <p:nvPr/>
          </p:nvCxnSpPr>
          <p:spPr bwMode="auto">
            <a:xfrm>
              <a:off x="4695297" y="5456903"/>
              <a:ext cx="9533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64D822-884B-E958-9310-F07C35D764FF}"/>
                </a:ext>
              </a:extLst>
            </p:cNvPr>
            <p:cNvSpPr txBox="1"/>
            <p:nvPr/>
          </p:nvSpPr>
          <p:spPr>
            <a:xfrm>
              <a:off x="4695297" y="5073602"/>
              <a:ext cx="112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        1</a:t>
              </a:r>
              <a:endParaRPr lang="ru-RU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50055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Что такое ключевые атрибуты</a:t>
            </a:r>
            <a:r>
              <a:rPr lang="en-US" altLang="ru-RU" sz="3600" dirty="0"/>
              <a:t>?</a:t>
            </a:r>
            <a:endParaRPr lang="ru-RU" altLang="ru-RU" sz="3600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5159438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>
                <a:solidFill>
                  <a:schemeClr val="tx2">
                    <a:lumMod val="50000"/>
                  </a:schemeClr>
                </a:solidFill>
              </a:rPr>
              <a:t>Атрибуты, используемые для обеспечения уникальной идентификации экземпляров сущности и связывания экземпляров сущностей между собой.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7000875" y="63817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83" b="21084"/>
          <a:stretch/>
        </p:blipFill>
        <p:spPr>
          <a:xfrm>
            <a:off x="615156" y="2472613"/>
            <a:ext cx="2070354" cy="112900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13824" y="4065179"/>
            <a:ext cx="4861054" cy="1938992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marL="93663" lvl="1" indent="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Идентификаторы и ссылки</a:t>
            </a:r>
          </a:p>
          <a:p>
            <a:pPr marL="93663" lvl="1" indent="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Простой и составной ключи</a:t>
            </a:r>
          </a:p>
          <a:p>
            <a:pPr marL="93663" lvl="1" indent="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Естественные и суррогатные ключи</a:t>
            </a:r>
          </a:p>
          <a:p>
            <a:pPr marL="93663" lvl="1" indent="9525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Первичный ключ (идентификатор)</a:t>
            </a:r>
          </a:p>
          <a:p>
            <a:pPr marL="93663" lvl="1" indent="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Альтернативные ключи </a:t>
            </a:r>
          </a:p>
          <a:p>
            <a:pPr marL="93663" lvl="1" indent="95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0" dirty="0"/>
              <a:t>Внешний ключ (ссылка)</a:t>
            </a:r>
            <a:endParaRPr lang="ru-RU" altLang="ru-RU" sz="2000" b="0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5830337" y="2620977"/>
            <a:ext cx="3088238" cy="2125808"/>
            <a:chOff x="5920825" y="2538713"/>
            <a:chExt cx="3088238" cy="2125808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" t="3234" r="1783" b="3889"/>
            <a:stretch/>
          </p:blipFill>
          <p:spPr>
            <a:xfrm>
              <a:off x="5920825" y="2538713"/>
              <a:ext cx="3088238" cy="212580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6443143" y="3037115"/>
              <a:ext cx="25659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i="1" dirty="0">
                  <a:solidFill>
                    <a:srgbClr val="002060"/>
                  </a:solidFill>
                  <a:latin typeface="Book Antiqua" panose="02040602050305030304" pitchFamily="18" charset="0"/>
                </a:rPr>
                <a:t>ул. Береговая, 23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15156" y="3389542"/>
            <a:ext cx="284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Идентификатор – адрес  дома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30337" y="4796731"/>
            <a:ext cx="2843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Адресная ссылка на  дом</a:t>
            </a:r>
          </a:p>
        </p:txBody>
      </p:sp>
    </p:spTree>
    <p:extLst>
      <p:ext uri="{BB962C8B-B14F-4D97-AF65-F5344CB8AC3E}">
        <p14:creationId xmlns:p14="http://schemas.microsoft.com/office/powerpoint/2010/main" val="2263104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spcAft>
                <a:spcPts val="600"/>
              </a:spcAft>
              <a:defRPr/>
            </a:pPr>
            <a:r>
              <a:rPr lang="ru-RU" dirty="0"/>
              <a:t>Именование ключевых атрибутов (идентификаторов и ссылок)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57851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</a:rPr>
              <a:t>Вариант 1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(простые имена идентификаторов, ссылки отличаются)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Идентификатор любой сущности получает простое имя</a:t>
            </a: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ru-RU" alt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  <a:endParaRPr lang="ru-RU" altLang="ru-RU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Такие атрибуты различают по полному имени в запросах: </a:t>
            </a:r>
            <a:r>
              <a:rPr lang="ru-RU" altLang="ru-RU" sz="1600" b="1" dirty="0">
                <a:solidFill>
                  <a:schemeClr val="tx1"/>
                </a:solidFill>
              </a:rPr>
              <a:t>ТЕМА</a:t>
            </a:r>
            <a:r>
              <a:rPr lang="ru-RU" altLang="ru-RU" b="1" dirty="0">
                <a:solidFill>
                  <a:schemeClr val="tx1"/>
                </a:solidFill>
              </a:rPr>
              <a:t>.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Имя ссылки на такой идентификатор включает имя сущности, на которую </a:t>
            </a:r>
            <a:br>
              <a:rPr lang="ru-RU" altLang="ru-RU" sz="1600" dirty="0">
                <a:solidFill>
                  <a:schemeClr val="tx1"/>
                </a:solidFill>
              </a:rPr>
            </a:br>
            <a:r>
              <a:rPr lang="ru-RU" altLang="ru-RU" sz="1600" dirty="0">
                <a:solidFill>
                  <a:schemeClr val="tx1"/>
                </a:solidFill>
              </a:rPr>
              <a:t>она ссылается: </a:t>
            </a:r>
            <a:r>
              <a:rPr lang="ru-RU" altLang="ru-RU" sz="1600" b="1" dirty="0">
                <a:solidFill>
                  <a:schemeClr val="tx1"/>
                </a:solidFill>
              </a:rPr>
              <a:t>тема_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</a:rPr>
              <a:t>Вариант 2 </a:t>
            </a:r>
            <a:r>
              <a:rPr lang="en-US" altLang="ru-RU" sz="20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имена одинаковые, обнаружение связей)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В имя атрибута идентификатора включают имя сущности: </a:t>
            </a:r>
            <a:r>
              <a:rPr lang="ru-RU" altLang="ru-RU" sz="1600" b="1" dirty="0">
                <a:solidFill>
                  <a:schemeClr val="tx1"/>
                </a:solidFill>
              </a:rPr>
              <a:t>тема_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Ссылка на такой идентификатор имеет такое же имя: </a:t>
            </a:r>
            <a:r>
              <a:rPr lang="ru-RU" altLang="ru-RU" sz="1600" b="1" dirty="0">
                <a:solidFill>
                  <a:schemeClr val="tx1"/>
                </a:solidFill>
              </a:rPr>
              <a:t>тема_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Такие атрибуты различают по полному имени в запросах: </a:t>
            </a:r>
            <a:br>
              <a:rPr lang="ru-RU" altLang="ru-RU" sz="1600" dirty="0">
                <a:solidFill>
                  <a:schemeClr val="tx1"/>
                </a:solidFill>
              </a:rPr>
            </a:br>
            <a:r>
              <a:rPr lang="ru-RU" altLang="ru-RU" sz="1600" b="1" dirty="0" err="1">
                <a:solidFill>
                  <a:schemeClr val="tx1"/>
                </a:solidFill>
              </a:rPr>
              <a:t>ТЕМА</a:t>
            </a:r>
            <a:r>
              <a:rPr lang="ru-RU" altLang="ru-RU" b="1" dirty="0" err="1">
                <a:solidFill>
                  <a:schemeClr val="tx1"/>
                </a:solidFill>
              </a:rPr>
              <a:t>.</a:t>
            </a:r>
            <a:r>
              <a:rPr lang="ru-RU" altLang="ru-RU" sz="1600" b="1" dirty="0" err="1">
                <a:solidFill>
                  <a:schemeClr val="tx1"/>
                </a:solidFill>
              </a:rPr>
              <a:t>тема</a:t>
            </a:r>
            <a:r>
              <a:rPr lang="ru-RU" altLang="ru-RU" sz="1600" b="1" dirty="0">
                <a:solidFill>
                  <a:schemeClr val="tx1"/>
                </a:solidFill>
              </a:rPr>
              <a:t>_</a:t>
            </a:r>
            <a:r>
              <a:rPr lang="en-US" altLang="ru-RU" sz="1600" b="1" dirty="0">
                <a:solidFill>
                  <a:schemeClr val="tx1"/>
                </a:solidFill>
              </a:rPr>
              <a:t>ID </a:t>
            </a:r>
            <a:r>
              <a:rPr lang="ru-RU" altLang="ru-RU" sz="1600" dirty="0">
                <a:solidFill>
                  <a:schemeClr val="tx1"/>
                </a:solidFill>
              </a:rPr>
              <a:t>– идентификатор темы; </a:t>
            </a:r>
            <a:r>
              <a:rPr lang="ru-RU" altLang="ru-RU" sz="1600" b="1" dirty="0" err="1">
                <a:solidFill>
                  <a:schemeClr val="tx1"/>
                </a:solidFill>
              </a:rPr>
              <a:t>КНИГА</a:t>
            </a:r>
            <a:r>
              <a:rPr lang="ru-RU" altLang="ru-RU" b="1" dirty="0" err="1">
                <a:solidFill>
                  <a:schemeClr val="tx1"/>
                </a:solidFill>
              </a:rPr>
              <a:t>.</a:t>
            </a:r>
            <a:r>
              <a:rPr lang="ru-RU" altLang="ru-RU" sz="1600" b="1" dirty="0" err="1">
                <a:solidFill>
                  <a:schemeClr val="tx1"/>
                </a:solidFill>
              </a:rPr>
              <a:t>тема</a:t>
            </a:r>
            <a:r>
              <a:rPr lang="ru-RU" altLang="ru-RU" sz="1600" b="1" dirty="0">
                <a:solidFill>
                  <a:schemeClr val="tx1"/>
                </a:solidFill>
              </a:rPr>
              <a:t>_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  <a:r>
              <a:rPr lang="ru-RU" altLang="ru-RU" sz="1600" b="1" dirty="0">
                <a:solidFill>
                  <a:schemeClr val="tx1"/>
                </a:solidFill>
              </a:rPr>
              <a:t> </a:t>
            </a:r>
            <a:r>
              <a:rPr lang="ru-RU" altLang="ru-RU" sz="1600" dirty="0">
                <a:solidFill>
                  <a:schemeClr val="tx1"/>
                </a:solidFill>
              </a:rPr>
              <a:t>– ссылка на тему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b="1" dirty="0">
                <a:solidFill>
                  <a:schemeClr val="tx2">
                    <a:lumMod val="50000"/>
                  </a:schemeClr>
                </a:solidFill>
              </a:rPr>
              <a:t>Вариант 3 </a:t>
            </a: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(имена идентификаторов и ссылок различимы по суффиксам)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Имя идентификатора включает имя сущности: </a:t>
            </a:r>
            <a:r>
              <a:rPr lang="ru-RU" altLang="ru-RU" sz="1600" b="1" dirty="0">
                <a:solidFill>
                  <a:schemeClr val="tx1"/>
                </a:solidFill>
              </a:rPr>
              <a:t>тема_</a:t>
            </a:r>
            <a:r>
              <a:rPr lang="en-US" altLang="ru-RU" sz="1600" b="1" dirty="0">
                <a:solidFill>
                  <a:schemeClr val="tx1"/>
                </a:solidFill>
              </a:rPr>
              <a:t>ID</a:t>
            </a:r>
            <a:endParaRPr lang="ru-RU" altLang="ru-RU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Имя ссылки имеет вид: </a:t>
            </a:r>
            <a:r>
              <a:rPr lang="ru-RU" altLang="ru-RU" sz="1600" b="1" dirty="0">
                <a:solidFill>
                  <a:schemeClr val="tx1"/>
                </a:solidFill>
              </a:rPr>
              <a:t>тема_</a:t>
            </a:r>
            <a:r>
              <a:rPr lang="en-US" altLang="ru-RU" sz="1600" b="1" dirty="0">
                <a:solidFill>
                  <a:schemeClr val="tx1"/>
                </a:solidFill>
              </a:rPr>
              <a:t>REF</a:t>
            </a:r>
            <a:endParaRPr lang="ru-RU" altLang="ru-RU" sz="1600" b="1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1600" dirty="0">
                <a:solidFill>
                  <a:schemeClr val="tx1"/>
                </a:solidFill>
              </a:rPr>
              <a:t>В запросах можно не использовать полные имена ключевых атрибутов</a:t>
            </a:r>
            <a:endParaRPr lang="en-US" altLang="ru-RU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ru-RU" sz="16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3"/>
            <a:ext cx="657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590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>
              <a:spcAft>
                <a:spcPts val="600"/>
              </a:spcAft>
              <a:defRPr/>
            </a:pPr>
            <a:r>
              <a:rPr lang="ru-RU" dirty="0"/>
              <a:t>Пример. Выявление</a:t>
            </a:r>
            <a:r>
              <a:rPr lang="ru-RU" sz="3600" dirty="0">
                <a:solidFill>
                  <a:schemeClr val="tx1"/>
                </a:solidFill>
              </a:rPr>
              <a:t> </a:t>
            </a:r>
            <a:r>
              <a:rPr lang="ru-RU" dirty="0"/>
              <a:t>ключевых атрибутов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157851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7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Какие комбинации атрибутов могут уникально идентифицировать экземпляры сущностей?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КНИГА: </a:t>
            </a:r>
            <a:r>
              <a:rPr lang="ru-RU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книга_название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ru-RU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год_издания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(составной ключ)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ЧИТАТЕЛЬ: </a:t>
            </a:r>
            <a:r>
              <a:rPr lang="ru-RU" altLang="ru-RU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читатель_телефон</a:t>
            </a:r>
            <a:r>
              <a:rPr lang="ru-RU" altLang="ru-RU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(простой ключ)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Не так много естественных уникальных ключей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Поэтому используем для всех бизнес-сущностей искусственные – простые суррогатные идентификаторы (ключи)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Выбираем одинаковые имена идентификаторов и ссылок на них: </a:t>
            </a:r>
            <a:b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книга_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тема_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ru-RU" alt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издание_вид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издательство_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; создатель_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endParaRPr lang="ru-RU" altLang="ru-RU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2">
                    <a:lumMod val="50000"/>
                  </a:schemeClr>
                </a:solidFill>
              </a:rPr>
              <a:t>Для сущности-моста УЧАСТИЕ, связывающей 3 сущности, в качестве составного ключа возьмём 3 ссылки, составляющих содержание этой сущности: </a:t>
            </a:r>
            <a:b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книга_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ID; 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создатель_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D; </a:t>
            </a:r>
            <a:r>
              <a:rPr lang="ru-RU" altLang="ru-RU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создатель_роль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_</a:t>
            </a:r>
            <a:r>
              <a:rPr lang="en-US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</a:t>
            </a:r>
            <a:r>
              <a:rPr lang="ru-RU" alt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76487" y="6380163"/>
            <a:ext cx="657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3652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Необязательные значения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i="1" dirty="0">
                <a:solidFill>
                  <a:schemeClr val="tx2">
                    <a:lumMod val="50000"/>
                  </a:schemeClr>
                </a:solidFill>
              </a:rPr>
              <a:t>Специальное значение атрибута или визуальное обозначение, указывающее на отсутствие значимых данных у атрибута по разным причинам.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значение отсутствует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значение неизвестно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значение неопределенно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значение недопустимо в этом контексте и т.п.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ru-RU" altLang="ru-RU" sz="2000" dirty="0"/>
              <a:t>Свойство обязательности значения атрибута говорит </a:t>
            </a:r>
            <a:br>
              <a:rPr lang="ru-RU" altLang="ru-RU" sz="2000" dirty="0"/>
            </a:br>
            <a:r>
              <a:rPr lang="ru-RU" altLang="ru-RU" sz="2000" dirty="0"/>
              <a:t>о необходимости его присутствия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2000" dirty="0"/>
              <a:t>В базах данных имеется необязательное значение </a:t>
            </a:r>
            <a:r>
              <a:rPr lang="en-US" altLang="ru-RU" sz="2000" dirty="0"/>
              <a:t>Null</a:t>
            </a:r>
            <a:endParaRPr lang="ru-RU" alt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2000" dirty="0"/>
              <a:t>Для строк часто используется пустая строка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2000" dirty="0"/>
              <a:t>Для чисел в языках программирования применяется </a:t>
            </a:r>
            <a:r>
              <a:rPr lang="en-US" altLang="ru-RU" sz="2000" dirty="0"/>
              <a:t>Nan</a:t>
            </a:r>
            <a:endParaRPr lang="ru-RU" alt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ru-RU" altLang="ru-RU" sz="2000" dirty="0"/>
              <a:t>Визуально оформляется по разному: </a:t>
            </a:r>
            <a:r>
              <a:rPr lang="en-US" altLang="ru-RU" sz="2000" dirty="0"/>
              <a:t>“–” </a:t>
            </a:r>
            <a:r>
              <a:rPr lang="ru-RU" altLang="ru-RU" sz="2000" dirty="0"/>
              <a:t>или </a:t>
            </a:r>
            <a:r>
              <a:rPr lang="en-US" altLang="ru-RU" sz="2000" dirty="0"/>
              <a:t>“X” </a:t>
            </a:r>
            <a:endParaRPr lang="ru-RU" alt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2000" dirty="0"/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875463" y="62372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13949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sz="3600" dirty="0"/>
              <a:t>Что может означать</a:t>
            </a:r>
            <a:r>
              <a:rPr lang="ru-RU" altLang="ru-RU" sz="3600" dirty="0"/>
              <a:t> необязательное значение</a:t>
            </a:r>
            <a:r>
              <a:rPr lang="en-US" sz="3600" dirty="0"/>
              <a:t>?</a:t>
            </a:r>
            <a:endParaRPr lang="ru-RU" altLang="ru-RU" sz="3600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1"/>
            <a:ext cx="8620125" cy="5014977"/>
          </a:xfrm>
          <a:solidFill>
            <a:srgbClr val="FFFFFF"/>
          </a:solidFill>
        </p:spPr>
        <p:txBody>
          <a:bodyPr/>
          <a:lstStyle/>
          <a:p>
            <a:r>
              <a:rPr lang="ru-RU" sz="2000" dirty="0"/>
              <a:t>Смысл необязательного значения сильно зависит от контекста, нужно различать разные варианты отсутствия данных. </a:t>
            </a:r>
          </a:p>
          <a:p>
            <a:pPr marL="354013" indent="0">
              <a:buNone/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Пусть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имеем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сущности: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		</a:t>
            </a:r>
          </a:p>
          <a:p>
            <a:pPr marL="900113" indent="0">
              <a:buNone/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ПЕРСОНА (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персона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ID, персона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Имя,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п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одразд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ID)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		ПОДРАЗДЕЛЕНИЕ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(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п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одразд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ID,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п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озразд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_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Имя)</a:t>
            </a:r>
          </a:p>
          <a:p>
            <a:pPr marL="354013" indent="0">
              <a:buNone/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Что может означать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</a:rPr>
              <a:t>необязательное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значение в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ПЕРСОНА.подразд_ID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? </a:t>
            </a:r>
          </a:p>
          <a:p>
            <a:pPr marL="722313" lvl="0">
              <a:buSzPct val="100000"/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Неизвестно</a:t>
            </a:r>
            <a:r>
              <a:rPr lang="ru-RU" sz="1800" i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–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нет сведений, из какого подразделения  персона</a:t>
            </a:r>
          </a:p>
          <a:p>
            <a:pPr marL="722313" lvl="0">
              <a:buSzPct val="100000"/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Неверно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–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неправильная ссылка на подразделение (ошибка)</a:t>
            </a:r>
          </a:p>
          <a:p>
            <a:pPr marL="722313" lvl="0">
              <a:buSzPct val="100000"/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 существует ещё или уже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–</a:t>
            </a: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сотрудник принят, но подразделение ещё не назначено, или он уже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уволен, или реорганизация </a:t>
            </a:r>
            <a:endParaRPr lang="ru-RU" sz="1800" dirty="0">
              <a:solidFill>
                <a:schemeClr val="bg2">
                  <a:lumMod val="75000"/>
                </a:schemeClr>
              </a:solidFill>
              <a:effectLst/>
              <a:ea typeface="Times New Roman" panose="02020603050405020304" pitchFamily="18" charset="0"/>
            </a:endParaRPr>
          </a:p>
          <a:p>
            <a:pPr marL="722313" lvl="0">
              <a:buSzPct val="100000"/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 имеет смысла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–</a:t>
            </a: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a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персона не работает в этой организации</a:t>
            </a:r>
          </a:p>
          <a:p>
            <a:pPr marL="722313" lvl="0">
              <a:buSzPct val="100000"/>
              <a:buFont typeface="Symbol" panose="05050102010706020507" pitchFamily="18" charset="2"/>
              <a:buChar char=""/>
            </a:pPr>
            <a:r>
              <a:rPr lang="ru-RU" sz="1800" b="1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Недоступно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ea typeface="Times New Roman" panose="02020603050405020304" pitchFamily="18" charset="0"/>
              </a:rPr>
              <a:t> – недостаточно прав узнать группу.</a:t>
            </a:r>
          </a:p>
          <a:p>
            <a:r>
              <a:rPr lang="ru-RU" sz="2000" dirty="0">
                <a:ea typeface="Times New Roman" panose="02020603050405020304" pitchFamily="18" charset="0"/>
              </a:rPr>
              <a:t>Может быть результатом множества операций</a:t>
            </a:r>
            <a:endParaRPr lang="ru-RU" alt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ea typeface="Times New Roman" panose="02020603050405020304" pitchFamily="18" charset="0"/>
              </a:rPr>
              <a:t>Можно 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обойтись без </a:t>
            </a:r>
            <a:r>
              <a:rPr lang="ru-RU" sz="2000" dirty="0"/>
              <a:t>них, </a:t>
            </a:r>
            <a:r>
              <a:rPr lang="ru-RU" sz="2000" dirty="0">
                <a:ea typeface="Times New Roman" panose="02020603050405020304" pitchFamily="18" charset="0"/>
              </a:rPr>
              <a:t>усложняя модель данных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8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875463" y="62372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7807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80000"/>
              </a:lnSpc>
            </a:pPr>
            <a:r>
              <a:rPr lang="ru-RU" altLang="ru-RU" sz="3600" dirty="0"/>
              <a:t>Нотация </a:t>
            </a:r>
            <a:r>
              <a:rPr lang="en-US" altLang="ru-RU" sz="3600" dirty="0"/>
              <a:t>ER–</a:t>
            </a:r>
            <a:r>
              <a:rPr lang="ru-RU" altLang="ru-RU" sz="3600" dirty="0"/>
              <a:t>диаграммы </a:t>
            </a:r>
            <a:br>
              <a:rPr lang="ru-RU" altLang="ru-RU" sz="3600" dirty="0"/>
            </a:br>
            <a:r>
              <a:rPr lang="ru-RU" altLang="ru-RU" sz="3600" dirty="0"/>
              <a:t>логической модели данных</a:t>
            </a:r>
          </a:p>
        </p:txBody>
      </p:sp>
      <p:sp>
        <p:nvSpPr>
          <p:cNvPr id="49155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819900" y="633253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FC127F7-422D-4673-A98E-F74B616CFFD4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213" y="1209675"/>
            <a:ext cx="2466975" cy="4970591"/>
          </a:xfrm>
          <a:prstGeom prst="rect">
            <a:avLst/>
          </a:prstGeom>
          <a:solidFill>
            <a:srgbClr val="99FF99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endParaRPr lang="ru-RU" sz="1600" b="0" dirty="0">
              <a:latin typeface="Arial Narrow" panose="020B0606020202030204" pitchFamily="34" charset="0"/>
              <a:cs typeface="Arial" charset="0"/>
            </a:endParaRPr>
          </a:p>
          <a:p>
            <a:pPr marL="173038" indent="-173038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Данные разной детальности по разным сущностям</a:t>
            </a:r>
          </a:p>
          <a:p>
            <a:pPr marL="173038" indent="-173038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Не допустимы связи «многие ко многим».</a:t>
            </a:r>
          </a:p>
          <a:p>
            <a:pPr marL="173038" indent="-173038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Атрибут должен иметь одно значение.</a:t>
            </a:r>
          </a:p>
          <a:p>
            <a:pPr marL="173038" indent="-173038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Имя сущности в единственном числе по-русски на полочке или подчёркнуто.</a:t>
            </a:r>
          </a:p>
          <a:p>
            <a:pPr marL="173038" indent="-173038" eaLnBrk="1" hangingPunct="1"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В блоке сущности задаются атрибуты, перед ними знаки:</a:t>
            </a:r>
          </a:p>
          <a:p>
            <a:pPr eaLnBrk="1" hangingPunct="1">
              <a:defRPr/>
            </a:pPr>
            <a:r>
              <a:rPr lang="en-US" sz="1600" b="0" dirty="0">
                <a:latin typeface="Arial Narrow" panose="020B0606020202030204" pitchFamily="34" charset="0"/>
                <a:cs typeface="Arial" charset="0"/>
              </a:rPr>
              <a:t> </a:t>
            </a:r>
            <a:r>
              <a:rPr lang="ru-RU" sz="1600" b="0" dirty="0">
                <a:latin typeface="Arial Narrow" panose="020B0606020202030204" pitchFamily="34" charset="0"/>
                <a:cs typeface="Arial" charset="0"/>
              </a:rPr>
              <a:t>  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# -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-</a:t>
            </a:r>
            <a:r>
              <a:rPr lang="en-US" sz="1400" b="0" dirty="0">
                <a:latin typeface="Arial Narrow" panose="020B0606020202030204" pitchFamily="34" charset="0"/>
                <a:cs typeface="Arial" charset="0"/>
              </a:rPr>
              <a:t> </a:t>
            </a: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идентификатор</a:t>
            </a:r>
          </a:p>
          <a:p>
            <a:pPr eaLnBrk="1" hangingPunct="1"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   * -- обязательный атрибут</a:t>
            </a:r>
          </a:p>
          <a:p>
            <a:pPr eaLnBrk="1" hangingPunct="1"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   ◌ -- необязательный атрибут</a:t>
            </a:r>
          </a:p>
          <a:p>
            <a:pPr marL="173038" indent="-173038" eaLnBrk="1" hangingPunct="1"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Допустимо не размечать атрибуты.</a:t>
            </a:r>
          </a:p>
          <a:p>
            <a:pPr marL="173038" indent="-173038" eaLnBrk="1" hangingPunct="1"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Не рекомендуется указывать типы / домены атрибутов.</a:t>
            </a:r>
          </a:p>
          <a:p>
            <a:pPr marL="173038" indent="-173038" eaLnBrk="1" hangingPunct="1">
              <a:buFont typeface="Arial" panose="020B0604020202020204" pitchFamily="34" charset="0"/>
              <a:buChar char="•"/>
              <a:defRPr/>
            </a:pPr>
            <a:r>
              <a:rPr lang="ru-RU" sz="1400" b="0" dirty="0">
                <a:latin typeface="Arial Narrow" panose="020B0606020202030204" pitchFamily="34" charset="0"/>
                <a:cs typeface="Arial" charset="0"/>
              </a:rPr>
              <a:t>Именование атрибутов:  без повторения или с повтором имени сущности. </a:t>
            </a:r>
          </a:p>
        </p:txBody>
      </p:sp>
      <p:pic>
        <p:nvPicPr>
          <p:cNvPr id="4915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82" y="1232820"/>
            <a:ext cx="6200775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Прямоугольник 25"/>
          <p:cNvSpPr/>
          <p:nvPr/>
        </p:nvSpPr>
        <p:spPr>
          <a:xfrm>
            <a:off x="5818188" y="1209675"/>
            <a:ext cx="18796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Нотация  Р. </a:t>
            </a:r>
            <a:r>
              <a:rPr lang="ru-RU" sz="1600" dirty="0" err="1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Баркера</a:t>
            </a:r>
            <a:endParaRPr lang="ru-RU" sz="1600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  <a:cs typeface="Arial" charset="0"/>
            </a:endParaRPr>
          </a:p>
        </p:txBody>
      </p:sp>
      <p:sp>
        <p:nvSpPr>
          <p:cNvPr id="49159" name="Прямоугольник 23"/>
          <p:cNvSpPr>
            <a:spLocks noChangeArrowheads="1"/>
          </p:cNvSpPr>
          <p:nvPr/>
        </p:nvSpPr>
        <p:spPr bwMode="auto">
          <a:xfrm>
            <a:off x="5030788" y="3125788"/>
            <a:ext cx="1598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b="0" i="1">
                <a:solidFill>
                  <a:srgbClr val="000000"/>
                </a:solidFill>
                <a:latin typeface="Arial Narrow" panose="020B0606020202030204" pitchFamily="34" charset="0"/>
              </a:rPr>
              <a:t>рекурсивная связь «свиные ушки».</a:t>
            </a:r>
          </a:p>
        </p:txBody>
      </p:sp>
      <p:sp>
        <p:nvSpPr>
          <p:cNvPr id="49160" name="TextBox 24"/>
          <p:cNvSpPr txBox="1">
            <a:spLocks noChangeArrowheads="1"/>
          </p:cNvSpPr>
          <p:nvPr/>
        </p:nvSpPr>
        <p:spPr bwMode="auto">
          <a:xfrm>
            <a:off x="2395538" y="2928938"/>
            <a:ext cx="17129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b="0" i="1">
                <a:solidFill>
                  <a:schemeClr val="tx1"/>
                </a:solidFill>
              </a:rPr>
              <a:t>рекомендованные направления линий связи</a:t>
            </a:r>
          </a:p>
        </p:txBody>
      </p:sp>
      <p:cxnSp>
        <p:nvCxnSpPr>
          <p:cNvPr id="49161" name="Прямая соединительная линия 27"/>
          <p:cNvCxnSpPr>
            <a:cxnSpLocks noChangeShapeType="1"/>
          </p:cNvCxnSpPr>
          <p:nvPr/>
        </p:nvCxnSpPr>
        <p:spPr bwMode="auto">
          <a:xfrm flipH="1" flipV="1">
            <a:off x="3101975" y="2244725"/>
            <a:ext cx="474663" cy="6842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2" name="Прямая соединительная линия 29"/>
          <p:cNvCxnSpPr>
            <a:cxnSpLocks noChangeShapeType="1"/>
          </p:cNvCxnSpPr>
          <p:nvPr/>
        </p:nvCxnSpPr>
        <p:spPr bwMode="auto">
          <a:xfrm>
            <a:off x="4108450" y="3387725"/>
            <a:ext cx="5683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9163" name="Picture 10" descr="C:\Users\art\AppData\Local\Microsoft\Windows\Temporary Internet Files\Content.Outlook\HCFM1HLP\1526464921277171567244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0"/>
            <a:ext cx="985837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763" y="0"/>
            <a:ext cx="879475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6250" y="6300371"/>
            <a:ext cx="8104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2">
                    <a:lumMod val="75000"/>
                  </a:schemeClr>
                </a:solidFill>
              </a:rPr>
              <a:t>Для простоты предлагается отмечать только необязательные атрибуты.</a:t>
            </a:r>
          </a:p>
        </p:txBody>
      </p:sp>
    </p:spTree>
    <p:extLst>
      <p:ext uri="{BB962C8B-B14F-4D97-AF65-F5344CB8AC3E}">
        <p14:creationId xmlns:p14="http://schemas.microsoft.com/office/powerpoint/2010/main" val="60328738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Пример. Логическая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7156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26</a:t>
            </a:fld>
            <a:endParaRPr lang="ru-RU" altLang="ru-RU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5441924" y="2580394"/>
            <a:ext cx="1369110" cy="973756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создатель_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оздатель_ФИО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1303123" y="2681989"/>
            <a:ext cx="1369110" cy="1643123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КНИГА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книга_аннотация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тема_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>
              <a:lnSpc>
                <a:spcPct val="80000"/>
              </a:lnSpc>
            </a:pPr>
            <a:r>
              <a:rPr lang="ru-RU" sz="1200" b="0" dirty="0">
                <a:latin typeface="Arial Narrow" panose="020B0606020202030204" pitchFamily="34" charset="0"/>
              </a:rPr>
              <a:t>издательство_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>
              <a:lnSpc>
                <a:spcPct val="80000"/>
              </a:lnSpc>
            </a:pPr>
            <a:r>
              <a:rPr lang="ru-RU" sz="1200" b="0" dirty="0" err="1">
                <a:latin typeface="Arial Narrow" panose="020B0606020202030204" pitchFamily="34" charset="0"/>
              </a:rPr>
              <a:t>издание_год</a:t>
            </a:r>
            <a:endParaRPr lang="en-US" sz="1200" b="0" dirty="0">
              <a:latin typeface="Arial Narrow" panose="020B0606020202030204" pitchFamily="34" charset="0"/>
            </a:endParaRP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ru-RU" sz="1200" b="0" dirty="0">
                <a:latin typeface="Arial Narrow" panose="020B0606020202030204" pitchFamily="34" charset="0"/>
              </a:rPr>
              <a:t> место_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88900" indent="-88900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ru-RU" sz="1200" b="0" dirty="0">
                <a:latin typeface="Arial Narrow" panose="020B0606020202030204" pitchFamily="34" charset="0"/>
              </a:rPr>
              <a:t> читатель_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245562" y="4917636"/>
            <a:ext cx="1448614" cy="121318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100" b="0" u="sng" dirty="0">
                <a:latin typeface="Arial Narrow" panose="020B0606020202030204" pitchFamily="34" charset="0"/>
              </a:rPr>
              <a:t>ЧИТАТЕЛЬ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читатель_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читатель_ФИО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читатель_телефон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дата_выдачи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срок_возврата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3403628" y="3736677"/>
            <a:ext cx="1369110" cy="8993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ИЗДАТЕЛЬСТВО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издательство_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издательство_имя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47852" y="4907953"/>
            <a:ext cx="1369110" cy="907631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</a:t>
            </a:r>
            <a:r>
              <a:rPr lang="ru-RU" sz="1200" b="0" dirty="0">
                <a:latin typeface="Arial Narrow" panose="020B0606020202030204" pitchFamily="34" charset="0"/>
              </a:rPr>
              <a:t> место_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cxnSp>
        <p:nvCxnSpPr>
          <p:cNvPr id="16" name="Прямая со стрелкой 15"/>
          <p:cNvCxnSpPr>
            <a:stCxn id="8" idx="1"/>
          </p:cNvCxnSpPr>
          <p:nvPr/>
        </p:nvCxnSpPr>
        <p:spPr bwMode="auto">
          <a:xfrm flipH="1" flipV="1">
            <a:off x="2670896" y="4176801"/>
            <a:ext cx="732732" cy="954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5" name="Прямая со стрелкой 24"/>
          <p:cNvCxnSpPr>
            <a:stCxn id="9" idx="0"/>
            <a:endCxn id="6" idx="2"/>
          </p:cNvCxnSpPr>
          <p:nvPr/>
        </p:nvCxnSpPr>
        <p:spPr bwMode="auto">
          <a:xfrm flipV="1">
            <a:off x="1332407" y="4325112"/>
            <a:ext cx="655271" cy="58284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36" name="Прямая со стрелкой 35"/>
          <p:cNvCxnSpPr>
            <a:stCxn id="7" idx="0"/>
            <a:endCxn id="6" idx="2"/>
          </p:cNvCxnSpPr>
          <p:nvPr/>
        </p:nvCxnSpPr>
        <p:spPr bwMode="auto">
          <a:xfrm flipH="1" flipV="1">
            <a:off x="1987678" y="4325112"/>
            <a:ext cx="982191" cy="5925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0" name="Прямоугольник 19"/>
          <p:cNvSpPr/>
          <p:nvPr/>
        </p:nvSpPr>
        <p:spPr bwMode="auto">
          <a:xfrm>
            <a:off x="5430078" y="1542073"/>
            <a:ext cx="1369110" cy="67386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СОЗДАТЕЛЬ_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РОЛЬ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роль_название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372137" y="1545336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ИЗДАНИЕ_</a:t>
            </a: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ВИД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 err="1">
                <a:latin typeface="Arial Narrow" panose="020B0606020202030204" pitchFamily="34" charset="0"/>
              </a:rPr>
              <a:t>вид_изд</a:t>
            </a:r>
            <a:r>
              <a:rPr lang="ru-RU" sz="1200" b="0" dirty="0">
                <a:latin typeface="Arial Narrow" panose="020B0606020202030204" pitchFamily="34" charset="0"/>
              </a:rPr>
              <a:t>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вид_изд_название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 bwMode="auto">
          <a:xfrm>
            <a:off x="1303123" y="1545336"/>
            <a:ext cx="1369110" cy="670598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ТЕМА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тема_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en-US" sz="1200" b="0" dirty="0">
                <a:latin typeface="Arial Narrow" panose="020B0606020202030204" pitchFamily="34" charset="0"/>
              </a:rPr>
              <a:t>  </a:t>
            </a:r>
            <a:r>
              <a:rPr lang="ru-RU" sz="1200" b="0" dirty="0" err="1">
                <a:latin typeface="Arial Narrow" panose="020B0606020202030204" pitchFamily="34" charset="0"/>
              </a:rPr>
              <a:t>тема_название</a:t>
            </a:r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9" name="Прямая со стрелкой 28"/>
          <p:cNvCxnSpPr>
            <a:endCxn id="6" idx="0"/>
          </p:cNvCxnSpPr>
          <p:nvPr/>
        </p:nvCxnSpPr>
        <p:spPr bwMode="auto">
          <a:xfrm flipH="1">
            <a:off x="1987678" y="2215934"/>
            <a:ext cx="2081402" cy="466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60" name="Прямая со стрелкой 59"/>
          <p:cNvCxnSpPr>
            <a:stCxn id="20" idx="1"/>
            <a:endCxn id="45" idx="3"/>
          </p:cNvCxnSpPr>
          <p:nvPr/>
        </p:nvCxnSpPr>
        <p:spPr bwMode="auto">
          <a:xfrm flipH="1">
            <a:off x="5001768" y="1879004"/>
            <a:ext cx="428310" cy="119016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22" name="Прямоугольник 21"/>
          <p:cNvSpPr/>
          <p:nvPr/>
        </p:nvSpPr>
        <p:spPr bwMode="auto">
          <a:xfrm>
            <a:off x="5430078" y="3760174"/>
            <a:ext cx="1369110" cy="875833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ГОРОД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город_имя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страна_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Прямоугольник 25"/>
          <p:cNvSpPr/>
          <p:nvPr/>
        </p:nvSpPr>
        <p:spPr bwMode="auto">
          <a:xfrm>
            <a:off x="7539754" y="3859302"/>
            <a:ext cx="1369110" cy="681272"/>
          </a:xfrm>
          <a:prstGeom prst="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</a:t>
            </a:r>
            <a:endParaRPr kumimoji="0" lang="en-US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#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страна_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ID</a:t>
            </a:r>
          </a:p>
          <a:p>
            <a:pPr marL="92075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dirty="0" err="1">
                <a:latin typeface="Arial Narrow" panose="020B0606020202030204" pitchFamily="34" charset="0"/>
              </a:rPr>
              <a:t>страна_имя</a:t>
            </a:r>
            <a:endParaRPr kumimoji="0" 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27" name="Прямая со стрелкой 26"/>
          <p:cNvCxnSpPr>
            <a:stCxn id="22" idx="1"/>
            <a:endCxn id="8" idx="3"/>
          </p:cNvCxnSpPr>
          <p:nvPr/>
        </p:nvCxnSpPr>
        <p:spPr bwMode="auto">
          <a:xfrm flipH="1" flipV="1">
            <a:off x="4772738" y="4186343"/>
            <a:ext cx="657340" cy="117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28" name="Прямая со стрелкой 27"/>
          <p:cNvCxnSpPr>
            <a:stCxn id="26" idx="1"/>
            <a:endCxn id="22" idx="3"/>
          </p:cNvCxnSpPr>
          <p:nvPr/>
        </p:nvCxnSpPr>
        <p:spPr bwMode="auto">
          <a:xfrm flipH="1" flipV="1">
            <a:off x="6799188" y="4198091"/>
            <a:ext cx="740566" cy="184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45" name="Прямоугольник 44"/>
          <p:cNvSpPr/>
          <p:nvPr/>
        </p:nvSpPr>
        <p:spPr bwMode="auto">
          <a:xfrm>
            <a:off x="3384524" y="2622716"/>
            <a:ext cx="1617244" cy="89289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УЧАСТИЕ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создатель_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endParaRPr kumimoji="0" lang="ru-RU" sz="12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46" name="Прямая со стрелкой 45"/>
          <p:cNvCxnSpPr>
            <a:stCxn id="45" idx="1"/>
          </p:cNvCxnSpPr>
          <p:nvPr/>
        </p:nvCxnSpPr>
        <p:spPr bwMode="auto">
          <a:xfrm flipH="1" flipV="1">
            <a:off x="2670898" y="3067272"/>
            <a:ext cx="713626" cy="18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lg" len="lg"/>
            <a:tailEnd type="stealth" w="lg" len="lg"/>
          </a:ln>
          <a:effectLst/>
        </p:spPr>
      </p:cxnSp>
      <p:cxnSp>
        <p:nvCxnSpPr>
          <p:cNvPr id="51" name="Прямая со стрелкой 50"/>
          <p:cNvCxnSpPr>
            <a:stCxn id="5" idx="1"/>
            <a:endCxn id="45" idx="3"/>
          </p:cNvCxnSpPr>
          <p:nvPr/>
        </p:nvCxnSpPr>
        <p:spPr bwMode="auto">
          <a:xfrm flipH="1">
            <a:off x="5001768" y="3067272"/>
            <a:ext cx="440156" cy="189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cxnSp>
        <p:nvCxnSpPr>
          <p:cNvPr id="112" name="Прямая со стрелкой 111"/>
          <p:cNvCxnSpPr>
            <a:stCxn id="24" idx="2"/>
            <a:endCxn id="6" idx="0"/>
          </p:cNvCxnSpPr>
          <p:nvPr/>
        </p:nvCxnSpPr>
        <p:spPr bwMode="auto">
          <a:xfrm>
            <a:off x="1987678" y="2215934"/>
            <a:ext cx="0" cy="4660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stealth" w="lg" len="lg"/>
            <a:tailEnd type="none" w="lg" len="lg"/>
          </a:ln>
          <a:effectLst/>
        </p:spPr>
      </p:cxnSp>
      <p:sp>
        <p:nvSpPr>
          <p:cNvPr id="115" name="Полилиния 114"/>
          <p:cNvSpPr/>
          <p:nvPr/>
        </p:nvSpPr>
        <p:spPr bwMode="auto">
          <a:xfrm rot="21322437">
            <a:off x="1580836" y="4495517"/>
            <a:ext cx="1165451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5AE1C8A-CF43-F630-2862-705F7112D07B}"/>
              </a:ext>
            </a:extLst>
          </p:cNvPr>
          <p:cNvGrpSpPr/>
          <p:nvPr/>
        </p:nvGrpSpPr>
        <p:grpSpPr>
          <a:xfrm>
            <a:off x="5675672" y="5279948"/>
            <a:ext cx="1123516" cy="383301"/>
            <a:chOff x="4695297" y="5073602"/>
            <a:chExt cx="1123516" cy="383301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625C9C7-7B76-DC09-02B2-1B2E35F2E604}"/>
                </a:ext>
              </a:extLst>
            </p:cNvPr>
            <p:cNvCxnSpPr/>
            <p:nvPr/>
          </p:nvCxnSpPr>
          <p:spPr bwMode="auto">
            <a:xfrm>
              <a:off x="4695297" y="5456903"/>
              <a:ext cx="9533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33A0E8-F2A8-95F0-A03B-ED97C44B00C0}"/>
                </a:ext>
              </a:extLst>
            </p:cNvPr>
            <p:cNvSpPr txBox="1"/>
            <p:nvPr/>
          </p:nvSpPr>
          <p:spPr>
            <a:xfrm>
              <a:off x="4695297" y="5073602"/>
              <a:ext cx="112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        1</a:t>
              </a:r>
              <a:endParaRPr lang="ru-RU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8146779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EA4A-AB7F-20A9-00E6-D6F1054F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AD711-71E4-D5BE-8DB4-120FC31B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57188" indent="0"/>
            <a:r>
              <a:rPr lang="ru-RU" dirty="0"/>
              <a:t>Пример. Логическая модель данных</a:t>
            </a:r>
            <a:br>
              <a:rPr lang="ru-RU" dirty="0"/>
            </a:br>
            <a:r>
              <a:rPr lang="ru-RU" dirty="0"/>
              <a:t>«Домашняя библиотека»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5FF13-D199-5433-3866-04A1DDB9D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49" y="1162152"/>
            <a:ext cx="8629650" cy="5007737"/>
          </a:xfrm>
          <a:solidFill>
            <a:srgbClr val="FFFFFF"/>
          </a:solidFill>
        </p:spPr>
        <p:txBody>
          <a:bodyPr/>
          <a:lstStyle/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724048-EFBD-5D4D-D4BC-86062C1C8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27</a:t>
            </a:fld>
            <a:endParaRPr lang="ru-RU" altLang="ru-RU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F2C0B5F0-CCF3-BD87-0DC3-A79934253DB2}"/>
              </a:ext>
            </a:extLst>
          </p:cNvPr>
          <p:cNvSpPr/>
          <p:nvPr/>
        </p:nvSpPr>
        <p:spPr bwMode="auto">
          <a:xfrm rot="21322437">
            <a:off x="1301480" y="4380297"/>
            <a:ext cx="1701106" cy="290262"/>
          </a:xfrm>
          <a:custGeom>
            <a:avLst/>
            <a:gdLst>
              <a:gd name="connsiteX0" fmla="*/ 0 w 1074470"/>
              <a:gd name="connsiteY0" fmla="*/ 0 h 290262"/>
              <a:gd name="connsiteX1" fmla="*/ 292608 w 1074470"/>
              <a:gd name="connsiteY1" fmla="*/ 283464 h 290262"/>
              <a:gd name="connsiteX2" fmla="*/ 1005840 w 1074470"/>
              <a:gd name="connsiteY2" fmla="*/ 201168 h 290262"/>
              <a:gd name="connsiteX3" fmla="*/ 1005840 w 1074470"/>
              <a:gd name="connsiteY3" fmla="*/ 192024 h 290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4470" h="290262">
                <a:moveTo>
                  <a:pt x="0" y="0"/>
                </a:moveTo>
                <a:cubicBezTo>
                  <a:pt x="62484" y="124968"/>
                  <a:pt x="124968" y="249936"/>
                  <a:pt x="292608" y="283464"/>
                </a:cubicBezTo>
                <a:cubicBezTo>
                  <a:pt x="460248" y="316992"/>
                  <a:pt x="886968" y="216408"/>
                  <a:pt x="1005840" y="201168"/>
                </a:cubicBezTo>
                <a:cubicBezTo>
                  <a:pt x="1124712" y="185928"/>
                  <a:pt x="1065276" y="188976"/>
                  <a:pt x="1005840" y="19202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D83821A-8C3F-FF63-BD6D-35716A0B4690}"/>
              </a:ext>
            </a:extLst>
          </p:cNvPr>
          <p:cNvGrpSpPr/>
          <p:nvPr/>
        </p:nvGrpSpPr>
        <p:grpSpPr>
          <a:xfrm>
            <a:off x="5675672" y="5195724"/>
            <a:ext cx="1123516" cy="383301"/>
            <a:chOff x="4695297" y="5073602"/>
            <a:chExt cx="1123516" cy="383301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6F4ED732-BD5A-731D-D8C8-6CBD8BB70E45}"/>
                </a:ext>
              </a:extLst>
            </p:cNvPr>
            <p:cNvCxnSpPr/>
            <p:nvPr/>
          </p:nvCxnSpPr>
          <p:spPr bwMode="auto">
            <a:xfrm>
              <a:off x="4695297" y="5456903"/>
              <a:ext cx="953336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stealth" w="lg" len="lg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E930A2-430D-7245-26E2-A5EFCBBA0A78}"/>
                </a:ext>
              </a:extLst>
            </p:cNvPr>
            <p:cNvSpPr txBox="1"/>
            <p:nvPr/>
          </p:nvSpPr>
          <p:spPr>
            <a:xfrm>
              <a:off x="4695297" y="5073602"/>
              <a:ext cx="1123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        1</a:t>
              </a:r>
              <a:endParaRPr lang="ru-RU" sz="1800" dirty="0"/>
            </a:p>
          </p:txBody>
        </p:sp>
      </p:grpSp>
      <p:sp>
        <p:nvSpPr>
          <p:cNvPr id="38" name="Прямоугольник: скругленные углы 37">
            <a:extLst>
              <a:ext uri="{FF2B5EF4-FFF2-40B4-BE49-F238E27FC236}">
                <a16:creationId xmlns:a16="http://schemas.microsoft.com/office/drawing/2014/main" id="{8A7C004C-2CB6-17FB-C61A-573CC845BCA3}"/>
              </a:ext>
            </a:extLst>
          </p:cNvPr>
          <p:cNvSpPr/>
          <p:nvPr/>
        </p:nvSpPr>
        <p:spPr bwMode="auto">
          <a:xfrm>
            <a:off x="5487720" y="2549390"/>
            <a:ext cx="1446640" cy="801431"/>
          </a:xfrm>
          <a:prstGeom prst="round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СОЗДАТЕЛЬ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создатель_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создатель_ФИО</a:t>
            </a:r>
            <a:endParaRPr lang="en-US" sz="1200" b="0" dirty="0">
              <a:latin typeface="Arial Narrow" panose="020B0606020202030204" pitchFamily="34" charset="0"/>
            </a:endParaRPr>
          </a:p>
        </p:txBody>
      </p: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37E1D15C-2890-B3E0-7924-F181B1F220C3}"/>
              </a:ext>
            </a:extLst>
          </p:cNvPr>
          <p:cNvGrpSpPr/>
          <p:nvPr/>
        </p:nvGrpSpPr>
        <p:grpSpPr>
          <a:xfrm rot="16200000">
            <a:off x="1601511" y="2115728"/>
            <a:ext cx="740809" cy="223264"/>
            <a:chOff x="7444264" y="2210463"/>
            <a:chExt cx="1435041" cy="223264"/>
          </a:xfrm>
        </p:grpSpPr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48AD7BF8-A92C-04D4-DB98-CDC53FA21D01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8F6B1F68-1277-A158-9B2C-F030A8E2DC36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3" name="Прямая соединительная линия 92">
              <a:extLst>
                <a:ext uri="{FF2B5EF4-FFF2-40B4-BE49-F238E27FC236}">
                  <a16:creationId xmlns:a16="http://schemas.microsoft.com/office/drawing/2014/main" id="{965E5045-EE91-0995-ED15-AAD1DE64745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DF775F8F-B1DB-1E8C-488E-9972925C269B}"/>
              </a:ext>
            </a:extLst>
          </p:cNvPr>
          <p:cNvGrpSpPr/>
          <p:nvPr/>
        </p:nvGrpSpPr>
        <p:grpSpPr>
          <a:xfrm rot="18557325">
            <a:off x="2336785" y="2070869"/>
            <a:ext cx="1246001" cy="223264"/>
            <a:chOff x="7444264" y="2210463"/>
            <a:chExt cx="1435041" cy="223264"/>
          </a:xfrm>
        </p:grpSpPr>
        <p:cxnSp>
          <p:nvCxnSpPr>
            <p:cNvPr id="98" name="Прямая соединительная линия 97">
              <a:extLst>
                <a:ext uri="{FF2B5EF4-FFF2-40B4-BE49-F238E27FC236}">
                  <a16:creationId xmlns:a16="http://schemas.microsoft.com/office/drawing/2014/main" id="{88CC36FF-5AB3-AFE3-09EB-FEDE3AE19748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EDC19C42-CCC7-D28E-7EBB-9941409C99AC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DC803CA1-4618-75F0-B1CD-0EDBA0B15F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A3A6D315-DCD7-D89C-8B97-8E9EBEF6B361}"/>
              </a:ext>
            </a:extLst>
          </p:cNvPr>
          <p:cNvSpPr/>
          <p:nvPr/>
        </p:nvSpPr>
        <p:spPr bwMode="auto">
          <a:xfrm>
            <a:off x="3331436" y="3652937"/>
            <a:ext cx="1502274" cy="854143"/>
          </a:xfrm>
          <a:prstGeom prst="round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ИЗДАТЕЛЬСТВО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издательство_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издательство_имя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A20210F-437D-9AFD-8BD4-4302ECA0E346}"/>
              </a:ext>
            </a:extLst>
          </p:cNvPr>
          <p:cNvSpPr/>
          <p:nvPr/>
        </p:nvSpPr>
        <p:spPr bwMode="auto">
          <a:xfrm>
            <a:off x="1307998" y="1384581"/>
            <a:ext cx="1359878" cy="740810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ТЕМА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тема_</a:t>
            </a:r>
            <a:r>
              <a:rPr lang="en-US" sz="1200" b="0" dirty="0">
                <a:latin typeface="Arial Narrow" panose="020B0606020202030204" pitchFamily="34" charset="0"/>
              </a:rPr>
              <a:t>ID </a:t>
            </a:r>
            <a:r>
              <a:rPr lang="ru-RU" sz="1200" b="0" dirty="0" err="1">
                <a:latin typeface="Arial Narrow" panose="020B0606020202030204" pitchFamily="34" charset="0"/>
              </a:rPr>
              <a:t>тема_название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EA354F24-E1D6-20EC-8553-B750B4328ED2}"/>
              </a:ext>
            </a:extLst>
          </p:cNvPr>
          <p:cNvGrpSpPr/>
          <p:nvPr/>
        </p:nvGrpSpPr>
        <p:grpSpPr>
          <a:xfrm rot="18778335">
            <a:off x="4514795" y="1937565"/>
            <a:ext cx="1390767" cy="223264"/>
            <a:chOff x="7444264" y="2210463"/>
            <a:chExt cx="1435041" cy="223264"/>
          </a:xfrm>
        </p:grpSpPr>
        <p:cxnSp>
          <p:nvCxnSpPr>
            <p:cNvPr id="102" name="Прямая соединительная линия 101">
              <a:extLst>
                <a:ext uri="{FF2B5EF4-FFF2-40B4-BE49-F238E27FC236}">
                  <a16:creationId xmlns:a16="http://schemas.microsoft.com/office/drawing/2014/main" id="{226B386B-86A5-01BE-DECC-F5E87E4EB7F6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Прямая соединительная линия 102">
              <a:extLst>
                <a:ext uri="{FF2B5EF4-FFF2-40B4-BE49-F238E27FC236}">
                  <a16:creationId xmlns:a16="http://schemas.microsoft.com/office/drawing/2014/main" id="{464305AC-05E5-E82B-221F-08F05ACAB24C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4B4CC52A-B23C-BA44-56A3-F8BDF648D6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E01DE3C6-0D0F-EC69-443E-30449D666848}"/>
              </a:ext>
            </a:extLst>
          </p:cNvPr>
          <p:cNvSpPr/>
          <p:nvPr/>
        </p:nvSpPr>
        <p:spPr bwMode="auto">
          <a:xfrm>
            <a:off x="3337249" y="2484549"/>
            <a:ext cx="1483204" cy="9444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УЧАСТИЕ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книга_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создатель_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роль_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3EDF6EEB-3D29-BE0F-D478-E346531E5F4F}"/>
              </a:ext>
            </a:extLst>
          </p:cNvPr>
          <p:cNvSpPr/>
          <p:nvPr/>
        </p:nvSpPr>
        <p:spPr bwMode="auto">
          <a:xfrm>
            <a:off x="1307961" y="2597765"/>
            <a:ext cx="1359878" cy="1644075"/>
          </a:xfrm>
          <a:prstGeom prst="round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КНИГА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#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книга_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книга_название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книга_аннотация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тема_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вид_изд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издательство_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издание_год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место_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  <a:p>
            <a:pPr marR="0" lvl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 читатель_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127C5BE8-E673-981A-86AE-F51DCF6CF232}"/>
              </a:ext>
            </a:extLst>
          </p:cNvPr>
          <p:cNvGrpSpPr/>
          <p:nvPr/>
        </p:nvGrpSpPr>
        <p:grpSpPr>
          <a:xfrm>
            <a:off x="4817774" y="2843769"/>
            <a:ext cx="669946" cy="223264"/>
            <a:chOff x="7444264" y="2210463"/>
            <a:chExt cx="1435041" cy="223264"/>
          </a:xfrm>
        </p:grpSpPr>
        <p:cxnSp>
          <p:nvCxnSpPr>
            <p:cNvPr id="106" name="Прямая соединительная линия 105">
              <a:extLst>
                <a:ext uri="{FF2B5EF4-FFF2-40B4-BE49-F238E27FC236}">
                  <a16:creationId xmlns:a16="http://schemas.microsoft.com/office/drawing/2014/main" id="{7290597A-755C-459F-BDF8-79F92710E937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Прямая соединительная линия 106">
              <a:extLst>
                <a:ext uri="{FF2B5EF4-FFF2-40B4-BE49-F238E27FC236}">
                  <a16:creationId xmlns:a16="http://schemas.microsoft.com/office/drawing/2014/main" id="{C184D491-E4AD-DA39-EF39-7DA6A31D9822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Прямая соединительная линия 107">
              <a:extLst>
                <a:ext uri="{FF2B5EF4-FFF2-40B4-BE49-F238E27FC236}">
                  <a16:creationId xmlns:a16="http://schemas.microsoft.com/office/drawing/2014/main" id="{81C23EE8-13E4-B368-0EFF-7DD730277BF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09" name="Группа 108">
            <a:extLst>
              <a:ext uri="{FF2B5EF4-FFF2-40B4-BE49-F238E27FC236}">
                <a16:creationId xmlns:a16="http://schemas.microsoft.com/office/drawing/2014/main" id="{DD0A3A8F-82A1-B55B-79A0-7C438D968A60}"/>
              </a:ext>
            </a:extLst>
          </p:cNvPr>
          <p:cNvGrpSpPr/>
          <p:nvPr/>
        </p:nvGrpSpPr>
        <p:grpSpPr>
          <a:xfrm rot="10800000">
            <a:off x="2659887" y="2850208"/>
            <a:ext cx="681052" cy="223264"/>
            <a:chOff x="7444264" y="2210463"/>
            <a:chExt cx="1435041" cy="223264"/>
          </a:xfrm>
        </p:grpSpPr>
        <p:cxnSp>
          <p:nvCxnSpPr>
            <p:cNvPr id="110" name="Прямая соединительная линия 109">
              <a:extLst>
                <a:ext uri="{FF2B5EF4-FFF2-40B4-BE49-F238E27FC236}">
                  <a16:creationId xmlns:a16="http://schemas.microsoft.com/office/drawing/2014/main" id="{CBE3E16D-3FAD-BF8B-D556-97FCA677AFC6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1" name="Прямая соединительная линия 110">
              <a:extLst>
                <a:ext uri="{FF2B5EF4-FFF2-40B4-BE49-F238E27FC236}">
                  <a16:creationId xmlns:a16="http://schemas.microsoft.com/office/drawing/2014/main" id="{DF1245C9-4795-31DC-DFAC-3CA6DAA86D77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3C500E29-D86D-13A8-877A-60A09E7BD7A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8174146B-C618-199E-E5C3-CBDE33691B05}"/>
              </a:ext>
            </a:extLst>
          </p:cNvPr>
          <p:cNvGrpSpPr/>
          <p:nvPr/>
        </p:nvGrpSpPr>
        <p:grpSpPr>
          <a:xfrm>
            <a:off x="2670993" y="3834422"/>
            <a:ext cx="681054" cy="223264"/>
            <a:chOff x="7444264" y="2210463"/>
            <a:chExt cx="1435041" cy="223264"/>
          </a:xfrm>
        </p:grpSpPr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509C0A37-FBE8-4A13-ADC5-44C86598ACC1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9DB4B7ED-0526-6DD2-9755-0739485E92CF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Прямая соединительная линия 117">
              <a:extLst>
                <a:ext uri="{FF2B5EF4-FFF2-40B4-BE49-F238E27FC236}">
                  <a16:creationId xmlns:a16="http://schemas.microsoft.com/office/drawing/2014/main" id="{7FC2301E-0B7E-26A4-25D2-E6149B71912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8B24F1ED-2D6C-DBD7-0BB6-FA430D199037}"/>
              </a:ext>
            </a:extLst>
          </p:cNvPr>
          <p:cNvGrpSpPr/>
          <p:nvPr/>
        </p:nvGrpSpPr>
        <p:grpSpPr>
          <a:xfrm>
            <a:off x="4829624" y="3946604"/>
            <a:ext cx="717352" cy="223264"/>
            <a:chOff x="7444264" y="2210463"/>
            <a:chExt cx="1435041" cy="223264"/>
          </a:xfrm>
        </p:grpSpPr>
        <p:cxnSp>
          <p:nvCxnSpPr>
            <p:cNvPr id="120" name="Прямая соединительная линия 119">
              <a:extLst>
                <a:ext uri="{FF2B5EF4-FFF2-40B4-BE49-F238E27FC236}">
                  <a16:creationId xmlns:a16="http://schemas.microsoft.com/office/drawing/2014/main" id="{1B50D8E6-235A-9D16-F194-2E58CD84931E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Прямая соединительная линия 120">
              <a:extLst>
                <a:ext uri="{FF2B5EF4-FFF2-40B4-BE49-F238E27FC236}">
                  <a16:creationId xmlns:a16="http://schemas.microsoft.com/office/drawing/2014/main" id="{92B865FB-F244-074D-D8CD-70D680B54348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9837C696-7810-A345-51AC-AC3DEEADD7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87C187CB-C692-D309-ACB2-5C92D74778CD}"/>
              </a:ext>
            </a:extLst>
          </p:cNvPr>
          <p:cNvSpPr/>
          <p:nvPr/>
        </p:nvSpPr>
        <p:spPr bwMode="auto">
          <a:xfrm>
            <a:off x="5451156" y="3666021"/>
            <a:ext cx="1446640" cy="839143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ГОРОД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город_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город_имя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страна_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</p:txBody>
      </p:sp>
      <p:grpSp>
        <p:nvGrpSpPr>
          <p:cNvPr id="123" name="Группа 122">
            <a:extLst>
              <a:ext uri="{FF2B5EF4-FFF2-40B4-BE49-F238E27FC236}">
                <a16:creationId xmlns:a16="http://schemas.microsoft.com/office/drawing/2014/main" id="{0E0EBC2C-1982-5A09-F317-CADBC31A6A3E}"/>
              </a:ext>
            </a:extLst>
          </p:cNvPr>
          <p:cNvGrpSpPr/>
          <p:nvPr/>
        </p:nvGrpSpPr>
        <p:grpSpPr>
          <a:xfrm>
            <a:off x="6897796" y="3940623"/>
            <a:ext cx="717352" cy="223264"/>
            <a:chOff x="7444264" y="2210463"/>
            <a:chExt cx="1435041" cy="223264"/>
          </a:xfrm>
        </p:grpSpPr>
        <p:cxnSp>
          <p:nvCxnSpPr>
            <p:cNvPr id="124" name="Прямая соединительная линия 123">
              <a:extLst>
                <a:ext uri="{FF2B5EF4-FFF2-40B4-BE49-F238E27FC236}">
                  <a16:creationId xmlns:a16="http://schemas.microsoft.com/office/drawing/2014/main" id="{F5289728-4872-F685-838F-BCBFDCD0EA30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Прямая соединительная линия 124">
              <a:extLst>
                <a:ext uri="{FF2B5EF4-FFF2-40B4-BE49-F238E27FC236}">
                  <a16:creationId xmlns:a16="http://schemas.microsoft.com/office/drawing/2014/main" id="{5B1670E4-15DD-269B-B01F-A5E3DBA51EF6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6" name="Прямая соединительная линия 125">
              <a:extLst>
                <a:ext uri="{FF2B5EF4-FFF2-40B4-BE49-F238E27FC236}">
                  <a16:creationId xmlns:a16="http://schemas.microsoft.com/office/drawing/2014/main" id="{9DF28C68-1486-4B4D-2014-A659C905A1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62B2530E-123D-1C75-0625-5C39F71154C8}"/>
              </a:ext>
            </a:extLst>
          </p:cNvPr>
          <p:cNvSpPr/>
          <p:nvPr/>
        </p:nvSpPr>
        <p:spPr bwMode="auto">
          <a:xfrm>
            <a:off x="7448705" y="3650118"/>
            <a:ext cx="1350820" cy="839143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СТРАНА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страна_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pPr marL="92075"/>
            <a:r>
              <a:rPr lang="ru-RU" sz="1200" b="0" dirty="0" err="1">
                <a:latin typeface="Arial Narrow" panose="020B0606020202030204" pitchFamily="34" charset="0"/>
              </a:rPr>
              <a:t>страна_имя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7442AD95-171F-415B-F5E3-261A56C5C562}"/>
              </a:ext>
            </a:extLst>
          </p:cNvPr>
          <p:cNvSpPr/>
          <p:nvPr/>
        </p:nvSpPr>
        <p:spPr bwMode="auto">
          <a:xfrm>
            <a:off x="3296846" y="1400417"/>
            <a:ext cx="1483204" cy="752792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ИЗДАНИЕ_ВИД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# </a:t>
            </a: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вид_изд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_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Arial" panose="020B0604020202020204" pitchFamily="34" charset="0"/>
              </a:rPr>
              <a:t>вид_изд_название</a:t>
            </a: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303D0097-FFF4-642A-764C-CDF97C7E1394}"/>
              </a:ext>
            </a:extLst>
          </p:cNvPr>
          <p:cNvSpPr/>
          <p:nvPr/>
        </p:nvSpPr>
        <p:spPr bwMode="auto">
          <a:xfrm>
            <a:off x="5451156" y="1400417"/>
            <a:ext cx="1446640" cy="752792"/>
          </a:xfrm>
          <a:prstGeom prst="roundRect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050" b="0" u="sng" dirty="0">
                <a:latin typeface="Arial Narrow" panose="020B0606020202030204" pitchFamily="34" charset="0"/>
              </a:rPr>
              <a:t>СОЗДАТЕЛЬ_РОЛЬ</a:t>
            </a:r>
          </a:p>
          <a:p>
            <a:r>
              <a:rPr lang="en-US" sz="1100" b="0" dirty="0">
                <a:latin typeface="Arial Narrow" panose="020B0606020202030204" pitchFamily="34" charset="0"/>
              </a:rPr>
              <a:t># </a:t>
            </a:r>
            <a:r>
              <a:rPr lang="ru-RU" sz="1100" b="0" dirty="0">
                <a:latin typeface="Arial Narrow" panose="020B0606020202030204" pitchFamily="34" charset="0"/>
              </a:rPr>
              <a:t>роль_</a:t>
            </a:r>
            <a:r>
              <a:rPr lang="en-US" sz="1100" b="0" dirty="0">
                <a:latin typeface="Arial Narrow" panose="020B0606020202030204" pitchFamily="34" charset="0"/>
              </a:rPr>
              <a:t>ID</a:t>
            </a:r>
          </a:p>
          <a:p>
            <a:r>
              <a:rPr lang="en-US" sz="1100" b="0" dirty="0">
                <a:latin typeface="Arial Narrow" panose="020B0606020202030204" pitchFamily="34" charset="0"/>
              </a:rPr>
              <a:t>  </a:t>
            </a:r>
            <a:r>
              <a:rPr lang="ru-RU" sz="1100" b="0" dirty="0" err="1">
                <a:latin typeface="Arial Narrow" panose="020B0606020202030204" pitchFamily="34" charset="0"/>
              </a:rPr>
              <a:t>роль_название</a:t>
            </a:r>
            <a:endParaRPr lang="ru-RU" sz="1100" b="0" dirty="0">
              <a:latin typeface="Arial Narrow" panose="020B0606020202030204" pitchFamily="34" charset="0"/>
            </a:endParaRPr>
          </a:p>
        </p:txBody>
      </p: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A72DED2B-AB1E-CADB-3ACF-50A25C20B834}"/>
              </a:ext>
            </a:extLst>
          </p:cNvPr>
          <p:cNvGrpSpPr/>
          <p:nvPr/>
        </p:nvGrpSpPr>
        <p:grpSpPr>
          <a:xfrm rot="3315854">
            <a:off x="2377668" y="4418937"/>
            <a:ext cx="838005" cy="223264"/>
            <a:chOff x="7444264" y="2210463"/>
            <a:chExt cx="1435041" cy="223264"/>
          </a:xfrm>
        </p:grpSpPr>
        <p:cxnSp>
          <p:nvCxnSpPr>
            <p:cNvPr id="128" name="Прямая соединительная линия 127">
              <a:extLst>
                <a:ext uri="{FF2B5EF4-FFF2-40B4-BE49-F238E27FC236}">
                  <a16:creationId xmlns:a16="http://schemas.microsoft.com/office/drawing/2014/main" id="{7C01CCCE-46FE-5719-6A5E-109446CF0D81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Прямая соединительная линия 128">
              <a:extLst>
                <a:ext uri="{FF2B5EF4-FFF2-40B4-BE49-F238E27FC236}">
                  <a16:creationId xmlns:a16="http://schemas.microsoft.com/office/drawing/2014/main" id="{6D84B5DE-ED70-76E7-7650-0ABEE9AC6222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Прямая соединительная линия 129">
              <a:extLst>
                <a:ext uri="{FF2B5EF4-FFF2-40B4-BE49-F238E27FC236}">
                  <a16:creationId xmlns:a16="http://schemas.microsoft.com/office/drawing/2014/main" id="{BF8696CC-6894-5DEC-0D03-FD538B0BD7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32747D26-66BA-086C-4348-7F56AB8BF364}"/>
              </a:ext>
            </a:extLst>
          </p:cNvPr>
          <p:cNvGrpSpPr/>
          <p:nvPr/>
        </p:nvGrpSpPr>
        <p:grpSpPr>
          <a:xfrm rot="6333711">
            <a:off x="1066175" y="4436351"/>
            <a:ext cx="675564" cy="223264"/>
            <a:chOff x="7444264" y="2210463"/>
            <a:chExt cx="1435041" cy="223264"/>
          </a:xfrm>
        </p:grpSpPr>
        <p:cxnSp>
          <p:nvCxnSpPr>
            <p:cNvPr id="137" name="Прямая соединительная линия 136">
              <a:extLst>
                <a:ext uri="{FF2B5EF4-FFF2-40B4-BE49-F238E27FC236}">
                  <a16:creationId xmlns:a16="http://schemas.microsoft.com/office/drawing/2014/main" id="{C260D6EE-0E10-0C8E-0763-D5D28C735A71}"/>
                </a:ext>
              </a:extLst>
            </p:cNvPr>
            <p:cNvCxnSpPr/>
            <p:nvPr/>
          </p:nvCxnSpPr>
          <p:spPr bwMode="auto">
            <a:xfrm>
              <a:off x="7444264" y="2322095"/>
              <a:ext cx="143504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Прямая соединительная линия 137">
              <a:extLst>
                <a:ext uri="{FF2B5EF4-FFF2-40B4-BE49-F238E27FC236}">
                  <a16:creationId xmlns:a16="http://schemas.microsoft.com/office/drawing/2014/main" id="{F6A8679E-E0E7-616B-9628-73E7FCBBCC34}"/>
                </a:ext>
              </a:extLst>
            </p:cNvPr>
            <p:cNvCxnSpPr/>
            <p:nvPr/>
          </p:nvCxnSpPr>
          <p:spPr bwMode="auto">
            <a:xfrm>
              <a:off x="7444264" y="2210463"/>
              <a:ext cx="141280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Прямая соединительная линия 138">
              <a:extLst>
                <a:ext uri="{FF2B5EF4-FFF2-40B4-BE49-F238E27FC236}">
                  <a16:creationId xmlns:a16="http://schemas.microsoft.com/office/drawing/2014/main" id="{2DA7C81D-DB29-7E94-5F87-3DD881D4E6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44264" y="2322095"/>
              <a:ext cx="137823" cy="1116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DCD2C750-DA05-E802-24A4-BB345D01AA8D}"/>
              </a:ext>
            </a:extLst>
          </p:cNvPr>
          <p:cNvSpPr/>
          <p:nvPr/>
        </p:nvSpPr>
        <p:spPr bwMode="auto">
          <a:xfrm>
            <a:off x="693480" y="4871008"/>
            <a:ext cx="1343758" cy="858071"/>
          </a:xfrm>
          <a:prstGeom prst="round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РАЗМЕЩЕНИЕ</a:t>
            </a:r>
          </a:p>
          <a:p>
            <a:r>
              <a:rPr lang="en-US" sz="1200" b="0" dirty="0">
                <a:latin typeface="Arial Narrow" panose="020B0606020202030204" pitchFamily="34" charset="0"/>
              </a:rPr>
              <a:t>#</a:t>
            </a:r>
            <a:r>
              <a:rPr lang="ru-RU" sz="1200" b="0" dirty="0">
                <a:latin typeface="Arial Narrow" panose="020B0606020202030204" pitchFamily="34" charset="0"/>
              </a:rPr>
              <a:t> место_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шкаф_</a:t>
            </a:r>
            <a:r>
              <a:rPr lang="en-US" sz="1200" b="0" dirty="0">
                <a:latin typeface="Arial Narrow" panose="020B0606020202030204" pitchFamily="34" charset="0"/>
              </a:rPr>
              <a:t>N</a:t>
            </a:r>
            <a:endParaRPr lang="ru-RU" sz="1200" b="0" dirty="0">
              <a:latin typeface="Arial Narrow" panose="020B0606020202030204" pitchFamily="34" charset="0"/>
            </a:endParaRPr>
          </a:p>
          <a:p>
            <a:pPr marL="92075"/>
            <a:r>
              <a:rPr lang="ru-RU" sz="1200" b="0" dirty="0">
                <a:latin typeface="Arial Narrow" panose="020B0606020202030204" pitchFamily="34" charset="0"/>
              </a:rPr>
              <a:t>полка</a:t>
            </a:r>
            <a:r>
              <a:rPr lang="en-US" sz="1200" b="0" dirty="0">
                <a:latin typeface="Arial Narrow" panose="020B0606020202030204" pitchFamily="34" charset="0"/>
              </a:rPr>
              <a:t>_N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80" name="Прямоугольник: скругленные углы 79">
            <a:extLst>
              <a:ext uri="{FF2B5EF4-FFF2-40B4-BE49-F238E27FC236}">
                <a16:creationId xmlns:a16="http://schemas.microsoft.com/office/drawing/2014/main" id="{0FC985DA-8BE1-8085-6F7A-54567E5B34FB}"/>
              </a:ext>
            </a:extLst>
          </p:cNvPr>
          <p:cNvSpPr/>
          <p:nvPr/>
        </p:nvSpPr>
        <p:spPr bwMode="auto">
          <a:xfrm>
            <a:off x="2245562" y="4833412"/>
            <a:ext cx="1448614" cy="1213181"/>
          </a:xfrm>
          <a:prstGeom prst="round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100" b="0" u="sng" dirty="0">
                <a:latin typeface="Arial Narrow" panose="020B0606020202030204" pitchFamily="34" charset="0"/>
              </a:rPr>
              <a:t>ЧИТАТЕЛЬ</a:t>
            </a:r>
            <a:endParaRPr lang="en-US" sz="1100" b="0" u="sng" dirty="0">
              <a:latin typeface="Arial Narrow" panose="020B0606020202030204" pitchFamily="34" charset="0"/>
            </a:endParaRPr>
          </a:p>
          <a:p>
            <a:r>
              <a:rPr lang="en-US" sz="1200" b="0" dirty="0">
                <a:latin typeface="Arial Narrow" panose="020B0606020202030204" pitchFamily="34" charset="0"/>
              </a:rPr>
              <a:t># </a:t>
            </a:r>
            <a:r>
              <a:rPr lang="ru-RU" sz="1200" b="0" dirty="0">
                <a:latin typeface="Arial Narrow" panose="020B0606020202030204" pitchFamily="34" charset="0"/>
              </a:rPr>
              <a:t>читатель_</a:t>
            </a:r>
            <a:r>
              <a:rPr lang="en-US" sz="1200" b="0" dirty="0">
                <a:latin typeface="Arial Narrow" panose="020B0606020202030204" pitchFamily="34" charset="0"/>
              </a:rPr>
              <a:t>ID</a:t>
            </a:r>
          </a:p>
          <a:p>
            <a:r>
              <a:rPr lang="ru-RU" sz="1200" b="0" dirty="0" err="1">
                <a:latin typeface="Arial Narrow" panose="020B0606020202030204" pitchFamily="34" charset="0"/>
              </a:rPr>
              <a:t>читатель_ФИО</a:t>
            </a:r>
            <a:endParaRPr lang="ru-RU" sz="1200" b="0" dirty="0">
              <a:latin typeface="Arial Narrow" panose="020B0606020202030204" pitchFamily="34" charset="0"/>
            </a:endParaRPr>
          </a:p>
          <a:p>
            <a:r>
              <a:rPr lang="ru-RU" sz="1200" b="0" dirty="0" err="1">
                <a:latin typeface="Arial Narrow" panose="020B0606020202030204" pitchFamily="34" charset="0"/>
              </a:rPr>
              <a:t>читатель_телефон</a:t>
            </a:r>
            <a:endParaRPr lang="ru-RU" sz="1200" b="0" dirty="0">
              <a:latin typeface="Arial Narrow" panose="020B0606020202030204" pitchFamily="34" charset="0"/>
            </a:endParaRPr>
          </a:p>
          <a:p>
            <a:r>
              <a:rPr lang="ru-RU" sz="1200" b="0" dirty="0" err="1">
                <a:latin typeface="Arial Narrow" panose="020B0606020202030204" pitchFamily="34" charset="0"/>
              </a:rPr>
              <a:t>дата_выдачи</a:t>
            </a:r>
            <a:endParaRPr lang="ru-RU" sz="1200" b="0" dirty="0">
              <a:latin typeface="Arial Narrow" panose="020B0606020202030204" pitchFamily="34" charset="0"/>
            </a:endParaRPr>
          </a:p>
          <a:p>
            <a:r>
              <a:rPr lang="ru-RU" sz="1200" b="0" dirty="0" err="1">
                <a:latin typeface="Arial Narrow" panose="020B0606020202030204" pitchFamily="34" charset="0"/>
              </a:rPr>
              <a:t>срок_возврата</a:t>
            </a: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8BAE14-CCA8-342C-E1BE-FD4AE1489C3B}"/>
              </a:ext>
            </a:extLst>
          </p:cNvPr>
          <p:cNvSpPr txBox="1"/>
          <p:nvPr/>
        </p:nvSpPr>
        <p:spPr>
          <a:xfrm>
            <a:off x="906560" y="4610158"/>
            <a:ext cx="45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0-1</a:t>
            </a:r>
            <a:endParaRPr lang="ru-RU" sz="1400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1CA44D-5FFB-C659-DE55-3474A5D876BA}"/>
              </a:ext>
            </a:extLst>
          </p:cNvPr>
          <p:cNvSpPr txBox="1"/>
          <p:nvPr/>
        </p:nvSpPr>
        <p:spPr>
          <a:xfrm>
            <a:off x="2990445" y="4577148"/>
            <a:ext cx="458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0-1</a:t>
            </a:r>
            <a:endParaRPr lang="ru-RU" sz="1400" b="0" dirty="0"/>
          </a:p>
        </p:txBody>
      </p:sp>
    </p:spTree>
    <p:extLst>
      <p:ext uri="{BB962C8B-B14F-4D97-AF65-F5344CB8AC3E}">
        <p14:creationId xmlns:p14="http://schemas.microsoft.com/office/powerpoint/2010/main" val="3583539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Табличное описание логической модели данных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23875" y="1236726"/>
            <a:ext cx="8620125" cy="5037138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Имя сущности данных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Имя атрибута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Описание атрибута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Тип ключевого атрибута </a:t>
            </a:r>
            <a:r>
              <a:rPr lang="ru-RU" altLang="ru-RU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(идентификатор/ссылка)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3600" dirty="0">
                <a:solidFill>
                  <a:schemeClr val="tx1"/>
                </a:solidFill>
              </a:rPr>
              <a:t>Обязательность значения </a:t>
            </a:r>
            <a:r>
              <a:rPr lang="ru-RU" altLang="ru-RU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(да/нет)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ru-RU" sz="3600" dirty="0">
                <a:solidFill>
                  <a:schemeClr val="tx1"/>
                </a:solidFill>
              </a:rPr>
              <a:t>[</a:t>
            </a:r>
            <a:r>
              <a:rPr lang="ru-RU" altLang="ru-RU" sz="3600" dirty="0">
                <a:solidFill>
                  <a:schemeClr val="tx1"/>
                </a:solidFill>
              </a:rPr>
              <a:t>Примеры значения атрибута</a:t>
            </a:r>
            <a:r>
              <a:rPr lang="en-US" altLang="ru-RU" sz="3600" dirty="0">
                <a:solidFill>
                  <a:schemeClr val="tx1"/>
                </a:solidFill>
              </a:rPr>
              <a:t>]</a:t>
            </a:r>
            <a:endParaRPr lang="ru-RU" altLang="ru-RU" sz="36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31936" y="6454903"/>
            <a:ext cx="512064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523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/>
            <a:r>
              <a:rPr lang="ru-RU" altLang="ru-RU" sz="3600" dirty="0"/>
              <a:t>Логическая модель данных</a:t>
            </a:r>
          </a:p>
        </p:txBody>
      </p:sp>
      <p:sp>
        <p:nvSpPr>
          <p:cNvPr id="48131" name="Объект 2"/>
          <p:cNvSpPr>
            <a:spLocks noGrp="1"/>
          </p:cNvSpPr>
          <p:nvPr>
            <p:ph idx="1"/>
          </p:nvPr>
        </p:nvSpPr>
        <p:spPr>
          <a:xfrm>
            <a:off x="525018" y="1238377"/>
            <a:ext cx="8591550" cy="5067300"/>
          </a:xfrm>
          <a:solidFill>
            <a:srgbClr val="FFFFFF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altLang="ru-RU" sz="8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altLang="ru-RU" sz="2400" i="1" dirty="0"/>
              <a:t>Детальная модель данных отражает необходимые потребности бизнеса и ограничения реляционной абстракции в терминах предметной области, </a:t>
            </a:r>
            <a:br>
              <a:rPr lang="en-US" altLang="ru-RU" sz="2400" i="1" dirty="0"/>
            </a:br>
            <a:r>
              <a:rPr lang="ru-RU" altLang="ru-RU" sz="2400" i="1" dirty="0"/>
              <a:t>не зависит от конкретной реализации в виде базы данных. </a:t>
            </a:r>
          </a:p>
        </p:txBody>
      </p:sp>
      <p:sp>
        <p:nvSpPr>
          <p:cNvPr id="48132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8436673" y="6386195"/>
            <a:ext cx="67989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1DAA431-A707-4741-8A5F-0D9CF389CA79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5018" y="3424809"/>
            <a:ext cx="8618982" cy="2246769"/>
          </a:xfrm>
          <a:prstGeom prst="rect">
            <a:avLst/>
          </a:prstGeom>
          <a:solidFill>
            <a:srgbClr val="99FF99"/>
          </a:solidFill>
        </p:spPr>
        <p:txBody>
          <a:bodyPr wrap="square">
            <a:spAutoFit/>
          </a:bodyPr>
          <a:lstStyle/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 содержит многосторонних и многозначных связей 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Детализирует содержание, добавляя все атрибуты для сущностей 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Детализирует структуру данных, определяя ключевые атрибуты связи 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Рекомендуемая документация по информационному обеспечению 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Средство коммуникации заказчиков и разработчиков приложений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Позволяет избежать ошибок по содержанию и структуре БД</a:t>
            </a:r>
          </a:p>
          <a:p>
            <a:pPr marL="342900" indent="-250825">
              <a:spcBef>
                <a:spcPts val="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70000"/>
              <a:buFont typeface="Wingdings" pitchFamily="2" charset="2"/>
              <a:buChar char="n"/>
              <a:defRPr/>
            </a:pPr>
            <a:r>
              <a:rPr lang="ru-RU" sz="2000" b="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Ещё не отражает специфику конкретной системы управления БД</a:t>
            </a:r>
          </a:p>
        </p:txBody>
      </p:sp>
      <p:sp>
        <p:nvSpPr>
          <p:cNvPr id="3" name="5-конечная звезда 2"/>
          <p:cNvSpPr/>
          <p:nvPr/>
        </p:nvSpPr>
        <p:spPr bwMode="auto">
          <a:xfrm>
            <a:off x="8552782" y="380880"/>
            <a:ext cx="447675" cy="441512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ru-RU" dirty="0">
              <a:solidFill>
                <a:srgbClr val="92D05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086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Пример. Таблица описания логической модели данных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631936" y="6454903"/>
            <a:ext cx="512064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1220969"/>
            <a:ext cx="8190738" cy="56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4869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ru-RU" altLang="ru-RU" sz="3600" dirty="0"/>
              <a:t>Терпения и удачи всем, кто связан </a:t>
            </a:r>
            <a:br>
              <a:rPr lang="ru-RU" altLang="ru-RU" sz="3600" dirty="0"/>
            </a:br>
            <a:r>
              <a:rPr lang="ru-RU" altLang="ru-RU" sz="3600" dirty="0"/>
              <a:t>с моделированием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237017"/>
            <a:ext cx="8629650" cy="5036783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54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Загнутый угол 1"/>
          <p:cNvSpPr/>
          <p:nvPr/>
        </p:nvSpPr>
        <p:spPr bwMode="auto">
          <a:xfrm>
            <a:off x="993267" y="2231136"/>
            <a:ext cx="7671816" cy="3767328"/>
          </a:xfrm>
          <a:prstGeom prst="foldedCorner">
            <a:avLst/>
          </a:prstGeom>
          <a:solidFill>
            <a:srgbClr val="BDFFBD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800" dirty="0"/>
              <a:t>Валерий Иванович Артемьев</a:t>
            </a:r>
          </a:p>
          <a:p>
            <a:pPr algn="ctr">
              <a:spcAft>
                <a:spcPts val="600"/>
              </a:spcAft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МГТУ имени </a:t>
            </a:r>
            <a:r>
              <a:rPr lang="en-US" altLang="ru-RU" dirty="0">
                <a:solidFill>
                  <a:schemeClr val="bg2">
                    <a:lumMod val="75000"/>
                  </a:schemeClr>
                </a:solidFill>
              </a:rPr>
              <a:t>H.</a:t>
            </a: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Э. Баумана, кафедра ИУ-5</a:t>
            </a:r>
          </a:p>
          <a:p>
            <a:pPr algn="ctr">
              <a:spcBef>
                <a:spcPts val="600"/>
              </a:spcBef>
              <a:buNone/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Банк России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Департамент данных, проектов и процессов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viart@bmstu.ru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82128574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799"/>
            <a:ext cx="9144000" cy="1107967"/>
          </a:xfrm>
        </p:spPr>
        <p:txBody>
          <a:bodyPr/>
          <a:lstStyle/>
          <a:p>
            <a:pPr marL="357188" indent="0">
              <a:lnSpc>
                <a:spcPct val="90000"/>
              </a:lnSpc>
            </a:pPr>
            <a:r>
              <a:rPr lang="ru-RU" sz="3600" dirty="0"/>
              <a:t>Шаги создания логической </a:t>
            </a:r>
            <a:br>
              <a:rPr lang="ru-RU" sz="3600" dirty="0"/>
            </a:br>
            <a:r>
              <a:rPr lang="ru-RU" sz="3600" dirty="0"/>
              <a:t>модели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4350" y="1228344"/>
            <a:ext cx="8629650" cy="5045456"/>
          </a:xfrm>
          <a:solidFill>
            <a:srgbClr val="FFFFFF"/>
          </a:solidFill>
        </p:spPr>
        <p:txBody>
          <a:bodyPr/>
          <a:lstStyle/>
          <a:p>
            <a:pPr marL="1047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solidFill>
                <a:schemeClr val="tx1"/>
              </a:solidFill>
            </a:endParaRPr>
          </a:p>
          <a:p>
            <a:pPr marL="5715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400" dirty="0"/>
          </a:p>
          <a:p>
            <a:pPr marL="171450" indent="-171450">
              <a:spcBef>
                <a:spcPct val="0"/>
              </a:spcBef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endParaRPr lang="ru-RU" sz="1200" kern="120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8509819" y="6381750"/>
            <a:ext cx="634181" cy="476250"/>
          </a:xfrm>
        </p:spPr>
        <p:txBody>
          <a:bodyPr/>
          <a:lstStyle/>
          <a:p>
            <a:pPr>
              <a:defRPr/>
            </a:pPr>
            <a:fld id="{ECB80C58-0818-4B3C-822A-0E0DC6A1F79F}" type="slidenum">
              <a:rPr lang="ru-RU" altLang="ru-RU" smtClean="0"/>
              <a:pPr>
                <a:defRPr/>
              </a:pPr>
              <a:t>3</a:t>
            </a:fld>
            <a:endParaRPr lang="ru-RU" altLang="ru-RU"/>
          </a:p>
        </p:txBody>
      </p:sp>
      <p:sp>
        <p:nvSpPr>
          <p:cNvPr id="5" name="Пятиугольник 1">
            <a:extLst>
              <a:ext uri="{FF2B5EF4-FFF2-40B4-BE49-F238E27FC236}">
                <a16:creationId xmlns:a16="http://schemas.microsoft.com/office/drawing/2014/main" id="{E12DB52C-61ED-49D9-D08D-764C901EB19E}"/>
              </a:ext>
            </a:extLst>
          </p:cNvPr>
          <p:cNvSpPr/>
          <p:nvPr/>
        </p:nvSpPr>
        <p:spPr bwMode="auto">
          <a:xfrm>
            <a:off x="722377" y="1837944"/>
            <a:ext cx="1749908" cy="829024"/>
          </a:xfrm>
          <a:prstGeom prst="homePlate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61298" y="1989543"/>
            <a:ext cx="1342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Подготовительный шаг</a:t>
            </a:r>
          </a:p>
        </p:txBody>
      </p:sp>
      <p:grpSp>
        <p:nvGrpSpPr>
          <p:cNvPr id="27" name="Группа 26"/>
          <p:cNvGrpSpPr/>
          <p:nvPr/>
        </p:nvGrpSpPr>
        <p:grpSpPr>
          <a:xfrm>
            <a:off x="2059377" y="1837944"/>
            <a:ext cx="2071584" cy="829024"/>
            <a:chOff x="1415098" y="1934812"/>
            <a:chExt cx="2071584" cy="1117218"/>
          </a:xfrm>
        </p:grpSpPr>
        <p:sp>
          <p:nvSpPr>
            <p:cNvPr id="13" name="Шеврон 11">
              <a:extLst>
                <a:ext uri="{FF2B5EF4-FFF2-40B4-BE49-F238E27FC236}">
                  <a16:creationId xmlns:a16="http://schemas.microsoft.com/office/drawing/2014/main" id="{0943362A-5C41-A24E-D1BD-669F63C926A9}"/>
                </a:ext>
              </a:extLst>
            </p:cNvPr>
            <p:cNvSpPr/>
            <p:nvPr/>
          </p:nvSpPr>
          <p:spPr bwMode="auto">
            <a:xfrm>
              <a:off x="1415098" y="1934812"/>
              <a:ext cx="207158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961541" y="2160906"/>
              <a:ext cx="13675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6" name="Шеврон 2">
            <a:extLst>
              <a:ext uri="{FF2B5EF4-FFF2-40B4-BE49-F238E27FC236}">
                <a16:creationId xmlns:a16="http://schemas.microsoft.com/office/drawing/2014/main" id="{B13CB749-DF8E-6C68-AFA0-B31E372A1296}"/>
              </a:ext>
            </a:extLst>
          </p:cNvPr>
          <p:cNvSpPr/>
          <p:nvPr/>
        </p:nvSpPr>
        <p:spPr bwMode="auto">
          <a:xfrm>
            <a:off x="3718054" y="1837944"/>
            <a:ext cx="1998304" cy="829024"/>
          </a:xfrm>
          <a:prstGeom prst="chevron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>
              <a:defRPr/>
            </a:pPr>
            <a:endParaRPr lang="ru-RU" sz="1200" b="0" dirty="0">
              <a:latin typeface="Arial Narrow" panose="020B0606020202030204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835336" y="3334675"/>
            <a:ext cx="1752293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Анализ КМД для выявления сложных связей</a:t>
            </a:r>
          </a:p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Преобразование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n-</a:t>
            </a:r>
            <a:r>
              <a:rPr lang="ru-RU" sz="1200" b="0" dirty="0" err="1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арных</a:t>
            </a: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 связей в бинарные</a:t>
            </a:r>
          </a:p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Декомпозиция связей «многие ко многим».</a:t>
            </a:r>
          </a:p>
        </p:txBody>
      </p:sp>
      <p:grpSp>
        <p:nvGrpSpPr>
          <p:cNvPr id="45" name="Группа 44"/>
          <p:cNvGrpSpPr/>
          <p:nvPr/>
        </p:nvGrpSpPr>
        <p:grpSpPr>
          <a:xfrm>
            <a:off x="6890182" y="1836990"/>
            <a:ext cx="1957934" cy="829024"/>
            <a:chOff x="632991" y="4833256"/>
            <a:chExt cx="1490194" cy="1117218"/>
          </a:xfrm>
        </p:grpSpPr>
        <p:sp>
          <p:nvSpPr>
            <p:cNvPr id="14" name="Шеврон 11">
              <a:extLst>
                <a:ext uri="{FF2B5EF4-FFF2-40B4-BE49-F238E27FC236}">
                  <a16:creationId xmlns:a16="http://schemas.microsoft.com/office/drawing/2014/main" id="{0943362A-5C41-A24E-D1BD-669F63C926A9}"/>
                </a:ext>
              </a:extLst>
            </p:cNvPr>
            <p:cNvSpPr/>
            <p:nvPr/>
          </p:nvSpPr>
          <p:spPr bwMode="auto">
            <a:xfrm>
              <a:off x="632991" y="4833256"/>
              <a:ext cx="1490194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 sz="1200" b="0" dirty="0">
                <a:latin typeface="Arial Narrow" panose="020B0606020202030204" pitchFamily="34" charset="0"/>
              </a:endParaRP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1006550" y="5060636"/>
              <a:ext cx="101200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1200" b="0" dirty="0">
                  <a:latin typeface="Arial Narrow" panose="020B0606020202030204" pitchFamily="34" charset="0"/>
                </a:rPr>
                <a:t>Документирование ЛМД</a:t>
              </a: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5300041" y="1837943"/>
            <a:ext cx="2006015" cy="829024"/>
            <a:chOff x="2398564" y="4842604"/>
            <a:chExt cx="1828203" cy="1117218"/>
          </a:xfrm>
        </p:grpSpPr>
        <p:sp>
          <p:nvSpPr>
            <p:cNvPr id="12" name="Шеврон 10">
              <a:extLst>
                <a:ext uri="{FF2B5EF4-FFF2-40B4-BE49-F238E27FC236}">
                  <a16:creationId xmlns:a16="http://schemas.microsoft.com/office/drawing/2014/main" id="{EBC9ADF9-8A82-D702-2F35-36FD63D1A602}"/>
                </a:ext>
              </a:extLst>
            </p:cNvPr>
            <p:cNvSpPr/>
            <p:nvPr/>
          </p:nvSpPr>
          <p:spPr bwMode="auto">
            <a:xfrm>
              <a:off x="2398564" y="4842604"/>
              <a:ext cx="1828203" cy="1117218"/>
            </a:xfrm>
            <a:prstGeom prst="chevron">
              <a:avLst/>
            </a:prstGeom>
            <a:solidFill>
              <a:schemeClr val="bg1">
                <a:lumMod val="60000"/>
                <a:lumOff val="40000"/>
              </a:schemeClr>
            </a:solidFill>
            <a:ln w="12700" cap="flat" cmpd="sng" algn="ctr">
              <a:solidFill>
                <a:schemeClr val="accent3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anchor="ctr"/>
            <a:lstStyle/>
            <a:p>
              <a:pPr>
                <a:spcBef>
                  <a:spcPts val="0"/>
                </a:spcBef>
                <a:defRPr/>
              </a:pPr>
              <a:endParaRPr lang="ru-RU" sz="1600" dirty="0">
                <a:latin typeface="Arial Narrow" panose="020B0606020202030204" pitchFamily="34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2792995" y="5068700"/>
              <a:ext cx="11449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defRPr/>
              </a:pPr>
              <a:r>
                <a:rPr lang="ru-RU" sz="1200" b="0" dirty="0">
                  <a:latin typeface="Arial Narrow" panose="020B0606020202030204" pitchFamily="34" charset="0"/>
                </a:rPr>
                <a:t>Нормализация отношений</a:t>
              </a:r>
              <a:endParaRPr lang="ru-RU" sz="12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602913" y="3337519"/>
            <a:ext cx="1365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6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Заготовка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диаграммы ЛМД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 основе КМД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2522645" y="1897211"/>
            <a:ext cx="1388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Преобразование неподдерживаемых типов связей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4292756" y="1882740"/>
            <a:ext cx="1007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1200" b="0" dirty="0">
                <a:latin typeface="Arial Narrow" panose="020B0606020202030204" pitchFamily="34" charset="0"/>
              </a:rPr>
              <a:t>Определение атрибутов </a:t>
            </a:r>
            <a:br>
              <a:rPr lang="ru-RU" sz="1200" b="0" dirty="0">
                <a:latin typeface="Arial Narrow" panose="020B0606020202030204" pitchFamily="34" charset="0"/>
              </a:rPr>
            </a:br>
            <a:r>
              <a:rPr lang="ru-RU" sz="1200" b="0" dirty="0">
                <a:latin typeface="Arial Narrow" panose="020B0606020202030204" pitchFamily="34" charset="0"/>
              </a:rPr>
              <a:t>и ключей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3503082" y="3334045"/>
            <a:ext cx="234907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Анализ предметной области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и требований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Выбор правил именования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Определение и именование атрибутов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Детализация  диаграммы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Выявление ключевых атрибутов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Назначение идентификаторов и ссылок связей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Выявление необязательных атрибутов</a:t>
            </a:r>
          </a:p>
          <a:p>
            <a:pPr marL="171450" indent="-171450">
              <a:spcAft>
                <a:spcPts val="30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Разметка атрибутов </a:t>
            </a:r>
            <a:b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на диаграмме.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5712584" y="3334045"/>
            <a:ext cx="14437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Проверка соответствия ЛМД нормальным формам:</a:t>
            </a:r>
          </a:p>
          <a:p>
            <a:pPr marL="265113"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1</a:t>
            </a: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NF</a:t>
            </a:r>
          </a:p>
          <a:p>
            <a:pPr marL="265113">
              <a:defRPr/>
            </a:pP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2NF</a:t>
            </a:r>
          </a:p>
          <a:p>
            <a:pPr marL="265113">
              <a:defRPr/>
            </a:pPr>
            <a:r>
              <a:rPr lang="en-US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3NF</a:t>
            </a:r>
            <a:endParaRPr lang="ru-RU" sz="1200" b="0" dirty="0">
              <a:solidFill>
                <a:schemeClr val="bg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Устранение аномалий ЛМД.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7082826" y="3334045"/>
            <a:ext cx="13577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Окончательное оформление диаграммы ЛМД</a:t>
            </a:r>
          </a:p>
          <a:p>
            <a:pPr marL="171450" indent="-171450">
              <a:spcAft>
                <a:spcPts val="0"/>
              </a:spcAft>
              <a:buFont typeface="Arial Narrow" panose="020B0606020202030204" pitchFamily="34" charset="0"/>
              <a:buChar char="–"/>
              <a:defRPr/>
            </a:pPr>
            <a:r>
              <a:rPr lang="ru-RU" sz="1200" b="0" dirty="0">
                <a:solidFill>
                  <a:schemeClr val="bg2">
                    <a:lumMod val="50000"/>
                  </a:schemeClr>
                </a:solidFill>
                <a:latin typeface="Arial Narrow" panose="020B0606020202030204" pitchFamily="34" charset="0"/>
              </a:rPr>
              <a:t>Подготовка таблицы описания ЛМД.</a:t>
            </a:r>
          </a:p>
        </p:txBody>
      </p:sp>
      <p:sp>
        <p:nvSpPr>
          <p:cNvPr id="26" name="Шеврон 2">
            <a:extLst>
              <a:ext uri="{FF2B5EF4-FFF2-40B4-BE49-F238E27FC236}">
                <a16:creationId xmlns:a16="http://schemas.microsoft.com/office/drawing/2014/main" id="{2CAD505E-FF44-71F2-A19C-D595ED31849C}"/>
              </a:ext>
            </a:extLst>
          </p:cNvPr>
          <p:cNvSpPr/>
          <p:nvPr/>
        </p:nvSpPr>
        <p:spPr bwMode="auto">
          <a:xfrm>
            <a:off x="704519" y="1326538"/>
            <a:ext cx="7918273" cy="446419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marL="92075" algn="ctr">
              <a:defRPr/>
            </a:pPr>
            <a:r>
              <a:rPr lang="ru-RU" sz="1400" b="0" dirty="0">
                <a:latin typeface="Arial" charset="0"/>
              </a:rPr>
              <a:t>Анализ требований</a:t>
            </a:r>
            <a:r>
              <a:rPr lang="en-US" sz="1400" b="0" dirty="0">
                <a:latin typeface="Arial" charset="0"/>
              </a:rPr>
              <a:t> </a:t>
            </a:r>
            <a:r>
              <a:rPr lang="ru-RU" sz="1400" b="0" dirty="0">
                <a:latin typeface="Arial" charset="0"/>
              </a:rPr>
              <a:t>и анализ предметной области</a:t>
            </a:r>
          </a:p>
        </p:txBody>
      </p:sp>
      <p:sp>
        <p:nvSpPr>
          <p:cNvPr id="28" name="Шеврон 11">
            <a:extLst>
              <a:ext uri="{FF2B5EF4-FFF2-40B4-BE49-F238E27FC236}">
                <a16:creationId xmlns:a16="http://schemas.microsoft.com/office/drawing/2014/main" id="{0943362A-5C41-A24E-D1BD-669F63C926A9}"/>
              </a:ext>
            </a:extLst>
          </p:cNvPr>
          <p:cNvSpPr/>
          <p:nvPr/>
        </p:nvSpPr>
        <p:spPr bwMode="auto">
          <a:xfrm>
            <a:off x="749519" y="2730047"/>
            <a:ext cx="7961127" cy="496048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ru-RU" sz="1400" b="0" dirty="0">
                <a:latin typeface="Arial" charset="0"/>
              </a:rPr>
              <a:t>Создание и ведение </a:t>
            </a:r>
            <a:r>
              <a:rPr lang="en-US" sz="1400" b="0" dirty="0">
                <a:latin typeface="Arial" charset="0"/>
              </a:rPr>
              <a:t>ER-</a:t>
            </a:r>
            <a:r>
              <a:rPr lang="ru-RU" sz="1400" b="0" dirty="0">
                <a:latin typeface="Arial" charset="0"/>
              </a:rPr>
              <a:t>диаграммы и таблиц описания ЛМД</a:t>
            </a:r>
          </a:p>
        </p:txBody>
      </p:sp>
    </p:spTree>
    <p:extLst>
      <p:ext uri="{BB962C8B-B14F-4D97-AF65-F5344CB8AC3E}">
        <p14:creationId xmlns:p14="http://schemas.microsoft.com/office/powerpoint/2010/main" val="397435798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Подготовительный шаг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0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2400" b="1" dirty="0">
                <a:solidFill>
                  <a:schemeClr val="accent1">
                    <a:lumMod val="50000"/>
                  </a:schemeClr>
                </a:solidFill>
              </a:rPr>
              <a:t>Вариант 1 (ранее создана КМД)</a:t>
            </a: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Заготовка </a:t>
            </a:r>
            <a:r>
              <a:rPr lang="ru-RU" sz="2000" dirty="0">
                <a:solidFill>
                  <a:schemeClr val="tx1"/>
                </a:solidFill>
              </a:rPr>
              <a:t>диаграммы ЛМД на основе КМД: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открыть </a:t>
            </a:r>
            <a:r>
              <a:rPr lang="en-US" altLang="ru-RU" sz="2000" dirty="0">
                <a:solidFill>
                  <a:schemeClr val="bg2">
                    <a:lumMod val="75000"/>
                  </a:schemeClr>
                </a:solidFill>
              </a:rPr>
              <a:t>ER-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диаграмму</a:t>
            </a:r>
            <a:r>
              <a:rPr lang="en-US" alt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КМД в редакторе диаграмм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сохранить диаграмму с именем, выбранным для ЛМД.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Вариант 2 (ранее не была создана КМД)</a:t>
            </a: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Выполнить действия: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анализ требований и предметной области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нормализация и выделение бизнес-сущностей и связей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создать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ER-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диаграмму и таблицы описания КМД. </a:t>
            </a:r>
            <a:endParaRPr lang="ru-RU" sz="2000" dirty="0">
              <a:latin typeface="Arial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ru-RU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595359" y="6380163"/>
            <a:ext cx="53911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1141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400" dirty="0"/>
              <a:t>Пример. Подготовительный шаг 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 marL="53975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r>
              <a:rPr lang="ru-RU" altLang="ru-RU" sz="2000" b="1" dirty="0">
                <a:solidFill>
                  <a:schemeClr val="bg2">
                    <a:lumMod val="75000"/>
                  </a:schemeClr>
                </a:solidFill>
              </a:rPr>
              <a:t>Заготовка </a:t>
            </a:r>
            <a:r>
              <a:rPr lang="ru-RU" sz="2000" b="1" dirty="0">
                <a:solidFill>
                  <a:schemeClr val="bg2">
                    <a:lumMod val="75000"/>
                  </a:schemeClr>
                </a:solidFill>
              </a:rPr>
              <a:t>диаграммы ЛМД на основе КМД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endParaRPr lang="ru-RU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/>
            </a:pP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467343" y="6380163"/>
            <a:ext cx="667131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0B71D7-700F-04BD-9BC7-EDDC12F8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12" y="1564544"/>
            <a:ext cx="7196328" cy="459136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358634" y="1700784"/>
            <a:ext cx="806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ЛМД</a:t>
            </a:r>
          </a:p>
        </p:txBody>
      </p:sp>
    </p:spTree>
    <p:extLst>
      <p:ext uri="{BB962C8B-B14F-4D97-AF65-F5344CB8AC3E}">
        <p14:creationId xmlns:p14="http://schemas.microsoft.com/office/powerpoint/2010/main" val="35410909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  <a:defRPr/>
            </a:pPr>
            <a:r>
              <a:rPr lang="ru-RU" sz="3400" dirty="0"/>
              <a:t>Преобразование неподдерживаемых типов связей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14350" y="1222312"/>
            <a:ext cx="8620125" cy="493160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altLang="ru-RU" sz="1000" dirty="0">
              <a:solidFill>
                <a:schemeClr val="tx1"/>
              </a:solidFill>
            </a:endParaRP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tx1"/>
                </a:solidFill>
              </a:rPr>
              <a:t>Анализ КМД для выявления сложных связей: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многосторонние связи (</a:t>
            </a:r>
            <a:r>
              <a:rPr lang="en-US" altLang="ru-RU" sz="2000" dirty="0">
                <a:solidFill>
                  <a:schemeClr val="bg2">
                    <a:lumMod val="75000"/>
                  </a:schemeClr>
                </a:solidFill>
              </a:rPr>
              <a:t>n-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арки</a:t>
            </a:r>
            <a:r>
              <a:rPr lang="en-US" altLang="ru-RU" sz="2000" dirty="0">
                <a:solidFill>
                  <a:schemeClr val="bg2">
                    <a:lumMod val="75000"/>
                  </a:schemeClr>
                </a:solidFill>
              </a:rPr>
              <a:t>)</a:t>
            </a: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2000" dirty="0">
                <a:solidFill>
                  <a:schemeClr val="bg2">
                    <a:lumMod val="75000"/>
                  </a:schemeClr>
                </a:solidFill>
              </a:rPr>
              <a:t>связи «многие ко многим»</a:t>
            </a: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</a:rPr>
              <a:t>Преобразование </a:t>
            </a:r>
            <a:r>
              <a:rPr lang="en-US" sz="2000" dirty="0">
                <a:solidFill>
                  <a:schemeClr val="tx1"/>
                </a:solidFill>
              </a:rPr>
              <a:t>n-</a:t>
            </a:r>
            <a:r>
              <a:rPr lang="ru-RU" sz="2000" dirty="0" err="1">
                <a:solidFill>
                  <a:schemeClr val="tx1"/>
                </a:solidFill>
              </a:rPr>
              <a:t>арных</a:t>
            </a:r>
            <a:r>
              <a:rPr lang="ru-RU" sz="2000" dirty="0">
                <a:solidFill>
                  <a:schemeClr val="tx1"/>
                </a:solidFill>
              </a:rPr>
              <a:t> связей в бинарные:</a:t>
            </a:r>
          </a:p>
          <a:p>
            <a:pPr lvl="1" indent="-2508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добавить новую сущность для представления 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многосторонних связей</a:t>
            </a:r>
          </a:p>
          <a:p>
            <a:pPr lvl="1" indent="-2508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заменить каждую связь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n-</a:t>
            </a: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арки на бинарную связь 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того же типа с новой сущностью</a:t>
            </a:r>
          </a:p>
          <a:p>
            <a:pPr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</a:rPr>
              <a:t>Декомпозиция многозначных связей:</a:t>
            </a:r>
          </a:p>
          <a:p>
            <a:pPr lvl="1"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добавить новую сущность вместо связи «многие ко многим»</a:t>
            </a:r>
          </a:p>
          <a:p>
            <a:pPr lvl="1" indent="-2508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установить связи «многие к одному» новой сущности </a:t>
            </a:r>
            <a:br>
              <a:rPr lang="ru-RU" sz="20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2000" dirty="0">
                <a:solidFill>
                  <a:schemeClr val="bg2">
                    <a:lumMod val="75000"/>
                  </a:schemeClr>
                </a:solidFill>
              </a:rPr>
              <a:t>с двумя исходными сущностями</a:t>
            </a:r>
            <a:br>
              <a:rPr lang="ru-RU" sz="2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altLang="ru-RU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ru-RU" altLang="ru-RU" sz="700" dirty="0">
              <a:solidFill>
                <a:schemeClr val="tx1"/>
              </a:solidFill>
            </a:endParaRP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595359" y="6380163"/>
            <a:ext cx="539115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6725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Преобразование многосторонних связей в бинарные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01548" y="6380163"/>
            <a:ext cx="44245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C1868-5575-55FE-F6F4-FF0497F1A95B}"/>
              </a:ext>
            </a:extLst>
          </p:cNvPr>
          <p:cNvSpPr/>
          <p:nvPr/>
        </p:nvSpPr>
        <p:spPr bwMode="auto">
          <a:xfrm>
            <a:off x="514350" y="1225296"/>
            <a:ext cx="8629649" cy="51548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728216" y="1791161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ФИЛЬМ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943284" y="1791161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АКТЁР</a:t>
            </a: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389709" y="2787857"/>
            <a:ext cx="1316736" cy="627268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ru-RU" sz="1200" b="0" dirty="0">
                <a:latin typeface="Arial" charset="0"/>
              </a:rPr>
              <a:t>СТУДИЯ</a:t>
            </a:r>
          </a:p>
        </p:txBody>
      </p:sp>
      <p:sp>
        <p:nvSpPr>
          <p:cNvPr id="6" name="Ромб 5"/>
          <p:cNvSpPr/>
          <p:nvPr/>
        </p:nvSpPr>
        <p:spPr bwMode="auto">
          <a:xfrm>
            <a:off x="3790664" y="1980693"/>
            <a:ext cx="500634" cy="22444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Прямая со стрелкой 7"/>
          <p:cNvCxnSpPr>
            <a:endCxn id="9" idx="1"/>
          </p:cNvCxnSpPr>
          <p:nvPr/>
        </p:nvCxnSpPr>
        <p:spPr bwMode="auto">
          <a:xfrm>
            <a:off x="4291298" y="2092913"/>
            <a:ext cx="65198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Прямая со стрелкой 11"/>
          <p:cNvCxnSpPr>
            <a:endCxn id="2" idx="3"/>
          </p:cNvCxnSpPr>
          <p:nvPr/>
        </p:nvCxnSpPr>
        <p:spPr bwMode="auto">
          <a:xfrm flipH="1">
            <a:off x="3044952" y="2092913"/>
            <a:ext cx="745712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Прямая со стрелкой 13"/>
          <p:cNvCxnSpPr>
            <a:stCxn id="6" idx="2"/>
            <a:endCxn id="10" idx="0"/>
          </p:cNvCxnSpPr>
          <p:nvPr/>
        </p:nvCxnSpPr>
        <p:spPr bwMode="auto">
          <a:xfrm>
            <a:off x="4040981" y="2205133"/>
            <a:ext cx="7096" cy="5827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1" name="Прямоугольник 20"/>
          <p:cNvSpPr/>
          <p:nvPr/>
        </p:nvSpPr>
        <p:spPr bwMode="auto">
          <a:xfrm>
            <a:off x="1370954" y="4489399"/>
            <a:ext cx="1394637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ФИЛЬМ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5347847" y="4486153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АКТЁР</a:t>
            </a: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3426285" y="5678280"/>
            <a:ext cx="1316736" cy="627268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ru-RU" sz="1200" b="0" dirty="0">
                <a:latin typeface="Arial" charset="0"/>
              </a:rPr>
              <a:t>СТУДИЯ</a:t>
            </a:r>
          </a:p>
        </p:txBody>
      </p:sp>
      <p:cxnSp>
        <p:nvCxnSpPr>
          <p:cNvPr id="25" name="Прямая со стрелкой 24"/>
          <p:cNvCxnSpPr>
            <a:stCxn id="28" idx="3"/>
            <a:endCxn id="22" idx="1"/>
          </p:cNvCxnSpPr>
          <p:nvPr/>
        </p:nvCxnSpPr>
        <p:spPr bwMode="auto">
          <a:xfrm flipV="1">
            <a:off x="4740696" y="4787905"/>
            <a:ext cx="607151" cy="3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6" name="Прямая со стрелкой 25"/>
          <p:cNvCxnSpPr>
            <a:stCxn id="28" idx="1"/>
            <a:endCxn id="21" idx="3"/>
          </p:cNvCxnSpPr>
          <p:nvPr/>
        </p:nvCxnSpPr>
        <p:spPr bwMode="auto">
          <a:xfrm flipH="1">
            <a:off x="2765591" y="4791151"/>
            <a:ext cx="65836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7" name="Прямая со стрелкой 26"/>
          <p:cNvCxnSpPr>
            <a:stCxn id="28" idx="2"/>
            <a:endCxn id="23" idx="0"/>
          </p:cNvCxnSpPr>
          <p:nvPr/>
        </p:nvCxnSpPr>
        <p:spPr bwMode="auto">
          <a:xfrm>
            <a:off x="4082328" y="5092903"/>
            <a:ext cx="2325" cy="58537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3423960" y="4489399"/>
            <a:ext cx="1316736" cy="603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КОНТРАКТ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929068" y="3988912"/>
            <a:ext cx="7364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Добавление сущности для представления многосторонних связей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29068" y="1297825"/>
            <a:ext cx="709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Многосторонняя связь до преобразования модели данных</a:t>
            </a:r>
          </a:p>
        </p:txBody>
      </p:sp>
      <p:sp>
        <p:nvSpPr>
          <p:cNvPr id="36" name="Стрелка вниз 35"/>
          <p:cNvSpPr/>
          <p:nvPr/>
        </p:nvSpPr>
        <p:spPr bwMode="auto">
          <a:xfrm>
            <a:off x="3778329" y="3577058"/>
            <a:ext cx="539496" cy="411854"/>
          </a:xfrm>
          <a:prstGeom prst="downArrow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3607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12700">
              <a:lnSpc>
                <a:spcPct val="90000"/>
              </a:lnSpc>
            </a:pPr>
            <a:r>
              <a:rPr lang="ru-RU" altLang="ru-RU" sz="3600" dirty="0"/>
              <a:t>Декомпозиция многозначных связей</a:t>
            </a:r>
          </a:p>
        </p:txBody>
      </p:sp>
      <p:sp>
        <p:nvSpPr>
          <p:cNvPr id="50180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8701548" y="6380163"/>
            <a:ext cx="442452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79A8E16-E10E-4B2D-AE3B-2417A501D2F0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4C1868-5575-55FE-F6F4-FF0497F1A95B}"/>
              </a:ext>
            </a:extLst>
          </p:cNvPr>
          <p:cNvSpPr/>
          <p:nvPr/>
        </p:nvSpPr>
        <p:spPr bwMode="auto">
          <a:xfrm>
            <a:off x="549533" y="1225296"/>
            <a:ext cx="8629649" cy="51548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2103120" y="2336537"/>
            <a:ext cx="1325880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ФИЛЬМ</a:t>
            </a: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4545710" y="2336537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АКТЁР</a:t>
            </a:r>
          </a:p>
        </p:txBody>
      </p:sp>
      <p:cxnSp>
        <p:nvCxnSpPr>
          <p:cNvPr id="12" name="Прямая со стрелкой 11"/>
          <p:cNvCxnSpPr>
            <a:stCxn id="9" idx="1"/>
            <a:endCxn id="2" idx="3"/>
          </p:cNvCxnSpPr>
          <p:nvPr/>
        </p:nvCxnSpPr>
        <p:spPr bwMode="auto">
          <a:xfrm flipH="1">
            <a:off x="3429000" y="2638289"/>
            <a:ext cx="111671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21" name="Прямоугольник 20"/>
          <p:cNvSpPr/>
          <p:nvPr/>
        </p:nvSpPr>
        <p:spPr bwMode="auto">
          <a:xfrm>
            <a:off x="1370954" y="4974031"/>
            <a:ext cx="1394637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ФИЛЬМ</a:t>
            </a: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5347847" y="4970785"/>
            <a:ext cx="1316736" cy="603504"/>
          </a:xfrm>
          <a:prstGeom prst="rect">
            <a:avLst/>
          </a:prstGeom>
          <a:solidFill>
            <a:srgbClr val="8FE2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АКТЁР</a:t>
            </a:r>
          </a:p>
        </p:txBody>
      </p:sp>
      <p:cxnSp>
        <p:nvCxnSpPr>
          <p:cNvPr id="25" name="Прямая со стрелкой 24"/>
          <p:cNvCxnSpPr>
            <a:stCxn id="28" idx="3"/>
            <a:endCxn id="22" idx="1"/>
          </p:cNvCxnSpPr>
          <p:nvPr/>
        </p:nvCxnSpPr>
        <p:spPr bwMode="auto">
          <a:xfrm flipV="1">
            <a:off x="4740696" y="5272537"/>
            <a:ext cx="607151" cy="32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cxnSp>
        <p:nvCxnSpPr>
          <p:cNvPr id="26" name="Прямая со стрелкой 25"/>
          <p:cNvCxnSpPr>
            <a:stCxn id="28" idx="1"/>
            <a:endCxn id="21" idx="3"/>
          </p:cNvCxnSpPr>
          <p:nvPr/>
        </p:nvCxnSpPr>
        <p:spPr bwMode="auto">
          <a:xfrm flipH="1">
            <a:off x="2765591" y="5275783"/>
            <a:ext cx="658369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28" name="Прямоугольник 27"/>
          <p:cNvSpPr/>
          <p:nvPr/>
        </p:nvSpPr>
        <p:spPr bwMode="auto">
          <a:xfrm>
            <a:off x="3423960" y="4974031"/>
            <a:ext cx="1316736" cy="603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0" dirty="0">
                <a:latin typeface="Arial" charset="0"/>
              </a:rPr>
              <a:t>УЧАСТИЕ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929068" y="4473544"/>
            <a:ext cx="73645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Добавление сущности для представления многозначной связи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929068" y="1782457"/>
            <a:ext cx="70902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altLang="ru-RU" sz="1600" dirty="0"/>
              <a:t>Многозначная связь до преобразования модели данных</a:t>
            </a:r>
          </a:p>
        </p:txBody>
      </p:sp>
      <p:sp>
        <p:nvSpPr>
          <p:cNvPr id="36" name="Стрелка вниз 35"/>
          <p:cNvSpPr/>
          <p:nvPr/>
        </p:nvSpPr>
        <p:spPr bwMode="auto">
          <a:xfrm>
            <a:off x="3717607" y="3094824"/>
            <a:ext cx="539496" cy="1103554"/>
          </a:xfrm>
          <a:prstGeom prst="downArrow">
            <a:avLst/>
          </a:prstGeom>
          <a:solidFill>
            <a:srgbClr val="99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7872" y="2336537"/>
            <a:ext cx="886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            N</a:t>
            </a:r>
            <a:endParaRPr lang="ru-RU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2765591" y="4992639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      M</a:t>
            </a:r>
            <a:endParaRPr lang="ru-RU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712974" y="4979799"/>
            <a:ext cx="731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       1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542520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49138</TotalTime>
  <Pages>22</Pages>
  <Words>2394</Words>
  <Application>Microsoft Office PowerPoint</Application>
  <PresentationFormat>Экран (4:3)</PresentationFormat>
  <Paragraphs>508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Book Antiqua</vt:lpstr>
      <vt:lpstr>Calibri</vt:lpstr>
      <vt:lpstr>Courier New</vt:lpstr>
      <vt:lpstr>Symbol</vt:lpstr>
      <vt:lpstr>Times</vt:lpstr>
      <vt:lpstr>Times New Roman</vt:lpstr>
      <vt:lpstr>Wingdings</vt:lpstr>
      <vt:lpstr>2004_Gartner_PPT_one_template</vt:lpstr>
      <vt:lpstr>Модели данных     A2. Логические модели данных</vt:lpstr>
      <vt:lpstr>Презентация PowerPoint</vt:lpstr>
      <vt:lpstr>Логическая модель данных</vt:lpstr>
      <vt:lpstr>Шаги создания логической  модели данных</vt:lpstr>
      <vt:lpstr>Подготовительный шаг</vt:lpstr>
      <vt:lpstr>Пример. Подготовительный шаг </vt:lpstr>
      <vt:lpstr>Преобразование неподдерживаемых типов связей</vt:lpstr>
      <vt:lpstr>Преобразование многосторонних связей в бинарные</vt:lpstr>
      <vt:lpstr>Декомпозиция многозначных связей</vt:lpstr>
      <vt:lpstr>Пример. Преобразование неподдерживаемых типов связей</vt:lpstr>
      <vt:lpstr>Пример. Декомпозиция многозначных связей</vt:lpstr>
      <vt:lpstr>Пример. Диаграмма ЛМД  после преобразования сложных связей</vt:lpstr>
      <vt:lpstr>Определение атрибутов  и ключей</vt:lpstr>
      <vt:lpstr>Что такое атрибут? </vt:lpstr>
      <vt:lpstr>Виды атрибутов</vt:lpstr>
      <vt:lpstr>Именование атрибутов ЛМД</vt:lpstr>
      <vt:lpstr>Пример. Определение и именование атрибутов</vt:lpstr>
      <vt:lpstr>Пример. Анализ требований</vt:lpstr>
      <vt:lpstr>Пример. Анализ предметной области</vt:lpstr>
      <vt:lpstr>Пример. Детализация диаграммы ЛМД</vt:lpstr>
      <vt:lpstr>Что такое ключевые атрибуты?</vt:lpstr>
      <vt:lpstr>Именование ключевых атрибутов (идентификаторов и ссылок)</vt:lpstr>
      <vt:lpstr>Пример. Выявление ключевых атрибутов</vt:lpstr>
      <vt:lpstr>Необязательные значения</vt:lpstr>
      <vt:lpstr>Что может означать необязательное значение?</vt:lpstr>
      <vt:lpstr>Нотация ER–диаграммы  логической модели данных</vt:lpstr>
      <vt:lpstr>Пример. Логическая модель данных «Домашняя библиотека»</vt:lpstr>
      <vt:lpstr>Пример. Логическая модель данных «Домашняя библиотека»</vt:lpstr>
      <vt:lpstr>Табличное описание логической модели данных</vt:lpstr>
      <vt:lpstr>Пример. Таблица описания логической модели данных</vt:lpstr>
      <vt:lpstr>Терпения и удачи всем, кто связан  с моделированием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Valery Artemyev</cp:lastModifiedBy>
  <cp:revision>701</cp:revision>
  <cp:lastPrinted>2025-09-07T10:44:26Z</cp:lastPrinted>
  <dcterms:created xsi:type="dcterms:W3CDTF">2003-12-29T16:42:05Z</dcterms:created>
  <dcterms:modified xsi:type="dcterms:W3CDTF">2025-09-07T13:49:57Z</dcterms:modified>
</cp:coreProperties>
</file>