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448" r:id="rId2"/>
    <p:sldId id="812" r:id="rId3"/>
    <p:sldId id="797" r:id="rId4"/>
    <p:sldId id="799" r:id="rId5"/>
    <p:sldId id="800" r:id="rId6"/>
    <p:sldId id="801" r:id="rId7"/>
    <p:sldId id="802" r:id="rId8"/>
    <p:sldId id="803" r:id="rId9"/>
    <p:sldId id="804" r:id="rId10"/>
    <p:sldId id="795" r:id="rId11"/>
    <p:sldId id="813" r:id="rId12"/>
    <p:sldId id="806" r:id="rId13"/>
    <p:sldId id="819" r:id="rId14"/>
    <p:sldId id="811" r:id="rId15"/>
    <p:sldId id="822" r:id="rId16"/>
    <p:sldId id="823" r:id="rId17"/>
    <p:sldId id="826" r:id="rId18"/>
    <p:sldId id="825" r:id="rId19"/>
    <p:sldId id="824" r:id="rId20"/>
    <p:sldId id="760" r:id="rId21"/>
    <p:sldId id="807" r:id="rId22"/>
    <p:sldId id="808" r:id="rId23"/>
    <p:sldId id="809" r:id="rId24"/>
    <p:sldId id="827" r:id="rId25"/>
    <p:sldId id="815" r:id="rId26"/>
    <p:sldId id="816" r:id="rId27"/>
    <p:sldId id="829" r:id="rId28"/>
    <p:sldId id="828" r:id="rId29"/>
    <p:sldId id="830" r:id="rId30"/>
    <p:sldId id="817" r:id="rId31"/>
    <p:sldId id="831" r:id="rId32"/>
    <p:sldId id="762" r:id="rId33"/>
    <p:sldId id="764" r:id="rId34"/>
    <p:sldId id="482" r:id="rId3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3072" userDrawn="1">
          <p15:clr>
            <a:srgbClr val="A4A3A4"/>
          </p15:clr>
        </p15:guide>
        <p15:guide id="4" pos="542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68">
          <p15:clr>
            <a:srgbClr val="A4A3A4"/>
          </p15:clr>
        </p15:guide>
        <p15:guide id="2" pos="37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7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D3FF"/>
    <a:srgbClr val="86F2A1"/>
    <a:srgbClr val="FFFFFF"/>
    <a:srgbClr val="7CEB99"/>
    <a:srgbClr val="C20000"/>
    <a:srgbClr val="B1ED7B"/>
    <a:srgbClr val="9E2600"/>
    <a:srgbClr val="BC2D0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291" autoAdjust="0"/>
  </p:normalViewPr>
  <p:slideViewPr>
    <p:cSldViewPr>
      <p:cViewPr varScale="1">
        <p:scale>
          <a:sx n="65" d="100"/>
          <a:sy n="65" d="100"/>
        </p:scale>
        <p:origin x="1428" y="60"/>
      </p:cViewPr>
      <p:guideLst>
        <p:guide orient="horz" pos="1344"/>
        <p:guide pos="336"/>
        <p:guide pos="3072"/>
        <p:guide pos="5424"/>
        <p:guide orient="horz" pos="3936"/>
      </p:guideLst>
    </p:cSldViewPr>
  </p:slideViewPr>
  <p:outlineViewPr>
    <p:cViewPr>
      <p:scale>
        <a:sx n="33" d="100"/>
        <a:sy n="33" d="100"/>
      </p:scale>
      <p:origin x="0" y="-32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100" d="100"/>
          <a:sy n="100" d="100"/>
        </p:scale>
        <p:origin x="3486" y="-606"/>
      </p:cViewPr>
      <p:guideLst>
        <p:guide orient="horz" pos="7268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125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29338"/>
            <a:ext cx="6605588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0" y="58738"/>
            <a:ext cx="46767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38"/>
            <a:ext cx="6640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2475"/>
            <a:ext cx="4270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399588"/>
            <a:ext cx="4402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3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0" y="5343525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6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27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2025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807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 err="1">
                <a:solidFill>
                  <a:srgbClr val="990033"/>
                </a:solidFill>
                <a:cs typeface="+mn-cs"/>
              </a:rPr>
              <a:t>Мар</a:t>
            </a: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 2025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ft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" y="0"/>
            <a:ext cx="9098280" cy="2368296"/>
          </a:xfrm>
          <a:solidFill>
            <a:srgbClr val="FF9900"/>
          </a:solidFill>
        </p:spPr>
        <p:txBody>
          <a:bodyPr/>
          <a:lstStyle/>
          <a:p>
            <a:pPr marL="357188" indent="0" algn="l">
              <a:spcBef>
                <a:spcPts val="1200"/>
              </a:spcBef>
              <a:spcAft>
                <a:spcPts val="0"/>
              </a:spcAft>
            </a:pP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Базы данных</a:t>
            </a:r>
            <a:b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A4.</a:t>
            </a:r>
            <a:r>
              <a:rPr lang="en-US" altLang="ru-RU" sz="4400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Сортировка и фильтрация </a:t>
            </a:r>
            <a:b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данных в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alt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F141-C0F1-79D8-3088-A7A2E53A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DCBE629-7FC9-8312-CBD7-9DF4379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Специальная сортировка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46FEF71F-3BBA-883D-62F6-352CD67D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920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ORDER BY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b="1" dirty="0" err="1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(Образование="высшее",1,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Образование="среднее специальное",2,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Образование="среднее",3);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0F1306DD-9BCC-07DC-B212-861F705F4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9387"/>
            <a:ext cx="8708136" cy="2740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4639473"/>
            <a:ext cx="5260848" cy="153272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Выражение для специальной сортировки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539750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функция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Switch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ORDER BY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меняет порядок сортировки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012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Разбор решения примеров по простым запросам и сортировке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ctr"/>
          <a:lstStyle/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Сделайте запрос Фамилия и инициалы, используя функцию 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Left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Добавьте к предыдущему запросу расчёт возраста сотрудников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Сделайте список (ФИО, возраст, пенсионер) с сортировкой по дате рождения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Выберите самого молодого по возрасту сотрудника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Создайте запрос 3 новичков с вычислением стажа их работы 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Составьте список юбиляров, возраст которых кратен 10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Составьте список дней рождения сотрудников в указанном году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622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3574-8752-345A-04B1-C2294222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EE7C503-C8AF-8875-6285-952E863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Выборка данных по фильтрам </a:t>
            </a:r>
            <a:r>
              <a:rPr lang="en-US" altLang="ru-RU" dirty="0"/>
              <a:t>WHERE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1E3253-9CD2-7D5C-69CE-6A1BC106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/>
          </a:p>
          <a:p>
            <a:pPr marL="53975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Условия фильтрации данных (фильтры </a:t>
            </a:r>
            <a:r>
              <a:rPr lang="en-US" sz="2000" dirty="0"/>
              <a:t>WHERE</a:t>
            </a:r>
            <a:r>
              <a:rPr lang="ru-RU" sz="2000" dirty="0"/>
              <a:t>) служат для выборки записей, удовлетворяющих  условиям, представлены </a:t>
            </a:r>
            <a:br>
              <a:rPr lang="ru-RU" sz="2000" dirty="0"/>
            </a:br>
            <a:r>
              <a:rPr lang="ru-RU" sz="2000" dirty="0"/>
              <a:t>в виде арифметических сравнений, логических выражений </a:t>
            </a:r>
            <a:br>
              <a:rPr lang="ru-RU" sz="2000" dirty="0"/>
            </a:br>
            <a:r>
              <a:rPr lang="ru-RU" sz="2000" dirty="0"/>
              <a:t>с участием полей, вычисленных выражений. встроенных функций и специальных фильтров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8EBC49F-EC90-7D80-C3D9-8DC4499F3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3F258C-0170-70C7-EDC6-709A04A1D293}"/>
              </a:ext>
            </a:extLst>
          </p:cNvPr>
          <p:cNvSpPr/>
          <p:nvPr/>
        </p:nvSpPr>
        <p:spPr bwMode="auto">
          <a:xfrm>
            <a:off x="2057401" y="3657600"/>
            <a:ext cx="7086599" cy="2514600"/>
          </a:xfrm>
          <a:prstGeom prst="rect">
            <a:avLst/>
          </a:prstGeom>
          <a:solidFill>
            <a:srgbClr val="7CEB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0225"/>
            <a:r>
              <a:rPr lang="en-US" dirty="0"/>
              <a:t>SELECT </a:t>
            </a:r>
            <a:r>
              <a:rPr lang="ru-RU" b="0" i="1" dirty="0"/>
              <a:t>список элементов вывода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таблица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2">
                    <a:lumMod val="50000"/>
                  </a:schemeClr>
                </a:solidFill>
              </a:rPr>
              <a:t>условия фильтрации данных</a:t>
            </a:r>
            <a:endParaRPr lang="en-US" b="0" i="1" dirty="0">
              <a:solidFill>
                <a:schemeClr val="tx2">
                  <a:lumMod val="50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элементов сортировки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 записей 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75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Простые сравнения в фильтрах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54424"/>
              </p:ext>
            </p:extLst>
          </p:nvPr>
        </p:nvGraphicFramePr>
        <p:xfrm>
          <a:off x="838200" y="1360678"/>
          <a:ext cx="7848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133">
                  <a:extLst>
                    <a:ext uri="{9D8B030D-6E8A-4147-A177-3AD203B41FA5}">
                      <a16:colId xmlns:a16="http://schemas.microsoft.com/office/drawing/2014/main" val="3861011451"/>
                    </a:ext>
                  </a:extLst>
                </a:gridCol>
                <a:gridCol w="1302933">
                  <a:extLst>
                    <a:ext uri="{9D8B030D-6E8A-4147-A177-3AD203B41FA5}">
                      <a16:colId xmlns:a16="http://schemas.microsoft.com/office/drawing/2014/main" val="689426968"/>
                    </a:ext>
                  </a:extLst>
                </a:gridCol>
                <a:gridCol w="1628666">
                  <a:extLst>
                    <a:ext uri="{9D8B030D-6E8A-4147-A177-3AD203B41FA5}">
                      <a16:colId xmlns:a16="http://schemas.microsoft.com/office/drawing/2014/main" val="3075134518"/>
                    </a:ext>
                  </a:extLst>
                </a:gridCol>
                <a:gridCol w="2636868">
                  <a:extLst>
                    <a:ext uri="{9D8B030D-6E8A-4147-A177-3AD203B41FA5}">
                      <a16:colId xmlns:a16="http://schemas.microsoft.com/office/drawing/2014/main" val="149538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lvl="1" indent="0"/>
                      <a:r>
                        <a:rPr lang="ru-RU" sz="1600" i="0" dirty="0"/>
                        <a:t>Условие сравнения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Оператор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Альтернатива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Операнды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8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/>
                      <a:r>
                        <a:rPr lang="ru-RU" sz="1600" i="1" dirty="0"/>
                        <a:t>равно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ru-RU" sz="1800" dirty="0"/>
                        <a:t>=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600" dirty="0"/>
                        <a:t>Константы, поля и выражения всех типов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5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равно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>
                        <a:tabLst/>
                      </a:pPr>
                      <a:r>
                        <a:rPr lang="en-US" sz="1600" dirty="0"/>
                        <a:t>NOT </a:t>
                      </a:r>
                      <a:r>
                        <a:rPr lang="ru-RU" sz="1600" i="1" dirty="0"/>
                        <a:t>равно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indent="0">
                        <a:tabLst/>
                      </a:pPr>
                      <a:endParaRPr lang="ru-RU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позже)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>
                        <a:tabLst/>
                      </a:pPr>
                      <a:endParaRPr lang="ru-RU" sz="1600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Константы, поля и выражения всех типов, кроме строк текста</a:t>
                      </a:r>
                    </a:p>
                    <a:p>
                      <a:pPr marL="92075" indent="0">
                        <a:tabLst/>
                      </a:pPr>
                      <a:endParaRPr lang="ru-RU" sz="1600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 или равно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dirty="0"/>
                        <a:t>NOT </a:t>
                      </a:r>
                      <a:r>
                        <a:rPr lang="ru-RU" sz="1600" i="1" dirty="0"/>
                        <a:t>меньше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indent="0"/>
                      <a:endParaRPr lang="ru-RU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 (раньше)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 или равно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dirty="0"/>
                        <a:t>NOT </a:t>
                      </a:r>
                      <a:r>
                        <a:rPr lang="ru-RU" sz="1600" i="1" dirty="0"/>
                        <a:t>больше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indent="0"/>
                      <a:endParaRPr lang="ru-RU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286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 bwMode="auto">
          <a:xfrm>
            <a:off x="838200" y="4097782"/>
            <a:ext cx="7848600" cy="192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Образование=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высшее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	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имеющие высшее образование)</a:t>
            </a:r>
          </a:p>
          <a:p>
            <a:pPr marL="182563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Фамилия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&lt;&gt; 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Иванов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(фамилия не Иванов)</a:t>
            </a:r>
          </a:p>
          <a:p>
            <a:pPr marL="182563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&gt;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DateValue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(“31.12.1999”)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приняты начиная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2000 года)</a:t>
            </a:r>
            <a:endParaRPr kumimoji="0" lang="ru-RU" sz="1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  <a:p>
            <a:pPr marL="182563"/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DateDiff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(“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yyyy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”,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], Now)&gt;= 30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стаж не менее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3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0 лет)</a:t>
            </a:r>
          </a:p>
          <a:p>
            <a:pPr marL="182563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Len([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Имя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])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&lt;= 4			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в имени не более 4 букв)</a:t>
            </a:r>
          </a:p>
        </p:txBody>
      </p:sp>
    </p:spTree>
    <p:extLst>
      <p:ext uri="{BB962C8B-B14F-4D97-AF65-F5344CB8AC3E}">
        <p14:creationId xmlns:p14="http://schemas.microsoft.com/office/powerpoint/2010/main" val="2932258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на равенство со строкой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Образование = "высшее"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686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3151" y="4639473"/>
            <a:ext cx="5260848" cy="153272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на равенство со строкой 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для выбора сотрудников с высшим образованием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FB10B-E209-5033-D40E-FF28188F0A59}"/>
              </a:ext>
            </a:extLst>
          </p:cNvPr>
          <p:cNvSpPr txBox="1"/>
          <p:nvPr/>
        </p:nvSpPr>
        <p:spPr>
          <a:xfrm>
            <a:off x="685800" y="629776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Выбрать сотрудников без высшего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4853692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на неравенство со строкой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Фамилия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&lt;&gt;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“Иванов"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3151" y="4639473"/>
            <a:ext cx="5260848" cy="153272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на неравенство со строкой 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для выбора сотрудников с фамилией, отличной от «Иванов»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33052"/>
            <a:ext cx="8714231" cy="2470389"/>
          </a:xfrm>
          <a:prstGeom prst="rect">
            <a:avLst/>
          </a:prstGeom>
        </p:spPr>
      </p:pic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640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со сравнением дат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Дата приёма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]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&gt;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DateValue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(”31.12.1999”)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4008" y="4587232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на сравнение с датой 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для выбора сотрудников, принятых начиная </a:t>
            </a:r>
            <a:br>
              <a:rPr lang="ru-RU" sz="16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с 2000 года</a:t>
            </a:r>
          </a:p>
          <a:p>
            <a:pPr marL="357188">
              <a:lnSpc>
                <a:spcPct val="120000"/>
              </a:lnSpc>
            </a:pPr>
            <a:r>
              <a:rPr lang="en-US" sz="1600" b="0" dirty="0" err="1">
                <a:solidFill>
                  <a:schemeClr val="tx2">
                    <a:lumMod val="50000"/>
                  </a:schemeClr>
                </a:solidFill>
              </a:rPr>
              <a:t>DateValue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преобразование строки в дату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2057400"/>
            <a:ext cx="8683751" cy="18850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3874008" y="3668760"/>
            <a:ext cx="5248656" cy="858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7188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Литерал даты в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MS Access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понимается только в формате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#m/d/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yyyy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#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8FB775-7DD7-8855-8DF4-8DDE1D614758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Сотрудники, принятые на работу с 2000 по 2005 годы включительно</a:t>
            </a:r>
          </a:p>
        </p:txBody>
      </p:sp>
    </p:spTree>
    <p:extLst>
      <p:ext uri="{BB962C8B-B14F-4D97-AF65-F5344CB8AC3E}">
        <p14:creationId xmlns:p14="http://schemas.microsoft.com/office/powerpoint/2010/main" val="5876177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Сравнение интервалов дат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</a:rPr>
              <a:t>DateDiff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yyyy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", 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Дата приёма],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Now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)&gt;= 30;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4008" y="4587232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для числового сравнение интервалов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сотрудников со стажем </a:t>
            </a:r>
            <a:r>
              <a:rPr lang="ru-RU" sz="1600" b="0" i="1" dirty="0">
                <a:solidFill>
                  <a:schemeClr val="bg2">
                    <a:lumMod val="75000"/>
                  </a:schemeClr>
                </a:solidFill>
              </a:rPr>
              <a:t>не менее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30 лет</a:t>
            </a:r>
          </a:p>
          <a:p>
            <a:pPr marL="357188">
              <a:lnSpc>
                <a:spcPct val="120000"/>
              </a:lnSpc>
            </a:pPr>
            <a:r>
              <a:rPr lang="en-US" sz="1600" b="0" dirty="0" err="1">
                <a:solidFill>
                  <a:schemeClr val="tx2">
                    <a:lumMod val="50000"/>
                  </a:schemeClr>
                </a:solidFill>
              </a:rPr>
              <a:t>DateDiff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разница дат в указанных интервалах</a:t>
            </a:r>
          </a:p>
          <a:p>
            <a:pPr marL="357188">
              <a:lnSpc>
                <a:spcPct val="120000"/>
              </a:lnSpc>
            </a:pP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Now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сегодняшняя дата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399"/>
            <a:ext cx="8665463" cy="1401811"/>
          </a:xfrm>
          <a:prstGeom prst="rect">
            <a:avLst/>
          </a:prstGeom>
        </p:spPr>
      </p:pic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A8485-57BB-8723-EF8B-FE6389DFAB55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Выбрать мужчин, возраст которых не менее 40 лет</a:t>
            </a:r>
          </a:p>
        </p:txBody>
      </p:sp>
    </p:spTree>
    <p:extLst>
      <p:ext uri="{BB962C8B-B14F-4D97-AF65-F5344CB8AC3E}">
        <p14:creationId xmlns:p14="http://schemas.microsoft.com/office/powerpoint/2010/main" val="26752338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Числовое сравнение со строковой функцией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Имя, Фамилия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Len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Имя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])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&lt;= 4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;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300566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3151" y="4590228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для числового сравнения со строковой функцией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сотрудников с именами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не более 4 букв</a:t>
            </a:r>
          </a:p>
          <a:p>
            <a:pPr marL="357188">
              <a:lnSpc>
                <a:spcPct val="120000"/>
              </a:lnSpc>
            </a:pP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длина строки</a:t>
            </a: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9EC09F-F1A6-6FAF-E46B-55FEA0DBA0B0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Определите сотрудника с самой длинной фамилией </a:t>
            </a:r>
          </a:p>
        </p:txBody>
      </p:sp>
    </p:spTree>
    <p:extLst>
      <p:ext uri="{BB962C8B-B14F-4D97-AF65-F5344CB8AC3E}">
        <p14:creationId xmlns:p14="http://schemas.microsoft.com/office/powerpoint/2010/main" val="2999045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Логические выражения в фильтрах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3334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43057"/>
              </p:ext>
            </p:extLst>
          </p:nvPr>
        </p:nvGraphicFramePr>
        <p:xfrm>
          <a:off x="838200" y="1360678"/>
          <a:ext cx="7848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133">
                  <a:extLst>
                    <a:ext uri="{9D8B030D-6E8A-4147-A177-3AD203B41FA5}">
                      <a16:colId xmlns:a16="http://schemas.microsoft.com/office/drawing/2014/main" val="3861011451"/>
                    </a:ext>
                  </a:extLst>
                </a:gridCol>
                <a:gridCol w="1302933">
                  <a:extLst>
                    <a:ext uri="{9D8B030D-6E8A-4147-A177-3AD203B41FA5}">
                      <a16:colId xmlns:a16="http://schemas.microsoft.com/office/drawing/2014/main" val="689426968"/>
                    </a:ext>
                  </a:extLst>
                </a:gridCol>
                <a:gridCol w="1293734">
                  <a:extLst>
                    <a:ext uri="{9D8B030D-6E8A-4147-A177-3AD203B41FA5}">
                      <a16:colId xmlns:a16="http://schemas.microsoft.com/office/drawing/2014/main" val="307513451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49538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lvl="1" indent="0" algn="ctr"/>
                      <a:r>
                        <a:rPr lang="ru-RU" sz="1600" i="0" dirty="0"/>
                        <a:t>Название</a:t>
                      </a:r>
                      <a:r>
                        <a:rPr lang="ru-RU" sz="1600" i="0" baseline="0" dirty="0"/>
                        <a:t> операции</a:t>
                      </a:r>
                      <a:endParaRPr lang="ru-RU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Оператор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Приоритет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Операнды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8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/>
                      <a:r>
                        <a:rPr lang="ru-RU" sz="1600" i="1" dirty="0"/>
                        <a:t>отрицание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en-US" sz="1800" dirty="0"/>
                        <a:t>NOT</a:t>
                      </a:r>
                      <a:endParaRPr lang="ru-RU" sz="18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ru-RU" sz="1600" dirty="0"/>
                        <a:t>Константы, поля, выражения логического типа</a:t>
                      </a:r>
                      <a:r>
                        <a:rPr lang="ru-RU" sz="1600" baseline="0" dirty="0"/>
                        <a:t> и</a:t>
                      </a:r>
                      <a:r>
                        <a:rPr lang="ru-RU" sz="1600" dirty="0"/>
                        <a:t> условия сравнения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5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>
                        <a:tabLst/>
                      </a:pPr>
                      <a:r>
                        <a:rPr lang="en-US" sz="1600" dirty="0"/>
                        <a:t>3</a:t>
                      </a:r>
                      <a:endParaRPr lang="ru-RU" sz="1600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>
                        <a:tabLst/>
                      </a:pPr>
                      <a:r>
                        <a:rPr lang="en-US" sz="1600" i="0" dirty="0"/>
                        <a:t>4</a:t>
                      </a:r>
                      <a:endParaRPr lang="ru-RU" sz="1600" i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lvl="1" indent="0" algn="l" defTabSz="914400" rtl="0" eaLnBrk="1" latinLnBrk="0" hangingPunct="1"/>
                      <a:r>
                        <a:rPr lang="ru-RU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группировка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/>
                      <a:r>
                        <a:rPr lang="en-US" sz="1600" dirty="0"/>
                        <a:t>1</a:t>
                      </a:r>
                      <a:endParaRPr lang="ru-RU" sz="1600" i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0536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 bwMode="auto">
          <a:xfrm>
            <a:off x="857249" y="4215824"/>
            <a:ext cx="7829551" cy="1956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NOT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Пенсионер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		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сотрудники не пенсионеры)</a:t>
            </a:r>
          </a:p>
          <a:p>
            <a:pPr marL="182563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Пол=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М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  AND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Образование=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высшее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(муж. с высшим образованием)</a:t>
            </a:r>
          </a:p>
          <a:p>
            <a:pPr marL="182563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рождения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 &lt;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DateValue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(“31.12.1995”)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OR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 &lt;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DateValue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(“31.12.2015”)</a:t>
            </a:r>
            <a:endParaRPr lang="ru-RU" sz="16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182563" algn="r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(возраст не менее 30 или стаж не менее 10 лет)</a:t>
            </a:r>
            <a:endParaRPr lang="en-US" sz="1400" b="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182563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Пол=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Ж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OR ([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]&lt;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DateValue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(“31.12.2015”) ) AND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NOT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Пенсионер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женщина или стаж не менее 10 лет, и не пенсионер)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00050" y="3269075"/>
            <a:ext cx="4586750" cy="892552"/>
          </a:xfrm>
          <a:prstGeom prst="rect">
            <a:avLst/>
          </a:prstGeom>
          <a:solidFill>
            <a:srgbClr val="86F2A1"/>
          </a:solidFill>
        </p:spPr>
        <p:txBody>
          <a:bodyPr wrap="square">
            <a:spAutoFit/>
          </a:bodyPr>
          <a:lstStyle/>
          <a:p>
            <a:pPr marL="182563"/>
            <a:endParaRPr lang="en-US" sz="10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357188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NOT(a AND b) = NOT a OR NOT b</a:t>
            </a:r>
            <a:endParaRPr lang="ru-RU" sz="16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357188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NOT(a OR b) =NOT a AND NOT b</a:t>
            </a:r>
          </a:p>
          <a:p>
            <a:pPr marL="182563"/>
            <a:endParaRPr lang="en-US" sz="10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774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данных</a:t>
            </a:r>
            <a:r>
              <a:rPr lang="en-US" altLang="ru-RU" sz="3600" dirty="0">
                <a:latin typeface="+mn-lt"/>
              </a:rPr>
              <a:t> ORDER BY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7223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800" dirty="0">
              <a:solidFill>
                <a:schemeClr val="tx1"/>
              </a:solidFill>
            </a:endParaRPr>
          </a:p>
          <a:p>
            <a:pPr marL="722313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Элементы вывода запроса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из таблицы сортируются 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по одному или нескольким элементам списка сортировки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ORDER BY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в порядке возрастания (по умолчанию) или убывания (ключ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DESC)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7223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Сортировка может выполняться:</a:t>
            </a:r>
          </a:p>
          <a:p>
            <a:pPr marL="1008063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solidFill>
                  <a:schemeClr val="tx1"/>
                </a:solidFill>
              </a:rPr>
              <a:t>по выводимым полям,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по </a:t>
            </a:r>
            <a:r>
              <a:rPr lang="ru-RU" sz="1800" dirty="0" err="1">
                <a:solidFill>
                  <a:schemeClr val="tx1"/>
                </a:solidFill>
              </a:rPr>
              <a:t>невыводимым</a:t>
            </a:r>
            <a:r>
              <a:rPr lang="ru-RU" sz="1800" dirty="0">
                <a:solidFill>
                  <a:schemeClr val="tx1"/>
                </a:solidFill>
              </a:rPr>
              <a:t> полям, </a:t>
            </a:r>
          </a:p>
          <a:p>
            <a:pPr marL="1008063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solidFill>
                  <a:schemeClr val="tx1"/>
                </a:solidFill>
              </a:rPr>
              <a:t>по выражению в списке вывода</a:t>
            </a:r>
          </a:p>
          <a:p>
            <a:pPr marL="1008063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solidFill>
                  <a:schemeClr val="tx1"/>
                </a:solidFill>
              </a:rPr>
              <a:t>по выражению в списке сортировки</a:t>
            </a:r>
          </a:p>
          <a:p>
            <a:pPr marL="1008063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solidFill>
                  <a:schemeClr val="tx1"/>
                </a:solidFill>
              </a:rPr>
              <a:t>специальная сортировка 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3F258C-0170-70C7-EDC6-709A04A1D293}"/>
              </a:ext>
            </a:extLst>
          </p:cNvPr>
          <p:cNvSpPr/>
          <p:nvPr/>
        </p:nvSpPr>
        <p:spPr bwMode="auto">
          <a:xfrm>
            <a:off x="1828799" y="4419600"/>
            <a:ext cx="7315200" cy="1752600"/>
          </a:xfrm>
          <a:prstGeom prst="rect">
            <a:avLst/>
          </a:prstGeom>
          <a:solidFill>
            <a:srgbClr val="7CEB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0225"/>
            <a:r>
              <a:rPr lang="en-US" dirty="0"/>
              <a:t>SELECT </a:t>
            </a:r>
            <a:r>
              <a:rPr lang="ru-RU" b="0" i="1" dirty="0"/>
              <a:t>список элементов вывода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таблица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ORDER BY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2">
                    <a:lumMod val="50000"/>
                  </a:schemeClr>
                </a:solidFill>
              </a:rPr>
              <a:t>список элементов сортировки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 записей 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5-конечная звезда 8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655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по логическому полю </a:t>
            </a:r>
            <a:br>
              <a:rPr lang="ru-RU" altLang="ru-RU" dirty="0"/>
            </a:br>
            <a:r>
              <a:rPr lang="ru-RU" altLang="ru-RU" dirty="0"/>
              <a:t>с отрицанием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</a:t>
            </a:r>
            <a:r>
              <a:rPr lang="ru-RU" sz="1800" dirty="0">
                <a:solidFill>
                  <a:schemeClr val="tx1"/>
                </a:solidFill>
              </a:rPr>
              <a:t> * 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ru-RU" sz="1800" dirty="0">
                <a:solidFill>
                  <a:schemeClr val="tx1"/>
                </a:solidFill>
              </a:rPr>
              <a:t>СОТРУДНИКИ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WHERE NOT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Пенсионер;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91332" y="5046493"/>
            <a:ext cx="5260848" cy="1132618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по логическому полю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Пенсионер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 отрицанием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сотрудников не пенсионеров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22513"/>
            <a:ext cx="8682788" cy="21282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 bwMode="auto">
          <a:xfrm>
            <a:off x="3903524" y="3965844"/>
            <a:ext cx="5248656" cy="1009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7188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Значение логического поля не надо ни с чем сравнивать, т.к. сам фильтр является логическим выражением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72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с логическим выражением </a:t>
            </a:r>
            <a:r>
              <a:rPr lang="en-US" altLang="ru-RU" dirty="0"/>
              <a:t>AND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</a:t>
            </a:r>
            <a:r>
              <a:rPr lang="ru-RU" sz="1800" dirty="0">
                <a:solidFill>
                  <a:schemeClr val="tx1"/>
                </a:solidFill>
              </a:rPr>
              <a:t>Фамилия, Имя, Отчество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ru-RU" sz="1800" dirty="0">
                <a:solidFill>
                  <a:schemeClr val="tx1"/>
                </a:solidFill>
              </a:rPr>
              <a:t>СОТРУДНИКИ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Пол=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“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М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”  AND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Образование=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“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высшее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”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5219854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9140" y="4861827"/>
            <a:ext cx="5260848" cy="1317284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с логическим выражением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двумя сравнениями текстовых полей</a:t>
            </a: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мужчин с высшим образованием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endParaRPr lang="en-US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557AC-53B0-B900-EB12-78E0066CC485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Выбрать мужчин без высшего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021489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 с логическим выражением </a:t>
            </a:r>
            <a:r>
              <a:rPr lang="en-US" altLang="ru-RU" dirty="0"/>
              <a:t>OR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</a:t>
            </a:r>
            <a:r>
              <a:rPr lang="ru-RU" sz="1800" dirty="0">
                <a:solidFill>
                  <a:schemeClr val="tx1"/>
                </a:solidFill>
              </a:rPr>
              <a:t>СОТРУДНИКИ 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Дата рождения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] &gt;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DateValue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(“31.12.1995”)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OR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Дата приёма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] &gt;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DateValue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(“31.12.2015”)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;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" y="2362200"/>
            <a:ext cx="570738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9140" y="4292530"/>
            <a:ext cx="5260848" cy="187743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с логическим выражением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OR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двумя сравнениями полей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дат</a:t>
            </a: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сотрудников до 30 лет </a:t>
            </a:r>
            <a:r>
              <a:rPr lang="ru-RU" sz="1600" b="0" i="1" dirty="0">
                <a:solidFill>
                  <a:schemeClr val="bg2">
                    <a:lumMod val="75000"/>
                  </a:schemeClr>
                </a:solidFill>
              </a:rPr>
              <a:t>или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со стажем </a:t>
            </a:r>
            <a:br>
              <a:rPr lang="ru-RU" sz="16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до 10 лет</a:t>
            </a:r>
          </a:p>
          <a:p>
            <a:pPr marL="357188">
              <a:lnSpc>
                <a:spcPct val="120000"/>
              </a:lnSpc>
            </a:pPr>
            <a:r>
              <a:rPr lang="en-US" sz="1600" b="0" dirty="0" err="1">
                <a:solidFill>
                  <a:schemeClr val="tx2">
                    <a:lumMod val="50000"/>
                  </a:schemeClr>
                </a:solidFill>
              </a:rPr>
              <a:t>DateValue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преобразование строк в даты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endParaRPr lang="en-US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8DE45-FE09-B1C8-7DB4-37E97C45307A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Создайте противоположный по смыслу запрос</a:t>
            </a:r>
          </a:p>
        </p:txBody>
      </p:sp>
    </p:spTree>
    <p:extLst>
      <p:ext uri="{BB962C8B-B14F-4D97-AF65-F5344CB8AC3E}">
        <p14:creationId xmlns:p14="http://schemas.microsoft.com/office/powerpoint/2010/main" val="42033146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64F1-8019-A92E-E156-344C4429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4F8B636-34DF-254B-95AC-BF84D47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Фильтр</a:t>
            </a:r>
            <a:r>
              <a:rPr lang="en-US" altLang="ru-RU" dirty="0"/>
              <a:t> </a:t>
            </a:r>
            <a:r>
              <a:rPr lang="ru-RU" altLang="ru-RU" dirty="0"/>
              <a:t>со сложным логическим выражением</a:t>
            </a:r>
            <a:r>
              <a:rPr lang="en-US" altLang="ru-RU" dirty="0"/>
              <a:t> 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4E540A9-AA83-EF4A-CCE5-BD8EEEA5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Фамилия, Имя, Отчество, Пол, [Дата приёма] 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FROM СОТРУДНИКИ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Пол=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“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Ж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”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OR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Дата приёма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]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&lt;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DateValue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(“31.12.2005”) ) AND </a:t>
            </a:r>
            <a:endParaRPr lang="ru-RU" sz="1800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NOT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Пенсионер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;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endParaRPr lang="ru-RU" sz="1800" i="1" dirty="0">
              <a:solidFill>
                <a:schemeClr val="tx2">
                  <a:lumMod val="50000"/>
                </a:schemeClr>
              </a:solidFill>
            </a:endParaRP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F268CE3-0D74-DB31-26D3-8BC250571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667000"/>
            <a:ext cx="5896466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9140" y="4294763"/>
            <a:ext cx="5260848" cy="187743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с логическим выражением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OR-AND-NOT c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двумя сравнениями и логическим полем</a:t>
            </a: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Выбор женщин или сотрудников со стажем свыше 30 лет, но не пенсионеры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endParaRPr lang="en-US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519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Специальные фильтры в </a:t>
            </a:r>
            <a:r>
              <a:rPr lang="en-US" altLang="ru-RU" dirty="0"/>
              <a:t>SELECT</a:t>
            </a:r>
            <a:r>
              <a:rPr lang="ru-RU" altLang="ru-RU" dirty="0"/>
              <a:t> 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03515"/>
              </p:ext>
            </p:extLst>
          </p:nvPr>
        </p:nvGraphicFramePr>
        <p:xfrm>
          <a:off x="457200" y="1267747"/>
          <a:ext cx="822960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61011451"/>
                    </a:ext>
                  </a:extLst>
                </a:gridCol>
                <a:gridCol w="1972844">
                  <a:extLst>
                    <a:ext uri="{9D8B030D-6E8A-4147-A177-3AD203B41FA5}">
                      <a16:colId xmlns:a16="http://schemas.microsoft.com/office/drawing/2014/main" val="689426968"/>
                    </a:ext>
                  </a:extLst>
                </a:gridCol>
                <a:gridCol w="1837157">
                  <a:extLst>
                    <a:ext uri="{9D8B030D-6E8A-4147-A177-3AD203B41FA5}">
                      <a16:colId xmlns:a16="http://schemas.microsoft.com/office/drawing/2014/main" val="30751345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5384026"/>
                    </a:ext>
                  </a:extLst>
                </a:gridCol>
              </a:tblGrid>
              <a:tr h="556294">
                <a:tc>
                  <a:txBody>
                    <a:bodyPr/>
                    <a:lstStyle/>
                    <a:p>
                      <a:pPr marL="182563" lvl="1" indent="0" algn="ctr"/>
                      <a:r>
                        <a:rPr lang="ru-RU" sz="1600" i="0" dirty="0"/>
                        <a:t>Специальный фильтр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Оператор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Альтернатива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Операнды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89929"/>
                  </a:ext>
                </a:extLst>
              </a:tr>
              <a:tr h="497737">
                <a:tc>
                  <a:txBody>
                    <a:bodyPr/>
                    <a:lstStyle/>
                    <a:p>
                      <a:pPr marL="92075" lvl="1" indent="0"/>
                      <a:r>
                        <a:rPr lang="ru-RU" sz="1400" i="1" dirty="0"/>
                        <a:t>принадлежность</a:t>
                      </a:r>
                      <a:r>
                        <a:rPr lang="ru-RU" sz="1400" i="1" baseline="0" dirty="0"/>
                        <a:t> списку значений</a:t>
                      </a:r>
                      <a:r>
                        <a:rPr lang="ru-RU" sz="1400" i="1" dirty="0"/>
                        <a:t>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/>
                      <a:r>
                        <a:rPr lang="en-US" sz="1400" dirty="0"/>
                        <a:t>IN</a:t>
                      </a:r>
                      <a:r>
                        <a:rPr lang="en-US" sz="1400" baseline="0" dirty="0"/>
                        <a:t>(</a:t>
                      </a:r>
                      <a:r>
                        <a:rPr lang="ru-RU" sz="1400" i="1" baseline="0" dirty="0"/>
                        <a:t>список</a:t>
                      </a:r>
                      <a:r>
                        <a:rPr lang="ru-RU" sz="1400" baseline="0" dirty="0"/>
                        <a:t>)</a:t>
                      </a:r>
                      <a:endParaRPr lang="ru-RU" sz="1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Сравнения с операторами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OR</a:t>
                      </a:r>
                      <a:endParaRPr lang="ru-RU" sz="1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Константы, поля и выражения всех скалярных типов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51328"/>
                  </a:ext>
                </a:extLst>
              </a:tr>
              <a:tr h="497737">
                <a:tc>
                  <a:txBody>
                    <a:bodyPr/>
                    <a:lstStyle/>
                    <a:p>
                      <a:pPr marL="92075" lvl="1" indent="0" algn="l" defTabSz="914400" rtl="0" eaLnBrk="1" latinLnBrk="0" hangingPunct="1"/>
                      <a:r>
                        <a:rPr lang="ru-RU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между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</a:t>
                      </a:r>
                      <a:r>
                        <a:rPr lang="ru-RU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начало</a:t>
                      </a:r>
                      <a:r>
                        <a:rPr lang="ru-RU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ru-RU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ru-RU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конец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Сравнения с операторами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Кроме текстовых типов</a:t>
                      </a:r>
                      <a:endParaRPr lang="ru-RU" sz="1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3148"/>
                  </a:ext>
                </a:extLst>
              </a:tr>
              <a:tr h="497737">
                <a:tc>
                  <a:txBody>
                    <a:bodyPr/>
                    <a:lstStyle/>
                    <a:p>
                      <a:pPr marL="92075" lvl="1" indent="0" algn="l" defTabSz="914400" rtl="0" eaLnBrk="1" latinLnBrk="0" hangingPunct="1"/>
                      <a:r>
                        <a:rPr lang="ru-RU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соответствие образцу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</a:t>
                      </a:r>
                      <a:r>
                        <a:rPr lang="ru-RU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образец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>
                        <a:tabLst/>
                      </a:pPr>
                      <a:r>
                        <a:rPr lang="ru-RU" sz="1400" i="0" dirty="0"/>
                        <a:t>Строковые выражения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Метасимволы,  литералы, поля, имеющие текстовое представление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9293"/>
                  </a:ext>
                </a:extLst>
              </a:tr>
              <a:tr h="702688">
                <a:tc>
                  <a:txBody>
                    <a:bodyPr/>
                    <a:lstStyle/>
                    <a:p>
                      <a:pPr marL="9207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неопределённое значение?</a:t>
                      </a:r>
                    </a:p>
                    <a:p>
                      <a:pPr marL="92075" lvl="1" indent="0" algn="l" defTabSz="914400" rtl="0" eaLnBrk="1" latinLnBrk="0" hangingPunct="1"/>
                      <a:endParaRPr lang="ru-RU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NULL</a:t>
                      </a:r>
                      <a:endParaRPr lang="ru-RU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ru-RU" sz="1400" i="0" dirty="0"/>
                        <a:t>Функция </a:t>
                      </a:r>
                      <a:r>
                        <a:rPr lang="en-US" sz="1400" i="0" dirty="0"/>
                        <a:t>NVL</a:t>
                      </a:r>
                      <a:endParaRPr lang="ru-RU" sz="1400" i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Поля любого типа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4433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 bwMode="auto">
          <a:xfrm>
            <a:off x="457199" y="4589083"/>
            <a:ext cx="8260081" cy="1722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]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IN (2000, 2005, 2010) 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приняты в 2000 или 2005 или 2010 г.)</a:t>
            </a:r>
          </a:p>
          <a:p>
            <a:pPr marL="182563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Year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([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Дата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рождения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]) BETWEEN  1990 AND 1999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рождены в 1990-е годы)</a:t>
            </a:r>
          </a:p>
          <a:p>
            <a:pPr marL="182563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Фамилия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LIKE “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С*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(фамилия на букву «С»)</a:t>
            </a:r>
          </a:p>
          <a:p>
            <a:pPr marL="182563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Отчество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NOT LIKE “*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ич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”		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нетипичные отчества)</a:t>
            </a:r>
          </a:p>
          <a:p>
            <a:pPr marL="182563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Отчество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IS NULL		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отчество не задано?)</a:t>
            </a:r>
          </a:p>
        </p:txBody>
      </p:sp>
    </p:spTree>
    <p:extLst>
      <p:ext uri="{BB962C8B-B14F-4D97-AF65-F5344CB8AC3E}">
        <p14:creationId xmlns:p14="http://schemas.microsoft.com/office/powerpoint/2010/main" val="10913496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Фильтр </a:t>
            </a:r>
            <a:r>
              <a:rPr lang="en-US" altLang="ru-RU" dirty="0">
                <a:latin typeface="+mn-lt"/>
              </a:rPr>
              <a:t>IN </a:t>
            </a:r>
            <a:r>
              <a:rPr lang="ru-RU" altLang="ru-RU" dirty="0">
                <a:latin typeface="+mn-lt"/>
              </a:rPr>
              <a:t>со списком значений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СОТРУДНИКИ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([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Дата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приёма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]) IN  (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2000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2005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20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ORDER BY [</a:t>
            </a:r>
            <a:r>
              <a:rPr lang="en-US" sz="1800" dirty="0" err="1">
                <a:solidFill>
                  <a:schemeClr val="tx1"/>
                </a:solidFill>
              </a:rPr>
              <a:t>Дата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приёма</a:t>
            </a:r>
            <a:r>
              <a:rPr lang="en-US" sz="1800" dirty="0">
                <a:solidFill>
                  <a:schemeClr val="tx1"/>
                </a:solidFill>
              </a:rPr>
              <a:t>];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57425"/>
            <a:ext cx="8839199" cy="1741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3152" y="4620339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проверяет соответствие года приёма на работу (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Year)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значениям из списка,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дате приёма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Вывод сотрудников, принятых в указанные годы</a:t>
            </a: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C29325FF-14D5-0016-2927-9FF4219D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5E660-FE8A-2572-9960-5DE66298A230}"/>
              </a:ext>
            </a:extLst>
          </p:cNvPr>
          <p:cNvSpPr txBox="1"/>
          <p:nvPr/>
        </p:nvSpPr>
        <p:spPr>
          <a:xfrm>
            <a:off x="533400" y="6248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Создайте альтернативный запрос, используя сравнение и логическое выражение с оператором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15504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Фильтр </a:t>
            </a:r>
            <a:r>
              <a:rPr lang="en-US" altLang="ru-RU" dirty="0">
                <a:latin typeface="+mn-lt"/>
              </a:rPr>
              <a:t>BETWEEN </a:t>
            </a:r>
            <a:r>
              <a:rPr lang="ru-RU" altLang="ru-RU" dirty="0">
                <a:latin typeface="+mn-lt"/>
              </a:rPr>
              <a:t>с диапазоном значений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8250"/>
            <a:ext cx="8610600" cy="50101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([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Дата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рождения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]) BETWEEN  1990 AND 1999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ORDER BY [</a:t>
            </a:r>
            <a:r>
              <a:rPr lang="en-US" sz="1800" dirty="0" err="1">
                <a:solidFill>
                  <a:schemeClr val="tx1"/>
                </a:solidFill>
              </a:rPr>
              <a:t>Дата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рождения</a:t>
            </a:r>
            <a:r>
              <a:rPr lang="en-US" sz="1800" dirty="0">
                <a:solidFill>
                  <a:schemeClr val="tx1"/>
                </a:solidFill>
              </a:rPr>
              <a:t>];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4660"/>
            <a:ext cx="8610600" cy="1562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3151" y="4370963"/>
            <a:ext cx="5260848" cy="187743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BETWEEN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проверяет вхождение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значения поля/ выражения в указанный диапазон, включая границы 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Вывод сотрудников, родившихся в 90-е годы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Аналог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1990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&lt;= Year(…) AND Year(…)&lt;=1999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883151" y="3405936"/>
            <a:ext cx="5260848" cy="856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7188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Не рекомендуется применять</a:t>
            </a:r>
            <a:br>
              <a:rPr lang="ru-RU" sz="1600" i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</a:br>
            <a:r>
              <a:rPr lang="ru-RU" sz="1600" i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к строковым полям и выражениям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C29325FF-14D5-0016-2927-9FF4219D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DAF28-F04E-9150-0186-A415522DAB38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Создайте альтернативный запрос со сравнениями</a:t>
            </a:r>
          </a:p>
        </p:txBody>
      </p:sp>
    </p:spTree>
    <p:extLst>
      <p:ext uri="{BB962C8B-B14F-4D97-AF65-F5344CB8AC3E}">
        <p14:creationId xmlns:p14="http://schemas.microsoft.com/office/powerpoint/2010/main" val="2278315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2F5F-B804-DA48-7AC5-ED2699E6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87FC5465-E55E-FB77-8C5C-EA44F20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Образцы с метасимволами в </a:t>
            </a:r>
            <a:r>
              <a:rPr lang="en-US" altLang="ru-RU" sz="3600" dirty="0">
                <a:latin typeface="+mn-lt"/>
              </a:rPr>
              <a:t>LIKE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4D7B917-3C40-053D-7095-EF7A0959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ctr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28BDB0F-8F0D-F4A3-1EE1-C2D10192F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0B7A6FD-A411-0596-E443-7CE566E8A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5309"/>
              </p:ext>
            </p:extLst>
          </p:nvPr>
        </p:nvGraphicFramePr>
        <p:xfrm>
          <a:off x="533399" y="1351731"/>
          <a:ext cx="8077201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433">
                  <a:extLst>
                    <a:ext uri="{9D8B030D-6E8A-4147-A177-3AD203B41FA5}">
                      <a16:colId xmlns:a16="http://schemas.microsoft.com/office/drawing/2014/main" val="649360191"/>
                    </a:ext>
                  </a:extLst>
                </a:gridCol>
                <a:gridCol w="1757055">
                  <a:extLst>
                    <a:ext uri="{9D8B030D-6E8A-4147-A177-3AD203B41FA5}">
                      <a16:colId xmlns:a16="http://schemas.microsoft.com/office/drawing/2014/main" val="367055284"/>
                    </a:ext>
                  </a:extLst>
                </a:gridCol>
                <a:gridCol w="2271713">
                  <a:extLst>
                    <a:ext uri="{9D8B030D-6E8A-4147-A177-3AD203B41FA5}">
                      <a16:colId xmlns:a16="http://schemas.microsoft.com/office/drawing/2014/main" val="318016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роли в образце</a:t>
                      </a:r>
                    </a:p>
                  </a:txBody>
                  <a:tcPr anchor="ctr">
                    <a:solidFill>
                      <a:srgbClr val="C5D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Метасимвол </a:t>
                      </a:r>
                      <a:br>
                        <a:rPr lang="en-US" sz="1600" dirty="0"/>
                      </a:br>
                      <a:r>
                        <a:rPr lang="ru-RU" sz="1600" dirty="0"/>
                        <a:t>в </a:t>
                      </a:r>
                      <a:r>
                        <a:rPr lang="en-US" sz="1600" dirty="0"/>
                        <a:t>MS Access (ANSI-89)</a:t>
                      </a:r>
                      <a:endParaRPr lang="ru-RU" sz="1600" dirty="0"/>
                    </a:p>
                  </a:txBody>
                  <a:tcPr>
                    <a:solidFill>
                      <a:srgbClr val="C5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Метасимвол </a:t>
                      </a:r>
                      <a:br>
                        <a:rPr lang="en-US" sz="1600" dirty="0"/>
                      </a:br>
                      <a:r>
                        <a:rPr lang="ru-RU" sz="1600" dirty="0"/>
                        <a:t>в </a:t>
                      </a:r>
                      <a:r>
                        <a:rPr lang="en-US" sz="1600" dirty="0"/>
                        <a:t>MS SQL Server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(ANSI-92)</a:t>
                      </a:r>
                      <a:endParaRPr lang="ru-RU" sz="1600" dirty="0"/>
                    </a:p>
                  </a:txBody>
                  <a:tcPr>
                    <a:solidFill>
                      <a:srgbClr val="C5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4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Соответствие любому количеству символов (возможно нулевому)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в начале или конце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48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Соответствие одному символу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75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Соответствие одному из символов, заданных в квадратных скобках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ru-RU" i="1" dirty="0"/>
                        <a:t>символы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ru-RU" i="1" dirty="0"/>
                        <a:t>символы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9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Несоответствие ни одному из символов, заданных в квадратных скобках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sz="2400" dirty="0"/>
                        <a:t>!</a:t>
                      </a:r>
                      <a:r>
                        <a:rPr lang="ru-RU" i="1" dirty="0"/>
                        <a:t>символы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sz="2400" dirty="0"/>
                        <a:t>^</a:t>
                      </a:r>
                      <a:r>
                        <a:rPr lang="ru-RU" i="1" dirty="0"/>
                        <a:t>символы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Соответствие одному из символов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диапазона в квадратных скобках, заданных в возрастающем порядке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ru-RU" i="1" dirty="0"/>
                        <a:t>сим</a:t>
                      </a:r>
                      <a:r>
                        <a:rPr lang="ru-RU" i="1" baseline="-25000" dirty="0"/>
                        <a:t>1</a:t>
                      </a:r>
                      <a:r>
                        <a:rPr lang="ru-RU" i="1" dirty="0"/>
                        <a:t>–сим</a:t>
                      </a:r>
                      <a:r>
                        <a:rPr lang="ru-RU" i="1" baseline="-25000" dirty="0"/>
                        <a:t>2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ru-RU" i="1" dirty="0"/>
                        <a:t>сим</a:t>
                      </a:r>
                      <a:r>
                        <a:rPr lang="ru-RU" i="1" baseline="-25000" dirty="0"/>
                        <a:t>1</a:t>
                      </a:r>
                      <a:r>
                        <a:rPr lang="ru-RU" i="1" dirty="0"/>
                        <a:t>–сим</a:t>
                      </a:r>
                      <a:r>
                        <a:rPr lang="ru-RU" i="1" baseline="-25000" dirty="0"/>
                        <a:t>2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82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Соответствие одной цифре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#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8963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3412-9FFE-74E9-9FDA-C3C6CE86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744851E3-CBF3-F042-6361-83A7FC5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Типовые образцы в фильтре </a:t>
            </a:r>
            <a:r>
              <a:rPr lang="en-US" altLang="ru-RU" sz="3600" dirty="0">
                <a:latin typeface="+mn-lt"/>
              </a:rPr>
              <a:t>LIKE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ADB35345-F154-772D-FC3B-0711AC2B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ctr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Начинается с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 </a:t>
            </a:r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*”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 начинается с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	 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LIKE “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*”</a:t>
            </a: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Оканчивается на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“*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 оканчивается на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LIKE “*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Содержит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“*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*”</a:t>
            </a:r>
            <a:endParaRPr lang="ru-RU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 содержит 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LIKE “*</a:t>
            </a:r>
            <a:r>
              <a:rPr lang="ru-RU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подстрока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*”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Является кодом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 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определённым </a:t>
            </a:r>
            <a:b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количеством цифр	цифровым		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“#####”</a:t>
            </a: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Содержит 3-м символом букву «т»		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“__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т*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Оканчивается на «в» или «н»		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“*[</a:t>
            </a:r>
            <a:r>
              <a:rPr lang="ru-RU" sz="1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]”</a:t>
            </a: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D1CFE220-7996-3E2E-E8A6-E0CAE599B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32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B3F6-96DA-2CAD-80C7-6BF01938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8962579-0149-5EEE-8CDF-7436440C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Фильтр </a:t>
            </a:r>
            <a:r>
              <a:rPr lang="en-US" altLang="ru-RU" dirty="0">
                <a:latin typeface="+mn-lt"/>
              </a:rPr>
              <a:t>LIKE </a:t>
            </a:r>
            <a:r>
              <a:rPr lang="ru-RU" altLang="ru-RU" dirty="0">
                <a:latin typeface="+mn-lt"/>
              </a:rPr>
              <a:t>с простым образцом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9BC86162-90CD-E2FB-806F-F4CBFEEA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3571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Фамилия FROM СОТРУДНИКИ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WHERE Фамилия LIKE "С*"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0C44C58F-6EEF-356E-BCCB-472DC08CB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C577F-6E0C-5FBE-2B0B-1574155211B8}"/>
              </a:ext>
            </a:extLst>
          </p:cNvPr>
          <p:cNvSpPr txBox="1"/>
          <p:nvPr/>
        </p:nvSpPr>
        <p:spPr>
          <a:xfrm>
            <a:off x="3883151" y="4322672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LIKE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проверяет соответствие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поля/ выражения заданному образцу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Вывод фамилий сотрудников на С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Аналог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Left(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поле,1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)=“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С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A9B167-56F6-10D0-58F5-C5494E6F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057400"/>
            <a:ext cx="3257550" cy="3842644"/>
          </a:xfrm>
          <a:prstGeom prst="rect">
            <a:avLst/>
          </a:prstGeom>
        </p:spPr>
      </p:pic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556A5B72-0ADA-3ECD-812C-12567396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4072E8-8A24-CE8B-70EC-F96703EEE248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Выбрать фамилии, в которых есть буква «р»</a:t>
            </a:r>
          </a:p>
        </p:txBody>
      </p:sp>
    </p:spTree>
    <p:extLst>
      <p:ext uri="{BB962C8B-B14F-4D97-AF65-F5344CB8AC3E}">
        <p14:creationId xmlns:p14="http://schemas.microsoft.com/office/powerpoint/2010/main" val="35985054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Примеры сортировки выбранных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7143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b="1" dirty="0">
              <a:solidFill>
                <a:schemeClr val="tx2">
                  <a:lumMod val="50000"/>
                </a:schemeClr>
              </a:solidFill>
            </a:endParaRPr>
          </a:p>
          <a:p>
            <a:pPr marL="7143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Сортировка списка сотрудников по дате рождения (приёма)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Сортировка по одному выводимому полю</a:t>
            </a:r>
          </a:p>
          <a:p>
            <a:pPr marL="714375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Определение старейшего (самого молодого) по возрасту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Сортировка и ограничение вывода для выбора макс/ мин</a:t>
            </a:r>
          </a:p>
          <a:p>
            <a:pPr marL="714375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Определение 3-х новичков (ветеранов) организации по стажу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Сортировка и ограничение вывода для нескольких мин/ макс</a:t>
            </a:r>
            <a:endParaRPr lang="ru-RU" sz="1600" dirty="0">
              <a:solidFill>
                <a:schemeClr val="tx1"/>
              </a:solidFill>
            </a:endParaRPr>
          </a:p>
          <a:p>
            <a:pPr marL="7143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Сортировка списка по фамилии, имени и отчеству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Сортировка по нескольким выводимым полям</a:t>
            </a:r>
          </a:p>
          <a:p>
            <a:pPr marL="7143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Запрос списка фамилий, имён и отчеств сотрудников, отсортированных по полу и дате рождения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Сортировка списка по </a:t>
            </a:r>
            <a:r>
              <a:rPr lang="ru-RU" sz="1600" dirty="0" err="1">
                <a:solidFill>
                  <a:schemeClr val="tx1"/>
                </a:solidFill>
              </a:rPr>
              <a:t>невыводимым</a:t>
            </a:r>
            <a:r>
              <a:rPr lang="ru-RU" sz="1600" dirty="0">
                <a:solidFill>
                  <a:schemeClr val="tx1"/>
                </a:solidFill>
              </a:rPr>
              <a:t> полям </a:t>
            </a:r>
          </a:p>
          <a:p>
            <a:pPr marL="7143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Сортировка </a:t>
            </a:r>
            <a:r>
              <a:rPr lang="ru-RU" sz="1800" b="1" dirty="0" err="1">
                <a:solidFill>
                  <a:schemeClr val="tx2">
                    <a:lumMod val="50000"/>
                  </a:schemeClr>
                </a:solidFill>
              </a:rPr>
              <a:t>спотрудников</a:t>
            </a: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 по полу и возрасту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Сортировка по </a:t>
            </a:r>
            <a:r>
              <a:rPr lang="ru-RU" sz="1600" dirty="0" err="1">
                <a:solidFill>
                  <a:schemeClr val="tx1"/>
                </a:solidFill>
              </a:rPr>
              <a:t>невыводимому</a:t>
            </a:r>
            <a:r>
              <a:rPr lang="ru-RU" sz="1600" dirty="0">
                <a:solidFill>
                  <a:schemeClr val="tx1"/>
                </a:solidFill>
              </a:rPr>
              <a:t> полю и выводимому выражению </a:t>
            </a:r>
          </a:p>
          <a:p>
            <a:pPr marL="7143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Специальная сортировка сотрудников по образованию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Сортировка по </a:t>
            </a:r>
            <a:r>
              <a:rPr lang="ru-RU" sz="1600" dirty="0" err="1">
                <a:solidFill>
                  <a:schemeClr val="tx1"/>
                </a:solidFill>
              </a:rPr>
              <a:t>невыводимому</a:t>
            </a:r>
            <a:r>
              <a:rPr lang="ru-RU" sz="1600" dirty="0">
                <a:solidFill>
                  <a:schemeClr val="tx1"/>
                </a:solidFill>
              </a:rPr>
              <a:t> выражению для изменения порядка сортировки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162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B8DF-AA82-CB16-7E6B-D663C720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F1338F3-D6B9-7A5B-9A87-912BFC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Фильтр </a:t>
            </a:r>
            <a:r>
              <a:rPr lang="en-US" altLang="ru-RU" dirty="0">
                <a:latin typeface="+mn-lt"/>
              </a:rPr>
              <a:t>LIKE</a:t>
            </a:r>
            <a:r>
              <a:rPr lang="ru-RU" altLang="ru-RU" dirty="0">
                <a:latin typeface="+mn-lt"/>
              </a:rPr>
              <a:t>, применённый к дате (1)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4567AF-4C0B-0AF2-C794-9B2F461E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SELECT * FROM СОТРУДНИКИ</a:t>
            </a:r>
          </a:p>
          <a:p>
            <a:pPr marL="0" indent="0">
              <a:buNone/>
            </a:pPr>
            <a:r>
              <a:rPr lang="ru-RU" sz="1800" dirty="0"/>
              <a:t>WHERE [Дата рождения] LIKE "*.10.*";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286B1C8-8066-4D20-E3E5-CEEC73EF5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288" y="4587770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LIKE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проверяет соответствие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поля/ выражения заданному образцу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Вывод сотрудников, родившихся в октябре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Альтернатива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функция 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Month</a:t>
            </a: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C29325FF-14D5-0016-2927-9FF4219D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2F5B48-7E0A-F9AA-578D-C2C9BC28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923"/>
          <a:stretch/>
        </p:blipFill>
        <p:spPr>
          <a:xfrm>
            <a:off x="457199" y="2133600"/>
            <a:ext cx="8738937" cy="2333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E0FAC-6C66-CE28-CC03-19463E752DA3}"/>
              </a:ext>
            </a:extLst>
          </p:cNvPr>
          <p:cNvSpPr txBox="1"/>
          <p:nvPr/>
        </p:nvSpPr>
        <p:spPr>
          <a:xfrm>
            <a:off x="533400" y="629039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Запрос с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LIKE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сотрудников, принятых на работу в октябре-декабре</a:t>
            </a:r>
          </a:p>
        </p:txBody>
      </p:sp>
    </p:spTree>
    <p:extLst>
      <p:ext uri="{BB962C8B-B14F-4D97-AF65-F5344CB8AC3E}">
        <p14:creationId xmlns:p14="http://schemas.microsoft.com/office/powerpoint/2010/main" val="33184867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8349D-DF89-C807-1870-138F726C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B7CF81-0C99-3160-55F5-00758829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Фильтр </a:t>
            </a:r>
            <a:r>
              <a:rPr lang="en-US" altLang="ru-RU" dirty="0">
                <a:latin typeface="+mn-lt"/>
              </a:rPr>
              <a:t>LIKE</a:t>
            </a:r>
            <a:r>
              <a:rPr lang="ru-RU" altLang="ru-RU" dirty="0">
                <a:latin typeface="+mn-lt"/>
              </a:rPr>
              <a:t>, применённый к дате (</a:t>
            </a:r>
            <a:r>
              <a:rPr lang="en-US" altLang="ru-RU" dirty="0">
                <a:latin typeface="+mn-lt"/>
              </a:rPr>
              <a:t>2</a:t>
            </a:r>
            <a:r>
              <a:rPr lang="ru-RU" altLang="ru-RU" dirty="0">
                <a:latin typeface="+mn-lt"/>
              </a:rPr>
              <a:t>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37EEBDB-AEC2-9FFB-23DF-A509803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SELECT Фамилия, Имя, [Дата рождения]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FROM СОТРУДНИКИ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ru-RU" sz="1800" dirty="0"/>
              <a:t>WHERE [Дата рождения] LIKE "*199?";</a:t>
            </a:r>
          </a:p>
          <a:p>
            <a:pPr marL="0" indent="0">
              <a:buNone/>
            </a:pP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D4D34FE-963D-9E62-F43A-0B18347FB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A82A6-D988-373A-40EA-F0B02EA4F65F}"/>
              </a:ext>
            </a:extLst>
          </p:cNvPr>
          <p:cNvSpPr txBox="1"/>
          <p:nvPr/>
        </p:nvSpPr>
        <p:spPr>
          <a:xfrm>
            <a:off x="3935288" y="4587770"/>
            <a:ext cx="5260848" cy="158197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Фильтр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LIKE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проверяет соответствие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поля/ выражения заданному образцу</a:t>
            </a:r>
          </a:p>
          <a:p>
            <a:pPr marL="357188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Вывод сотрудников, родившихся в 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1990-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е годы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Альтернатива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BETWEEN  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с функцией </a:t>
            </a:r>
            <a:r>
              <a:rPr lang="en-US" sz="1600" b="0" dirty="0">
                <a:solidFill>
                  <a:schemeClr val="bg2">
                    <a:lumMod val="75000"/>
                  </a:schemeClr>
                </a:solidFill>
              </a:rPr>
              <a:t>Year</a:t>
            </a: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6E2F475F-6E6F-2114-6D4A-FBDC28F1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15572B-D8DA-CB59-294F-6C6E8FCA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2674"/>
            <a:ext cx="4791075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FE128-BF6D-691F-8CB7-36162A5D9C28}"/>
              </a:ext>
            </a:extLst>
          </p:cNvPr>
          <p:cNvSpPr txBox="1"/>
          <p:nvPr/>
        </p:nvSpPr>
        <p:spPr>
          <a:xfrm>
            <a:off x="5334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Сделайте альтернативный запрос с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BETWEEN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92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6F54-6541-00A0-A6A1-38F13E3D5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09EFDB96-3C37-C89A-D490-A6C27DD8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Строковые функции в запросах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00859084-1F4B-60C9-8B68-6020EDB7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000" b="1" dirty="0">
              <a:solidFill>
                <a:schemeClr val="tx2">
                  <a:lumMod val="50000"/>
                </a:schemeClr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длина строки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Left, Right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строка, кол-во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r>
              <a:rPr lang="en-US" sz="18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выделение подстроки слева, справа</a:t>
            </a:r>
          </a:p>
          <a:p>
            <a:pPr marL="92075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Mid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строка, позиция, кол-во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r>
              <a:rPr lang="en-US" sz="1800" b="1" dirty="0"/>
              <a:t> </a:t>
            </a:r>
            <a:br>
              <a:rPr lang="ru-RU" sz="2000" b="1" dirty="0"/>
            </a:br>
            <a:r>
              <a:rPr lang="ru-RU" sz="1800" dirty="0">
                <a:solidFill>
                  <a:schemeClr val="tx1"/>
                </a:solidFill>
              </a:rPr>
              <a:t>выделение подстроки 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Replace</a:t>
            </a:r>
            <a:r>
              <a:rPr lang="ru-RU" sz="20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замена подстроки в строке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LTrim</a:t>
            </a:r>
            <a:r>
              <a:rPr lang="en-US" sz="2000" b="1" dirty="0"/>
              <a:t>, </a:t>
            </a:r>
            <a:r>
              <a:rPr lang="en-US" sz="2000" b="1" dirty="0" err="1"/>
              <a:t>RTrim</a:t>
            </a:r>
            <a:r>
              <a:rPr lang="en-US" sz="2000" b="1" dirty="0"/>
              <a:t>, Trim</a:t>
            </a:r>
            <a:r>
              <a:rPr lang="ru-RU" sz="20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усечение пробелов слева, справа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или с обеим сторон</a:t>
            </a:r>
            <a:endParaRPr lang="en-US" sz="1800" dirty="0">
              <a:solidFill>
                <a:schemeClr val="tx1"/>
              </a:solidFill>
            </a:endParaRPr>
          </a:p>
          <a:p>
            <a:pPr marL="92075" indent="0">
              <a:buNone/>
            </a:pPr>
            <a:r>
              <a:rPr lang="en-US" sz="2000" b="1" dirty="0" err="1"/>
              <a:t>LCase</a:t>
            </a:r>
            <a:r>
              <a:rPr lang="en-US" sz="2000" b="1" dirty="0"/>
              <a:t>, </a:t>
            </a:r>
            <a:r>
              <a:rPr lang="en-US" sz="2000" b="1" dirty="0" err="1"/>
              <a:t>UCase</a:t>
            </a:r>
            <a:r>
              <a:rPr lang="ru-RU" sz="20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перевод символов в нижний или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в верхний регистр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buNone/>
            </a:pPr>
            <a:endParaRPr lang="ru-RU" sz="1800" dirty="0"/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D53A2A1-5BFC-9445-5E1B-00FBB25B8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73968-B729-79B0-4995-36C49BFD6CB0}"/>
              </a:ext>
            </a:extLst>
          </p:cNvPr>
          <p:cNvSpPr txBox="1"/>
          <p:nvPr/>
        </p:nvSpPr>
        <p:spPr>
          <a:xfrm>
            <a:off x="4876799" y="1238250"/>
            <a:ext cx="426719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spcBef>
                <a:spcPts val="0"/>
              </a:spcBef>
              <a:spcAft>
                <a:spcPts val="600"/>
              </a:spcAft>
            </a:pPr>
            <a:endParaRPr lang="ru-RU" sz="1000" dirty="0">
              <a:solidFill>
                <a:schemeClr val="tx2">
                  <a:lumMod val="50000"/>
                </a:schemeClr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Str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sz="2000" b="0" dirty="0"/>
            </a:br>
            <a:r>
              <a:rPr lang="ru-RU" sz="2000" b="0" dirty="0"/>
              <a:t>перевод числа в строку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Split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sz="1800" b="0" dirty="0"/>
            </a:br>
            <a:r>
              <a:rPr lang="ru-RU" sz="1800" b="0" dirty="0"/>
              <a:t>разделение строки по словам </a:t>
            </a:r>
            <a:br>
              <a:rPr lang="ru-RU" sz="1800" b="0" dirty="0"/>
            </a:br>
            <a:r>
              <a:rPr lang="ru-RU" sz="1800" b="0" dirty="0"/>
              <a:t>или по разделителю</a:t>
            </a:r>
            <a:endParaRPr lang="en-US" sz="1800" b="0" dirty="0"/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br>
              <a:rPr lang="ru-RU" sz="1800" b="0" dirty="0"/>
            </a:br>
            <a:r>
              <a:rPr lang="ru-RU" sz="1800" b="0" dirty="0"/>
              <a:t>форматирование значения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InStr</a:t>
            </a:r>
            <a:br>
              <a:rPr lang="ru-RU" sz="1800" b="0" dirty="0"/>
            </a:br>
            <a:r>
              <a:rPr lang="ru-RU" sz="1800" b="0" dirty="0"/>
              <a:t>определение позиции подстроки </a:t>
            </a:r>
            <a:br>
              <a:rPr lang="ru-RU" sz="1800" b="0" dirty="0"/>
            </a:br>
            <a:r>
              <a:rPr lang="ru-RU" sz="1800" b="0" dirty="0"/>
              <a:t>в строке</a:t>
            </a:r>
            <a:endParaRPr lang="en-US" sz="1800" b="0" dirty="0"/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C29325FF-14D5-0016-2927-9FF4219D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05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7AA8B-C6B8-D987-23B3-4344CDAF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92197AE-F802-AC10-A3B3-1E2FBFE6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Функции даты и времени в запросах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D2AF22E2-D8FE-0DA1-FDE8-BAFDF59A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b="1" dirty="0">
              <a:solidFill>
                <a:schemeClr val="tx2">
                  <a:lumMod val="50000"/>
                </a:schemeClr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Date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сегодняшняя дата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Year, Month, Day, Weekday</a:t>
            </a:r>
            <a:r>
              <a:rPr lang="ru-RU" sz="20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определение номера года, месяца,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дня недели по дате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DateValue</a:t>
            </a:r>
            <a:r>
              <a:rPr lang="en-US" sz="2000" b="1" dirty="0"/>
              <a:t> </a:t>
            </a:r>
            <a:r>
              <a:rPr lang="ru-RU" sz="2000" b="1" dirty="0"/>
              <a:t> 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возвращает дату по строке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DateAdd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добавление интервала к дате</a:t>
            </a:r>
            <a:endParaRPr lang="en-US" sz="1800" dirty="0">
              <a:solidFill>
                <a:schemeClr val="tx1"/>
              </a:solidFill>
            </a:endParaRP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DateDiff</a:t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разность дат или времени в заданных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интервалах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buNone/>
            </a:pPr>
            <a:r>
              <a:rPr lang="en-US" sz="2000" b="1" dirty="0" err="1"/>
              <a:t>MonthName</a:t>
            </a:r>
            <a:r>
              <a:rPr lang="en-US" sz="2000" b="1" dirty="0"/>
              <a:t>, </a:t>
            </a:r>
            <a:r>
              <a:rPr lang="en-US" sz="2000" b="1" dirty="0" err="1"/>
              <a:t>WeekdayName</a:t>
            </a:r>
            <a:r>
              <a:rPr lang="en-US" sz="2000" b="1" dirty="0"/>
              <a:t> 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название месяца и дня недели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E427BB46-4915-D14C-4CBF-47DE06965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72750-263F-BA10-AA8A-DBB9ACFF8C1F}"/>
              </a:ext>
            </a:extLst>
          </p:cNvPr>
          <p:cNvSpPr txBox="1"/>
          <p:nvPr/>
        </p:nvSpPr>
        <p:spPr>
          <a:xfrm>
            <a:off x="4876799" y="1238250"/>
            <a:ext cx="42671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spcBef>
                <a:spcPts val="0"/>
              </a:spcBef>
              <a:spcAft>
                <a:spcPts val="0"/>
              </a:spcAft>
            </a:pPr>
            <a:endParaRPr lang="ru-RU" sz="1000" dirty="0">
              <a:solidFill>
                <a:schemeClr val="tx2">
                  <a:lumMod val="50000"/>
                </a:schemeClr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Time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sz="2000" b="0" dirty="0"/>
            </a:br>
            <a:r>
              <a:rPr lang="ru-RU" sz="2000" b="0" dirty="0"/>
              <a:t>текущее время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Hour, Minute, Second</a:t>
            </a:r>
            <a:br>
              <a:rPr lang="ru-RU" sz="1800" b="0" dirty="0"/>
            </a:br>
            <a:r>
              <a:rPr lang="ru-RU" sz="1800" b="0" dirty="0"/>
              <a:t>определение часов, минут и секунд по времени</a:t>
            </a:r>
            <a:endParaRPr lang="en-US" sz="1800" b="0" dirty="0"/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TimeValue</a:t>
            </a:r>
            <a:br>
              <a:rPr lang="ru-RU" sz="1800" b="0" dirty="0"/>
            </a:br>
            <a:r>
              <a:rPr lang="ru-RU" sz="1800" b="0" dirty="0">
                <a:solidFill>
                  <a:schemeClr val="tx1"/>
                </a:solidFill>
              </a:rPr>
              <a:t>возвращает время по строке</a:t>
            </a:r>
            <a:endParaRPr lang="en-US" sz="1800" b="0" dirty="0">
              <a:solidFill>
                <a:schemeClr val="tx1"/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br>
              <a:rPr lang="ru-RU" sz="1800" b="0" dirty="0"/>
            </a:br>
            <a:r>
              <a:rPr lang="ru-RU" sz="1800" b="0" dirty="0"/>
              <a:t>форматирование значения даты </a:t>
            </a:r>
            <a:br>
              <a:rPr lang="ru-RU" sz="1800" b="0" dirty="0"/>
            </a:br>
            <a:r>
              <a:rPr lang="ru-RU" sz="1800" b="0" dirty="0"/>
              <a:t>и времени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9D79F2B2-211F-31B2-A932-B245B586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633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44500" indent="0"/>
            <a:r>
              <a:rPr lang="ru-RU" altLang="ru-RU" sz="3600" dirty="0"/>
              <a:t>Терпения и удачи всем, кто </a:t>
            </a:r>
            <a:br>
              <a:rPr lang="ru-RU" altLang="ru-RU" sz="3600" dirty="0"/>
            </a:br>
            <a:r>
              <a:rPr lang="ru-RU" altLang="ru-RU" sz="3600" dirty="0"/>
              <a:t>связан с базами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2846" y="1237017"/>
            <a:ext cx="8691154" cy="5036783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54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Загнутый угол 1"/>
          <p:cNvSpPr/>
          <p:nvPr/>
        </p:nvSpPr>
        <p:spPr bwMode="auto">
          <a:xfrm>
            <a:off x="1123405" y="2221992"/>
            <a:ext cx="7561201" cy="3767328"/>
          </a:xfrm>
          <a:prstGeom prst="foldedCorner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800" dirty="0"/>
              <a:t>Валерий Иванович Артемьев</a:t>
            </a:r>
          </a:p>
          <a:p>
            <a:pPr algn="ctr">
              <a:spcAft>
                <a:spcPts val="600"/>
              </a:spcAft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МГТУ имени </a:t>
            </a:r>
            <a:r>
              <a:rPr lang="en-US" altLang="ru-RU" dirty="0">
                <a:solidFill>
                  <a:schemeClr val="bg2">
                    <a:lumMod val="75000"/>
                  </a:schemeClr>
                </a:solidFill>
              </a:rPr>
              <a:t>H.</a:t>
            </a: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Э. Баумана, кафедра ИУ-5</a:t>
            </a:r>
          </a:p>
          <a:p>
            <a:pPr algn="ctr">
              <a:spcBef>
                <a:spcPts val="600"/>
              </a:spcBef>
              <a:buNone/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Банк России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Департамент данных, проектов и процессов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viart@bmstu.ru</a:t>
            </a:r>
            <a:endParaRPr lang="ru-RU" alt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результатов запроса </a:t>
            </a:r>
            <a:br>
              <a:rPr lang="ru-RU" altLang="ru-RU" sz="3600" dirty="0">
                <a:latin typeface="+mn-lt"/>
              </a:rPr>
            </a:br>
            <a:r>
              <a:rPr lang="ru-RU" altLang="ru-RU" sz="3600" dirty="0">
                <a:latin typeface="+mn-lt"/>
              </a:rPr>
              <a:t>по одному выводимому полю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 *  FROM СОТРУДНИКИ 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ORDER BY [Дата рождения]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31071"/>
            <a:ext cx="8686799" cy="2912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6199" y="4984182"/>
            <a:ext cx="5257799" cy="1188018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всех данных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полю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Дата рождения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539750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212473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Сделайте список: ФИО, возраст, пенсионер, сортировка по дате рождения</a:t>
            </a:r>
          </a:p>
        </p:txBody>
      </p:sp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599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и ограничение вывода</a:t>
            </a:r>
            <a:br>
              <a:rPr lang="ru-RU" altLang="ru-RU" sz="3600" dirty="0">
                <a:latin typeface="+mn-lt"/>
              </a:rPr>
            </a:br>
            <a:r>
              <a:rPr lang="ru-RU" altLang="ru-RU" sz="3600" dirty="0">
                <a:latin typeface="+mn-lt"/>
              </a:rPr>
              <a:t>для выбора максимума/ минимума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720958" cy="4933950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TOP 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*  FROM СОТРУДНИКИ 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ORDER BY [Дата рождения];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4953405"/>
            <a:ext cx="5279766" cy="1218795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одной записи данных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полю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Дата рождения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539750">
              <a:lnSpc>
                <a:spcPct val="120000"/>
              </a:lnSpc>
            </a:pP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610599" cy="129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008" y="6197084"/>
            <a:ext cx="8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Сами выберите самого молодого по возрасту сотрудника</a:t>
            </a:r>
          </a:p>
        </p:txBody>
      </p:sp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297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для выбора нескольких минимальных значений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720958" cy="4962963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SELECT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TOP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*  FROM СОТРУДНИКИ 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ORDER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BY [Дата приёма]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DESC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199" y="4669270"/>
            <a:ext cx="5269991" cy="1514261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нескольких записей данных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полю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Дата приёма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] 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по убыванию</a:t>
            </a:r>
          </a:p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84" y="6208124"/>
            <a:ext cx="8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Добавьте к запросу вычисление стажа работы сотрудников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9" y="2133600"/>
            <a:ext cx="8576440" cy="1752600"/>
          </a:xfrm>
          <a:prstGeom prst="rect">
            <a:avLst/>
          </a:prstGeom>
        </p:spPr>
      </p:pic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421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списка по нескольким выводимым полям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78916" cy="4913709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 </a:t>
            </a:r>
            <a:r>
              <a:rPr lang="ru-RU" sz="1800" dirty="0">
                <a:solidFill>
                  <a:schemeClr val="tx1"/>
                </a:solidFill>
              </a:rPr>
              <a:t>Фамилия, Имя, Отчество, 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dirty="0">
                <a:solidFill>
                  <a:schemeClr val="tx1"/>
                </a:solidFill>
              </a:rPr>
              <a:t>Дата рождения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ru-RU" sz="1800" dirty="0">
                <a:solidFill>
                  <a:schemeClr val="tx1"/>
                </a:solidFill>
              </a:rPr>
              <a:t>СОТРУДНИКИ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ORDER BY 1, 2, 3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6075"/>
          <a:stretch/>
        </p:blipFill>
        <p:spPr>
          <a:xfrm>
            <a:off x="457200" y="1981200"/>
            <a:ext cx="7086600" cy="4177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5878" y="4644609"/>
            <a:ext cx="5438122" cy="1514261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нескольких полей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3-м первым полям с указанием их номеров в списке вывода</a:t>
            </a:r>
          </a:p>
          <a:p>
            <a:pPr marL="357188">
              <a:lnSpc>
                <a:spcPct val="120000"/>
              </a:lnSpc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201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Сортировка списка по нескольким невыбираемым полям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78916" cy="4933950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 </a:t>
            </a:r>
            <a:r>
              <a:rPr lang="ru-RU" sz="1800" dirty="0">
                <a:solidFill>
                  <a:schemeClr val="tx1"/>
                </a:solidFill>
              </a:rPr>
              <a:t>Фамилия, Имя, Отчество, </a:t>
            </a: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ru-RU" sz="1800" dirty="0">
                <a:solidFill>
                  <a:schemeClr val="tx1"/>
                </a:solidFill>
              </a:rPr>
              <a:t>СОТРУДНИКИ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ORDER BY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Пол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[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Дата рождения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8" y="2057400"/>
            <a:ext cx="5463717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4953405"/>
            <a:ext cx="5249916" cy="1218795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нескольких полей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невыбираемым полям</a:t>
            </a:r>
          </a:p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273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D5F1-571B-55E2-84D6-696C6705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D45BEEA-94CA-E17F-6E07-12E65B4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Сортировка списка по </a:t>
            </a:r>
            <a:r>
              <a:rPr lang="ru-RU" altLang="ru-RU" dirty="0" err="1">
                <a:latin typeface="+mn-lt"/>
              </a:rPr>
              <a:t>невыводимому</a:t>
            </a:r>
            <a:r>
              <a:rPr lang="ru-RU" altLang="ru-RU" dirty="0">
                <a:latin typeface="+mn-lt"/>
              </a:rPr>
              <a:t> полю и выводимому выражению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3783F1C-EE86-F1C1-C639-1FB5B34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78916" cy="4941073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SELECT </a:t>
            </a:r>
            <a:r>
              <a:rPr lang="ru-RU" sz="1800" dirty="0">
                <a:solidFill>
                  <a:schemeClr val="tx1"/>
                </a:solidFill>
              </a:rPr>
              <a:t>Фамилия, Имя, </a:t>
            </a:r>
            <a:r>
              <a:rPr lang="en-US" sz="1800" b="1" dirty="0">
                <a:solidFill>
                  <a:schemeClr val="tx1"/>
                </a:solidFill>
              </a:rPr>
              <a:t>Year</a:t>
            </a:r>
            <a:r>
              <a:rPr lang="en-US" sz="1800" dirty="0">
                <a:solidFill>
                  <a:schemeClr val="tx1"/>
                </a:solidFill>
              </a:rPr>
              <a:t>(Now)-</a:t>
            </a:r>
            <a:r>
              <a:rPr lang="en-US" sz="1800" b="1" dirty="0">
                <a:solidFill>
                  <a:schemeClr val="tx1"/>
                </a:solidFill>
              </a:rPr>
              <a:t>Year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  <a:r>
              <a:rPr lang="ru-RU" sz="1800" dirty="0">
                <a:solidFill>
                  <a:schemeClr val="tx1"/>
                </a:solidFill>
              </a:rPr>
              <a:t>Дата рождения])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ru-RU" sz="1800" dirty="0">
                <a:solidFill>
                  <a:schemeClr val="tx1"/>
                </a:solidFill>
              </a:rPr>
              <a:t>Возраст </a:t>
            </a: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ru-RU" sz="1800" dirty="0">
                <a:solidFill>
                  <a:schemeClr val="tx1"/>
                </a:solidFill>
              </a:rPr>
              <a:t>СОТРУДНИКИ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ORDER BY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Пол, 3;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985577A-8345-C51D-93D1-3D7B938D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2" y="2024193"/>
            <a:ext cx="4845208" cy="4128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4978809"/>
            <a:ext cx="5249916" cy="1218795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нескольких полей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Сортировка по невыбираемым полям</a:t>
            </a:r>
          </a:p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9051" y="2206207"/>
            <a:ext cx="3429001" cy="2623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sz="1000" dirty="0"/>
          </a:p>
          <a:p>
            <a:pPr marL="265113"/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MS Access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в списке сортировки нельзя ссылаться на псевдонимы, только  на номера выводимых элементов или на поля с одинаковым порядком следования. В примере можно заменить 3 на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Дата рождения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948558" y="6197604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Составьте список юбиляров, возраст которых кратен 10</a:t>
            </a:r>
          </a:p>
        </p:txBody>
      </p:sp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181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73537</TotalTime>
  <Pages>22</Pages>
  <Words>2443</Words>
  <Application>Microsoft Office PowerPoint</Application>
  <PresentationFormat>Экран (4:3)</PresentationFormat>
  <Paragraphs>385</Paragraphs>
  <Slides>34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Symbol</vt:lpstr>
      <vt:lpstr>Times</vt:lpstr>
      <vt:lpstr>Wingdings</vt:lpstr>
      <vt:lpstr>2004_Gartner_PPT_one_template</vt:lpstr>
      <vt:lpstr>Базы данных  A4. Сортировка и фильтрация  данных в SQL  </vt:lpstr>
      <vt:lpstr>Сортировка данных ORDER BY</vt:lpstr>
      <vt:lpstr>Примеры сортировки выбранных данных</vt:lpstr>
      <vt:lpstr>Сортировка результатов запроса  по одному выводимому полю</vt:lpstr>
      <vt:lpstr>Сортировка и ограничение вывода для выбора максимума/ минимума</vt:lpstr>
      <vt:lpstr>Сортировка для выбора нескольких минимальных значений</vt:lpstr>
      <vt:lpstr>Сортировка списка по нескольким выводимым полям</vt:lpstr>
      <vt:lpstr>Сортировка списка по нескольким невыбираемым полям</vt:lpstr>
      <vt:lpstr>Сортировка списка по невыводимому полю и выводимому выражению</vt:lpstr>
      <vt:lpstr>Специальная сортировка данных</vt:lpstr>
      <vt:lpstr>Разбор решения примеров по простым запросам и сортировке данных</vt:lpstr>
      <vt:lpstr>Выборка данных по фильтрам WHERE</vt:lpstr>
      <vt:lpstr>Простые сравнения в фильтрах</vt:lpstr>
      <vt:lpstr>Фильтр на равенство со строкой</vt:lpstr>
      <vt:lpstr>Фильтр на неравенство со строкой</vt:lpstr>
      <vt:lpstr>Фильтр со сравнением дат</vt:lpstr>
      <vt:lpstr>Сравнение интервалов дат</vt:lpstr>
      <vt:lpstr>Числовое сравнение со строковой функцией</vt:lpstr>
      <vt:lpstr>Логические выражения в фильтрах</vt:lpstr>
      <vt:lpstr>Фильтр по логическому полю  с отрицанием</vt:lpstr>
      <vt:lpstr>Фильтр с логическим выражением AND</vt:lpstr>
      <vt:lpstr>Фильтр с логическим выражением OR</vt:lpstr>
      <vt:lpstr>Фильтр со сложным логическим выражением </vt:lpstr>
      <vt:lpstr>Специальные фильтры в SELECT </vt:lpstr>
      <vt:lpstr>Фильтр IN со списком значений</vt:lpstr>
      <vt:lpstr>Фильтр BETWEEN с диапазоном значений</vt:lpstr>
      <vt:lpstr>Образцы с метасимволами в LIKE</vt:lpstr>
      <vt:lpstr>Типовые образцы в фильтре LIKE</vt:lpstr>
      <vt:lpstr>Фильтр LIKE с простым образцом</vt:lpstr>
      <vt:lpstr>Фильтр LIKE, применённый к дате (1)</vt:lpstr>
      <vt:lpstr>Фильтр LIKE, применённый к дате (2)</vt:lpstr>
      <vt:lpstr>Строковые функции в запросах</vt:lpstr>
      <vt:lpstr>Функции даты и времени в запросах</vt:lpstr>
      <vt:lpstr>Терпения и удачи всем, кто  связан с базами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Valery Artemyev</cp:lastModifiedBy>
  <cp:revision>1051</cp:revision>
  <cp:lastPrinted>2025-02-24T11:02:28Z</cp:lastPrinted>
  <dcterms:created xsi:type="dcterms:W3CDTF">2003-12-29T16:42:05Z</dcterms:created>
  <dcterms:modified xsi:type="dcterms:W3CDTF">2025-03-10T12:47:26Z</dcterms:modified>
</cp:coreProperties>
</file>