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448" r:id="rId2"/>
    <p:sldId id="681" r:id="rId3"/>
    <p:sldId id="667" r:id="rId4"/>
    <p:sldId id="671" r:id="rId5"/>
    <p:sldId id="679" r:id="rId6"/>
    <p:sldId id="673" r:id="rId7"/>
    <p:sldId id="674" r:id="rId8"/>
    <p:sldId id="675" r:id="rId9"/>
    <p:sldId id="676" r:id="rId10"/>
    <p:sldId id="680" r:id="rId11"/>
    <p:sldId id="664" r:id="rId12"/>
    <p:sldId id="683" r:id="rId13"/>
    <p:sldId id="687" r:id="rId14"/>
    <p:sldId id="685" r:id="rId15"/>
    <p:sldId id="686" r:id="rId16"/>
    <p:sldId id="690" r:id="rId17"/>
    <p:sldId id="700" r:id="rId18"/>
    <p:sldId id="691" r:id="rId19"/>
    <p:sldId id="699" r:id="rId20"/>
    <p:sldId id="697" r:id="rId21"/>
    <p:sldId id="701" r:id="rId22"/>
    <p:sldId id="694" r:id="rId23"/>
    <p:sldId id="695" r:id="rId24"/>
    <p:sldId id="696" r:id="rId25"/>
    <p:sldId id="698" r:id="rId26"/>
    <p:sldId id="702" r:id="rId27"/>
    <p:sldId id="689" r:id="rId28"/>
    <p:sldId id="482" r:id="rId29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3492" userDrawn="1">
          <p15:clr>
            <a:srgbClr val="A4A3A4"/>
          </p15:clr>
        </p15:guide>
        <p15:guide id="4" pos="4558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268">
          <p15:clr>
            <a:srgbClr val="A4A3A4"/>
          </p15:clr>
        </p15:guide>
        <p15:guide id="2" pos="37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ьев Валерий Иванович" initials="АВИ" lastIdx="3" clrIdx="0">
    <p:extLst>
      <p:ext uri="{19B8F6BF-5375-455C-9EA6-DF929625EA0E}">
        <p15:presenceInfo xmlns:p15="http://schemas.microsoft.com/office/powerpoint/2012/main" userId="S-1-5-21-340576085-3929279038-2991976684-5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FFFF"/>
    <a:srgbClr val="000000"/>
    <a:srgbClr val="E2B700"/>
    <a:srgbClr val="71B0FF"/>
    <a:srgbClr val="48599F"/>
    <a:srgbClr val="99CC00"/>
    <a:srgbClr val="BDFFBD"/>
    <a:srgbClr val="99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1593"/>
        <p:guide pos="340"/>
        <p:guide pos="3492"/>
        <p:guide pos="4558"/>
        <p:guide orient="horz" pos="3952"/>
      </p:guideLst>
    </p:cSldViewPr>
  </p:slideViewPr>
  <p:outlineViewPr>
    <p:cViewPr>
      <p:scale>
        <a:sx n="33" d="100"/>
        <a:sy n="33" d="100"/>
      </p:scale>
      <p:origin x="0" y="-32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606"/>
      </p:cViewPr>
      <p:guideLst>
        <p:guide orient="horz" pos="7268"/>
        <p:guide pos="37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3" Type="http://schemas.openxmlformats.org/officeDocument/2006/relationships/slide" Target="slides/slide5.xml"/><Relationship Id="rId21" Type="http://schemas.openxmlformats.org/officeDocument/2006/relationships/slide" Target="slides/slide23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gray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gray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gray">
          <a:xfrm>
            <a:off x="3852863" y="9431338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/>
            </a:lvl1pPr>
          </a:lstStyle>
          <a:p>
            <a:pPr>
              <a:defRPr/>
            </a:pPr>
            <a:fld id="{A149B7EA-1D08-45B6-A8B4-1AA10885C95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"/>
          <p:cNvSpPr>
            <a:spLocks noChangeShapeType="1"/>
          </p:cNvSpPr>
          <p:nvPr/>
        </p:nvSpPr>
        <p:spPr bwMode="gray">
          <a:xfrm>
            <a:off x="147638" y="365125"/>
            <a:ext cx="645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5250" y="6129338"/>
            <a:ext cx="6605588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7" tIns="47586" rIns="93587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00" name="Line 11"/>
          <p:cNvSpPr>
            <a:spLocks noChangeShapeType="1"/>
          </p:cNvSpPr>
          <p:nvPr/>
        </p:nvSpPr>
        <p:spPr bwMode="gray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101" name="Group 45"/>
          <p:cNvGrpSpPr>
            <a:grpSpLocks/>
          </p:cNvGrpSpPr>
          <p:nvPr/>
        </p:nvGrpSpPr>
        <p:grpSpPr bwMode="auto">
          <a:xfrm>
            <a:off x="203200" y="9420225"/>
            <a:ext cx="6367463" cy="457200"/>
            <a:chOff x="131" y="5542"/>
            <a:chExt cx="4122" cy="269"/>
          </a:xfrm>
        </p:grpSpPr>
        <p:sp>
          <p:nvSpPr>
            <p:cNvPr id="4107" name="Line 12"/>
            <p:cNvSpPr>
              <a:spLocks noChangeShapeType="1"/>
            </p:cNvSpPr>
            <p:nvPr/>
          </p:nvSpPr>
          <p:spPr bwMode="gray">
            <a:xfrm>
              <a:off x="131" y="5545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gray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438" name="Rectangle 19"/>
          <p:cNvSpPr>
            <a:spLocks noChangeArrowheads="1"/>
          </p:cNvSpPr>
          <p:nvPr/>
        </p:nvSpPr>
        <p:spPr bwMode="gray">
          <a:xfrm>
            <a:off x="107950" y="58738"/>
            <a:ext cx="46767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8439" name="Text Box 27"/>
          <p:cNvSpPr txBox="1">
            <a:spLocks noChangeArrowheads="1"/>
          </p:cNvSpPr>
          <p:nvPr/>
        </p:nvSpPr>
        <p:spPr bwMode="gray">
          <a:xfrm>
            <a:off x="58738" y="33338"/>
            <a:ext cx="6640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366" tIns="45683" rIns="91366" bIns="45683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200">
                <a:cs typeface="+mn-cs"/>
              </a:rPr>
              <a:t>Построение многомерных моделей показателей банковской отчетности</a:t>
            </a:r>
            <a:endParaRPr lang="en-US" altLang="ru-RU" sz="1200">
              <a:cs typeface="+mn-cs"/>
            </a:endParaRPr>
          </a:p>
        </p:txBody>
      </p:sp>
      <p:sp>
        <p:nvSpPr>
          <p:cNvPr id="18440" name="Rectangle 31"/>
          <p:cNvSpPr>
            <a:spLocks noChangeArrowheads="1"/>
          </p:cNvSpPr>
          <p:nvPr/>
        </p:nvSpPr>
        <p:spPr bwMode="gray">
          <a:xfrm>
            <a:off x="6035675" y="9642475"/>
            <a:ext cx="427038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8000"/>
              </a:lnSpc>
              <a:defRPr/>
            </a:pPr>
            <a:r>
              <a:rPr lang="ru-RU" altLang="ru-RU" sz="1000"/>
              <a:t>Стр</a:t>
            </a:r>
            <a:r>
              <a:rPr lang="en-US" altLang="ru-RU" sz="1000"/>
              <a:t> </a:t>
            </a:r>
            <a:fld id="{A4C8B977-8265-4DEF-B87B-2490758BACF3}" type="slidenum">
              <a:rPr lang="en-US" altLang="ru-RU" sz="1000" smtClean="0"/>
              <a:pPr algn="ctr">
                <a:lnSpc>
                  <a:spcPct val="108000"/>
                </a:lnSpc>
                <a:defRPr/>
              </a:pPr>
              <a:t>‹#›</a:t>
            </a:fld>
            <a:endParaRPr lang="en-US" altLang="ru-RU" sz="1000"/>
          </a:p>
        </p:txBody>
      </p:sp>
      <p:sp>
        <p:nvSpPr>
          <p:cNvPr id="4105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27050" y="1500188"/>
            <a:ext cx="5737225" cy="430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42" name="Rectangle 43"/>
          <p:cNvSpPr>
            <a:spLocks noChangeArrowheads="1"/>
          </p:cNvSpPr>
          <p:nvPr/>
        </p:nvSpPr>
        <p:spPr bwMode="gray">
          <a:xfrm>
            <a:off x="111125" y="9399588"/>
            <a:ext cx="44021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ru-RU" sz="900" b="0">
                <a:cs typeface="+mn-cs"/>
              </a:rPr>
              <a:t>© 200</a:t>
            </a:r>
            <a:r>
              <a:rPr lang="ru-RU" altLang="ru-RU" sz="900" b="0">
                <a:cs typeface="+mn-cs"/>
              </a:rPr>
              <a:t>6 Артемьев В.И. (Главный центр информатизации Банка России)</a:t>
            </a:r>
            <a:endParaRPr lang="en-US" altLang="ru-RU" sz="900" b="0">
              <a:solidFill>
                <a:srgbClr val="0000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-52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204788" y="161925"/>
            <a:ext cx="6337300" cy="57150"/>
            <a:chOff x="133" y="96"/>
            <a:chExt cx="4101" cy="33"/>
          </a:xfrm>
        </p:grpSpPr>
        <p:sp>
          <p:nvSpPr>
            <p:cNvPr id="7180" name="Rectangle 4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ru-RU" altLang="ru-RU" sz="2400">
                <a:latin typeface="Arial" panose="020B0604020202020204" pitchFamily="34" charset="0"/>
              </a:endParaRPr>
            </a:p>
          </p:txBody>
        </p:sp>
        <p:sp>
          <p:nvSpPr>
            <p:cNvPr id="7181" name="Line 5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38113" y="6264275"/>
            <a:ext cx="63515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8" tIns="25377" rIns="65028" bIns="25377">
            <a:spAutoFit/>
          </a:bodyPr>
          <a:lstStyle>
            <a:lvl1pPr marL="3657600" indent="-3657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Рабочая группа по КПБС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Москва, Банк России (СЭД)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Октябрь 2006 года</a:t>
            </a:r>
            <a:endParaRPr lang="en-US" altLang="ru-RU" sz="180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ru-RU" b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295275" y="3376613"/>
            <a:ext cx="631825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2813">
              <a:lnSpc>
                <a:spcPct val="90000"/>
              </a:lnSpc>
              <a:defRPr/>
            </a:pPr>
            <a:r>
              <a:rPr lang="ru-RU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Построение многомерных моделей показателей банковской отчетности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 </a:t>
            </a:r>
          </a:p>
          <a:p>
            <a:pPr algn="ctr" defTabSz="912813">
              <a:lnSpc>
                <a:spcPct val="90000"/>
              </a:lnSpc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 defTabSz="912813">
              <a:lnSpc>
                <a:spcPct val="90000"/>
              </a:lnSpc>
              <a:defRPr/>
            </a:pPr>
            <a:endParaRPr lang="ru-RU" sz="1800">
              <a:latin typeface="Arial" charset="0"/>
              <a:cs typeface="+mn-cs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390650" y="9486900"/>
            <a:ext cx="5080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ru-RU" altLang="ru-RU" sz="800" b="0">
                <a:latin typeface="Arial" panose="020B0604020202020204" pitchFamily="34" charset="0"/>
              </a:rPr>
              <a:t>Этот материал может быть использован при разрешении автора </a:t>
            </a:r>
            <a:r>
              <a:rPr lang="en-US" altLang="ru-RU" sz="800" b="0">
                <a:latin typeface="Arial" panose="020B0604020202020204" pitchFamily="34" charset="0"/>
              </a:rPr>
              <a:t>art@gci.cbr.ru</a:t>
            </a:r>
            <a:endParaRPr lang="en-US" altLang="ru-RU" b="0">
              <a:latin typeface="Arial" panose="020B0604020202020204" pitchFamily="34" charset="0"/>
            </a:endParaRPr>
          </a:p>
        </p:txBody>
      </p: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203200" y="9420225"/>
            <a:ext cx="6367463" cy="457200"/>
            <a:chOff x="131" y="5542"/>
            <a:chExt cx="4122" cy="269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175" name="Line 12"/>
          <p:cNvSpPr>
            <a:spLocks noChangeShapeType="1"/>
          </p:cNvSpPr>
          <p:nvPr/>
        </p:nvSpPr>
        <p:spPr bwMode="auto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4108450" y="5343525"/>
            <a:ext cx="142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ru-RU" altLang="ru-RU" sz="2400">
              <a:latin typeface="Arial" panose="020B0604020202020204" pitchFamily="34" charset="0"/>
            </a:endParaRPr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4344988" y="6308725"/>
            <a:ext cx="22336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Артемьев Валерий </a:t>
            </a:r>
            <a:br>
              <a:rPr lang="ru-RU" altLang="ru-RU" sz="1400">
                <a:latin typeface="Arial" panose="020B0604020202020204" pitchFamily="34" charset="0"/>
              </a:rPr>
            </a:br>
            <a:r>
              <a:rPr lang="ru-RU" altLang="ru-RU" sz="1400">
                <a:latin typeface="Arial" panose="020B0604020202020204" pitchFamily="34" charset="0"/>
              </a:rPr>
              <a:t>Иванович (ГЦИ)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© 2006</a:t>
            </a:r>
            <a:endParaRPr lang="en-US" altLang="ru-RU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72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6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41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46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679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21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51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6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ltGray">
          <a:xfrm>
            <a:off x="0" y="0"/>
            <a:ext cx="91440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4114800"/>
            <a:ext cx="9144000" cy="2743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96875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gray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" name="Picture 27" descr="title pic samp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"/>
          <a:stretch>
            <a:fillRect/>
          </a:stretch>
        </p:blipFill>
        <p:spPr bwMode="auto">
          <a:xfrm>
            <a:off x="0" y="2289175"/>
            <a:ext cx="9144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gray">
          <a:xfrm>
            <a:off x="0" y="2286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1061"/>
          <p:cNvSpPr>
            <a:spLocks noChangeArrowheads="1"/>
          </p:cNvSpPr>
          <p:nvPr userDrawn="1"/>
        </p:nvSpPr>
        <p:spPr bwMode="auto">
          <a:xfrm>
            <a:off x="100013" y="4168775"/>
            <a:ext cx="9043987" cy="2239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Московский государственный технический университет </a:t>
            </a:r>
            <a:br>
              <a:rPr lang="ru-RU" altLang="ru-RU" b="0" dirty="0">
                <a:solidFill>
                  <a:srgbClr val="990033"/>
                </a:solidFill>
                <a:cs typeface="+mn-cs"/>
              </a:rPr>
            </a:br>
            <a:r>
              <a:rPr lang="ru-RU" altLang="ru-RU" b="0" dirty="0">
                <a:solidFill>
                  <a:srgbClr val="990033"/>
                </a:solidFill>
                <a:cs typeface="+mn-cs"/>
              </a:rPr>
              <a:t>имени Н.Э. Баумана</a:t>
            </a:r>
            <a:endParaRPr lang="ru-RU" altLang="ru-RU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endParaRPr lang="ru-RU" altLang="ru-RU" sz="1200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990033"/>
                </a:solidFill>
                <a:cs typeface="+mn-cs"/>
              </a:rPr>
              <a:t>Факультет ИБМ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        Артемьев Валерий Иванович </a:t>
            </a:r>
            <a:r>
              <a:rPr lang="ru-RU" altLang="ru-RU" b="0" dirty="0">
                <a:solidFill>
                  <a:srgbClr val="990033"/>
                </a:solidFill>
                <a:cs typeface="Arial" charset="0"/>
              </a:rPr>
              <a:t>©</a:t>
            </a:r>
            <a:r>
              <a:rPr lang="ru-RU" altLang="ru-RU" b="0" dirty="0">
                <a:solidFill>
                  <a:srgbClr val="990033"/>
                </a:solidFill>
                <a:cs typeface="+mn-cs"/>
              </a:rPr>
              <a:t> 2025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 userDrawn="1"/>
        </p:nvSpPr>
        <p:spPr bwMode="auto">
          <a:xfrm>
            <a:off x="293688" y="5583238"/>
            <a:ext cx="1782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800" b="0" dirty="0" err="1">
                <a:solidFill>
                  <a:srgbClr val="990033"/>
                </a:solidFill>
                <a:cs typeface="+mn-cs"/>
              </a:rPr>
              <a:t>Фев</a:t>
            </a:r>
            <a:r>
              <a:rPr lang="ru-RU" altLang="ru-RU" sz="1800" b="0" dirty="0">
                <a:solidFill>
                  <a:srgbClr val="990033"/>
                </a:solidFill>
                <a:cs typeface="+mn-cs"/>
              </a:rPr>
              <a:t> 2025 года </a:t>
            </a:r>
            <a:endParaRPr lang="ru-RU" altLang="ru-RU" dirty="0">
              <a:cs typeface="+mn-cs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915275" y="5491163"/>
            <a:ext cx="10572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ru-RU" sz="1800" b="0" dirty="0">
                <a:solidFill>
                  <a:srgbClr val="990033"/>
                </a:solidFill>
                <a:latin typeface="Arial" charset="0"/>
                <a:cs typeface="+mn-cs"/>
              </a:rPr>
              <a:t>Москва</a:t>
            </a:r>
            <a:r>
              <a:rPr lang="ru-RU" dirty="0">
                <a:solidFill>
                  <a:srgbClr val="990033"/>
                </a:solidFill>
                <a:latin typeface="Arial" charset="0"/>
                <a:cs typeface="+mn-cs"/>
              </a:rPr>
              <a:t> </a:t>
            </a:r>
            <a:endParaRPr lang="ru-RU" sz="1400" dirty="0">
              <a:solidFill>
                <a:srgbClr val="FFFF66"/>
              </a:solidFill>
              <a:effectDag name="">
                <a:cont type="tree" name="">
                  <a:effect ref="fillLine"/>
                  <a:outerShdw dist="38100" dir="13500000" algn="br">
                    <a:srgbClr val="FFFF99"/>
                  </a:outerShdw>
                </a:cont>
                <a:cont type="tree" name="">
                  <a:effect ref="fillLine"/>
                  <a:outerShdw dist="38100" dir="2700000" algn="tl">
                    <a:srgbClr val="99983D"/>
                  </a:outerShdw>
                </a:cont>
                <a:effect ref="fillLine"/>
              </a:effectDag>
              <a:latin typeface="Arial" charset="0"/>
              <a:cs typeface="+mn-cs"/>
            </a:endParaRP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311150"/>
            <a:ext cx="9144000" cy="105568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2395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445FF-375A-4F2F-B0D2-9B85F66A14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1974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58388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58388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93AB-4634-4B50-A43C-D5600A690C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9443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29150" y="1447800"/>
            <a:ext cx="4019550" cy="2144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29150" y="3744913"/>
            <a:ext cx="4019550" cy="214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A2CB5-FC9A-47A3-9897-65B830A5DA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0392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6A1C-A41A-4E0A-AD0A-E371F61720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6130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0C58-0818-4B3C-822A-0E0DC6A1F7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0467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1BFA-05A2-47A7-96DC-4A9AEAE18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2123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1984-A732-4E36-BC90-CE93A53943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0654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F70F-294E-4C26-BE49-BAD542931A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016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EEC0E-674D-4422-87D5-B46285E99C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9419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7FA9-112D-495B-9401-B6C9F051D9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69637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4D4-87A7-4F2A-B5C2-5A5BD6892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72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D89CE-6C1E-4AAB-A96C-5349ED62ED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5958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1139825"/>
            <a:ext cx="9144000" cy="5718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915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0" y="1155700"/>
            <a:ext cx="9144000" cy="73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gray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4078288" y="54864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ru-RU" altLang="ru-RU">
              <a:cs typeface="+mn-cs"/>
            </a:endParaRPr>
          </a:p>
        </p:txBody>
      </p:sp>
      <p:sp>
        <p:nvSpPr>
          <p:cNvPr id="27957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33B0A099-821F-44A5-8C48-A10B3D63B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7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ransition/>
  <p:hf hdr="0" dt="0"/>
  <p:txStyles>
    <p:titleStyle>
      <a:lvl1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2pPr>
      <a:lvl3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3pPr>
      <a:lvl4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4pPr>
      <a:lvl5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5pPr>
      <a:lvl6pPr marL="8318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6pPr>
      <a:lvl7pPr marL="12890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7pPr>
      <a:lvl8pPr marL="17462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8pPr>
      <a:lvl9pPr marL="22034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8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–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•"/>
        <a:defRPr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50000"/>
        <a:buFont typeface="Wingdings" panose="05000000000000000000" pitchFamily="2" charset="2"/>
        <a:buChar char="n"/>
        <a:defRPr sz="1600">
          <a:solidFill>
            <a:srgbClr val="99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" y="0"/>
            <a:ext cx="9098280" cy="2368296"/>
          </a:xfrm>
          <a:solidFill>
            <a:srgbClr val="FF9900"/>
          </a:solidFill>
        </p:spPr>
        <p:txBody>
          <a:bodyPr/>
          <a:lstStyle/>
          <a:p>
            <a:pPr marL="357188" indent="0" algn="l">
              <a:spcBef>
                <a:spcPts val="1200"/>
              </a:spcBef>
              <a:spcAft>
                <a:spcPts val="0"/>
              </a:spcAft>
            </a:pPr>
            <a: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  <a:t>Базы данных</a:t>
            </a:r>
            <a:br>
              <a:rPr lang="ru-RU" altLang="ru-RU" sz="4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altLang="ru-RU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A1.</a:t>
            </a:r>
            <a:r>
              <a:rPr lang="en-US" altLang="ru-RU" sz="4400" dirty="0">
                <a:solidFill>
                  <a:srgbClr val="800000"/>
                </a:solidFill>
              </a:rPr>
              <a:t>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Введение в базы данных</a:t>
            </a:r>
            <a:b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alt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7B9-D479-8D3D-D162-67DDC340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CE1299-8A89-10FD-6F9F-ECB8AD5FB107}"/>
              </a:ext>
            </a:extLst>
          </p:cNvPr>
          <p:cNvSpPr/>
          <p:nvPr/>
        </p:nvSpPr>
        <p:spPr bwMode="auto">
          <a:xfrm>
            <a:off x="461047" y="1231649"/>
            <a:ext cx="8044838" cy="504968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A1D4D04A-F51E-273C-57E3-6B27A3F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/>
              <a:t>Роли при создании </a:t>
            </a:r>
            <a:r>
              <a:rPr lang="ru-RU" altLang="ru-RU" sz="3600" dirty="0">
                <a:latin typeface="+mn-lt"/>
              </a:rPr>
              <a:t>БД и приложения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905410A-CC0F-0BDE-134C-99A78B475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11E19-FC51-2C61-6E71-48DFEC1FFB6F}"/>
              </a:ext>
            </a:extLst>
          </p:cNvPr>
          <p:cNvSpPr/>
          <p:nvPr/>
        </p:nvSpPr>
        <p:spPr bwMode="auto">
          <a:xfrm>
            <a:off x="1464185" y="1883595"/>
            <a:ext cx="3082413" cy="81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Система управления базами данных (СУБД)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D5718BD-B6B1-C20F-9771-DAECCD042415}"/>
              </a:ext>
            </a:extLst>
          </p:cNvPr>
          <p:cNvSpPr/>
          <p:nvPr/>
        </p:nvSpPr>
        <p:spPr bwMode="auto">
          <a:xfrm>
            <a:off x="1490712" y="3122563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latin typeface="Arial" charset="0"/>
              </a:rPr>
              <a:t>Данные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118A26-FA69-4EE7-9B70-3791FE1B1167}"/>
              </a:ext>
            </a:extLst>
          </p:cNvPr>
          <p:cNvSpPr/>
          <p:nvPr/>
        </p:nvSpPr>
        <p:spPr bwMode="auto">
          <a:xfrm>
            <a:off x="3145502" y="3122563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Мета-данные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3C4276-3A51-19B2-DB6E-4E991C72A5DD}"/>
              </a:ext>
            </a:extLst>
          </p:cNvPr>
          <p:cNvSpPr/>
          <p:nvPr/>
        </p:nvSpPr>
        <p:spPr bwMode="auto">
          <a:xfrm>
            <a:off x="1237019" y="1551527"/>
            <a:ext cx="3465871" cy="28611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1324393" y="1355738"/>
            <a:ext cx="232054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Система баз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4F98F4-BF37-22E3-97AA-5B1A9C5DA320}"/>
              </a:ext>
            </a:extLst>
          </p:cNvPr>
          <p:cNvSpPr/>
          <p:nvPr/>
        </p:nvSpPr>
        <p:spPr bwMode="auto">
          <a:xfrm>
            <a:off x="1101405" y="4434880"/>
            <a:ext cx="3706818" cy="462755"/>
          </a:xfrm>
          <a:prstGeom prst="rect">
            <a:avLst/>
          </a:prstGeom>
          <a:solidFill>
            <a:srgbClr val="48599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Сервер БД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C99D1DF-1FA8-8717-7A15-564FEAFD79AB}"/>
              </a:ext>
            </a:extLst>
          </p:cNvPr>
          <p:cNvSpPr/>
          <p:nvPr/>
        </p:nvSpPr>
        <p:spPr bwMode="auto">
          <a:xfrm>
            <a:off x="1237019" y="4167170"/>
            <a:ext cx="3465870" cy="375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Операционная система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9670D-01C9-30CE-10C4-D01D79C221A5}"/>
              </a:ext>
            </a:extLst>
          </p:cNvPr>
          <p:cNvSpPr txBox="1"/>
          <p:nvPr/>
        </p:nvSpPr>
        <p:spPr>
          <a:xfrm>
            <a:off x="638115" y="6180916"/>
            <a:ext cx="777436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57188"/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Новые роли: аналитики и исследователи данных, инженер по данным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389889" y="2808234"/>
            <a:ext cx="3227832" cy="116026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Стрелка: вверх-вниз 19">
            <a:extLst>
              <a:ext uri="{FF2B5EF4-FFF2-40B4-BE49-F238E27FC236}">
                <a16:creationId xmlns:a16="http://schemas.microsoft.com/office/drawing/2014/main" id="{AD759BBC-517F-FF0E-FCA7-DC6CD8FBEBFC}"/>
              </a:ext>
            </a:extLst>
          </p:cNvPr>
          <p:cNvSpPr/>
          <p:nvPr/>
        </p:nvSpPr>
        <p:spPr bwMode="auto">
          <a:xfrm>
            <a:off x="2021654" y="2615497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DE863BF9-6B0E-B9BF-AACA-C1FC51787D0A}"/>
              </a:ext>
            </a:extLst>
          </p:cNvPr>
          <p:cNvSpPr/>
          <p:nvPr/>
        </p:nvSpPr>
        <p:spPr bwMode="auto">
          <a:xfrm>
            <a:off x="3650986" y="2620958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992" y="2808234"/>
            <a:ext cx="156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База данных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F17059B-211F-52E2-2843-79DCB9CE9B3D}"/>
              </a:ext>
            </a:extLst>
          </p:cNvPr>
          <p:cNvSpPr/>
          <p:nvPr/>
        </p:nvSpPr>
        <p:spPr bwMode="auto">
          <a:xfrm>
            <a:off x="3593254" y="5526661"/>
            <a:ext cx="4667588" cy="5561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Инструменты, языки программирования,</a:t>
            </a:r>
            <a:r>
              <a:rPr kumimoji="0" lang="ru-RU" sz="1800" b="0" i="0" u="none" strike="noStrike" cap="none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 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 библиотеки и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framework</a:t>
            </a: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и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844887" y="1531241"/>
            <a:ext cx="3415955" cy="2401664"/>
            <a:chOff x="4844887" y="1531241"/>
            <a:chExt cx="3415955" cy="2401664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92D292A7-5618-98BF-5FF9-A2354292FA0B}"/>
                </a:ext>
              </a:extLst>
            </p:cNvPr>
            <p:cNvGrpSpPr/>
            <p:nvPr/>
          </p:nvGrpSpPr>
          <p:grpSpPr>
            <a:xfrm>
              <a:off x="5378762" y="1919822"/>
              <a:ext cx="2569910" cy="1557764"/>
              <a:chOff x="4951766" y="2534162"/>
              <a:chExt cx="2569910" cy="1557764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A0D49045-C015-AE31-694B-E51B1A3640DE}"/>
                  </a:ext>
                </a:extLst>
              </p:cNvPr>
              <p:cNvSpPr/>
              <p:nvPr/>
            </p:nvSpPr>
            <p:spPr bwMode="auto">
              <a:xfrm>
                <a:off x="4951766" y="3620728"/>
                <a:ext cx="2569910" cy="471198"/>
              </a:xfrm>
              <a:prstGeom prst="rect">
                <a:avLst/>
              </a:prstGeom>
              <a:solidFill>
                <a:srgbClr val="48599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 Narrow" panose="020B0606020202030204" pitchFamily="34" charset="0"/>
                  </a:rPr>
                  <a:t>Рабочая станция</a:t>
                </a:r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64A1D776-8031-761C-ECD2-14E7BC834F3F}"/>
                  </a:ext>
                </a:extLst>
              </p:cNvPr>
              <p:cNvSpPr/>
              <p:nvPr/>
            </p:nvSpPr>
            <p:spPr bwMode="auto">
              <a:xfrm>
                <a:off x="5098537" y="3268810"/>
                <a:ext cx="2270074" cy="43302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Narrow" panose="020B0606020202030204" pitchFamily="34" charset="0"/>
                  </a:rPr>
                  <a:t>Операционная система</a:t>
                </a:r>
              </a:p>
            </p:txBody>
          </p:sp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8B501831-1B68-5840-7187-14C164D69B31}"/>
                  </a:ext>
                </a:extLst>
              </p:cNvPr>
              <p:cNvSpPr/>
              <p:nvPr/>
            </p:nvSpPr>
            <p:spPr bwMode="auto">
              <a:xfrm>
                <a:off x="5098537" y="2534162"/>
                <a:ext cx="2270074" cy="79896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Прикладная программа</a:t>
                </a:r>
              </a:p>
            </p:txBody>
          </p:sp>
        </p:grp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9D86F9D5-F0BC-3422-4FB2-DE8E9EC4F327}"/>
                </a:ext>
              </a:extLst>
            </p:cNvPr>
            <p:cNvSpPr/>
            <p:nvPr/>
          </p:nvSpPr>
          <p:spPr bwMode="auto">
            <a:xfrm>
              <a:off x="5319002" y="3148219"/>
              <a:ext cx="2569910" cy="471198"/>
            </a:xfrm>
            <a:prstGeom prst="rect">
              <a:avLst/>
            </a:prstGeom>
            <a:solidFill>
              <a:srgbClr val="48599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anose="020B0606020202030204" pitchFamily="34" charset="0"/>
                </a:rPr>
                <a:t>Компьютер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7BE57CD-BB52-15DC-45B1-76FF204595B9}"/>
                </a:ext>
              </a:extLst>
            </p:cNvPr>
            <p:cNvSpPr/>
            <p:nvPr/>
          </p:nvSpPr>
          <p:spPr bwMode="auto">
            <a:xfrm>
              <a:off x="5465773" y="2796301"/>
              <a:ext cx="2270074" cy="4330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Операционная система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F17059B-211F-52E2-2843-79DCB9CE9B3D}"/>
                </a:ext>
              </a:extLst>
            </p:cNvPr>
            <p:cNvSpPr/>
            <p:nvPr/>
          </p:nvSpPr>
          <p:spPr bwMode="auto">
            <a:xfrm>
              <a:off x="5465773" y="2061653"/>
              <a:ext cx="2270074" cy="798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Прикладная программа</a:t>
              </a:r>
            </a:p>
          </p:txBody>
        </p:sp>
        <p:sp>
          <p:nvSpPr>
            <p:cNvPr id="12" name="Прямоугольник 11"/>
            <p:cNvSpPr/>
            <p:nvPr/>
          </p:nvSpPr>
          <p:spPr bwMode="auto">
            <a:xfrm>
              <a:off x="4844887" y="1531241"/>
              <a:ext cx="3415955" cy="24016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4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4471681" y="2055158"/>
            <a:ext cx="1053852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6588282" y="1371863"/>
            <a:ext cx="151117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Приложения</a:t>
            </a:r>
          </a:p>
        </p:txBody>
      </p:sp>
      <p:pic>
        <p:nvPicPr>
          <p:cNvPr id="37" name="Рисунок 36" descr="Мужчина и женщина">
            <a:extLst>
              <a:ext uri="{FF2B5EF4-FFF2-40B4-BE49-F238E27FC236}">
                <a16:creationId xmlns:a16="http://schemas.microsoft.com/office/drawing/2014/main" id="{5FD3E75A-9D62-4AB9-6CA4-BBBB8133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5900" y="4120919"/>
            <a:ext cx="652638" cy="6526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B201BBB-C335-1EE5-3000-D69E229AEB7F}"/>
              </a:ext>
            </a:extLst>
          </p:cNvPr>
          <p:cNvSpPr txBox="1"/>
          <p:nvPr/>
        </p:nvSpPr>
        <p:spPr>
          <a:xfrm>
            <a:off x="5429836" y="3971779"/>
            <a:ext cx="3211189" cy="14711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Программный и технический архитекторы</a:t>
            </a: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Бизнес-аналитик</a:t>
            </a:r>
            <a:endParaRPr lang="en-US" sz="1400" b="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Аналитик данных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ML-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инженер</a:t>
            </a: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Системный аналитик (проектировщик)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Front-end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программист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GUI-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дизайнер</a:t>
            </a:r>
            <a:b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400" b="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Тестировщик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приложения</a:t>
            </a:r>
          </a:p>
        </p:txBody>
      </p:sp>
      <p:pic>
        <p:nvPicPr>
          <p:cNvPr id="40" name="Рисунок 39" descr="Мужчина и женщина">
            <a:extLst>
              <a:ext uri="{FF2B5EF4-FFF2-40B4-BE49-F238E27FC236}">
                <a16:creationId xmlns:a16="http://schemas.microsoft.com/office/drawing/2014/main" id="{5FD3E75A-9D62-4AB9-6CA4-BBBB8133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570" y="5069709"/>
            <a:ext cx="652638" cy="6526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B201BBB-C335-1EE5-3000-D69E229AEB7F}"/>
              </a:ext>
            </a:extLst>
          </p:cNvPr>
          <p:cNvSpPr txBox="1"/>
          <p:nvPr/>
        </p:nvSpPr>
        <p:spPr>
          <a:xfrm>
            <a:off x="1630818" y="4908481"/>
            <a:ext cx="2896379" cy="12988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Архитектор данных  и др. архитекторы</a:t>
            </a:r>
            <a:b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Бизнес-аналитик</a:t>
            </a: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Модельер данных</a:t>
            </a: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Проектировщик БД</a:t>
            </a:r>
            <a:endParaRPr lang="en-US" sz="1400" b="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Инженер по данным</a:t>
            </a:r>
          </a:p>
          <a:p>
            <a:pPr>
              <a:lnSpc>
                <a:spcPct val="80000"/>
              </a:lnSpc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Back-end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программист</a:t>
            </a:r>
          </a:p>
          <a:p>
            <a:pPr>
              <a:lnSpc>
                <a:spcPct val="80000"/>
              </a:lnSpc>
            </a:pPr>
            <a:r>
              <a:rPr lang="ru-RU" sz="1400" b="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Тестировщик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БД</a:t>
            </a:r>
          </a:p>
        </p:txBody>
      </p:sp>
    </p:spTree>
    <p:extLst>
      <p:ext uri="{BB962C8B-B14F-4D97-AF65-F5344CB8AC3E}">
        <p14:creationId xmlns:p14="http://schemas.microsoft.com/office/powerpoint/2010/main" val="20752962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10"/>
          <p:cNvSpPr>
            <a:spLocks noGrp="1"/>
          </p:cNvSpPr>
          <p:nvPr>
            <p:ph type="sldNum" sz="quarter" idx="10"/>
          </p:nvPr>
        </p:nvSpPr>
        <p:spPr>
          <a:xfrm>
            <a:off x="6986647" y="6378746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EFB0D09-1FEE-45DA-A5D0-18965214152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ru-RU" altLang="ru-RU" sz="140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5" y="291426"/>
            <a:ext cx="9144000" cy="847725"/>
          </a:xfrm>
        </p:spPr>
        <p:txBody>
          <a:bodyPr/>
          <a:lstStyle/>
          <a:p>
            <a:pPr indent="0">
              <a:spcAft>
                <a:spcPct val="100000"/>
              </a:spcAft>
            </a:pPr>
            <a:r>
              <a:rPr lang="ru-RU" altLang="ru-RU" dirty="0">
                <a:latin typeface="+mn-lt"/>
              </a:rPr>
              <a:t>Исторически сложились 2 направления для работы с данными на ЭВМ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49" y="1223100"/>
            <a:ext cx="8613395" cy="5030934"/>
          </a:xfrm>
          <a:solidFill>
            <a:srgbClr val="FFFFFF"/>
          </a:solidFill>
        </p:spPr>
        <p:txBody>
          <a:bodyPr/>
          <a:lstStyle/>
          <a:p>
            <a:pPr marL="0" indent="0">
              <a:lnSpc>
                <a:spcPct val="7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ru-RU" altLang="ru-RU" sz="2400" dirty="0"/>
          </a:p>
          <a:p>
            <a:pPr>
              <a:lnSpc>
                <a:spcPct val="75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ru-RU" sz="2400" b="1" dirty="0">
              <a:solidFill>
                <a:schemeClr val="tx1"/>
              </a:solidFill>
            </a:endParaRPr>
          </a:p>
          <a:p>
            <a:pPr>
              <a:lnSpc>
                <a:spcPct val="75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ru-RU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75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ru-RU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75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ru-RU" sz="2400" b="1" dirty="0">
              <a:solidFill>
                <a:schemeClr val="tx1"/>
              </a:solidFill>
            </a:endParaRPr>
          </a:p>
          <a:p>
            <a:pPr marL="0" indent="0">
              <a:lnSpc>
                <a:spcPct val="75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ru-RU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13040"/>
              </p:ext>
            </p:extLst>
          </p:nvPr>
        </p:nvGraphicFramePr>
        <p:xfrm>
          <a:off x="969264" y="1427824"/>
          <a:ext cx="7753350" cy="4919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7534">
                  <a:extLst>
                    <a:ext uri="{9D8B030D-6E8A-4147-A177-3AD203B41FA5}">
                      <a16:colId xmlns:a16="http://schemas.microsoft.com/office/drawing/2014/main" val="3023803875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42493056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563332233"/>
                    </a:ext>
                  </a:extLst>
                </a:gridCol>
                <a:gridCol w="2761488">
                  <a:extLst>
                    <a:ext uri="{9D8B030D-6E8A-4147-A177-3AD203B41FA5}">
                      <a16:colId xmlns:a16="http://schemas.microsoft.com/office/drawing/2014/main" val="1150635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563" indent="0"/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Виды обработки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Объёмы данных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Структуры данных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</a:rPr>
                        <a:t>Области применения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38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/>
                      <a:r>
                        <a:rPr lang="ru-RU" sz="1800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Ввод-вывод и временное хранение данных, </a:t>
                      </a:r>
                      <a:r>
                        <a:rPr lang="ru-RU" sz="1800" i="1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сложные расчёты, двоичная арифметика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небольшие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простые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Дешифрация,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 вооружения, физика, космос, математика, инженерия и т.п.</a:t>
                      </a:r>
                      <a:endParaRPr lang="ru-RU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8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Постоянное хранение, поиск, вставка, обновление, удаление данных и </a:t>
                      </a:r>
                      <a:r>
                        <a:rPr lang="ru-RU" i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простые расчёты, десятичная арифметика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относительно большие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сложные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Перепись населения, бухгалтерский учёт, кадровый учёт,</a:t>
                      </a:r>
                      <a: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платежи, страхование, библиотеки </a:t>
                      </a:r>
                      <a:b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и т.п.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5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82563" indent="0"/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Накопление и аналитическая обработка данных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большие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сложные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Принятие решений,</a:t>
                      </a:r>
                      <a: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анализ </a:t>
                      </a:r>
                      <a:b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</a:br>
                      <a:r>
                        <a:rPr lang="ru-RU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и исследование данных, прогнозирование, машинное</a:t>
                      </a:r>
                      <a:r>
                        <a:rPr lang="ru-RU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Arial Narrow" panose="020B0606020202030204" pitchFamily="34" charset="0"/>
                        </a:rPr>
                        <a:t> обучение, ИИ</a:t>
                      </a:r>
                      <a:endParaRPr lang="ru-RU" dirty="0">
                        <a:solidFill>
                          <a:schemeClr val="tx2">
                            <a:lumMod val="50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9112"/>
                  </a:ext>
                </a:extLst>
              </a:tr>
            </a:tbl>
          </a:graphicData>
        </a:graphic>
      </p:graphicFrame>
      <p:sp>
        <p:nvSpPr>
          <p:cNvPr id="12" name="Пятиугольник 11"/>
          <p:cNvSpPr/>
          <p:nvPr/>
        </p:nvSpPr>
        <p:spPr bwMode="auto">
          <a:xfrm>
            <a:off x="750570" y="2389879"/>
            <a:ext cx="437388" cy="40233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750570" y="3449942"/>
            <a:ext cx="8228838" cy="2897353"/>
          </a:xfrm>
          <a:prstGeom prst="roundRect">
            <a:avLst>
              <a:gd name="adj" fmla="val 50000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Пятиугольник 19"/>
          <p:cNvSpPr/>
          <p:nvPr/>
        </p:nvSpPr>
        <p:spPr bwMode="auto">
          <a:xfrm>
            <a:off x="750570" y="4094512"/>
            <a:ext cx="437388" cy="402336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FFFF00"/>
                </a:solidFill>
                <a:latin typeface="Arial" charset="0"/>
              </a:rPr>
              <a:t>2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96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621E8-C3D5-2F2B-3F5A-5C56D197B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6A072FB6-9059-B23E-3364-87E8496D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Бумажные носители данных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DD8BFE6F-BF88-2733-2C80-81FDFCFD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361950" indent="-27622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b="1" dirty="0">
              <a:latin typeface="Arial Narrow" panose="020B0606020202030204" pitchFamily="34" charset="0"/>
            </a:endParaRPr>
          </a:p>
          <a:p>
            <a:pPr marL="361950" indent="-27622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latin typeface="Arial Narrow" panose="020B0606020202030204" pitchFamily="34" charset="0"/>
              </a:rPr>
              <a:t>Перфокарты: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1725, 1728 и 1804 г. М. Жаккард, ткацкий станок</a:t>
            </a:r>
            <a:b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XIX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век транспортные карты, учёт работы</a:t>
            </a:r>
          </a:p>
          <a:p>
            <a:pPr marL="85725" inden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b="1" dirty="0">
                <a:latin typeface="Arial Narrow" panose="020B0606020202030204" pitchFamily="34" charset="0"/>
              </a:rPr>
              <a:t>Перфоленты: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1846 г. телетайп, </a:t>
            </a: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ограниченное применение для ЭВМ</a:t>
            </a:r>
          </a:p>
          <a:p>
            <a:pPr marL="85725" inden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b="1" dirty="0">
                <a:latin typeface="Arial Narrow" panose="020B0606020202030204" pitchFamily="34" charset="0"/>
              </a:rPr>
              <a:t>Табуляторы перфокарт: </a:t>
            </a: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1890 г. Г. Холлерит, перепись населения США</a:t>
            </a:r>
            <a:b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1924 г. основание фирмы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IBM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С  1950-х до конца 1980-х: бухучёт, инвентаризация, </a:t>
            </a: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расчёт зарплаты, планирование и т.п.</a:t>
            </a:r>
          </a:p>
          <a:p>
            <a:pPr marL="85725" inden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b="1" dirty="0">
                <a:latin typeface="Arial Narrow" panose="020B0606020202030204" pitchFamily="34" charset="0"/>
              </a:rPr>
              <a:t>Устройства подготовки, ввода-вывода </a:t>
            </a:r>
            <a:br>
              <a:rPr lang="ru-RU" altLang="ru-RU" sz="2000" b="1" dirty="0">
                <a:latin typeface="Arial Narrow" panose="020B0606020202030204" pitchFamily="34" charset="0"/>
              </a:rPr>
            </a:br>
            <a:r>
              <a:rPr lang="ru-RU" altLang="ru-RU" sz="2000" b="1" dirty="0">
                <a:latin typeface="Arial Narrow" panose="020B0606020202030204" pitchFamily="34" charset="0"/>
              </a:rPr>
              <a:t>на перфокартах: </a:t>
            </a: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С 1960-х до 1990-х годов на больших ЭВМ</a:t>
            </a: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Колоды карт для хранения программ и данных</a:t>
            </a:r>
            <a:endParaRPr lang="ru-RU" altLang="ru-RU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889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dirty="0"/>
              <a:t>	</a:t>
            </a:r>
          </a:p>
          <a:p>
            <a:pPr marL="889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ru-RU" altLang="ru-RU" sz="2400" dirty="0"/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09A6A90E-8E7D-363B-6665-2B712ACAA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53B7645-6CA6-C5C0-628D-FEC1FEBCA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759"/>
          <a:stretch/>
        </p:blipFill>
        <p:spPr bwMode="auto">
          <a:xfrm>
            <a:off x="6964493" y="1852062"/>
            <a:ext cx="1791243" cy="159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810C383C-88AD-D5B4-D088-886D7BA96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 b="26118"/>
          <a:stretch/>
        </p:blipFill>
        <p:spPr bwMode="auto">
          <a:xfrm>
            <a:off x="5869172" y="4254681"/>
            <a:ext cx="2886564" cy="183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65918-74DA-E683-940D-BC32F5E28D0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23504" y="3125969"/>
            <a:ext cx="2232232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65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A1A65-B2DC-1212-DA76-DF3B277C4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FF9ACB1-D912-812B-A9EE-8E6D51F3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Электронные носители данных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1CBA6BF-2BC2-9B52-444D-00516594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Магнитная плёнка: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1928 г. Ф. </a:t>
            </a:r>
            <a:r>
              <a:rPr lang="ru-RU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Пфлюмер</a:t>
            </a:r>
            <a:r>
              <a:rPr lang="ru-RU" altLang="ru-RU" sz="2000" dirty="0">
                <a:latin typeface="Arial Narrow" panose="020B0606020202030204" pitchFamily="34" charset="0"/>
              </a:rPr>
              <a:t>	</a:t>
            </a:r>
          </a:p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Магнитный барабан: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1932 г. расширение ОП</a:t>
            </a:r>
          </a:p>
          <a:p>
            <a:pPr marL="85725" inden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Магнитная лента: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1951 г.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на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 ЭВМ UNIVAC I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Магнитная кассета: 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1963 г.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Phillips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Магнитные диски: </a:t>
            </a: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1956 г. жёсткий диск (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HDD)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IBM </a:t>
            </a: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1969 г. гибкий диск: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(floppy)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889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Твёрдотельные</a:t>
            </a: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диски</a:t>
            </a:r>
            <a:r>
              <a:rPr lang="en-US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endParaRPr lang="ru-RU" altLang="ru-RU" sz="20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54013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1984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г. флэш-память, карты памяти</a:t>
            </a: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1995 г.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SSD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Израиль</a:t>
            </a:r>
          </a:p>
          <a:p>
            <a:pPr marL="889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Оптические данных:</a:t>
            </a:r>
            <a:r>
              <a:rPr lang="en-US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endParaRPr lang="ru-RU" altLang="ru-RU" sz="20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1980-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е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CD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конец 1990-х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DVD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pPr marL="889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Дисковые массивы: </a:t>
            </a:r>
          </a:p>
          <a:p>
            <a:pPr marL="3619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1970-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е</a:t>
            </a:r>
            <a:r>
              <a:rPr lang="ru-RU" altLang="ru-RU" sz="2000" b="1" dirty="0">
                <a:latin typeface="Arial Narrow" panose="020B0606020202030204" pitchFamily="34" charset="0"/>
              </a:rPr>
              <a:t>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RAID,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1980-х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SAN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FC, NAS</a:t>
            </a:r>
          </a:p>
          <a:p>
            <a:pPr marL="889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Электронные архивные системы: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середина 1990-х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2BE114F8-7C1C-7F2F-B859-8B3D0BBDC8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44FADB3-46B0-4B1D-E1C9-FE382E783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79" b="16878"/>
          <a:stretch/>
        </p:blipFill>
        <p:spPr bwMode="auto">
          <a:xfrm>
            <a:off x="6812810" y="1299329"/>
            <a:ext cx="2270401" cy="17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E9932220-A8BF-1980-DC83-F3CDB6D4E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1" r="25420"/>
          <a:stretch/>
        </p:blipFill>
        <p:spPr bwMode="auto">
          <a:xfrm>
            <a:off x="6795975" y="3563634"/>
            <a:ext cx="2360149" cy="252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45770AE3-1800-12E1-0047-36BD994FF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6" t="8314" r="13721"/>
          <a:stretch/>
        </p:blipFill>
        <p:spPr bwMode="auto">
          <a:xfrm>
            <a:off x="4452661" y="2768245"/>
            <a:ext cx="2360149" cy="19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4046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4644-0FD1-2494-6E26-4791B276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8F7857C-66E4-2BB8-E80E-D9504E1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Иерархия систем хранения данных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C8981AA8-5FB9-B40E-40CD-01BA56A8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43" y="1232781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ru-RU" sz="2400" b="1" dirty="0"/>
              <a:t> </a:t>
            </a:r>
            <a:endParaRPr lang="ru-RU" altLang="ru-RU" sz="2400" b="1" dirty="0"/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4D5CA8D2-1B69-0176-0DD3-2C310A2E1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Равнобедренный треугольник 1">
            <a:extLst>
              <a:ext uri="{FF2B5EF4-FFF2-40B4-BE49-F238E27FC236}">
                <a16:creationId xmlns:a16="http://schemas.microsoft.com/office/drawing/2014/main" id="{C6ACDD27-4EF6-DD42-15F7-50C3E4724FEF}"/>
              </a:ext>
            </a:extLst>
          </p:cNvPr>
          <p:cNvSpPr/>
          <p:nvPr/>
        </p:nvSpPr>
        <p:spPr bwMode="auto">
          <a:xfrm>
            <a:off x="1422763" y="1386348"/>
            <a:ext cx="6543675" cy="4085303"/>
          </a:xfrm>
          <a:prstGeom prst="triangle">
            <a:avLst>
              <a:gd name="adj" fmla="val 49561"/>
            </a:avLst>
          </a:prstGeom>
          <a:solidFill>
            <a:srgbClr val="E2B700"/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18705595-A9AD-70E2-AB0B-2D4DDE6EF647}"/>
              </a:ext>
            </a:extLst>
          </p:cNvPr>
          <p:cNvSpPr/>
          <p:nvPr/>
        </p:nvSpPr>
        <p:spPr bwMode="auto">
          <a:xfrm>
            <a:off x="2491099" y="1386349"/>
            <a:ext cx="4379963" cy="2732035"/>
          </a:xfrm>
          <a:prstGeom prst="triangle">
            <a:avLst>
              <a:gd name="adj" fmla="val 49340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28F7F44B-C9F4-992E-5BEC-C7851F277C49}"/>
              </a:ext>
            </a:extLst>
          </p:cNvPr>
          <p:cNvSpPr/>
          <p:nvPr/>
        </p:nvSpPr>
        <p:spPr bwMode="auto">
          <a:xfrm>
            <a:off x="3565888" y="1371601"/>
            <a:ext cx="2200275" cy="1386343"/>
          </a:xfrm>
          <a:prstGeom prst="triangle">
            <a:avLst>
              <a:gd name="adj" fmla="val 49340"/>
            </a:avLst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14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A7B08-E895-1EEE-ACF4-E4F092472B30}"/>
              </a:ext>
            </a:extLst>
          </p:cNvPr>
          <p:cNvSpPr txBox="1"/>
          <p:nvPr/>
        </p:nvSpPr>
        <p:spPr>
          <a:xfrm>
            <a:off x="3869971" y="1842759"/>
            <a:ext cx="1524717" cy="870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Регистры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latin typeface="Arial Narrow" panose="020B0606020202030204" pitchFamily="34" charset="0"/>
              </a:rPr>
              <a:t>Кэши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B1AB3-ECA2-2D16-B613-F65838AD4F3F}"/>
              </a:ext>
            </a:extLst>
          </p:cNvPr>
          <p:cNvSpPr txBox="1"/>
          <p:nvPr/>
        </p:nvSpPr>
        <p:spPr>
          <a:xfrm>
            <a:off x="2889611" y="2725187"/>
            <a:ext cx="3598299" cy="1286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Основная память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latin typeface="Arial Narrow" panose="020B0606020202030204" pitchFamily="34" charset="0"/>
              </a:rPr>
              <a:t>Флэш-память, </a:t>
            </a:r>
            <a:r>
              <a:rPr lang="en-US" sz="1800" b="0" dirty="0">
                <a:latin typeface="Arial Narrow" panose="020B0606020202030204" pitchFamily="34" charset="0"/>
              </a:rPr>
              <a:t>SSD</a:t>
            </a:r>
            <a:endParaRPr lang="ru-RU" sz="1800" b="0" dirty="0">
              <a:latin typeface="Arial Narrow" panose="020B0606020202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Магнитные диски, дисковые массивы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61D9F3B-CD8C-1463-7AB1-97FC8CBCED48}"/>
              </a:ext>
            </a:extLst>
          </p:cNvPr>
          <p:cNvCxnSpPr>
            <a:cxnSpLocks/>
            <a:endCxn id="6" idx="3"/>
          </p:cNvCxnSpPr>
          <p:nvPr/>
        </p:nvCxnSpPr>
        <p:spPr bwMode="auto">
          <a:xfrm flipV="1">
            <a:off x="3965221" y="2278231"/>
            <a:ext cx="1429467" cy="9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AF59AE-A602-F732-79A5-2ADB29FB9593}"/>
              </a:ext>
            </a:extLst>
          </p:cNvPr>
          <p:cNvCxnSpPr/>
          <p:nvPr/>
        </p:nvCxnSpPr>
        <p:spPr bwMode="auto">
          <a:xfrm>
            <a:off x="3243267" y="3200400"/>
            <a:ext cx="289068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9B9EC4E-0CD3-1551-011F-31DEBAA53294}"/>
              </a:ext>
            </a:extLst>
          </p:cNvPr>
          <p:cNvCxnSpPr>
            <a:cxnSpLocks/>
          </p:cNvCxnSpPr>
          <p:nvPr/>
        </p:nvCxnSpPr>
        <p:spPr bwMode="auto">
          <a:xfrm>
            <a:off x="2889613" y="3642852"/>
            <a:ext cx="359829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8D05B2-998F-8C51-0864-227E5159556C}"/>
              </a:ext>
            </a:extLst>
          </p:cNvPr>
          <p:cNvSpPr txBox="1"/>
          <p:nvPr/>
        </p:nvSpPr>
        <p:spPr>
          <a:xfrm>
            <a:off x="2460502" y="4118384"/>
            <a:ext cx="4543910" cy="1286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Магнитные ленты и оптические диски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latin typeface="Arial Narrow" panose="020B0606020202030204" pitchFamily="34" charset="0"/>
              </a:rPr>
              <a:t>Магнитные и оптические архивы, микрофиши</a:t>
            </a: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Бумажные носители и архивы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5806B07-B36E-4A67-420E-C136268014A1}"/>
              </a:ext>
            </a:extLst>
          </p:cNvPr>
          <p:cNvCxnSpPr>
            <a:cxnSpLocks/>
          </p:cNvCxnSpPr>
          <p:nvPr/>
        </p:nvCxnSpPr>
        <p:spPr bwMode="auto">
          <a:xfrm>
            <a:off x="2127613" y="4603954"/>
            <a:ext cx="51339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A83F3CA-1844-0FDD-6893-6790EE53D068}"/>
              </a:ext>
            </a:extLst>
          </p:cNvPr>
          <p:cNvCxnSpPr>
            <a:cxnSpLocks/>
          </p:cNvCxnSpPr>
          <p:nvPr/>
        </p:nvCxnSpPr>
        <p:spPr bwMode="auto">
          <a:xfrm>
            <a:off x="1784713" y="5023054"/>
            <a:ext cx="5791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67187C-154C-98AC-7DB9-09070E32E874}"/>
              </a:ext>
            </a:extLst>
          </p:cNvPr>
          <p:cNvSpPr txBox="1"/>
          <p:nvPr/>
        </p:nvSpPr>
        <p:spPr>
          <a:xfrm>
            <a:off x="7235825" y="4175552"/>
            <a:ext cx="1837711" cy="1323439"/>
          </a:xfrm>
          <a:prstGeom prst="rect">
            <a:avLst/>
          </a:prstGeom>
          <a:solidFill>
            <a:srgbClr val="FFFFFF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ru-RU" sz="1800" b="0" dirty="0">
                <a:latin typeface="Arial Narrow" panose="020B0606020202030204" pitchFamily="34" charset="0"/>
              </a:rPr>
              <a:t>Резервные копии</a:t>
            </a:r>
          </a:p>
          <a:p>
            <a:pPr algn="r">
              <a:spcAft>
                <a:spcPts val="600"/>
              </a:spcAft>
            </a:pPr>
            <a:r>
              <a:rPr lang="ru-RU" sz="1800" b="0" dirty="0">
                <a:latin typeface="Arial Narrow" panose="020B0606020202030204" pitchFamily="34" charset="0"/>
              </a:rPr>
              <a:t>Электронные архивы</a:t>
            </a:r>
          </a:p>
          <a:p>
            <a:pPr algn="r">
              <a:spcAft>
                <a:spcPts val="600"/>
              </a:spcAft>
            </a:pPr>
            <a:r>
              <a:rPr lang="ru-RU" sz="1100" b="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5217A1-AA38-DEE4-1E7B-0D257CD00484}"/>
              </a:ext>
            </a:extLst>
          </p:cNvPr>
          <p:cNvSpPr txBox="1"/>
          <p:nvPr/>
        </p:nvSpPr>
        <p:spPr>
          <a:xfrm>
            <a:off x="6451755" y="2908490"/>
            <a:ext cx="2200275" cy="1205715"/>
          </a:xfrm>
          <a:prstGeom prst="rect">
            <a:avLst/>
          </a:prstGeom>
          <a:solidFill>
            <a:srgbClr val="FFFFFF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 anchor="ctr">
            <a:spAutoFit/>
          </a:bodyPr>
          <a:lstStyle/>
          <a:p>
            <a:pPr marL="85725">
              <a:lnSpc>
                <a:spcPct val="150000"/>
              </a:lnSpc>
              <a:spcBef>
                <a:spcPts val="600"/>
              </a:spcBef>
            </a:pPr>
            <a:r>
              <a:rPr lang="ru-RU" sz="1800" b="0" dirty="0">
                <a:latin typeface="Arial Narrow" panose="020B0606020202030204" pitchFamily="34" charset="0"/>
              </a:rPr>
              <a:t>Виртуальная память</a:t>
            </a:r>
          </a:p>
          <a:p>
            <a:pPr marL="85725">
              <a:lnSpc>
                <a:spcPct val="150000"/>
              </a:lnSpc>
            </a:pPr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Базы данных</a:t>
            </a:r>
          </a:p>
          <a:p>
            <a:pPr marL="85725">
              <a:lnSpc>
                <a:spcPct val="150000"/>
              </a:lnSpc>
            </a:pPr>
            <a:endParaRPr lang="ru-RU" sz="1400" b="0" dirty="0">
              <a:latin typeface="Arial Narrow" panose="020B0606020202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68A73-B719-4DCB-8052-D4099C5EA72E}"/>
              </a:ext>
            </a:extLst>
          </p:cNvPr>
          <p:cNvSpPr txBox="1"/>
          <p:nvPr/>
        </p:nvSpPr>
        <p:spPr>
          <a:xfrm>
            <a:off x="5761463" y="1892916"/>
            <a:ext cx="2590674" cy="888385"/>
          </a:xfrm>
          <a:prstGeom prst="rect">
            <a:avLst/>
          </a:prstGeom>
          <a:solidFill>
            <a:srgbClr val="FFFFFF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 anchor="ctr">
            <a:spAutoFit/>
          </a:bodyPr>
          <a:lstStyle/>
          <a:p>
            <a:pPr marL="85725"/>
            <a:endParaRPr lang="ru-RU" sz="1800" b="0" dirty="0">
              <a:latin typeface="Arial Narrow" panose="020B0606020202030204" pitchFamily="34" charset="0"/>
            </a:endParaRPr>
          </a:p>
          <a:p>
            <a:pPr marL="85725"/>
            <a:r>
              <a:rPr lang="ru-RU" sz="1800" b="0" dirty="0">
                <a:latin typeface="Arial Narrow" panose="020B0606020202030204" pitchFamily="34" charset="0"/>
              </a:rPr>
              <a:t>Центральный процессор</a:t>
            </a:r>
          </a:p>
          <a:p>
            <a:pPr marL="85725">
              <a:lnSpc>
                <a:spcPct val="150000"/>
              </a:lnSpc>
            </a:pPr>
            <a:r>
              <a:rPr lang="ru-RU" sz="1200" b="0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498A0D-04C2-318B-07D2-8CAC52C38C2D}"/>
              </a:ext>
            </a:extLst>
          </p:cNvPr>
          <p:cNvSpPr txBox="1"/>
          <p:nvPr/>
        </p:nvSpPr>
        <p:spPr>
          <a:xfrm>
            <a:off x="990599" y="1283772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Время доступа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2A8E41-1367-0F33-D69A-AE4716AE7A93}"/>
              </a:ext>
            </a:extLst>
          </p:cNvPr>
          <p:cNvSpPr txBox="1"/>
          <p:nvPr/>
        </p:nvSpPr>
        <p:spPr>
          <a:xfrm>
            <a:off x="1417053" y="1555029"/>
            <a:ext cx="206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Стоимость хранения</a:t>
            </a:r>
          </a:p>
        </p:txBody>
      </p:sp>
      <p:sp>
        <p:nvSpPr>
          <p:cNvPr id="44" name="Стрелка: вверх 43">
            <a:extLst>
              <a:ext uri="{FF2B5EF4-FFF2-40B4-BE49-F238E27FC236}">
                <a16:creationId xmlns:a16="http://schemas.microsoft.com/office/drawing/2014/main" id="{C491DF78-A9AE-008A-65CD-35D8F877DD1A}"/>
              </a:ext>
            </a:extLst>
          </p:cNvPr>
          <p:cNvSpPr/>
          <p:nvPr/>
        </p:nvSpPr>
        <p:spPr bwMode="auto">
          <a:xfrm>
            <a:off x="1086831" y="1647096"/>
            <a:ext cx="342963" cy="3818540"/>
          </a:xfrm>
          <a:prstGeom prst="upArrow">
            <a:avLst/>
          </a:prstGeom>
          <a:gradFill flip="none" rotWithShape="1">
            <a:gsLst>
              <a:gs pos="0">
                <a:srgbClr val="FF0000"/>
              </a:gs>
              <a:gs pos="69000">
                <a:srgbClr val="92D050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Стрелка: вниз 44">
            <a:extLst>
              <a:ext uri="{FF2B5EF4-FFF2-40B4-BE49-F238E27FC236}">
                <a16:creationId xmlns:a16="http://schemas.microsoft.com/office/drawing/2014/main" id="{E4BF5303-A2F4-6357-FDC1-1914FCFE1E50}"/>
              </a:ext>
            </a:extLst>
          </p:cNvPr>
          <p:cNvSpPr/>
          <p:nvPr/>
        </p:nvSpPr>
        <p:spPr bwMode="auto">
          <a:xfrm>
            <a:off x="660919" y="1386348"/>
            <a:ext cx="361887" cy="4085303"/>
          </a:xfrm>
          <a:prstGeom prst="downArrow">
            <a:avLst/>
          </a:prstGeom>
          <a:gradFill flip="none" rotWithShape="1">
            <a:gsLst>
              <a:gs pos="12000">
                <a:srgbClr val="FF0000"/>
              </a:gs>
              <a:gs pos="81000">
                <a:srgbClr val="92D050"/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3AE34FFE-96E0-887A-D2B1-74CBCDC34775}"/>
              </a:ext>
            </a:extLst>
          </p:cNvPr>
          <p:cNvSpPr/>
          <p:nvPr/>
        </p:nvSpPr>
        <p:spPr bwMode="auto">
          <a:xfrm>
            <a:off x="1422763" y="5843325"/>
            <a:ext cx="6543675" cy="349569"/>
          </a:xfrm>
          <a:prstGeom prst="leftRightArrow">
            <a:avLst/>
          </a:prstGeom>
          <a:solidFill>
            <a:schemeClr val="bg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21E268-640A-DE66-E5CC-14E3681F5C47}"/>
              </a:ext>
            </a:extLst>
          </p:cNvPr>
          <p:cNvSpPr txBox="1"/>
          <p:nvPr/>
        </p:nvSpPr>
        <p:spPr>
          <a:xfrm>
            <a:off x="4062168" y="5619245"/>
            <a:ext cx="16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Объём памяти</a:t>
            </a:r>
          </a:p>
        </p:txBody>
      </p:sp>
    </p:spTree>
    <p:extLst>
      <p:ext uri="{BB962C8B-B14F-4D97-AF65-F5344CB8AC3E}">
        <p14:creationId xmlns:p14="http://schemas.microsoft.com/office/powerpoint/2010/main" val="39419798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A3175-FA61-4634-6ED2-356AC8F3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96EEF84D-602B-3318-8D63-D34D7333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Программы–предшественники СУБД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2DC2E816-0CD6-6713-C7CC-E1433CBBC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latin typeface="Arial Narrow" panose="020B0606020202030204" pitchFamily="34" charset="0"/>
              </a:rPr>
              <a:t>Язык программирования обработки бизнес</a:t>
            </a:r>
            <a:r>
              <a:rPr lang="en-US" altLang="ru-RU" sz="2000" b="1" dirty="0">
                <a:latin typeface="Arial Narrow" panose="020B0606020202030204" pitchFamily="34" charset="0"/>
              </a:rPr>
              <a:t>-</a:t>
            </a:r>
            <a:r>
              <a:rPr lang="ru-RU" altLang="ru-RU" sz="2000" b="1" dirty="0">
                <a:latin typeface="Arial Narrow" panose="020B0606020202030204" pitchFamily="34" charset="0"/>
              </a:rPr>
              <a:t>данных: </a:t>
            </a:r>
          </a:p>
          <a:p>
            <a:pPr marL="722313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1959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г. </a:t>
            </a:r>
            <a:r>
              <a:rPr lang="en-US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COBOL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– язык программирования ориентированный на бизнес, группа фирм, Грейс Хоппер, контр-адмирал ВМС США</a:t>
            </a:r>
          </a:p>
          <a:p>
            <a:pPr marL="722313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СтруЩуктуры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данных, «естественный» язык программирования</a:t>
            </a:r>
            <a:endParaRPr lang="en-US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6334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000" b="1" dirty="0">
                <a:latin typeface="Arial Narrow" panose="020B0606020202030204" pitchFamily="34" charset="0"/>
              </a:rPr>
              <a:t>Методы доступа к данным</a:t>
            </a:r>
            <a:r>
              <a:rPr lang="en-US" altLang="ru-RU" sz="2000" b="1" dirty="0">
                <a:latin typeface="Arial Narrow" panose="020B0606020202030204" pitchFamily="34" charset="0"/>
              </a:rPr>
              <a:t> IBM/360</a:t>
            </a:r>
            <a:r>
              <a:rPr lang="ru-RU" altLang="ru-RU" sz="2000" b="1" dirty="0">
                <a:latin typeface="Arial Narrow" panose="020B0606020202030204" pitchFamily="34" charset="0"/>
              </a:rPr>
              <a:t> </a:t>
            </a:r>
            <a:endParaRPr lang="en-US" altLang="ru-RU" sz="2000" b="1" dirty="0">
              <a:latin typeface="Arial Narrow" panose="020B0606020202030204" pitchFamily="34" charset="0"/>
            </a:endParaRPr>
          </a:p>
          <a:p>
            <a:pPr marL="722313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1960-е годы </a:t>
            </a:r>
            <a:r>
              <a:rPr lang="en-US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BSAM, ISAM, BDAM</a:t>
            </a: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– последовательный, индексно-последовательный и прямой методы доступа к данным</a:t>
            </a:r>
            <a:endParaRPr lang="en-US" altLang="ru-RU" sz="2000" b="1" dirty="0">
              <a:latin typeface="Arial Narrow" panose="020B0606020202030204" pitchFamily="34" charset="0"/>
            </a:endParaRPr>
          </a:p>
          <a:p>
            <a:pPr marL="8890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000" b="1" dirty="0">
                <a:latin typeface="Arial Narrow" panose="020B0606020202030204" pitchFamily="34" charset="0"/>
              </a:rPr>
              <a:t>Операции ввода-вывода в </a:t>
            </a:r>
            <a:r>
              <a:rPr lang="en-US" altLang="ru-RU" sz="2000" b="1" dirty="0">
                <a:latin typeface="Arial Narrow" panose="020B0606020202030204" pitchFamily="34" charset="0"/>
              </a:rPr>
              <a:t>FORTRAN</a:t>
            </a:r>
          </a:p>
          <a:p>
            <a:pPr marL="72390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OPEN, READ, WRITE, CLOSE, REWIND, BACKSPACE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8890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000" b="1" dirty="0">
                <a:latin typeface="Arial Narrow" panose="020B0606020202030204" pitchFamily="34" charset="0"/>
              </a:rPr>
              <a:t>Генерация отчётов</a:t>
            </a:r>
          </a:p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dirty="0">
                <a:latin typeface="Arial Narrow" panose="020B0606020202030204" pitchFamily="34" charset="0"/>
              </a:rPr>
              <a:t>	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С 1964 г. – наст. время –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IBM </a:t>
            </a:r>
            <a:r>
              <a:rPr lang="en-US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RPG</a:t>
            </a:r>
            <a:r>
              <a:rPr lang="ru-RU" altLang="ru-RU" sz="2000" b="1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– генератор отчётов</a:t>
            </a:r>
          </a:p>
          <a:p>
            <a:pPr marL="722313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Переквалификация операторов табуляторов</a:t>
            </a:r>
          </a:p>
          <a:p>
            <a:pPr marL="722313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Цикл обработки записей данных</a:t>
            </a:r>
          </a:p>
          <a:p>
            <a:pPr marL="8890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b="1" dirty="0">
                <a:latin typeface="Arial Narrow" panose="020B0606020202030204" pitchFamily="34" charset="0"/>
              </a:rPr>
              <a:t>Файловые системы </a:t>
            </a:r>
            <a:r>
              <a:rPr lang="en-US" altLang="ru-RU" sz="2000" b="1" dirty="0">
                <a:latin typeface="Arial Narrow" panose="020B0606020202030204" pitchFamily="34" charset="0"/>
              </a:rPr>
              <a:t>UNIX</a:t>
            </a:r>
            <a:r>
              <a:rPr lang="ru-RU" altLang="ru-RU" sz="2000" b="1" dirty="0">
                <a:latin typeface="Arial Narrow" panose="020B0606020202030204" pitchFamily="34" charset="0"/>
              </a:rPr>
              <a:t> </a:t>
            </a:r>
            <a:endParaRPr lang="en-US" altLang="ru-RU" sz="2000" b="1" dirty="0">
              <a:latin typeface="Arial Narrow" panose="020B0606020202030204" pitchFamily="34" charset="0"/>
            </a:endParaRPr>
          </a:p>
          <a:p>
            <a:pPr marL="722313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ru-RU" altLang="ru-RU" sz="2400" b="1" dirty="0"/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D7BAAF27-4FF9-1A00-D633-518BC46C8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2005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72A4-E29A-4B30-1828-33108E7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8B6146-1D04-A2BE-58DB-9BA8D34A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Развитие СУБД (1)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CB71040-A617-9B47-7FE7-8586D02A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r>
              <a:rPr lang="ru-RU" altLang="ru-RU" sz="2000" b="1" dirty="0">
                <a:latin typeface="Arial Narrow" panose="020B0606020202030204" pitchFamily="34" charset="0"/>
              </a:rPr>
              <a:t>Ранние СУБД</a:t>
            </a:r>
          </a:p>
          <a:p>
            <a:pPr marL="722313" indent="-3667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1960-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х, сетевая СУБД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IDS (GE)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Ч. Бахман, </a:t>
            </a:r>
            <a:endParaRPr lang="en-US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3667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1967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г., комитет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CODASYL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иерархическая СУБД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IMS (IBM)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язык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DL/1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3667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начало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1970-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х: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IDMS (Cullinane)</a:t>
            </a:r>
          </a:p>
          <a:p>
            <a:pPr marL="722313" indent="-6334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Реляционные СУБД</a:t>
            </a:r>
          </a:p>
          <a:p>
            <a:pPr marL="722313" indent="-3667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1970 г., Э. Кодд, реляционный подход </a:t>
            </a:r>
          </a:p>
          <a:p>
            <a:pPr marL="722313" indent="-3667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1975 г., М. </a:t>
            </a:r>
            <a:r>
              <a:rPr lang="ru-RU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Злуф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 язык запросов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QBE</a:t>
            </a:r>
          </a:p>
          <a:p>
            <a:pPr marL="1077913" indent="-7223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1970-е,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System R, SEQUEL-2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Д. </a:t>
            </a:r>
            <a:r>
              <a:rPr lang="ru-RU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Чемберлин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– основа для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SQL,</a:t>
            </a:r>
            <a:b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СУБД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SQL/DS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и 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DB2 (IBM)</a:t>
            </a:r>
          </a:p>
          <a:p>
            <a:pPr marL="1077913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СУБД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Ingres (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Калифорнийский ун-т, Беркли), М. </a:t>
            </a:r>
            <a:r>
              <a:rPr lang="ru-RU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Стоунбрекер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язык </a:t>
            </a:r>
            <a:r>
              <a:rPr lang="en-US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Quel</a:t>
            </a:r>
            <a:endParaRPr lang="en-US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6334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СУБД с иными моделями</a:t>
            </a:r>
          </a:p>
          <a:p>
            <a:pPr marL="722313" indent="-3667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СУБД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TOTAL (</a:t>
            </a:r>
            <a:r>
              <a:rPr lang="en-US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Cincom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)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сетевая на основе связанных списков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3667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ADABAS (Software AG) ,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инвертированные списки</a:t>
            </a:r>
          </a:p>
          <a:p>
            <a:pPr marL="722313" indent="-62706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Персональные СУБД</a:t>
            </a:r>
            <a:endParaRPr lang="en-US" altLang="ru-RU" sz="2000" b="1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722313" indent="-366713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1980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г.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dBase (DBF), 1992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г.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MS Access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6CE54FD-C42F-EA45-8D42-D62D64B4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299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72DE1-0F3C-BD62-AFC2-AB7E86118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61CD06AF-B2E2-DB3F-AF81-F2DE6DD0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Развитие СУБД (</a:t>
            </a:r>
            <a:r>
              <a:rPr lang="en-US" altLang="ru-RU" sz="3600" dirty="0">
                <a:latin typeface="+mn-lt"/>
              </a:rPr>
              <a:t>2</a:t>
            </a:r>
            <a:r>
              <a:rPr lang="ru-RU" altLang="ru-RU" sz="3600" dirty="0">
                <a:latin typeface="+mn-lt"/>
              </a:rPr>
              <a:t>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B3BF059-A804-D85F-B2E3-22AB9FA1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r>
              <a:rPr lang="ru-RU" altLang="ru-RU" sz="2000" b="1" dirty="0" err="1">
                <a:latin typeface="Arial Narrow" panose="020B0606020202030204" pitchFamily="34" charset="0"/>
              </a:rPr>
              <a:t>Мультимодельные</a:t>
            </a:r>
            <a:r>
              <a:rPr lang="ru-RU" altLang="ru-RU" sz="2000" b="1" dirty="0">
                <a:latin typeface="Arial Narrow" panose="020B0606020202030204" pitchFamily="34" charset="0"/>
              </a:rPr>
              <a:t> СУБД</a:t>
            </a:r>
          </a:p>
          <a:p>
            <a:pPr marL="722313" indent="-3667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1992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г. </a:t>
            </a:r>
            <a:r>
              <a:rPr lang="en-US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Illustra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(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объектно-реляционная версия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Postgres)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Informix  IBM UDB</a:t>
            </a:r>
            <a:endParaRPr lang="en-US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3683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2000-е расширение типов данных и моделей в СУБД</a:t>
            </a:r>
          </a:p>
          <a:p>
            <a:pPr marL="722313" indent="-6334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Многомерные СУБД</a:t>
            </a:r>
          </a:p>
          <a:p>
            <a:pPr marL="722313" indent="-3683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1970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г.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Express, 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3683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1993 г.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OLAP,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Э. Кодд,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Essbase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3683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К 2000-м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OLAP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встроены в СУБД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ORACLE, MS SQL Server, IBM DB2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6334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Специализированные</a:t>
            </a:r>
            <a:r>
              <a:rPr lang="en-US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СУБД </a:t>
            </a:r>
          </a:p>
          <a:p>
            <a:pPr marL="722313" indent="-3683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1980-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е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Tandem Non-Stop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(высоконадёжная транзакционная обработка)</a:t>
            </a:r>
            <a:endParaRPr lang="en-US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3683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1990-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е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Teradata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МРР (хранилище данных)</a:t>
            </a:r>
          </a:p>
          <a:p>
            <a:pPr marL="722313" indent="-3683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2000-е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IBM Netezza, Oracle Exadata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(хранилища данных)</a:t>
            </a:r>
            <a:endParaRPr lang="en-US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6334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СУБД класса </a:t>
            </a:r>
            <a:r>
              <a:rPr lang="en-US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NOSQL: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начало 2000-х</a:t>
            </a:r>
            <a:endParaRPr lang="en-US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3667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Google, HDFS, MapReduce, </a:t>
            </a:r>
            <a:r>
              <a:rPr lang="en-US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BigTable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OpenSource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Hive, </a:t>
            </a:r>
            <a:r>
              <a:rPr lang="en-US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Hbase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MongoDB</a:t>
            </a:r>
          </a:p>
          <a:p>
            <a:pPr marL="722313" indent="-6334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СУБД класса </a:t>
            </a:r>
            <a:r>
              <a:rPr lang="en-US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NewSQL</a:t>
            </a: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начало 2010-х</a:t>
            </a:r>
            <a:endParaRPr lang="en-US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3667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altLang="ru-RU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VoltDB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модификации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MySQL, sharding, Greenplum </a:t>
            </a:r>
            <a:endParaRPr lang="ru-RU" altLang="ru-RU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722313" indent="-633413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Облачные СУБД</a:t>
            </a:r>
            <a:r>
              <a:rPr lang="en-US" altLang="ru-RU" sz="20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SQL/NoSQL, Amazon, MS Azure, Snowflake, Oracle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5D9C7239-85C0-7A8E-3C5D-1A3936C9D6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8399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31AEB-4771-3713-4968-E77E65EDF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3E50BBEB-E90F-6819-5112-AA31CB2B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 Классификация СУБД (1)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C78A42AC-45B6-FFED-7BAC-07A99459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/>
              <a:t>По структурированности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модели 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универсальности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</a:t>
            </a:r>
            <a:r>
              <a:rPr lang="ru-RU" altLang="ru-RU" sz="2400" b="1" dirty="0" err="1">
                <a:solidFill>
                  <a:srgbClr val="C0C0C0"/>
                </a:solidFill>
              </a:rPr>
              <a:t>распределённости</a:t>
            </a:r>
            <a:r>
              <a:rPr lang="ru-RU" altLang="ru-RU" sz="2400" b="1" dirty="0">
                <a:solidFill>
                  <a:srgbClr val="C0C0C0"/>
                </a:solidFill>
              </a:rPr>
              <a:t>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доступу к БД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характеру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использования</a:t>
            </a:r>
          </a:p>
          <a:p>
            <a:pPr marL="9525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рабочей нагрузке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447FE6F3-86A0-25C2-7E7A-31ADE14E87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7FE1407-E707-4B44-7D76-20B7657B4B42}"/>
              </a:ext>
            </a:extLst>
          </p:cNvPr>
          <p:cNvSpPr/>
          <p:nvPr/>
        </p:nvSpPr>
        <p:spPr bwMode="auto">
          <a:xfrm>
            <a:off x="4572000" y="1238250"/>
            <a:ext cx="4364204" cy="5035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7800" marR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cap="small" dirty="0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  <a:p>
            <a:pPr marL="177800" marR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cap="small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Структурированные</a:t>
            </a:r>
          </a:p>
          <a:p>
            <a:pPr marL="177800" marR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Слабо структурированные</a:t>
            </a:r>
          </a:p>
          <a:p>
            <a:pPr marL="177800" marR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Неструктурированные</a:t>
            </a:r>
          </a:p>
          <a:p>
            <a:pPr marL="5207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Полнотекстовые</a:t>
            </a:r>
          </a:p>
          <a:p>
            <a:pPr marL="5207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Мультимедийные</a:t>
            </a:r>
          </a:p>
          <a:p>
            <a:pPr marL="977900" lvl="1" indent="-342900">
              <a:buFont typeface="Arial" panose="020B0604020202020204" pitchFamily="34" charset="0"/>
              <a:buChar char="−"/>
            </a:pPr>
            <a:r>
              <a:rPr lang="ru-RU" sz="1800" b="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Аудио</a:t>
            </a:r>
          </a:p>
          <a:p>
            <a:pPr marL="977900" lvl="1" indent="-342900">
              <a:buFont typeface="Arial" panose="020B0604020202020204" pitchFamily="34" charset="0"/>
              <a:buChar char="−"/>
            </a:pPr>
            <a:r>
              <a:rPr lang="ru-RU" sz="1800" b="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Изображения, фото</a:t>
            </a:r>
          </a:p>
          <a:p>
            <a:pPr marL="977900" lvl="1" indent="-342900">
              <a:buFont typeface="Arial" panose="020B0604020202020204" pitchFamily="34" charset="0"/>
              <a:buChar char="−"/>
            </a:pPr>
            <a:r>
              <a:rPr lang="ru-RU" sz="1800" b="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Чертежи, схемы</a:t>
            </a:r>
          </a:p>
          <a:p>
            <a:pPr marL="977900" lvl="1" indent="-342900">
              <a:buFont typeface="Arial" panose="020B0604020202020204" pitchFamily="34" charset="0"/>
              <a:buChar char="−"/>
            </a:pPr>
            <a:r>
              <a:rPr lang="ru-RU" sz="1800" b="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Видео</a:t>
            </a:r>
          </a:p>
          <a:p>
            <a:pPr marL="977900" lvl="1" indent="-342900">
              <a:buFont typeface="Arial" panose="020B0604020202020204" pitchFamily="34" charset="0"/>
              <a:buChar char="−"/>
            </a:pPr>
            <a:r>
              <a:rPr lang="ru-RU" sz="1800" b="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Географические карты</a:t>
            </a:r>
          </a:p>
          <a:p>
            <a:pPr marL="381000" marR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18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Гипертекстовые</a:t>
            </a: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Универсальные </a:t>
            </a:r>
          </a:p>
        </p:txBody>
      </p:sp>
    </p:spTree>
    <p:extLst>
      <p:ext uri="{BB962C8B-B14F-4D97-AF65-F5344CB8AC3E}">
        <p14:creationId xmlns:p14="http://schemas.microsoft.com/office/powerpoint/2010/main" val="116618130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910E5-1AC0-867E-61EF-674246944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D10FA1C0-9B66-E242-9FD9-20CE514C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 Классификация СУБД (2)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AAA1F2AE-ABE1-4151-5A1F-0C76CC385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структурированности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По модели 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универсальности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</a:t>
            </a:r>
            <a:r>
              <a:rPr lang="ru-RU" altLang="ru-RU" sz="2400" b="1" dirty="0" err="1">
                <a:solidFill>
                  <a:srgbClr val="C0C0C0"/>
                </a:solidFill>
              </a:rPr>
              <a:t>распределённости</a:t>
            </a:r>
            <a:r>
              <a:rPr lang="ru-RU" altLang="ru-RU" sz="2400" b="1" dirty="0">
                <a:solidFill>
                  <a:srgbClr val="C0C0C0"/>
                </a:solidFill>
              </a:rPr>
              <a:t>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доступу к БД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характеру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использования</a:t>
            </a:r>
          </a:p>
          <a:p>
            <a:pPr marL="9525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рабочей нагрузке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0D06AB25-2D02-1772-23F8-5771FC5F9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797BFA9-B1B0-DB23-79A3-8854D9A909A2}"/>
              </a:ext>
            </a:extLst>
          </p:cNvPr>
          <p:cNvSpPr/>
          <p:nvPr/>
        </p:nvSpPr>
        <p:spPr bwMode="auto">
          <a:xfrm>
            <a:off x="4572000" y="1238250"/>
            <a:ext cx="4364204" cy="5035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Иерархические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С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етевые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small" normalizeH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Реляционные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Объектные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Объектно-реляционные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Многомерные</a:t>
            </a:r>
          </a:p>
          <a:p>
            <a:pPr marL="177800">
              <a:lnSpc>
                <a:spcPct val="120000"/>
              </a:lnSpc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Темпоральные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Ключ-значение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Документные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Колоночные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err="1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Графовые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Семейства колонок</a:t>
            </a:r>
          </a:p>
          <a:p>
            <a:pPr marL="177800" marR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err="1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Мультимодельные</a:t>
            </a:r>
            <a:endParaRPr lang="ru-RU" sz="2000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080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57188" indent="0"/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От моделей к проектированию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283002" y="6351434"/>
            <a:ext cx="860998" cy="476250"/>
          </a:xfrm>
        </p:spPr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57784" y="1240216"/>
            <a:ext cx="8586216" cy="503358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F8CB76C-1FE4-B774-C367-FE75AF26D565}"/>
              </a:ext>
            </a:extLst>
          </p:cNvPr>
          <p:cNvGrpSpPr/>
          <p:nvPr/>
        </p:nvGrpSpPr>
        <p:grpSpPr>
          <a:xfrm rot="5400000">
            <a:off x="2436221" y="1413849"/>
            <a:ext cx="4271558" cy="4308872"/>
            <a:chOff x="1637071" y="3671316"/>
            <a:chExt cx="1491383" cy="1431626"/>
          </a:xfrm>
          <a:solidFill>
            <a:srgbClr val="99FF99"/>
          </a:solidFill>
        </p:grpSpPr>
        <p:sp>
          <p:nvSpPr>
            <p:cNvPr id="3" name="Часть круга 2">
              <a:extLst>
                <a:ext uri="{FF2B5EF4-FFF2-40B4-BE49-F238E27FC236}">
                  <a16:creationId xmlns:a16="http://schemas.microsoft.com/office/drawing/2014/main" id="{10B57150-A445-653A-7B33-B9B09D6E2880}"/>
                </a:ext>
              </a:extLst>
            </p:cNvPr>
            <p:cNvSpPr/>
            <p:nvPr/>
          </p:nvSpPr>
          <p:spPr bwMode="auto">
            <a:xfrm>
              <a:off x="1637071" y="3687097"/>
              <a:ext cx="1415845" cy="1415845"/>
            </a:xfrm>
            <a:prstGeom prst="pie">
              <a:avLst>
                <a:gd name="adj1" fmla="val 5423289"/>
                <a:gd name="adj2" fmla="val 16200000"/>
              </a:avLst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Часть круга 5">
              <a:extLst>
                <a:ext uri="{FF2B5EF4-FFF2-40B4-BE49-F238E27FC236}">
                  <a16:creationId xmlns:a16="http://schemas.microsoft.com/office/drawing/2014/main" id="{4EF38E84-574A-25AE-0D1E-5BA6E17DBE86}"/>
                </a:ext>
              </a:extLst>
            </p:cNvPr>
            <p:cNvSpPr/>
            <p:nvPr/>
          </p:nvSpPr>
          <p:spPr bwMode="auto">
            <a:xfrm>
              <a:off x="1712609" y="3671316"/>
              <a:ext cx="1415845" cy="1415845"/>
            </a:xfrm>
            <a:prstGeom prst="pie">
              <a:avLst>
                <a:gd name="adj1" fmla="val 16146707"/>
                <a:gd name="adj2" fmla="val 5401085"/>
              </a:avLst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C50199-6094-6555-035F-B4D83BB26CA0}"/>
              </a:ext>
            </a:extLst>
          </p:cNvPr>
          <p:cNvSpPr txBox="1"/>
          <p:nvPr/>
        </p:nvSpPr>
        <p:spPr>
          <a:xfrm>
            <a:off x="3196930" y="1637619"/>
            <a:ext cx="27026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1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Описательная деятельность</a:t>
            </a:r>
            <a:endParaRPr lang="ru-R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31D352-9900-8FB2-BFA7-F21607A211A1}"/>
              </a:ext>
            </a:extLst>
          </p:cNvPr>
          <p:cNvSpPr txBox="1"/>
          <p:nvPr/>
        </p:nvSpPr>
        <p:spPr>
          <a:xfrm>
            <a:off x="2441312" y="3685944"/>
            <a:ext cx="43088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Проектная деятельность</a:t>
            </a:r>
          </a:p>
          <a:p>
            <a:pPr algn="ctr"/>
            <a:r>
              <a:rPr kumimoji="0" lang="ru-RU" b="0" i="1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   </a:t>
            </a: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</a:rPr>
              <a:t>создание структур данных, удовлетворяющих набору требований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AC514-9119-9794-5DA8-7DEBA43FD309}"/>
              </a:ext>
            </a:extLst>
          </p:cNvPr>
          <p:cNvSpPr txBox="1"/>
          <p:nvPr/>
        </p:nvSpPr>
        <p:spPr>
          <a:xfrm>
            <a:off x="2684206" y="2432438"/>
            <a:ext cx="35839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документирование некоторых аспектов реального мира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BB0F5-DFAB-0FAC-3465-D12ED6F4593D}"/>
              </a:ext>
            </a:extLst>
          </p:cNvPr>
          <p:cNvSpPr txBox="1"/>
          <p:nvPr/>
        </p:nvSpPr>
        <p:spPr>
          <a:xfrm>
            <a:off x="743403" y="2660070"/>
            <a:ext cx="1778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cap="small" dirty="0">
                <a:solidFill>
                  <a:schemeClr val="bg2">
                    <a:lumMod val="75000"/>
                  </a:schemeClr>
                </a:solidFill>
              </a:rPr>
              <a:t>Реальный</a:t>
            </a:r>
            <a:r>
              <a:rPr lang="ru-RU" sz="1600" cap="small" dirty="0"/>
              <a:t> </a:t>
            </a:r>
            <a:r>
              <a:rPr lang="ru-RU" sz="1600" cap="small" dirty="0">
                <a:solidFill>
                  <a:schemeClr val="bg2">
                    <a:lumMod val="75000"/>
                  </a:schemeClr>
                </a:solidFill>
              </a:rPr>
              <a:t>мир</a:t>
            </a:r>
          </a:p>
        </p:txBody>
      </p:sp>
      <p:sp>
        <p:nvSpPr>
          <p:cNvPr id="8" name="Блок-схема: документ 7"/>
          <p:cNvSpPr/>
          <p:nvPr/>
        </p:nvSpPr>
        <p:spPr bwMode="auto">
          <a:xfrm>
            <a:off x="6813492" y="1647997"/>
            <a:ext cx="1498945" cy="1058899"/>
          </a:xfrm>
          <a:prstGeom prst="flowChartDocumen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Куб 8"/>
          <p:cNvSpPr/>
          <p:nvPr/>
        </p:nvSpPr>
        <p:spPr bwMode="auto">
          <a:xfrm>
            <a:off x="1604362" y="1692483"/>
            <a:ext cx="187862" cy="733132"/>
          </a:xfrm>
          <a:prstGeom prst="cube">
            <a:avLst/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Куб 9"/>
          <p:cNvSpPr/>
          <p:nvPr/>
        </p:nvSpPr>
        <p:spPr bwMode="auto">
          <a:xfrm>
            <a:off x="1779398" y="2093976"/>
            <a:ext cx="378540" cy="299908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Пятиугольник 12"/>
          <p:cNvSpPr/>
          <p:nvPr/>
        </p:nvSpPr>
        <p:spPr bwMode="auto">
          <a:xfrm rot="16200000">
            <a:off x="1224199" y="1882375"/>
            <a:ext cx="461019" cy="41713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Куб 21"/>
          <p:cNvSpPr/>
          <p:nvPr/>
        </p:nvSpPr>
        <p:spPr bwMode="auto">
          <a:xfrm rot="5400000" flipH="1">
            <a:off x="1257762" y="2084525"/>
            <a:ext cx="301805" cy="733132"/>
          </a:xfrm>
          <a:prstGeom prst="cube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Штриховая стрелка вправо 13"/>
          <p:cNvSpPr/>
          <p:nvPr/>
        </p:nvSpPr>
        <p:spPr bwMode="auto">
          <a:xfrm>
            <a:off x="2005244" y="1703723"/>
            <a:ext cx="436068" cy="387219"/>
          </a:xfrm>
          <a:prstGeom prst="stripedRightArrow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6989071" y="1889703"/>
            <a:ext cx="287632" cy="27418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А</a:t>
            </a: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7749237" y="1910512"/>
            <a:ext cx="287632" cy="27418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Arial" charset="0"/>
              </a:rPr>
              <a:t>Б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7369665" y="2325114"/>
            <a:ext cx="287632" cy="274186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600" dirty="0">
                <a:latin typeface="Arial" charset="0"/>
              </a:rPr>
              <a:t>В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 bwMode="auto">
          <a:xfrm>
            <a:off x="7276703" y="2026796"/>
            <a:ext cx="47253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Прямая соединительная линия 29"/>
          <p:cNvCxnSpPr>
            <a:stCxn id="16" idx="3"/>
            <a:endCxn id="26" idx="0"/>
          </p:cNvCxnSpPr>
          <p:nvPr/>
        </p:nvCxnSpPr>
        <p:spPr bwMode="auto">
          <a:xfrm>
            <a:off x="7276703" y="2026796"/>
            <a:ext cx="236778" cy="29831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Блок-схема: магнитный диск 32"/>
          <p:cNvSpPr/>
          <p:nvPr/>
        </p:nvSpPr>
        <p:spPr bwMode="auto">
          <a:xfrm>
            <a:off x="6832467" y="3817509"/>
            <a:ext cx="1483059" cy="1440291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Блок-схема: внутренняя память 33"/>
          <p:cNvSpPr/>
          <p:nvPr/>
        </p:nvSpPr>
        <p:spPr bwMode="auto">
          <a:xfrm>
            <a:off x="7034791" y="4309132"/>
            <a:ext cx="328642" cy="364848"/>
          </a:xfrm>
          <a:prstGeom prst="flowChartInternalStorag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Блок-схема: внутренняя память 34"/>
          <p:cNvSpPr/>
          <p:nvPr/>
        </p:nvSpPr>
        <p:spPr bwMode="auto">
          <a:xfrm>
            <a:off x="7415385" y="4529984"/>
            <a:ext cx="328642" cy="364848"/>
          </a:xfrm>
          <a:prstGeom prst="flowChartInternalStorag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Блок-схема: внутренняя память 35"/>
          <p:cNvSpPr/>
          <p:nvPr/>
        </p:nvSpPr>
        <p:spPr bwMode="auto">
          <a:xfrm>
            <a:off x="7814729" y="4727159"/>
            <a:ext cx="328642" cy="364848"/>
          </a:xfrm>
          <a:prstGeom prst="flowChartInternalStorag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C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Блок-схема: несколько документов 36"/>
          <p:cNvSpPr/>
          <p:nvPr/>
        </p:nvSpPr>
        <p:spPr bwMode="auto">
          <a:xfrm>
            <a:off x="894780" y="4341734"/>
            <a:ext cx="1875852" cy="1294033"/>
          </a:xfrm>
          <a:prstGeom prst="flowChartMultidocumen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Загнутый угол 11"/>
          <p:cNvSpPr/>
          <p:nvPr/>
        </p:nvSpPr>
        <p:spPr bwMode="auto">
          <a:xfrm>
            <a:off x="804125" y="4718304"/>
            <a:ext cx="1637187" cy="962471"/>
          </a:xfrm>
          <a:prstGeom prst="foldedCorner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600" cap="small" dirty="0">
                <a:solidFill>
                  <a:schemeClr val="bg2">
                    <a:lumMod val="75000"/>
                  </a:schemeClr>
                </a:solidFill>
              </a:rPr>
              <a:t>Требования</a:t>
            </a:r>
          </a:p>
        </p:txBody>
      </p:sp>
      <p:sp>
        <p:nvSpPr>
          <p:cNvPr id="39" name="Стрелка вниз 38"/>
          <p:cNvSpPr/>
          <p:nvPr/>
        </p:nvSpPr>
        <p:spPr bwMode="auto">
          <a:xfrm>
            <a:off x="6426437" y="3183469"/>
            <a:ext cx="2321656" cy="642641"/>
          </a:xfrm>
          <a:prstGeom prst="downArrow">
            <a:avLst>
              <a:gd name="adj1" fmla="val 50000"/>
              <a:gd name="adj2" fmla="val 47853"/>
            </a:avLst>
          </a:prstGeom>
          <a:solidFill>
            <a:srgbClr val="8FE2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49609" y="3206542"/>
            <a:ext cx="1138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0070C0"/>
                </a:solidFill>
                <a:latin typeface="Arial Narrow" panose="020B0606020202030204" pitchFamily="34" charset="0"/>
              </a:rPr>
              <a:t>Автоматизация проектирования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A74A8-BDBA-CEFA-35D1-1EA246141313}"/>
              </a:ext>
            </a:extLst>
          </p:cNvPr>
          <p:cNvSpPr txBox="1"/>
          <p:nvPr/>
        </p:nvSpPr>
        <p:spPr>
          <a:xfrm>
            <a:off x="6268187" y="5270259"/>
            <a:ext cx="2132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cap="small" dirty="0">
                <a:solidFill>
                  <a:schemeClr val="bg2">
                    <a:lumMod val="75000"/>
                  </a:schemeClr>
                </a:solidFill>
              </a:rPr>
              <a:t>Структуры</a:t>
            </a:r>
            <a:r>
              <a:rPr lang="ru-RU" sz="1600" cap="small" dirty="0"/>
              <a:t> </a:t>
            </a:r>
            <a:r>
              <a:rPr lang="ru-RU" sz="1600" cap="small" dirty="0">
                <a:solidFill>
                  <a:schemeClr val="bg2">
                    <a:lumMod val="75000"/>
                  </a:schemeClr>
                </a:solidFill>
              </a:rPr>
              <a:t>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AE205-9DAD-74F0-1DDB-A367368D5C4B}"/>
              </a:ext>
            </a:extLst>
          </p:cNvPr>
          <p:cNvSpPr txBox="1"/>
          <p:nvPr/>
        </p:nvSpPr>
        <p:spPr>
          <a:xfrm>
            <a:off x="6832468" y="2675293"/>
            <a:ext cx="175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cap="small" dirty="0">
                <a:solidFill>
                  <a:schemeClr val="bg2">
                    <a:lumMod val="75000"/>
                  </a:schemeClr>
                </a:solidFill>
              </a:rPr>
              <a:t>Модель</a:t>
            </a:r>
            <a:r>
              <a:rPr lang="ru-RU" sz="1600" cap="small" dirty="0"/>
              <a:t> </a:t>
            </a:r>
            <a:r>
              <a:rPr lang="ru-RU" sz="1600" cap="small" dirty="0">
                <a:solidFill>
                  <a:schemeClr val="bg2">
                    <a:lumMod val="75000"/>
                  </a:schemeClr>
                </a:solidFill>
              </a:rPr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109122531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2EE05-0B97-54CB-043E-E50B1565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6263DE99-B4D9-FA1E-0004-FEB176EA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 </a:t>
            </a:r>
            <a:r>
              <a:rPr lang="ru-RU" altLang="ru-RU" sz="3600" dirty="0" err="1">
                <a:latin typeface="+mn-lt"/>
              </a:rPr>
              <a:t>Мультимодельные</a:t>
            </a:r>
            <a:r>
              <a:rPr lang="ru-RU" altLang="ru-RU" sz="3600" dirty="0">
                <a:latin typeface="+mn-lt"/>
              </a:rPr>
              <a:t> СУБД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AA5E5E00-8F43-EF54-BD89-BEED8494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ru-RU" altLang="ru-RU" b="1" dirty="0">
              <a:solidFill>
                <a:srgbClr val="C0C0C0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53E3DA47-0465-0D1F-E002-CA86A34F3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2B56FFD-E407-95ED-F548-D532574FA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98179"/>
              </p:ext>
            </p:extLst>
          </p:nvPr>
        </p:nvGraphicFramePr>
        <p:xfrm>
          <a:off x="539750" y="1238250"/>
          <a:ext cx="7990101" cy="491689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04300">
                  <a:extLst>
                    <a:ext uri="{9D8B030D-6E8A-4147-A177-3AD203B41FA5}">
                      <a16:colId xmlns:a16="http://schemas.microsoft.com/office/drawing/2014/main" val="14273064"/>
                    </a:ext>
                  </a:extLst>
                </a:gridCol>
                <a:gridCol w="2165187">
                  <a:extLst>
                    <a:ext uri="{9D8B030D-6E8A-4147-A177-3AD203B41FA5}">
                      <a16:colId xmlns:a16="http://schemas.microsoft.com/office/drawing/2014/main" val="135045365"/>
                    </a:ext>
                  </a:extLst>
                </a:gridCol>
                <a:gridCol w="3620614">
                  <a:extLst>
                    <a:ext uri="{9D8B030D-6E8A-4147-A177-3AD203B41FA5}">
                      <a16:colId xmlns:a16="http://schemas.microsoft.com/office/drawing/2014/main" val="1620436401"/>
                    </a:ext>
                  </a:extLst>
                </a:gridCol>
              </a:tblGrid>
              <a:tr h="70205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effectLst/>
                        </a:rPr>
                        <a:t>СУБД</a:t>
                      </a:r>
                    </a:p>
                  </a:txBody>
                  <a:tcPr marL="64421" marR="64421" marT="32210" marB="48316"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effectLst/>
                        </a:rPr>
                        <a:t>Изначальная модель</a:t>
                      </a:r>
                    </a:p>
                  </a:txBody>
                  <a:tcPr marL="64421" marR="64421" marT="32210" marB="48316"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b="1" dirty="0">
                          <a:effectLst/>
                        </a:rPr>
                        <a:t>Дополнительные модели</a:t>
                      </a:r>
                    </a:p>
                  </a:txBody>
                  <a:tcPr marL="64421" marR="64421" marT="32210" marB="48316" anchor="ctr"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65877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77800" indent="0" algn="l" fontAlgn="t"/>
                      <a:r>
                        <a:rPr lang="en-US" sz="1600" dirty="0">
                          <a:effectLst/>
                        </a:rPr>
                        <a:t>Oracle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fontAlgn="t"/>
                      <a:r>
                        <a:rPr lang="ru-RU" sz="1600" dirty="0">
                          <a:effectLst/>
                        </a:rPr>
                        <a:t>Реляционная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fontAlgn="t"/>
                      <a:r>
                        <a:rPr lang="ru-RU" sz="1600" dirty="0" err="1">
                          <a:effectLst/>
                        </a:rPr>
                        <a:t>Графовая</a:t>
                      </a:r>
                      <a:r>
                        <a:rPr lang="ru-RU" sz="1600" dirty="0">
                          <a:effectLst/>
                        </a:rPr>
                        <a:t>, документная</a:t>
                      </a: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2598929876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 SQL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Реляционная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Графовая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документная</a:t>
                      </a: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1350996245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Реляционная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Графовая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документная</a:t>
                      </a: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518772262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MarkLogic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Документная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Графовая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реляционная</a:t>
                      </a: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182733515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Документная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Ключ-значение, </a:t>
                      </a:r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графовая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2633587088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DataStax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Семейство колонок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Документная, </a:t>
                      </a:r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графовая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3243444970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Ключ-значение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Документная, </a:t>
                      </a:r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графовая</a:t>
                      </a:r>
                      <a:endParaRPr lang="ru-RU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2004568626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ArangoDB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Графовая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документная</a:t>
                      </a: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4111380179"/>
                  </a:ext>
                </a:extLst>
              </a:tr>
              <a:tr h="400776"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OrientDB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Графовая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документная</a:t>
                      </a: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129169689"/>
                  </a:ext>
                </a:extLst>
              </a:tr>
              <a:tr h="607850"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Azure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CosmosDB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</a:p>
                  </a:txBody>
                  <a:tcPr marL="64421" marR="64421" marT="32210" marB="48316" anchor="ctr"/>
                </a:tc>
                <a:tc>
                  <a:txBody>
                    <a:bodyPr/>
                    <a:lstStyle/>
                    <a:p>
                      <a:pPr marL="177800" indent="0" algn="l" defTabSz="914400" rtl="0" eaLnBrk="1" fontAlgn="t" latinLnBrk="0" hangingPunct="1"/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Графовая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документная, реляционная</a:t>
                      </a:r>
                    </a:p>
                  </a:txBody>
                  <a:tcPr marL="64421" marR="64421" marT="32210" marB="48316" anchor="ctr"/>
                </a:tc>
                <a:extLst>
                  <a:ext uri="{0D108BD9-81ED-4DB2-BD59-A6C34878D82A}">
                    <a16:rowId xmlns:a16="http://schemas.microsoft.com/office/drawing/2014/main" val="4175082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516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98F8C-131D-A490-56E4-5E4354E0E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0DF0855-C32B-C726-0DF6-A6CBAEB0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-90488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 Сравнение СУБД с разными моделями данных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506C3D7-5AF8-A878-2B0C-A3078F6E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28216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ru-RU" altLang="ru-RU" b="1" dirty="0">
              <a:solidFill>
                <a:srgbClr val="C0C0C0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9535811A-BF4A-E3ED-98C5-7A5EBB196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4F503E7-5FD3-F75C-3C1F-32750DF9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40393"/>
              </p:ext>
            </p:extLst>
          </p:nvPr>
        </p:nvGraphicFramePr>
        <p:xfrm>
          <a:off x="801523" y="1416367"/>
          <a:ext cx="8194993" cy="475488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600704">
                  <a:extLst>
                    <a:ext uri="{9D8B030D-6E8A-4147-A177-3AD203B41FA5}">
                      <a16:colId xmlns:a16="http://schemas.microsoft.com/office/drawing/2014/main" val="35286019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66916256"/>
                    </a:ext>
                  </a:extLst>
                </a:gridCol>
                <a:gridCol w="957038">
                  <a:extLst>
                    <a:ext uri="{9D8B030D-6E8A-4147-A177-3AD203B41FA5}">
                      <a16:colId xmlns:a16="http://schemas.microsoft.com/office/drawing/2014/main" val="4221622690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15529723"/>
                    </a:ext>
                  </a:extLst>
                </a:gridCol>
                <a:gridCol w="1206136">
                  <a:extLst>
                    <a:ext uri="{9D8B030D-6E8A-4147-A177-3AD203B41FA5}">
                      <a16:colId xmlns:a16="http://schemas.microsoft.com/office/drawing/2014/main" val="4131232190"/>
                    </a:ext>
                  </a:extLst>
                </a:gridCol>
                <a:gridCol w="1153606">
                  <a:extLst>
                    <a:ext uri="{9D8B030D-6E8A-4147-A177-3AD203B41FA5}">
                      <a16:colId xmlns:a16="http://schemas.microsoft.com/office/drawing/2014/main" val="2922459991"/>
                    </a:ext>
                  </a:extLst>
                </a:gridCol>
                <a:gridCol w="1120683">
                  <a:extLst>
                    <a:ext uri="{9D8B030D-6E8A-4147-A177-3AD203B41FA5}">
                      <a16:colId xmlns:a16="http://schemas.microsoft.com/office/drawing/2014/main" val="3459084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6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err="1">
                          <a:latin typeface="Arial Narrow" panose="020B0606020202030204" pitchFamily="34" charset="0"/>
                        </a:rPr>
                        <a:t>Реляцион</a:t>
                      </a:r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-ная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Ключ-значение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811213" algn="l"/>
                        </a:tabLst>
                      </a:pPr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Документ-ная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Семейство колонок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Объектная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 err="1">
                          <a:latin typeface="Arial Narrow" panose="020B0606020202030204" pitchFamily="34" charset="0"/>
                        </a:rPr>
                        <a:t>Графовая</a:t>
                      </a:r>
                      <a:endParaRPr lang="ru-RU" sz="1600" b="0" dirty="0"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243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Поиск по ключу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1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dirty="0" err="1">
                          <a:latin typeface="Arial Narrow" panose="020B0606020202030204" pitchFamily="34" charset="0"/>
                        </a:rPr>
                        <a:t>Слабоструктури-рованные</a:t>
                      </a:r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 данные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16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Извлечение/ обновление части атрибута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89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Поиск по неключевым атрибутам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925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Составной ключ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99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Связи между сущностями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92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Arial Narrow" panose="020B0606020202030204" pitchFamily="34" charset="0"/>
                        </a:rPr>
                        <a:t>Стандартный интерфейс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>
                          <a:latin typeface="Arial Narrow" panose="020B0606020202030204" pitchFamily="34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dirty="0">
                          <a:latin typeface="Arial Narrow" panose="020B0606020202030204" pitchFamily="34" charset="0"/>
                        </a:rPr>
                        <a:t>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29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6554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08EA3-A962-38BE-F185-D633CF25F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E4FFDFE-225D-4ED8-AE39-49FCCF87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 Классификация СУБД (3)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3EE39CAC-53FC-CFD0-117A-59669CA0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структурированности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модели 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По универсальности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</a:t>
            </a:r>
            <a:r>
              <a:rPr lang="ru-RU" altLang="ru-RU" sz="2400" b="1" dirty="0" err="1">
                <a:solidFill>
                  <a:srgbClr val="C0C0C0"/>
                </a:solidFill>
              </a:rPr>
              <a:t>распределённости</a:t>
            </a:r>
            <a:r>
              <a:rPr lang="ru-RU" altLang="ru-RU" sz="2400" b="1" dirty="0">
                <a:solidFill>
                  <a:srgbClr val="C0C0C0"/>
                </a:solidFill>
              </a:rPr>
              <a:t>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доступу к БД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характеру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использования</a:t>
            </a:r>
          </a:p>
          <a:p>
            <a:pPr marL="9525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рабочей нагрузке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BB6BC2F-A216-C7BC-9EE7-C21319DB6C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1A111F-0EA4-8893-DA6B-A71F79582905}"/>
              </a:ext>
            </a:extLst>
          </p:cNvPr>
          <p:cNvSpPr/>
          <p:nvPr/>
        </p:nvSpPr>
        <p:spPr bwMode="auto">
          <a:xfrm>
            <a:off x="4572000" y="1225550"/>
            <a:ext cx="4572000" cy="5035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СУБД общего назначения</a:t>
            </a: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Специализированные СУБД 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3154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9DF19-C195-9479-0521-2739D1B3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16B0EB4F-A7DE-1EF5-7AD8-C42DDAB3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 Классификация СУБД (4)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AED65BA-99A6-1FE7-7964-6D6C05CF0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структурированности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модели 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универсальности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По </a:t>
            </a:r>
            <a:r>
              <a:rPr lang="ru-RU" altLang="ru-RU" sz="2400" b="1" dirty="0" err="1">
                <a:solidFill>
                  <a:schemeClr val="tx2">
                    <a:lumMod val="50000"/>
                  </a:schemeClr>
                </a:solidFill>
              </a:rPr>
              <a:t>распределённости</a:t>
            </a: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доступу к БД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характеру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использования</a:t>
            </a:r>
          </a:p>
          <a:p>
            <a:pPr marL="9525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рабочей нагрузке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F1A17B4-BB3C-EE43-FB7B-34F140F7C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F3A606-CC32-AAA2-288D-949AACAA97C7}"/>
              </a:ext>
            </a:extLst>
          </p:cNvPr>
          <p:cNvSpPr/>
          <p:nvPr/>
        </p:nvSpPr>
        <p:spPr bwMode="auto">
          <a:xfrm>
            <a:off x="4572000" y="1225550"/>
            <a:ext cx="4572000" cy="5035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Сосредоточенные</a:t>
            </a:r>
          </a:p>
          <a:p>
            <a:pPr marL="43815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Локальные</a:t>
            </a:r>
            <a:endParaRPr kumimoji="0" lang="ru-RU" sz="20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  <a:p>
            <a:pPr marL="43815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Централизованные</a:t>
            </a: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Распределённые</a:t>
            </a:r>
          </a:p>
          <a:p>
            <a:pPr marL="43815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Однородные</a:t>
            </a:r>
          </a:p>
          <a:p>
            <a:pPr marL="43815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Неоднородные</a:t>
            </a:r>
          </a:p>
          <a:p>
            <a:pPr marL="43815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Фрагментированные</a:t>
            </a:r>
          </a:p>
          <a:p>
            <a:pPr marL="43815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Тиражируемые</a:t>
            </a:r>
          </a:p>
        </p:txBody>
      </p:sp>
    </p:spTree>
    <p:extLst>
      <p:ext uri="{BB962C8B-B14F-4D97-AF65-F5344CB8AC3E}">
        <p14:creationId xmlns:p14="http://schemas.microsoft.com/office/powerpoint/2010/main" val="279292231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DC0BB-D8D5-73A1-1F85-06FBF5B3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5504B919-FDD9-AF55-770E-5AC97675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 Классификация СУБД (5)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9F5BDC9-3A58-C0C9-F230-DB12BA25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структурированности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модели 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универсальности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</a:t>
            </a:r>
            <a:r>
              <a:rPr lang="ru-RU" altLang="ru-RU" sz="2400" b="1" dirty="0" err="1">
                <a:solidFill>
                  <a:srgbClr val="C0C0C0"/>
                </a:solidFill>
              </a:rPr>
              <a:t>распределённости</a:t>
            </a:r>
            <a:r>
              <a:rPr lang="ru-RU" altLang="ru-RU" sz="2400" b="1" dirty="0">
                <a:solidFill>
                  <a:srgbClr val="C0C0C0"/>
                </a:solidFill>
              </a:rPr>
              <a:t>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данных</a:t>
            </a:r>
          </a:p>
          <a:p>
            <a:pPr marL="9525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По доступу к БД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характеру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использования</a:t>
            </a:r>
          </a:p>
          <a:p>
            <a:pPr marL="9525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рабочей нагрузке 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302F3E0B-9856-C736-719B-6B8A5AFB7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5C728CE-7C9D-F88F-92EC-71F9E5B5DF08}"/>
              </a:ext>
            </a:extLst>
          </p:cNvPr>
          <p:cNvSpPr/>
          <p:nvPr/>
        </p:nvSpPr>
        <p:spPr bwMode="auto">
          <a:xfrm>
            <a:off x="4572000" y="1225550"/>
            <a:ext cx="4572000" cy="5035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Встроенные</a:t>
            </a: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Сетевые (файл-серверные)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Клиент-серверные</a:t>
            </a: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Облачные</a:t>
            </a: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Облачные сервисы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8591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84E45-CF4C-1A7D-A1D9-53A2CDCF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0297E6D3-A464-84DD-4875-4723F0D4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 Классификация СУБД (6)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13F7F01-C197-8954-6A10-276DB932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структурированности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модели 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универсальности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</a:t>
            </a:r>
            <a:r>
              <a:rPr lang="ru-RU" altLang="ru-RU" sz="2400" b="1" dirty="0" err="1">
                <a:solidFill>
                  <a:srgbClr val="C0C0C0"/>
                </a:solidFill>
              </a:rPr>
              <a:t>распределённости</a:t>
            </a:r>
            <a:r>
              <a:rPr lang="ru-RU" altLang="ru-RU" sz="2400" b="1" dirty="0">
                <a:solidFill>
                  <a:srgbClr val="C0C0C0"/>
                </a:solidFill>
              </a:rPr>
              <a:t>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доступу к БД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По характеру </a:t>
            </a:r>
            <a:b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использования</a:t>
            </a:r>
          </a:p>
          <a:p>
            <a:pPr marL="9525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рабочей нагрузке 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0CBB3C2C-AF82-1C16-F601-5FCE116EB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F8C853-B7D3-AAF9-B3A6-2BA81CFFA07C}"/>
              </a:ext>
            </a:extLst>
          </p:cNvPr>
          <p:cNvSpPr/>
          <p:nvPr/>
        </p:nvSpPr>
        <p:spPr bwMode="auto">
          <a:xfrm>
            <a:off x="4572000" y="1225550"/>
            <a:ext cx="4572000" cy="5035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Однопользовательская</a:t>
            </a: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ru-RU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Многопользовательская</a:t>
            </a:r>
          </a:p>
        </p:txBody>
      </p:sp>
    </p:spTree>
    <p:extLst>
      <p:ext uri="{BB962C8B-B14F-4D97-AF65-F5344CB8AC3E}">
        <p14:creationId xmlns:p14="http://schemas.microsoft.com/office/powerpoint/2010/main" val="9305565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B3474-D88E-DC81-9393-25A8B8A58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3647201D-3212-3179-9957-269E2B8A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 Классификация СУБД (7)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0880278-E5DF-D87F-D04D-EF9BF89C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238250"/>
            <a:ext cx="8604250" cy="5035550"/>
          </a:xfrm>
          <a:solidFill>
            <a:srgbClr val="FFFFFF"/>
          </a:solidFill>
        </p:spPr>
        <p:txBody>
          <a:bodyPr/>
          <a:lstStyle/>
          <a:p>
            <a:pPr marL="722313" indent="-633413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200" b="1" dirty="0">
                <a:latin typeface="Arial Narrow" panose="020B0606020202030204" pitchFamily="34" charset="0"/>
              </a:rPr>
              <a:t> </a:t>
            </a:r>
            <a:endParaRPr lang="ru-RU" altLang="ru-RU" sz="1100" b="1" dirty="0">
              <a:latin typeface="Arial Narrow" panose="020B0606020202030204" pitchFamily="34" charset="0"/>
            </a:endParaRP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структурированности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модели 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универсальности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</a:t>
            </a:r>
            <a:r>
              <a:rPr lang="ru-RU" altLang="ru-RU" sz="2400" b="1" dirty="0" err="1">
                <a:solidFill>
                  <a:srgbClr val="C0C0C0"/>
                </a:solidFill>
              </a:rPr>
              <a:t>распределённости</a:t>
            </a:r>
            <a:r>
              <a:rPr lang="ru-RU" altLang="ru-RU" sz="2400" b="1" dirty="0">
                <a:solidFill>
                  <a:srgbClr val="C0C0C0"/>
                </a:solidFill>
              </a:rPr>
              <a:t>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данных</a:t>
            </a:r>
          </a:p>
          <a:p>
            <a:pPr marL="95250" inden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доступу к БД</a:t>
            </a:r>
          </a:p>
          <a:p>
            <a:pPr marL="9525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rgbClr val="C0C0C0"/>
                </a:solidFill>
              </a:rPr>
              <a:t>По характеру </a:t>
            </a:r>
            <a:br>
              <a:rPr lang="ru-RU" altLang="ru-RU" sz="2400" b="1" dirty="0">
                <a:solidFill>
                  <a:srgbClr val="C0C0C0"/>
                </a:solidFill>
              </a:rPr>
            </a:br>
            <a:r>
              <a:rPr lang="ru-RU" altLang="ru-RU" sz="2400" b="1" dirty="0">
                <a:solidFill>
                  <a:srgbClr val="C0C0C0"/>
                </a:solidFill>
              </a:rPr>
              <a:t>использования</a:t>
            </a:r>
            <a:endParaRPr lang="en-US" altLang="ru-RU" sz="2400" b="1" dirty="0">
              <a:solidFill>
                <a:srgbClr val="C0C0C0"/>
              </a:solidFill>
            </a:endParaRPr>
          </a:p>
          <a:p>
            <a:pPr marL="9525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b="1" dirty="0">
                <a:solidFill>
                  <a:schemeClr val="tx2">
                    <a:lumMod val="50000"/>
                  </a:schemeClr>
                </a:solidFill>
              </a:rPr>
              <a:t>По рабочей нагрузке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AE8523D-289D-D2EC-E4A9-FB8ECBFE1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3163D59-55A3-925F-AA35-89A098C050D1}"/>
              </a:ext>
            </a:extLst>
          </p:cNvPr>
          <p:cNvSpPr/>
          <p:nvPr/>
        </p:nvSpPr>
        <p:spPr bwMode="auto">
          <a:xfrm>
            <a:off x="4572000" y="1225550"/>
            <a:ext cx="4572000" cy="50355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Транзакционная нагрузка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OLTP (TPC-A,B,C)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ru-RU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95250">
              <a:spcAft>
                <a:spcPts val="600"/>
              </a:spcAft>
            </a:pPr>
            <a:r>
              <a:rPr kumimoji="0" lang="ru-RU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Поддержка принятия решений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OLAP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</a:rPr>
              <a:t>/DSS (TPC-D)</a:t>
            </a: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Мультимедийная нагрузка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95250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63701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FC15-AAED-41C3-488D-BA227001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376A52E9-137E-185E-2FE1-D825ABA2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Рейтинг современных СУБД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5EF3717D-8301-D370-331D-7A65CA59E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3EB0C-780E-EDB7-6B02-35821C9F4DD2}"/>
              </a:ext>
            </a:extLst>
          </p:cNvPr>
          <p:cNvSpPr txBox="1"/>
          <p:nvPr/>
        </p:nvSpPr>
        <p:spPr>
          <a:xfrm>
            <a:off x="539750" y="1227002"/>
            <a:ext cx="8604249" cy="507831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177800" algn="l"/>
            <a:endParaRPr lang="en-US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marL="177800" algn="l"/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DB-Engines Ranking</a:t>
            </a:r>
          </a:p>
          <a:p>
            <a:pPr algn="l"/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3600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CE3C654-76DD-6159-9530-C1D54EB5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5" y="2061132"/>
            <a:ext cx="8229600" cy="33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219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ru-RU" altLang="ru-RU" sz="3600" dirty="0"/>
              <a:t>Терпения и удачи всем, кто связан </a:t>
            </a:r>
            <a:br>
              <a:rPr lang="ru-RU" altLang="ru-RU" sz="3600" dirty="0"/>
            </a:br>
            <a:r>
              <a:rPr lang="ru-RU" altLang="ru-RU" sz="3600" dirty="0"/>
              <a:t>с моделированием данных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53398" y="1237017"/>
            <a:ext cx="8590602" cy="5036783"/>
          </a:xfr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5400" b="1" dirty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</a:p>
        </p:txBody>
      </p:sp>
      <p:sp>
        <p:nvSpPr>
          <p:cNvPr id="5837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934200" y="62880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0FA5082-6767-4009-9D0F-66B8CEF9FA62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Загнутый угол 1"/>
          <p:cNvSpPr/>
          <p:nvPr/>
        </p:nvSpPr>
        <p:spPr bwMode="auto">
          <a:xfrm>
            <a:off x="1012791" y="2221992"/>
            <a:ext cx="7671816" cy="3767328"/>
          </a:xfrm>
          <a:prstGeom prst="foldedCorner">
            <a:avLst/>
          </a:prstGeom>
          <a:solidFill>
            <a:srgbClr val="BDFFBD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endParaRPr lang="ru-RU" altLang="ru-RU" dirty="0"/>
          </a:p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RU" sz="2800" dirty="0"/>
              <a:t>Валерий Иванович Артемьев</a:t>
            </a:r>
          </a:p>
          <a:p>
            <a:pPr algn="ctr">
              <a:spcAft>
                <a:spcPts val="600"/>
              </a:spcAft>
            </a:pP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МГТУ имени </a:t>
            </a:r>
            <a:r>
              <a:rPr lang="en-US" altLang="ru-RU" dirty="0">
                <a:solidFill>
                  <a:schemeClr val="bg2">
                    <a:lumMod val="75000"/>
                  </a:schemeClr>
                </a:solidFill>
              </a:rPr>
              <a:t>H.</a:t>
            </a: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Э. Баумана, кафедра ИУ-5</a:t>
            </a:r>
          </a:p>
          <a:p>
            <a:pPr algn="ctr">
              <a:spcBef>
                <a:spcPts val="600"/>
              </a:spcBef>
              <a:buNone/>
            </a:pP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Банк России</a:t>
            </a:r>
            <a:br>
              <a:rPr lang="ru-RU" altLang="ru-RU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Департамент данных, проектов и процессов</a:t>
            </a:r>
            <a:br>
              <a:rPr lang="ru-RU" altLang="ru-RU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ru-RU" altLang="ru-RU" dirty="0"/>
              <a:t>Тел.: +7(495) 753-96-25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dirty="0"/>
              <a:t>    e-mail:</a:t>
            </a:r>
            <a:r>
              <a:rPr lang="ru-RU" altLang="ru-RU" dirty="0"/>
              <a:t> </a:t>
            </a:r>
            <a:r>
              <a:rPr lang="en-US" altLang="ru-RU" dirty="0"/>
              <a:t>viart@bmstu.ru</a:t>
            </a:r>
            <a:endParaRPr lang="ru-RU" altLang="ru-RU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Виды информационных систем</a:t>
            </a:r>
          </a:p>
        </p:txBody>
      </p:sp>
      <p:sp>
        <p:nvSpPr>
          <p:cNvPr id="39939" name="Объект 2"/>
          <p:cNvSpPr>
            <a:spLocks noGrp="1"/>
          </p:cNvSpPr>
          <p:nvPr>
            <p:ph idx="1"/>
          </p:nvPr>
        </p:nvSpPr>
        <p:spPr>
          <a:xfrm>
            <a:off x="475488" y="1290082"/>
            <a:ext cx="8659621" cy="5035550"/>
          </a:xfrm>
          <a:solidFill>
            <a:srgbClr val="FFFFFF"/>
          </a:solidFill>
        </p:spPr>
        <p:txBody>
          <a:bodyPr/>
          <a:lstStyle/>
          <a:p>
            <a:pPr marL="889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000" b="1" dirty="0"/>
              <a:t>Информационная система </a:t>
            </a:r>
            <a:r>
              <a:rPr lang="ru-RU" altLang="ru-RU" sz="2000" dirty="0"/>
              <a:t>(ИС) – комплекс программно-технических средств </a:t>
            </a:r>
            <a:r>
              <a:rPr lang="ru-RU" altLang="ru-RU" sz="2000" i="1" dirty="0"/>
              <a:t>сбора, хранения, актуализации и обработки информации</a:t>
            </a:r>
            <a:r>
              <a:rPr lang="ru-RU" altLang="ru-RU" sz="2000" dirty="0"/>
              <a:t> для поддержки определённого вида деятельности (</a:t>
            </a:r>
            <a:r>
              <a:rPr lang="ru-RU" altLang="ru-RU" sz="2000" i="1" dirty="0"/>
              <a:t>предметной области</a:t>
            </a:r>
            <a:r>
              <a:rPr lang="ru-RU" altLang="ru-RU" sz="2000" dirty="0"/>
              <a:t>).</a:t>
            </a:r>
          </a:p>
        </p:txBody>
      </p:sp>
      <p:sp>
        <p:nvSpPr>
          <p:cNvPr id="39940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3232" y="5987078"/>
            <a:ext cx="8119872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57188"/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Всё чаще начинают преобладать 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гибридные ИС</a:t>
            </a:r>
          </a:p>
        </p:txBody>
      </p:sp>
      <p:sp>
        <p:nvSpPr>
          <p:cNvPr id="3" name="Овал 2"/>
          <p:cNvSpPr/>
          <p:nvPr/>
        </p:nvSpPr>
        <p:spPr bwMode="auto">
          <a:xfrm>
            <a:off x="713232" y="2542032"/>
            <a:ext cx="4507992" cy="1673352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altLang="ru-RU" sz="1400" dirty="0">
                <a:latin typeface="Arial Narrow" panose="020B0606020202030204" pitchFamily="34" charset="0"/>
              </a:rPr>
              <a:t>Документальные системы </a:t>
            </a:r>
            <a:br>
              <a:rPr lang="ru-RU" altLang="ru-RU" sz="1400" dirty="0">
                <a:latin typeface="Arial Narrow" panose="020B0606020202030204" pitchFamily="34" charset="0"/>
              </a:rPr>
            </a:br>
            <a:r>
              <a:rPr lang="ru-RU" altLang="ru-RU" sz="1400" b="0" dirty="0">
                <a:latin typeface="Arial Narrow" panose="020B0606020202030204" pitchFamily="34" charset="0"/>
              </a:rPr>
              <a:t>(текст, мультимедиа, дескрипторы и полнотекстовой поиск, гипертекст): ИПС и библиотечные системы, электронный документооборот, сайты и порталы</a:t>
            </a:r>
          </a:p>
        </p:txBody>
      </p:sp>
      <p:sp>
        <p:nvSpPr>
          <p:cNvPr id="8" name="Овал 7"/>
          <p:cNvSpPr/>
          <p:nvPr/>
        </p:nvSpPr>
        <p:spPr bwMode="auto">
          <a:xfrm>
            <a:off x="4088356" y="3831336"/>
            <a:ext cx="4808756" cy="1998621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ru-RU" altLang="ru-RU" sz="1400" dirty="0">
                <a:latin typeface="Arial Narrow" panose="020B0606020202030204" pitchFamily="34" charset="0"/>
              </a:rPr>
              <a:t>Геоинформационные</a:t>
            </a:r>
            <a:r>
              <a:rPr lang="ru-RU" altLang="ru-RU" sz="1400" i="1" dirty="0">
                <a:latin typeface="Arial Narrow" panose="020B0606020202030204" pitchFamily="34" charset="0"/>
              </a:rPr>
              <a:t> </a:t>
            </a:r>
            <a:r>
              <a:rPr lang="ru-RU" altLang="ru-RU" sz="1400" dirty="0">
                <a:latin typeface="Arial Narrow" panose="020B0606020202030204" pitchFamily="34" charset="0"/>
              </a:rPr>
              <a:t>системы </a:t>
            </a:r>
            <a:r>
              <a:rPr lang="ru-RU" altLang="ru-RU" sz="1400" b="0" dirty="0">
                <a:latin typeface="Arial Narrow" panose="020B0606020202030204" pitchFamily="34" charset="0"/>
              </a:rPr>
              <a:t>(топология, электронная карта) – аналитические системы и ситуационные центры с пространственно-географическим компонентом (транспорт, ЖКХ, месторождения, архитектурное наследие и т.п.) </a:t>
            </a:r>
          </a:p>
        </p:txBody>
      </p:sp>
      <p:sp>
        <p:nvSpPr>
          <p:cNvPr id="9" name="Овал 8"/>
          <p:cNvSpPr/>
          <p:nvPr/>
        </p:nvSpPr>
        <p:spPr bwMode="auto">
          <a:xfrm>
            <a:off x="713232" y="3951194"/>
            <a:ext cx="4178808" cy="1745816"/>
          </a:xfrm>
          <a:prstGeom prst="ellipse">
            <a:avLst/>
          </a:prstGeom>
          <a:solidFill>
            <a:srgbClr val="71B0FF"/>
          </a:solidFill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altLang="ru-RU" sz="14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Фактографические системы </a:t>
            </a:r>
            <a:br>
              <a:rPr lang="ru-RU" altLang="ru-RU" sz="14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alt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ru-RU" alt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записи о фактах, БД) – </a:t>
            </a:r>
            <a:br>
              <a:rPr lang="ru-RU" alt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alt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учётно-операционные системы и системы поддержки принятия решений (аналитические системы)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21453" y="242181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8900"/>
            <a:r>
              <a:rPr lang="ru-RU" altLang="ru-RU" sz="1800" dirty="0"/>
              <a:t>Классы ИС по </a:t>
            </a:r>
            <a:r>
              <a:rPr lang="ru-RU" altLang="ru-RU" sz="1800" i="1" dirty="0"/>
              <a:t>типу хранимой </a:t>
            </a:r>
            <a:br>
              <a:rPr lang="ru-RU" altLang="ru-RU" sz="1800" i="1" dirty="0"/>
            </a:br>
            <a:r>
              <a:rPr lang="ru-RU" altLang="ru-RU" sz="1800" i="1" dirty="0"/>
              <a:t>и обрабатываемой информации</a:t>
            </a:r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9870956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7B9-D479-8D3D-D162-67DDC340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CE1299-8A89-10FD-6F9F-ECB8AD5FB107}"/>
              </a:ext>
            </a:extLst>
          </p:cNvPr>
          <p:cNvSpPr/>
          <p:nvPr/>
        </p:nvSpPr>
        <p:spPr bwMode="auto">
          <a:xfrm>
            <a:off x="448057" y="1231897"/>
            <a:ext cx="8247244" cy="504968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A1D4D04A-F51E-273C-57E3-6B27A3F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Понятие базы данных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905410A-CC0F-0BDE-134C-99A78B475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11E19-FC51-2C61-6E71-48DFEC1FFB6F}"/>
              </a:ext>
            </a:extLst>
          </p:cNvPr>
          <p:cNvSpPr/>
          <p:nvPr/>
        </p:nvSpPr>
        <p:spPr bwMode="auto">
          <a:xfrm>
            <a:off x="1464185" y="2404803"/>
            <a:ext cx="3082413" cy="81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Система управления базами данных (СУБД)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D5718BD-B6B1-C20F-9771-DAECCD042415}"/>
              </a:ext>
            </a:extLst>
          </p:cNvPr>
          <p:cNvSpPr/>
          <p:nvPr/>
        </p:nvSpPr>
        <p:spPr bwMode="auto">
          <a:xfrm>
            <a:off x="149071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solidFill>
                  <a:schemeClr val="accent1">
                    <a:lumMod val="50000"/>
                  </a:schemeClr>
                </a:solidFill>
                <a:latin typeface="Arial" charset="0"/>
              </a:rPr>
              <a:t>Данные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118A26-FA69-4EE7-9B70-3791FE1B1167}"/>
              </a:ext>
            </a:extLst>
          </p:cNvPr>
          <p:cNvSpPr/>
          <p:nvPr/>
        </p:nvSpPr>
        <p:spPr bwMode="auto">
          <a:xfrm>
            <a:off x="314550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Мета-данные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3C4276-3A51-19B2-DB6E-4E991C72A5DD}"/>
              </a:ext>
            </a:extLst>
          </p:cNvPr>
          <p:cNvSpPr/>
          <p:nvPr/>
        </p:nvSpPr>
        <p:spPr bwMode="auto">
          <a:xfrm>
            <a:off x="1237019" y="1917287"/>
            <a:ext cx="3465871" cy="28611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1324393" y="1721498"/>
            <a:ext cx="232054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Система баз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94C2CA-F120-BE0E-D4BE-40E588E67D61}"/>
              </a:ext>
            </a:extLst>
          </p:cNvPr>
          <p:cNvSpPr/>
          <p:nvPr/>
        </p:nvSpPr>
        <p:spPr bwMode="auto">
          <a:xfrm>
            <a:off x="1032386" y="1489589"/>
            <a:ext cx="7297799" cy="43802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C450A-D04F-4DEF-2AE0-ED430FABD950}"/>
              </a:ext>
            </a:extLst>
          </p:cNvPr>
          <p:cNvSpPr txBox="1"/>
          <p:nvPr/>
        </p:nvSpPr>
        <p:spPr>
          <a:xfrm>
            <a:off x="3783505" y="1286344"/>
            <a:ext cx="372524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Информационная система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4F98F4-BF37-22E3-97AA-5B1A9C5DA320}"/>
              </a:ext>
            </a:extLst>
          </p:cNvPr>
          <p:cNvSpPr/>
          <p:nvPr/>
        </p:nvSpPr>
        <p:spPr bwMode="auto">
          <a:xfrm>
            <a:off x="1101405" y="5038384"/>
            <a:ext cx="3706818" cy="533271"/>
          </a:xfrm>
          <a:prstGeom prst="rect">
            <a:avLst/>
          </a:prstGeom>
          <a:solidFill>
            <a:srgbClr val="48599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Компьютер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C99D1DF-1FA8-8717-7A15-564FEAFD79AB}"/>
              </a:ext>
            </a:extLst>
          </p:cNvPr>
          <p:cNvSpPr/>
          <p:nvPr/>
        </p:nvSpPr>
        <p:spPr bwMode="auto">
          <a:xfrm>
            <a:off x="1237019" y="4688378"/>
            <a:ext cx="3465870" cy="433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Операционная система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9670D-01C9-30CE-10C4-D01D79C221A5}"/>
              </a:ext>
            </a:extLst>
          </p:cNvPr>
          <p:cNvSpPr txBox="1"/>
          <p:nvPr/>
        </p:nvSpPr>
        <p:spPr>
          <a:xfrm>
            <a:off x="713232" y="5987078"/>
            <a:ext cx="786776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57188"/>
            <a:r>
              <a:rPr lang="ru-RU" sz="1600" b="0" dirty="0">
                <a:solidFill>
                  <a:schemeClr val="accent1">
                    <a:lumMod val="50000"/>
                  </a:schemeClr>
                </a:solidFill>
              </a:rPr>
              <a:t>Наличие метаданных позволяет говорить о «</a:t>
            </a:r>
            <a:r>
              <a:rPr lang="ru-RU" sz="1600" b="0" dirty="0" err="1">
                <a:solidFill>
                  <a:schemeClr val="accent1">
                    <a:lumMod val="50000"/>
                  </a:schemeClr>
                </a:solidFill>
              </a:rPr>
              <a:t>самодокументированности</a:t>
            </a:r>
            <a:r>
              <a:rPr lang="ru-RU" sz="1600" b="0" dirty="0">
                <a:solidFill>
                  <a:schemeClr val="accent1">
                    <a:lumMod val="50000"/>
                  </a:schemeClr>
                </a:solidFill>
              </a:rPr>
              <a:t>» БД</a:t>
            </a:r>
            <a:endParaRPr lang="ru-RU" sz="1100" b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93227" y="1665836"/>
            <a:ext cx="353695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База данных  (БД) – </a:t>
            </a:r>
            <a:r>
              <a:rPr lang="ru-RU" sz="1400" b="0" i="1" dirty="0">
                <a:solidFill>
                  <a:schemeClr val="tx2">
                    <a:lumMod val="50000"/>
                  </a:schemeClr>
                </a:solidFill>
              </a:rPr>
              <a:t>именованная совокупность хранимых данных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 о состоянии и отношении объектов предметной области, определённым образом структурированная для обработки, а также </a:t>
            </a:r>
            <a:br>
              <a:rPr lang="ru-RU" sz="1400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400" b="0" i="1" dirty="0">
                <a:solidFill>
                  <a:schemeClr val="tx2">
                    <a:lumMod val="50000"/>
                  </a:schemeClr>
                </a:solidFill>
              </a:rPr>
              <a:t>метаданные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 – технические описания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структуры и содержания данных (физической модели данных) в виде словаря-справочника данных.</a:t>
            </a:r>
          </a:p>
          <a:p>
            <a:endParaRPr lang="ru-RU" sz="1400" b="0" i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sz="1400" b="0" i="1" dirty="0">
                <a:solidFill>
                  <a:schemeClr val="tx2">
                    <a:lumMod val="50000"/>
                  </a:schemeClr>
                </a:solidFill>
              </a:rPr>
              <a:t>Контейнеры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 для хранения БД в виде </a:t>
            </a:r>
          </a:p>
          <a:p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«сырых данных» и файлов: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накопители на магнитных дисках,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твердотельные диски (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</a:rPr>
              <a:t>SSD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системы хранения данных (СХД),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флэшки и карты памяти,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2">
                    <a:lumMod val="50000"/>
                  </a:schemeClr>
                </a:solidFill>
              </a:rPr>
              <a:t>CD/DVD, </a:t>
            </a:r>
            <a:endParaRPr lang="ru-RU" sz="1400" b="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оперативная память.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389889" y="3329442"/>
            <a:ext cx="3227832" cy="116026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992" y="3329442"/>
            <a:ext cx="156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База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6203658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Литературное отступление о данных </a:t>
            </a:r>
          </a:p>
        </p:txBody>
      </p:sp>
      <p:sp>
        <p:nvSpPr>
          <p:cNvPr id="39939" name="Объект 2"/>
          <p:cNvSpPr>
            <a:spLocks noGrp="1"/>
          </p:cNvSpPr>
          <p:nvPr>
            <p:ph idx="1"/>
          </p:nvPr>
        </p:nvSpPr>
        <p:spPr>
          <a:xfrm>
            <a:off x="467997" y="1226058"/>
            <a:ext cx="8227947" cy="5035550"/>
          </a:xfrm>
          <a:solidFill>
            <a:srgbClr val="FFFFFF"/>
          </a:solidFill>
        </p:spPr>
        <p:txBody>
          <a:bodyPr/>
          <a:lstStyle/>
          <a:p>
            <a:pPr marL="889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ru-RU" altLang="ru-RU" sz="2400" i="1" dirty="0"/>
              <a:t> </a:t>
            </a:r>
          </a:p>
        </p:txBody>
      </p:sp>
      <p:sp>
        <p:nvSpPr>
          <p:cNvPr id="39940" name="Номер слайда 4"/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4236" y="5945032"/>
            <a:ext cx="8311771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57188"/>
            <a:r>
              <a:rPr lang="ru-RU" sz="1600" b="0" dirty="0">
                <a:solidFill>
                  <a:schemeClr val="accent1">
                    <a:lumMod val="50000"/>
                  </a:schemeClr>
                </a:solidFill>
              </a:rPr>
              <a:t> Транзитные (входные и выходные) данные не являются частью БД.</a:t>
            </a:r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3227832" y="2587752"/>
            <a:ext cx="2066544" cy="7308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Приложение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3332988" y="3743833"/>
            <a:ext cx="1837944" cy="1907159"/>
            <a:chOff x="3415284" y="3250057"/>
            <a:chExt cx="1837944" cy="1907159"/>
          </a:xfrm>
        </p:grpSpPr>
        <p:sp>
          <p:nvSpPr>
            <p:cNvPr id="8" name="Прямоугольник 7"/>
            <p:cNvSpPr/>
            <p:nvPr/>
          </p:nvSpPr>
          <p:spPr bwMode="auto">
            <a:xfrm>
              <a:off x="3415284" y="3250057"/>
              <a:ext cx="1837944" cy="190715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Цилиндр 1"/>
            <p:cNvSpPr/>
            <p:nvPr/>
          </p:nvSpPr>
          <p:spPr bwMode="auto">
            <a:xfrm>
              <a:off x="3675888" y="3730383"/>
              <a:ext cx="1316736" cy="1188720"/>
            </a:xfrm>
            <a:prstGeom prst="can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600" b="1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Arial" charset="0"/>
                </a:rPr>
                <a:t>Хранимые данные</a:t>
              </a:r>
            </a:p>
          </p:txBody>
        </p:sp>
      </p:grpSp>
      <p:sp>
        <p:nvSpPr>
          <p:cNvPr id="9" name="Стрелка: вверх-вниз 19">
            <a:extLst>
              <a:ext uri="{FF2B5EF4-FFF2-40B4-BE49-F238E27FC236}">
                <a16:creationId xmlns:a16="http://schemas.microsoft.com/office/drawing/2014/main" id="{AD759BBC-517F-FF0E-FCA7-DC6CD8FBEBFC}"/>
              </a:ext>
            </a:extLst>
          </p:cNvPr>
          <p:cNvSpPr/>
          <p:nvPr/>
        </p:nvSpPr>
        <p:spPr bwMode="auto">
          <a:xfrm>
            <a:off x="4093339" y="3255631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2988" y="3806838"/>
            <a:ext cx="1837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0" dirty="0"/>
              <a:t>Система БД</a:t>
            </a:r>
          </a:p>
        </p:txBody>
      </p:sp>
      <p:sp>
        <p:nvSpPr>
          <p:cNvPr id="6" name="Блок-схема: магнитный диск 5"/>
          <p:cNvSpPr/>
          <p:nvPr/>
        </p:nvSpPr>
        <p:spPr bwMode="auto">
          <a:xfrm>
            <a:off x="1321308" y="2605086"/>
            <a:ext cx="1271016" cy="585216"/>
          </a:xfrm>
          <a:prstGeom prst="flowChartMagneticDisk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Блок-схема: ручной ввод 9"/>
          <p:cNvSpPr/>
          <p:nvPr/>
        </p:nvSpPr>
        <p:spPr bwMode="auto">
          <a:xfrm flipH="1">
            <a:off x="3179052" y="1865266"/>
            <a:ext cx="1110451" cy="431522"/>
          </a:xfrm>
          <a:prstGeom prst="flowChartManualInpu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Блок-схема: сохраненные данные 10"/>
          <p:cNvSpPr/>
          <p:nvPr/>
        </p:nvSpPr>
        <p:spPr bwMode="auto">
          <a:xfrm flipH="1">
            <a:off x="4587043" y="1464912"/>
            <a:ext cx="1179449" cy="571176"/>
          </a:xfrm>
          <a:prstGeom prst="flowChartOnlineStorage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Блок-схема: несколько документов 11"/>
          <p:cNvSpPr/>
          <p:nvPr/>
        </p:nvSpPr>
        <p:spPr bwMode="auto">
          <a:xfrm>
            <a:off x="5952490" y="2601722"/>
            <a:ext cx="1170432" cy="585216"/>
          </a:xfrm>
          <a:prstGeom prst="flowChartMultidocumen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Стрелка вниз 12"/>
          <p:cNvSpPr/>
          <p:nvPr/>
        </p:nvSpPr>
        <p:spPr bwMode="auto">
          <a:xfrm>
            <a:off x="3427356" y="2237228"/>
            <a:ext cx="274320" cy="391811"/>
          </a:xfrm>
          <a:prstGeom prst="downArrow">
            <a:avLst/>
          </a:prstGeom>
          <a:solidFill>
            <a:srgbClr val="FFFF00"/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Стрелка вверх 13"/>
          <p:cNvSpPr/>
          <p:nvPr/>
        </p:nvSpPr>
        <p:spPr bwMode="auto">
          <a:xfrm>
            <a:off x="4858141" y="1930409"/>
            <a:ext cx="246888" cy="725803"/>
          </a:xfrm>
          <a:prstGeom prst="upArrow">
            <a:avLst/>
          </a:prstGeom>
          <a:solidFill>
            <a:srgbClr val="FFFF00"/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Стрелка вправо 14"/>
          <p:cNvSpPr/>
          <p:nvPr/>
        </p:nvSpPr>
        <p:spPr bwMode="auto">
          <a:xfrm>
            <a:off x="5193792" y="2816352"/>
            <a:ext cx="868680" cy="283464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997" y="1263667"/>
            <a:ext cx="2725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Входные данные </a:t>
            </a:r>
            <a:r>
              <a:rPr lang="ru-RU" sz="1400" dirty="0">
                <a:latin typeface="Arial Narrow" panose="020B0606020202030204" pitchFamily="34" charset="0"/>
              </a:rPr>
              <a:t>–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принимаются приложением (ввод с клавиатуры, файлы), может стать причиной изменения хранимых данных.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52488" y="1255059"/>
            <a:ext cx="2942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Выходные данные </a:t>
            </a:r>
            <a:r>
              <a:rPr lang="ru-RU" sz="1400" b="0" i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– 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сообщения, результаты на дисплей / печать,  выходные файлы, выдаваемые приложением, могут получаться из постоянных данных или после их обработки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6" name="Блок-схема: магнитный диск 25"/>
          <p:cNvSpPr/>
          <p:nvPr/>
        </p:nvSpPr>
        <p:spPr bwMode="auto">
          <a:xfrm>
            <a:off x="1390607" y="2534061"/>
            <a:ext cx="1271016" cy="585216"/>
          </a:xfrm>
          <a:prstGeom prst="flowChartMagneticDisk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Блок-схема: магнитный диск 17"/>
          <p:cNvSpPr/>
          <p:nvPr/>
        </p:nvSpPr>
        <p:spPr bwMode="auto">
          <a:xfrm>
            <a:off x="1321308" y="2601722"/>
            <a:ext cx="1271016" cy="585216"/>
          </a:xfrm>
          <a:prstGeom prst="flowChartMagneticDisk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Стрелка вправо 15"/>
          <p:cNvSpPr/>
          <p:nvPr/>
        </p:nvSpPr>
        <p:spPr bwMode="auto">
          <a:xfrm>
            <a:off x="2551049" y="2794776"/>
            <a:ext cx="740664" cy="292608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</a:endParaRPr>
          </a:p>
        </p:txBody>
      </p:sp>
      <p:sp>
        <p:nvSpPr>
          <p:cNvPr id="27" name="Блок-схема: магнитный диск 26"/>
          <p:cNvSpPr/>
          <p:nvPr/>
        </p:nvSpPr>
        <p:spPr bwMode="auto">
          <a:xfrm>
            <a:off x="6015666" y="3512551"/>
            <a:ext cx="1271016" cy="585216"/>
          </a:xfrm>
          <a:prstGeom prst="flowChartMagneticDisk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Блок-схема: магнитный диск 23"/>
          <p:cNvSpPr/>
          <p:nvPr/>
        </p:nvSpPr>
        <p:spPr bwMode="auto">
          <a:xfrm>
            <a:off x="5931283" y="3576065"/>
            <a:ext cx="1271016" cy="585216"/>
          </a:xfrm>
          <a:prstGeom prst="flowChartMagneticDisk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Стрелка вправо 24"/>
          <p:cNvSpPr/>
          <p:nvPr/>
        </p:nvSpPr>
        <p:spPr bwMode="auto">
          <a:xfrm rot="1304060">
            <a:off x="5190792" y="3316433"/>
            <a:ext cx="970650" cy="283464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12774" y="4027457"/>
            <a:ext cx="26880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Базы данных представляют собой 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хранимые данные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, которые со временем могут актуализироваться (вставка, удаление и обновление).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332351" y="4301692"/>
            <a:ext cx="33957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Пример</a:t>
            </a:r>
            <a:r>
              <a:rPr lang="ru-RU" sz="1200" b="0" dirty="0">
                <a:solidFill>
                  <a:schemeClr val="bg2">
                    <a:lumMod val="75000"/>
                  </a:schemeClr>
                </a:solidFill>
              </a:rPr>
              <a:t>: в систему каждые 10 минут поступают данные о температуре воздуха, </a:t>
            </a:r>
            <a:br>
              <a:rPr lang="ru-RU" sz="1200" b="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200" b="0" dirty="0">
                <a:solidFill>
                  <a:schemeClr val="bg2">
                    <a:lumMod val="75000"/>
                  </a:schemeClr>
                </a:solidFill>
              </a:rPr>
              <a:t>в БД сохраняется среднее значение за час, а запрос выводит среднесуточную температуру. В этом случае хранимые значения будут отличаться и от входных</a:t>
            </a:r>
            <a:br>
              <a:rPr lang="ru-RU" sz="1200" b="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200" b="0" dirty="0">
                <a:solidFill>
                  <a:schemeClr val="bg2">
                    <a:lumMod val="75000"/>
                  </a:schemeClr>
                </a:solidFill>
              </a:rPr>
              <a:t> и от выходных.</a:t>
            </a:r>
          </a:p>
        </p:txBody>
      </p:sp>
    </p:spTree>
    <p:extLst>
      <p:ext uri="{BB962C8B-B14F-4D97-AF65-F5344CB8AC3E}">
        <p14:creationId xmlns:p14="http://schemas.microsoft.com/office/powerpoint/2010/main" val="2595341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7B9-D479-8D3D-D162-67DDC340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CE1299-8A89-10FD-6F9F-ECB8AD5FB107}"/>
              </a:ext>
            </a:extLst>
          </p:cNvPr>
          <p:cNvSpPr/>
          <p:nvPr/>
        </p:nvSpPr>
        <p:spPr bwMode="auto">
          <a:xfrm>
            <a:off x="539750" y="1231897"/>
            <a:ext cx="8155550" cy="504968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A1D4D04A-F51E-273C-57E3-6B27A3F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Понятие СУБД и системы баз данных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905410A-CC0F-0BDE-134C-99A78B475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11E19-FC51-2C61-6E71-48DFEC1FFB6F}"/>
              </a:ext>
            </a:extLst>
          </p:cNvPr>
          <p:cNvSpPr/>
          <p:nvPr/>
        </p:nvSpPr>
        <p:spPr bwMode="auto">
          <a:xfrm>
            <a:off x="1464185" y="2404803"/>
            <a:ext cx="3082413" cy="81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</a:rPr>
              <a:t>Система управления базами данных (СУБД)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D5718BD-B6B1-C20F-9771-DAECCD042415}"/>
              </a:ext>
            </a:extLst>
          </p:cNvPr>
          <p:cNvSpPr/>
          <p:nvPr/>
        </p:nvSpPr>
        <p:spPr bwMode="auto">
          <a:xfrm>
            <a:off x="149071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latin typeface="Arial" charset="0"/>
              </a:rPr>
              <a:t>Данные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118A26-FA69-4EE7-9B70-3791FE1B1167}"/>
              </a:ext>
            </a:extLst>
          </p:cNvPr>
          <p:cNvSpPr/>
          <p:nvPr/>
        </p:nvSpPr>
        <p:spPr bwMode="auto">
          <a:xfrm>
            <a:off x="314550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Мета-данные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3C4276-3A51-19B2-DB6E-4E991C72A5DD}"/>
              </a:ext>
            </a:extLst>
          </p:cNvPr>
          <p:cNvSpPr/>
          <p:nvPr/>
        </p:nvSpPr>
        <p:spPr bwMode="auto">
          <a:xfrm>
            <a:off x="1237019" y="1917287"/>
            <a:ext cx="3465871" cy="28611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1324393" y="1721498"/>
            <a:ext cx="232054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Система баз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94C2CA-F120-BE0E-D4BE-40E588E67D61}"/>
              </a:ext>
            </a:extLst>
          </p:cNvPr>
          <p:cNvSpPr/>
          <p:nvPr/>
        </p:nvSpPr>
        <p:spPr bwMode="auto">
          <a:xfrm>
            <a:off x="1032386" y="1489589"/>
            <a:ext cx="7303329" cy="43802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C450A-D04F-4DEF-2AE0-ED430FABD950}"/>
              </a:ext>
            </a:extLst>
          </p:cNvPr>
          <p:cNvSpPr txBox="1"/>
          <p:nvPr/>
        </p:nvSpPr>
        <p:spPr>
          <a:xfrm>
            <a:off x="3783505" y="1286344"/>
            <a:ext cx="372524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Информационная система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4F98F4-BF37-22E3-97AA-5B1A9C5DA320}"/>
              </a:ext>
            </a:extLst>
          </p:cNvPr>
          <p:cNvSpPr/>
          <p:nvPr/>
        </p:nvSpPr>
        <p:spPr bwMode="auto">
          <a:xfrm>
            <a:off x="1101405" y="5038384"/>
            <a:ext cx="3706818" cy="533271"/>
          </a:xfrm>
          <a:prstGeom prst="rect">
            <a:avLst/>
          </a:prstGeom>
          <a:solidFill>
            <a:srgbClr val="48599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Компьютер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C99D1DF-1FA8-8717-7A15-564FEAFD79AB}"/>
              </a:ext>
            </a:extLst>
          </p:cNvPr>
          <p:cNvSpPr/>
          <p:nvPr/>
        </p:nvSpPr>
        <p:spPr bwMode="auto">
          <a:xfrm>
            <a:off x="1237019" y="4688378"/>
            <a:ext cx="3465870" cy="433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Операционная система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9670D-01C9-30CE-10C4-D01D79C221A5}"/>
              </a:ext>
            </a:extLst>
          </p:cNvPr>
          <p:cNvSpPr txBox="1"/>
          <p:nvPr/>
        </p:nvSpPr>
        <p:spPr>
          <a:xfrm>
            <a:off x="694944" y="5987078"/>
            <a:ext cx="788605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357188"/>
            <a:r>
              <a:rPr lang="ru-RU" dirty="0"/>
              <a:t>БД без СУБД и прикладного программного обеспечения «не живут»!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93226" y="1665836"/>
            <a:ext cx="3542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Система управления базами данных </a:t>
            </a:r>
            <a:r>
              <a:rPr lang="ru-RU" sz="1400" b="0" dirty="0">
                <a:solidFill>
                  <a:schemeClr val="accent1">
                    <a:lumMod val="50000"/>
                  </a:schemeClr>
                </a:solidFill>
              </a:rPr>
              <a:t>(СУБД) – системное ПО для создания, ведения и совместного использования БД многими пользователями.</a:t>
            </a:r>
          </a:p>
          <a:p>
            <a:r>
              <a:rPr lang="ru-RU" sz="1400" b="0" dirty="0">
                <a:solidFill>
                  <a:schemeClr val="accent1">
                    <a:lumMod val="50000"/>
                  </a:schemeClr>
                </a:solidFill>
              </a:rPr>
              <a:t>Предоставляет разработчику приложения и пользователю программный интерфейс и языковые средства для работы с БД, не вникая </a:t>
            </a:r>
            <a:br>
              <a:rPr lang="ru-RU" sz="1400" b="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1400" b="0" dirty="0">
                <a:solidFill>
                  <a:schemeClr val="accent1">
                    <a:lumMod val="50000"/>
                  </a:schemeClr>
                </a:solidFill>
              </a:rPr>
              <a:t>в детали аппаратного и даже программного обеспечения.</a:t>
            </a:r>
          </a:p>
          <a:p>
            <a:endParaRPr lang="ru-RU" sz="1400" b="0" dirty="0"/>
          </a:p>
          <a:p>
            <a:r>
              <a:rPr lang="ru-RU" altLang="ru-RU" sz="1400" dirty="0">
                <a:solidFill>
                  <a:schemeClr val="accent1">
                    <a:lumMod val="50000"/>
                  </a:schemeClr>
                </a:solidFill>
              </a:rPr>
              <a:t>Система баз данных </a:t>
            </a:r>
            <a:r>
              <a:rPr lang="ru-RU" altLang="ru-RU" sz="1400" b="0" dirty="0">
                <a:solidFill>
                  <a:schemeClr val="accent1">
                    <a:lumMod val="50000"/>
                  </a:schemeClr>
                </a:solidFill>
              </a:rPr>
              <a:t>(устар.: </a:t>
            </a:r>
            <a:r>
              <a:rPr lang="ru-RU" altLang="ru-RU" sz="1400" b="0" i="1" dirty="0">
                <a:solidFill>
                  <a:schemeClr val="accent1">
                    <a:lumMod val="50000"/>
                  </a:schemeClr>
                </a:solidFill>
              </a:rPr>
              <a:t>банк данных</a:t>
            </a:r>
            <a:r>
              <a:rPr lang="ru-RU" altLang="ru-RU" sz="1400" b="0" dirty="0">
                <a:solidFill>
                  <a:schemeClr val="accent1">
                    <a:lumMod val="50000"/>
                  </a:schemeClr>
                </a:solidFill>
              </a:rPr>
              <a:t>) – комплекс программно-технических средств, содержащих </a:t>
            </a:r>
            <a:r>
              <a:rPr lang="ru-RU" altLang="ru-RU" sz="1400" b="0" i="1" dirty="0">
                <a:solidFill>
                  <a:schemeClr val="accent1">
                    <a:lumMod val="50000"/>
                  </a:schemeClr>
                </a:solidFill>
              </a:rPr>
              <a:t>базу</a:t>
            </a:r>
            <a:r>
              <a:rPr lang="ru-RU" altLang="ru-RU" sz="1400" b="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altLang="ru-RU" sz="1400" b="0" i="1" dirty="0">
                <a:solidFill>
                  <a:schemeClr val="accent1">
                    <a:lumMod val="50000"/>
                  </a:schemeClr>
                </a:solidFill>
              </a:rPr>
              <a:t>данные </a:t>
            </a:r>
            <a:r>
              <a:rPr lang="ru-RU" altLang="ru-RU" sz="1400" b="0" dirty="0">
                <a:solidFill>
                  <a:schemeClr val="accent1">
                    <a:lumMod val="50000"/>
                  </a:schemeClr>
                </a:solidFill>
              </a:rPr>
              <a:t>и </a:t>
            </a:r>
            <a:r>
              <a:rPr lang="ru-RU" altLang="ru-RU" sz="1400" b="0" i="1" dirty="0">
                <a:solidFill>
                  <a:schemeClr val="accent1">
                    <a:lumMod val="50000"/>
                  </a:schemeClr>
                </a:solidFill>
              </a:rPr>
              <a:t>систему управления данными</a:t>
            </a:r>
            <a:r>
              <a:rPr lang="ru-RU" altLang="ru-RU" sz="1400" b="0" dirty="0">
                <a:solidFill>
                  <a:schemeClr val="accent1">
                    <a:lumMod val="50000"/>
                  </a:schemeClr>
                </a:solidFill>
              </a:rPr>
              <a:t> для их коллективного многоцелевого применения.</a:t>
            </a:r>
            <a:endParaRPr lang="ru-RU" sz="1400" b="0" dirty="0"/>
          </a:p>
          <a:p>
            <a:endParaRPr lang="ru-RU" sz="14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389889" y="3329442"/>
            <a:ext cx="3227832" cy="116026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Стрелка: вверх-вниз 19">
            <a:extLst>
              <a:ext uri="{FF2B5EF4-FFF2-40B4-BE49-F238E27FC236}">
                <a16:creationId xmlns:a16="http://schemas.microsoft.com/office/drawing/2014/main" id="{AD759BBC-517F-FF0E-FCA7-DC6CD8FBEBFC}"/>
              </a:ext>
            </a:extLst>
          </p:cNvPr>
          <p:cNvSpPr/>
          <p:nvPr/>
        </p:nvSpPr>
        <p:spPr bwMode="auto">
          <a:xfrm>
            <a:off x="2021654" y="3136705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DE863BF9-6B0E-B9BF-AACA-C1FC51787D0A}"/>
              </a:ext>
            </a:extLst>
          </p:cNvPr>
          <p:cNvSpPr/>
          <p:nvPr/>
        </p:nvSpPr>
        <p:spPr bwMode="auto">
          <a:xfrm>
            <a:off x="3650986" y="3142166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992" y="3329442"/>
            <a:ext cx="156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База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4050" y="5620648"/>
            <a:ext cx="387705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Не путайте БД, СУБД и систему БД!</a:t>
            </a:r>
          </a:p>
        </p:txBody>
      </p:sp>
    </p:spTree>
    <p:extLst>
      <p:ext uri="{BB962C8B-B14F-4D97-AF65-F5344CB8AC3E}">
        <p14:creationId xmlns:p14="http://schemas.microsoft.com/office/powerpoint/2010/main" val="20411713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7B9-D479-8D3D-D162-67DDC340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CE1299-8A89-10FD-6F9F-ECB8AD5FB107}"/>
              </a:ext>
            </a:extLst>
          </p:cNvPr>
          <p:cNvSpPr/>
          <p:nvPr/>
        </p:nvSpPr>
        <p:spPr bwMode="auto">
          <a:xfrm>
            <a:off x="539749" y="1231897"/>
            <a:ext cx="8155551" cy="504968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A1D4D04A-F51E-273C-57E3-6B27A3F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/>
              <a:t>Место системы </a:t>
            </a:r>
            <a:r>
              <a:rPr lang="ru-RU" altLang="ru-RU" sz="3600" dirty="0">
                <a:latin typeface="+mn-lt"/>
              </a:rPr>
              <a:t>баз данных </a:t>
            </a:r>
            <a:r>
              <a:rPr lang="ru-RU" altLang="ru-RU" sz="3600" dirty="0"/>
              <a:t>в ИС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905410A-CC0F-0BDE-134C-99A78B475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11E19-FC51-2C61-6E71-48DFEC1FFB6F}"/>
              </a:ext>
            </a:extLst>
          </p:cNvPr>
          <p:cNvSpPr/>
          <p:nvPr/>
        </p:nvSpPr>
        <p:spPr bwMode="auto">
          <a:xfrm>
            <a:off x="1464185" y="2404803"/>
            <a:ext cx="3082413" cy="81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Система управления базами данных (СУБД)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D5718BD-B6B1-C20F-9771-DAECCD042415}"/>
              </a:ext>
            </a:extLst>
          </p:cNvPr>
          <p:cNvSpPr/>
          <p:nvPr/>
        </p:nvSpPr>
        <p:spPr bwMode="auto">
          <a:xfrm>
            <a:off x="149071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latin typeface="Arial" charset="0"/>
              </a:rPr>
              <a:t>Данные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118A26-FA69-4EE7-9B70-3791FE1B1167}"/>
              </a:ext>
            </a:extLst>
          </p:cNvPr>
          <p:cNvSpPr/>
          <p:nvPr/>
        </p:nvSpPr>
        <p:spPr bwMode="auto">
          <a:xfrm>
            <a:off x="314550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Мета-данные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3C4276-3A51-19B2-DB6E-4E991C72A5DD}"/>
              </a:ext>
            </a:extLst>
          </p:cNvPr>
          <p:cNvSpPr/>
          <p:nvPr/>
        </p:nvSpPr>
        <p:spPr bwMode="auto">
          <a:xfrm>
            <a:off x="1237019" y="1917287"/>
            <a:ext cx="3465871" cy="28611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1324393" y="1721498"/>
            <a:ext cx="232054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Система баз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994C2CA-F120-BE0E-D4BE-40E588E67D61}"/>
              </a:ext>
            </a:extLst>
          </p:cNvPr>
          <p:cNvSpPr/>
          <p:nvPr/>
        </p:nvSpPr>
        <p:spPr bwMode="auto">
          <a:xfrm>
            <a:off x="1032386" y="1489589"/>
            <a:ext cx="7318326" cy="438027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C450A-D04F-4DEF-2AE0-ED430FABD950}"/>
              </a:ext>
            </a:extLst>
          </p:cNvPr>
          <p:cNvSpPr txBox="1"/>
          <p:nvPr/>
        </p:nvSpPr>
        <p:spPr>
          <a:xfrm>
            <a:off x="3783505" y="1286344"/>
            <a:ext cx="372524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Информационная система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4F98F4-BF37-22E3-97AA-5B1A9C5DA320}"/>
              </a:ext>
            </a:extLst>
          </p:cNvPr>
          <p:cNvSpPr/>
          <p:nvPr/>
        </p:nvSpPr>
        <p:spPr bwMode="auto">
          <a:xfrm>
            <a:off x="1101405" y="5038384"/>
            <a:ext cx="3706818" cy="533271"/>
          </a:xfrm>
          <a:prstGeom prst="rect">
            <a:avLst/>
          </a:prstGeom>
          <a:solidFill>
            <a:srgbClr val="48599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Сервер БД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C99D1DF-1FA8-8717-7A15-564FEAFD79AB}"/>
              </a:ext>
            </a:extLst>
          </p:cNvPr>
          <p:cNvSpPr/>
          <p:nvPr/>
        </p:nvSpPr>
        <p:spPr bwMode="auto">
          <a:xfrm>
            <a:off x="1237019" y="4688378"/>
            <a:ext cx="3465870" cy="433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Операционная система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9670D-01C9-30CE-10C4-D01D79C221A5}"/>
              </a:ext>
            </a:extLst>
          </p:cNvPr>
          <p:cNvSpPr txBox="1"/>
          <p:nvPr/>
        </p:nvSpPr>
        <p:spPr>
          <a:xfrm>
            <a:off x="713232" y="5987078"/>
            <a:ext cx="786776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57188"/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Ориентация на приложение: 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раньше система БД являлась частью ИС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29565" y="1614770"/>
            <a:ext cx="3542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Система БД 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входит в ИС.</a:t>
            </a:r>
          </a:p>
          <a:p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Прикладная программа 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обеспечивает интерфейс пользователя для обработки </a:t>
            </a:r>
            <a:br>
              <a:rPr lang="ru-RU" sz="1400" b="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данных, хранящихся в БД, через СУБД.</a:t>
            </a:r>
            <a:endParaRPr lang="ru-RU" sz="14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389889" y="3329442"/>
            <a:ext cx="3227832" cy="116026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Стрелка: вверх-вниз 19">
            <a:extLst>
              <a:ext uri="{FF2B5EF4-FFF2-40B4-BE49-F238E27FC236}">
                <a16:creationId xmlns:a16="http://schemas.microsoft.com/office/drawing/2014/main" id="{AD759BBC-517F-FF0E-FCA7-DC6CD8FBEBFC}"/>
              </a:ext>
            </a:extLst>
          </p:cNvPr>
          <p:cNvSpPr/>
          <p:nvPr/>
        </p:nvSpPr>
        <p:spPr bwMode="auto">
          <a:xfrm>
            <a:off x="2021654" y="3136705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DE863BF9-6B0E-B9BF-AACA-C1FC51787D0A}"/>
              </a:ext>
            </a:extLst>
          </p:cNvPr>
          <p:cNvSpPr/>
          <p:nvPr/>
        </p:nvSpPr>
        <p:spPr bwMode="auto">
          <a:xfrm>
            <a:off x="3650986" y="3142166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992" y="3329442"/>
            <a:ext cx="156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База данных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2D292A7-5618-98BF-5FF9-A2354292FA0B}"/>
              </a:ext>
            </a:extLst>
          </p:cNvPr>
          <p:cNvGrpSpPr/>
          <p:nvPr/>
        </p:nvGrpSpPr>
        <p:grpSpPr>
          <a:xfrm>
            <a:off x="5378762" y="2559902"/>
            <a:ext cx="2569910" cy="1557764"/>
            <a:chOff x="4951766" y="2534162"/>
            <a:chExt cx="2569910" cy="1557764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0D49045-C015-AE31-694B-E51B1A3640DE}"/>
                </a:ext>
              </a:extLst>
            </p:cNvPr>
            <p:cNvSpPr/>
            <p:nvPr/>
          </p:nvSpPr>
          <p:spPr bwMode="auto">
            <a:xfrm>
              <a:off x="4951766" y="3620728"/>
              <a:ext cx="2569910" cy="471198"/>
            </a:xfrm>
            <a:prstGeom prst="rect">
              <a:avLst/>
            </a:prstGeom>
            <a:solidFill>
              <a:srgbClr val="48599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anose="020B0606020202030204" pitchFamily="34" charset="0"/>
                </a:rPr>
                <a:t>Рабочая станция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4A1D776-8031-761C-ECD2-14E7BC834F3F}"/>
                </a:ext>
              </a:extLst>
            </p:cNvPr>
            <p:cNvSpPr/>
            <p:nvPr/>
          </p:nvSpPr>
          <p:spPr bwMode="auto">
            <a:xfrm>
              <a:off x="5098537" y="3268810"/>
              <a:ext cx="2270074" cy="4330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Операционная система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B501831-1B68-5840-7187-14C164D69B31}"/>
                </a:ext>
              </a:extLst>
            </p:cNvPr>
            <p:cNvSpPr/>
            <p:nvPr/>
          </p:nvSpPr>
          <p:spPr bwMode="auto">
            <a:xfrm>
              <a:off x="5098537" y="2534162"/>
              <a:ext cx="2270074" cy="798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Прикладная программа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BB72CB8-93C7-9650-D37F-F21E765E3F6C}"/>
              </a:ext>
            </a:extLst>
          </p:cNvPr>
          <p:cNvGrpSpPr/>
          <p:nvPr/>
        </p:nvGrpSpPr>
        <p:grpSpPr>
          <a:xfrm>
            <a:off x="5319002" y="2701733"/>
            <a:ext cx="2569910" cy="1557764"/>
            <a:chOff x="4951766" y="2534162"/>
            <a:chExt cx="2569910" cy="1557764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9D86F9D5-F0BC-3422-4FB2-DE8E9EC4F327}"/>
                </a:ext>
              </a:extLst>
            </p:cNvPr>
            <p:cNvSpPr/>
            <p:nvPr/>
          </p:nvSpPr>
          <p:spPr bwMode="auto">
            <a:xfrm>
              <a:off x="4951766" y="3620728"/>
              <a:ext cx="2569910" cy="471198"/>
            </a:xfrm>
            <a:prstGeom prst="rect">
              <a:avLst/>
            </a:prstGeom>
            <a:solidFill>
              <a:srgbClr val="48599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anose="020B0606020202030204" pitchFamily="34" charset="0"/>
                </a:rPr>
                <a:t>Рабочая станция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7BE57CD-BB52-15DC-45B1-76FF204595B9}"/>
                </a:ext>
              </a:extLst>
            </p:cNvPr>
            <p:cNvSpPr/>
            <p:nvPr/>
          </p:nvSpPr>
          <p:spPr bwMode="auto">
            <a:xfrm>
              <a:off x="5098537" y="3268810"/>
              <a:ext cx="2270074" cy="4330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Операционная система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F17059B-211F-52E2-2843-79DCB9CE9B3D}"/>
                </a:ext>
              </a:extLst>
            </p:cNvPr>
            <p:cNvSpPr/>
            <p:nvPr/>
          </p:nvSpPr>
          <p:spPr bwMode="auto">
            <a:xfrm>
              <a:off x="5098537" y="2534162"/>
              <a:ext cx="2270074" cy="798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50000"/>
                    </a:schemeClr>
                  </a:solidFill>
                  <a:effectLst/>
                  <a:latin typeface="Arial" charset="0"/>
                </a:rPr>
                <a:t>Прикладная программа</a:t>
              </a:r>
            </a:p>
          </p:txBody>
        </p:sp>
      </p:grpSp>
      <p:sp>
        <p:nvSpPr>
          <p:cNvPr id="34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4471681" y="2686094"/>
            <a:ext cx="1053852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07521" y="4340221"/>
            <a:ext cx="32925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chemeClr val="tx2">
                    <a:lumMod val="50000"/>
                  </a:schemeClr>
                </a:solidFill>
              </a:rPr>
              <a:t>Места хранения БД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персональный компьютер,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мобильное устройство,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выделенный сервер БД,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портал (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</a:rPr>
              <a:t>web-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сайт), 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центр обработки данных ЦОД, </a:t>
            </a:r>
          </a:p>
          <a:p>
            <a:pPr marL="182563" indent="-182563">
              <a:buFont typeface="Wingdings" panose="05000000000000000000" pitchFamily="2" charset="2"/>
              <a:buChar char="§"/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облако.</a:t>
            </a:r>
            <a:br>
              <a:rPr lang="ru-RU" sz="1400" dirty="0">
                <a:solidFill>
                  <a:schemeClr val="tx2">
                    <a:lumMod val="50000"/>
                  </a:schemeClr>
                </a:solidFill>
              </a:rPr>
            </a:br>
            <a:endParaRPr lang="ru-RU" sz="1400" b="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2122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7B9-D479-8D3D-D162-67DDC340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CE1299-8A89-10FD-6F9F-ECB8AD5FB107}"/>
              </a:ext>
            </a:extLst>
          </p:cNvPr>
          <p:cNvSpPr/>
          <p:nvPr/>
        </p:nvSpPr>
        <p:spPr bwMode="auto">
          <a:xfrm>
            <a:off x="602078" y="1202736"/>
            <a:ext cx="8132301" cy="504968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A1D4D04A-F51E-273C-57E3-6B27A3F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Отношение приложений и системы БД</a:t>
            </a:r>
            <a:endParaRPr lang="ru-RU" altLang="ru-RU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905410A-CC0F-0BDE-134C-99A78B475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11E19-FC51-2C61-6E71-48DFEC1FFB6F}"/>
              </a:ext>
            </a:extLst>
          </p:cNvPr>
          <p:cNvSpPr/>
          <p:nvPr/>
        </p:nvSpPr>
        <p:spPr bwMode="auto">
          <a:xfrm>
            <a:off x="1464185" y="2404803"/>
            <a:ext cx="3082413" cy="81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Система управления базами данных (СУБД)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D5718BD-B6B1-C20F-9771-DAECCD042415}"/>
              </a:ext>
            </a:extLst>
          </p:cNvPr>
          <p:cNvSpPr/>
          <p:nvPr/>
        </p:nvSpPr>
        <p:spPr bwMode="auto">
          <a:xfrm>
            <a:off x="149071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latin typeface="Arial" charset="0"/>
              </a:rPr>
              <a:t>Данные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118A26-FA69-4EE7-9B70-3791FE1B1167}"/>
              </a:ext>
            </a:extLst>
          </p:cNvPr>
          <p:cNvSpPr/>
          <p:nvPr/>
        </p:nvSpPr>
        <p:spPr bwMode="auto">
          <a:xfrm>
            <a:off x="314550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Мета-данные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3C4276-3A51-19B2-DB6E-4E991C72A5DD}"/>
              </a:ext>
            </a:extLst>
          </p:cNvPr>
          <p:cNvSpPr/>
          <p:nvPr/>
        </p:nvSpPr>
        <p:spPr bwMode="auto">
          <a:xfrm>
            <a:off x="1237019" y="1917287"/>
            <a:ext cx="3465871" cy="28611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1324393" y="1721498"/>
            <a:ext cx="232054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Система баз 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C450A-D04F-4DEF-2AE0-ED430FABD950}"/>
              </a:ext>
            </a:extLst>
          </p:cNvPr>
          <p:cNvSpPr txBox="1"/>
          <p:nvPr/>
        </p:nvSpPr>
        <p:spPr>
          <a:xfrm>
            <a:off x="3783505" y="1286344"/>
            <a:ext cx="3725246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Информационная система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4F98F4-BF37-22E3-97AA-5B1A9C5DA320}"/>
              </a:ext>
            </a:extLst>
          </p:cNvPr>
          <p:cNvSpPr/>
          <p:nvPr/>
        </p:nvSpPr>
        <p:spPr bwMode="auto">
          <a:xfrm>
            <a:off x="1101405" y="5038384"/>
            <a:ext cx="3706818" cy="533271"/>
          </a:xfrm>
          <a:prstGeom prst="rect">
            <a:avLst/>
          </a:prstGeom>
          <a:solidFill>
            <a:srgbClr val="48599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Сервер БД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C99D1DF-1FA8-8717-7A15-564FEAFD79AB}"/>
              </a:ext>
            </a:extLst>
          </p:cNvPr>
          <p:cNvSpPr/>
          <p:nvPr/>
        </p:nvSpPr>
        <p:spPr bwMode="auto">
          <a:xfrm>
            <a:off x="1237019" y="4688378"/>
            <a:ext cx="3465870" cy="433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Операционная система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9670D-01C9-30CE-10C4-D01D79C221A5}"/>
              </a:ext>
            </a:extLst>
          </p:cNvPr>
          <p:cNvSpPr txBox="1"/>
          <p:nvPr/>
        </p:nvSpPr>
        <p:spPr>
          <a:xfrm>
            <a:off x="713232" y="5942834"/>
            <a:ext cx="786776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57188"/>
            <a:r>
              <a:rPr lang="ru-RU" sz="1600" dirty="0" err="1">
                <a:solidFill>
                  <a:schemeClr val="tx2">
                    <a:lumMod val="50000"/>
                  </a:schemeClr>
                </a:solidFill>
              </a:rPr>
              <a:t>Датацентричный</a:t>
            </a: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 подход: </a:t>
            </a:r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обособление и обобществление систем БД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3473" y="4630311"/>
            <a:ext cx="3613719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Появление и развитие 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</a:rPr>
              <a:t>web-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 и мобильных приложений, 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</a:rPr>
              <a:t>web-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сервисов, порталов, хранилищ и озёр данных, </a:t>
            </a:r>
            <a:r>
              <a:rPr lang="en-US" sz="1400" b="0" dirty="0">
                <a:solidFill>
                  <a:schemeClr val="tx2">
                    <a:lumMod val="50000"/>
                  </a:schemeClr>
                </a:solidFill>
              </a:rPr>
              <a:t>Open API, </a:t>
            </a:r>
            <a:r>
              <a:rPr lang="ru-RU" sz="1400" b="0" dirty="0" err="1">
                <a:solidFill>
                  <a:schemeClr val="tx2">
                    <a:lumMod val="50000"/>
                  </a:schemeClr>
                </a:solidFill>
              </a:rPr>
              <a:t>микросервисов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 привело к </a:t>
            </a:r>
            <a:r>
              <a:rPr lang="ru-RU" sz="1400" b="0" i="1" dirty="0">
                <a:solidFill>
                  <a:schemeClr val="tx2">
                    <a:lumMod val="50000"/>
                  </a:schemeClr>
                </a:solidFill>
              </a:rPr>
              <a:t>размыванию понятия ИС и отделению систем БД.</a:t>
            </a:r>
            <a:r>
              <a:rPr lang="ru-RU" sz="14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389889" y="3329442"/>
            <a:ext cx="3227832" cy="116026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Стрелка: вверх-вниз 19">
            <a:extLst>
              <a:ext uri="{FF2B5EF4-FFF2-40B4-BE49-F238E27FC236}">
                <a16:creationId xmlns:a16="http://schemas.microsoft.com/office/drawing/2014/main" id="{AD759BBC-517F-FF0E-FCA7-DC6CD8FBEBFC}"/>
              </a:ext>
            </a:extLst>
          </p:cNvPr>
          <p:cNvSpPr/>
          <p:nvPr/>
        </p:nvSpPr>
        <p:spPr bwMode="auto">
          <a:xfrm>
            <a:off x="2021654" y="3136705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DE863BF9-6B0E-B9BF-AACA-C1FC51787D0A}"/>
              </a:ext>
            </a:extLst>
          </p:cNvPr>
          <p:cNvSpPr/>
          <p:nvPr/>
        </p:nvSpPr>
        <p:spPr bwMode="auto">
          <a:xfrm>
            <a:off x="3650986" y="3142166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992" y="3329442"/>
            <a:ext cx="156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База данных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2D292A7-5618-98BF-5FF9-A2354292FA0B}"/>
              </a:ext>
            </a:extLst>
          </p:cNvPr>
          <p:cNvGrpSpPr/>
          <p:nvPr/>
        </p:nvGrpSpPr>
        <p:grpSpPr>
          <a:xfrm>
            <a:off x="5378762" y="2559902"/>
            <a:ext cx="2569910" cy="1557764"/>
            <a:chOff x="4951766" y="2534162"/>
            <a:chExt cx="2569910" cy="1557764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0D49045-C015-AE31-694B-E51B1A3640DE}"/>
                </a:ext>
              </a:extLst>
            </p:cNvPr>
            <p:cNvSpPr/>
            <p:nvPr/>
          </p:nvSpPr>
          <p:spPr bwMode="auto">
            <a:xfrm>
              <a:off x="4951766" y="3620728"/>
              <a:ext cx="2569910" cy="471198"/>
            </a:xfrm>
            <a:prstGeom prst="rect">
              <a:avLst/>
            </a:prstGeom>
            <a:solidFill>
              <a:srgbClr val="48599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anose="020B0606020202030204" pitchFamily="34" charset="0"/>
                </a:rPr>
                <a:t>Рабочая станция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4A1D776-8031-761C-ECD2-14E7BC834F3F}"/>
                </a:ext>
              </a:extLst>
            </p:cNvPr>
            <p:cNvSpPr/>
            <p:nvPr/>
          </p:nvSpPr>
          <p:spPr bwMode="auto">
            <a:xfrm>
              <a:off x="5098537" y="3268810"/>
              <a:ext cx="2270074" cy="4330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Операционная система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B501831-1B68-5840-7187-14C164D69B31}"/>
                </a:ext>
              </a:extLst>
            </p:cNvPr>
            <p:cNvSpPr/>
            <p:nvPr/>
          </p:nvSpPr>
          <p:spPr bwMode="auto">
            <a:xfrm>
              <a:off x="5098537" y="2534162"/>
              <a:ext cx="2270074" cy="798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Прикладная программа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BB72CB8-93C7-9650-D37F-F21E765E3F6C}"/>
              </a:ext>
            </a:extLst>
          </p:cNvPr>
          <p:cNvGrpSpPr/>
          <p:nvPr/>
        </p:nvGrpSpPr>
        <p:grpSpPr>
          <a:xfrm>
            <a:off x="5319002" y="2701733"/>
            <a:ext cx="2569910" cy="1557764"/>
            <a:chOff x="4951766" y="2534162"/>
            <a:chExt cx="2569910" cy="1557764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9D86F9D5-F0BC-3422-4FB2-DE8E9EC4F327}"/>
                </a:ext>
              </a:extLst>
            </p:cNvPr>
            <p:cNvSpPr/>
            <p:nvPr/>
          </p:nvSpPr>
          <p:spPr bwMode="auto">
            <a:xfrm>
              <a:off x="4951766" y="3620728"/>
              <a:ext cx="2569910" cy="471198"/>
            </a:xfrm>
            <a:prstGeom prst="rect">
              <a:avLst/>
            </a:prstGeom>
            <a:solidFill>
              <a:srgbClr val="48599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anose="020B0606020202030204" pitchFamily="34" charset="0"/>
                </a:rPr>
                <a:t>Компьютер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7BE57CD-BB52-15DC-45B1-76FF204595B9}"/>
                </a:ext>
              </a:extLst>
            </p:cNvPr>
            <p:cNvSpPr/>
            <p:nvPr/>
          </p:nvSpPr>
          <p:spPr bwMode="auto">
            <a:xfrm>
              <a:off x="5098537" y="3268810"/>
              <a:ext cx="2270074" cy="4330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Операционная система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F17059B-211F-52E2-2843-79DCB9CE9B3D}"/>
                </a:ext>
              </a:extLst>
            </p:cNvPr>
            <p:cNvSpPr/>
            <p:nvPr/>
          </p:nvSpPr>
          <p:spPr bwMode="auto">
            <a:xfrm>
              <a:off x="5098537" y="2534162"/>
              <a:ext cx="2270074" cy="798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Прикладная программа</a:t>
              </a:r>
            </a:p>
          </p:txBody>
        </p:sp>
      </p:grpSp>
      <p:sp>
        <p:nvSpPr>
          <p:cNvPr id="11" name="Прямоугольник 10"/>
          <p:cNvSpPr/>
          <p:nvPr/>
        </p:nvSpPr>
        <p:spPr>
          <a:xfrm>
            <a:off x="5374258" y="1131728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ru-RU" sz="4400" b="0" dirty="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5077307" y="1915297"/>
            <a:ext cx="3183535" cy="25744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4471681" y="2686094"/>
            <a:ext cx="1053852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6552864" y="1737199"/>
            <a:ext cx="151117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470565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7B9-D479-8D3D-D162-67DDC340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CE1299-8A89-10FD-6F9F-ECB8AD5FB107}"/>
              </a:ext>
            </a:extLst>
          </p:cNvPr>
          <p:cNvSpPr/>
          <p:nvPr/>
        </p:nvSpPr>
        <p:spPr bwMode="auto">
          <a:xfrm>
            <a:off x="539749" y="1233977"/>
            <a:ext cx="8132301" cy="5049684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A1D4D04A-F51E-273C-57E3-6B27A3F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/>
              <a:t>Роли в системе </a:t>
            </a:r>
            <a:r>
              <a:rPr lang="ru-RU" altLang="ru-RU" sz="3600" dirty="0">
                <a:latin typeface="+mn-lt"/>
              </a:rPr>
              <a:t>БД и приложении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905410A-CC0F-0BDE-134C-99A78B475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11E19-FC51-2C61-6E71-48DFEC1FFB6F}"/>
              </a:ext>
            </a:extLst>
          </p:cNvPr>
          <p:cNvSpPr/>
          <p:nvPr/>
        </p:nvSpPr>
        <p:spPr bwMode="auto">
          <a:xfrm>
            <a:off x="1464185" y="2404803"/>
            <a:ext cx="3082413" cy="81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Система управления базами данных (СУБД)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D5718BD-B6B1-C20F-9771-DAECCD042415}"/>
              </a:ext>
            </a:extLst>
          </p:cNvPr>
          <p:cNvSpPr/>
          <p:nvPr/>
        </p:nvSpPr>
        <p:spPr bwMode="auto">
          <a:xfrm>
            <a:off x="149071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latin typeface="Arial" charset="0"/>
              </a:rPr>
              <a:t>Данные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118A26-FA69-4EE7-9B70-3791FE1B1167}"/>
              </a:ext>
            </a:extLst>
          </p:cNvPr>
          <p:cNvSpPr/>
          <p:nvPr/>
        </p:nvSpPr>
        <p:spPr bwMode="auto">
          <a:xfrm>
            <a:off x="3145502" y="3643771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Мета-данные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3C4276-3A51-19B2-DB6E-4E991C72A5DD}"/>
              </a:ext>
            </a:extLst>
          </p:cNvPr>
          <p:cNvSpPr/>
          <p:nvPr/>
        </p:nvSpPr>
        <p:spPr bwMode="auto">
          <a:xfrm>
            <a:off x="1237019" y="1917287"/>
            <a:ext cx="3465871" cy="28611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1324393" y="1721498"/>
            <a:ext cx="232054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Система баз данных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04F98F4-BF37-22E3-97AA-5B1A9C5DA320}"/>
              </a:ext>
            </a:extLst>
          </p:cNvPr>
          <p:cNvSpPr/>
          <p:nvPr/>
        </p:nvSpPr>
        <p:spPr bwMode="auto">
          <a:xfrm>
            <a:off x="1101405" y="5038384"/>
            <a:ext cx="3706818" cy="533271"/>
          </a:xfrm>
          <a:prstGeom prst="rect">
            <a:avLst/>
          </a:prstGeom>
          <a:solidFill>
            <a:srgbClr val="48599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Сервер БД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C99D1DF-1FA8-8717-7A15-564FEAFD79AB}"/>
              </a:ext>
            </a:extLst>
          </p:cNvPr>
          <p:cNvSpPr/>
          <p:nvPr/>
        </p:nvSpPr>
        <p:spPr bwMode="auto">
          <a:xfrm>
            <a:off x="1237019" y="4688378"/>
            <a:ext cx="3465870" cy="4330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Операционная система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9670D-01C9-30CE-10C4-D01D79C221A5}"/>
              </a:ext>
            </a:extLst>
          </p:cNvPr>
          <p:cNvSpPr txBox="1"/>
          <p:nvPr/>
        </p:nvSpPr>
        <p:spPr>
          <a:xfrm>
            <a:off x="713232" y="5987078"/>
            <a:ext cx="7867769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357188"/>
            <a:r>
              <a:rPr lang="ru-RU" sz="1600" b="0" dirty="0">
                <a:solidFill>
                  <a:schemeClr val="tx2">
                    <a:lumMod val="50000"/>
                  </a:schemeClr>
                </a:solidFill>
              </a:rPr>
              <a:t>Новые роли: аналитики и исследователи данных, инженер по данным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389889" y="3329442"/>
            <a:ext cx="3227832" cy="116026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Стрелка: вверх-вниз 19">
            <a:extLst>
              <a:ext uri="{FF2B5EF4-FFF2-40B4-BE49-F238E27FC236}">
                <a16:creationId xmlns:a16="http://schemas.microsoft.com/office/drawing/2014/main" id="{AD759BBC-517F-FF0E-FCA7-DC6CD8FBEBFC}"/>
              </a:ext>
            </a:extLst>
          </p:cNvPr>
          <p:cNvSpPr/>
          <p:nvPr/>
        </p:nvSpPr>
        <p:spPr bwMode="auto">
          <a:xfrm>
            <a:off x="2021654" y="3136705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DE863BF9-6B0E-B9BF-AACA-C1FC51787D0A}"/>
              </a:ext>
            </a:extLst>
          </p:cNvPr>
          <p:cNvSpPr/>
          <p:nvPr/>
        </p:nvSpPr>
        <p:spPr bwMode="auto">
          <a:xfrm>
            <a:off x="3650986" y="3142166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992" y="3329442"/>
            <a:ext cx="156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База данных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92D292A7-5618-98BF-5FF9-A2354292FA0B}"/>
              </a:ext>
            </a:extLst>
          </p:cNvPr>
          <p:cNvGrpSpPr/>
          <p:nvPr/>
        </p:nvGrpSpPr>
        <p:grpSpPr>
          <a:xfrm>
            <a:off x="5378762" y="2559902"/>
            <a:ext cx="2569910" cy="1557764"/>
            <a:chOff x="4951766" y="2534162"/>
            <a:chExt cx="2569910" cy="1557764"/>
          </a:xfrm>
        </p:grpSpPr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A0D49045-C015-AE31-694B-E51B1A3640DE}"/>
                </a:ext>
              </a:extLst>
            </p:cNvPr>
            <p:cNvSpPr/>
            <p:nvPr/>
          </p:nvSpPr>
          <p:spPr bwMode="auto">
            <a:xfrm>
              <a:off x="4951766" y="3620728"/>
              <a:ext cx="2569910" cy="471198"/>
            </a:xfrm>
            <a:prstGeom prst="rect">
              <a:avLst/>
            </a:prstGeom>
            <a:solidFill>
              <a:srgbClr val="48599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anose="020B0606020202030204" pitchFamily="34" charset="0"/>
                </a:rPr>
                <a:t>Рабочая станция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64A1D776-8031-761C-ECD2-14E7BC834F3F}"/>
                </a:ext>
              </a:extLst>
            </p:cNvPr>
            <p:cNvSpPr/>
            <p:nvPr/>
          </p:nvSpPr>
          <p:spPr bwMode="auto">
            <a:xfrm>
              <a:off x="5098537" y="3268810"/>
              <a:ext cx="2270074" cy="4330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Операционная система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B501831-1B68-5840-7187-14C164D69B31}"/>
                </a:ext>
              </a:extLst>
            </p:cNvPr>
            <p:cNvSpPr/>
            <p:nvPr/>
          </p:nvSpPr>
          <p:spPr bwMode="auto">
            <a:xfrm>
              <a:off x="5098537" y="2534162"/>
              <a:ext cx="2270074" cy="798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Прикладная программа</a:t>
              </a: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BB72CB8-93C7-9650-D37F-F21E765E3F6C}"/>
              </a:ext>
            </a:extLst>
          </p:cNvPr>
          <p:cNvGrpSpPr/>
          <p:nvPr/>
        </p:nvGrpSpPr>
        <p:grpSpPr>
          <a:xfrm>
            <a:off x="5319002" y="2701733"/>
            <a:ext cx="2569910" cy="1557764"/>
            <a:chOff x="4951766" y="2534162"/>
            <a:chExt cx="2569910" cy="1557764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9D86F9D5-F0BC-3422-4FB2-DE8E9EC4F327}"/>
                </a:ext>
              </a:extLst>
            </p:cNvPr>
            <p:cNvSpPr/>
            <p:nvPr/>
          </p:nvSpPr>
          <p:spPr bwMode="auto">
            <a:xfrm>
              <a:off x="4951766" y="3620728"/>
              <a:ext cx="2569910" cy="471198"/>
            </a:xfrm>
            <a:prstGeom prst="rect">
              <a:avLst/>
            </a:prstGeom>
            <a:solidFill>
              <a:srgbClr val="48599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 Narrow" panose="020B0606020202030204" pitchFamily="34" charset="0"/>
                </a:rPr>
                <a:t>Компьютер</a:t>
              </a:r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E7BE57CD-BB52-15DC-45B1-76FF204595B9}"/>
                </a:ext>
              </a:extLst>
            </p:cNvPr>
            <p:cNvSpPr/>
            <p:nvPr/>
          </p:nvSpPr>
          <p:spPr bwMode="auto">
            <a:xfrm>
              <a:off x="5098537" y="3268810"/>
              <a:ext cx="2270074" cy="4330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anose="020B0606020202030204" pitchFamily="34" charset="0"/>
                </a:rPr>
                <a:t>Операционная система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F17059B-211F-52E2-2843-79DCB9CE9B3D}"/>
                </a:ext>
              </a:extLst>
            </p:cNvPr>
            <p:cNvSpPr/>
            <p:nvPr/>
          </p:nvSpPr>
          <p:spPr bwMode="auto">
            <a:xfrm>
              <a:off x="5098537" y="2534162"/>
              <a:ext cx="2270074" cy="798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Прикладная программа</a:t>
              </a:r>
            </a:p>
          </p:txBody>
        </p:sp>
      </p:grpSp>
      <p:sp>
        <p:nvSpPr>
          <p:cNvPr id="12" name="Прямоугольник 11"/>
          <p:cNvSpPr/>
          <p:nvPr/>
        </p:nvSpPr>
        <p:spPr bwMode="auto">
          <a:xfrm>
            <a:off x="4844887" y="1531241"/>
            <a:ext cx="3415955" cy="29584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4471681" y="2686094"/>
            <a:ext cx="1053852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6588282" y="1371863"/>
            <a:ext cx="151117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Приложения</a:t>
            </a:r>
          </a:p>
        </p:txBody>
      </p:sp>
      <p:pic>
        <p:nvPicPr>
          <p:cNvPr id="36" name="Рисунок 35" descr="Мужчина и женщина">
            <a:extLst>
              <a:ext uri="{FF2B5EF4-FFF2-40B4-BE49-F238E27FC236}">
                <a16:creationId xmlns:a16="http://schemas.microsoft.com/office/drawing/2014/main" id="{F935FA40-A739-2DA1-E4E1-B4DB7E29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57" y="1721498"/>
            <a:ext cx="652638" cy="652638"/>
          </a:xfrm>
          <a:prstGeom prst="rect">
            <a:avLst/>
          </a:prstGeom>
        </p:spPr>
      </p:pic>
      <p:pic>
        <p:nvPicPr>
          <p:cNvPr id="37" name="Рисунок 36" descr="Мужчина и женщина">
            <a:extLst>
              <a:ext uri="{FF2B5EF4-FFF2-40B4-BE49-F238E27FC236}">
                <a16:creationId xmlns:a16="http://schemas.microsoft.com/office/drawing/2014/main" id="{5FD3E75A-9D62-4AB9-6CA4-BBBB8133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421" y="4920800"/>
            <a:ext cx="652638" cy="65263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3280815-50C5-9BFC-0823-AE8B3D4343BF}"/>
              </a:ext>
            </a:extLst>
          </p:cNvPr>
          <p:cNvSpPr txBox="1"/>
          <p:nvPr/>
        </p:nvSpPr>
        <p:spPr>
          <a:xfrm>
            <a:off x="5655917" y="1697642"/>
            <a:ext cx="2007724" cy="7817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Бизнес-пользователи</a:t>
            </a: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Операторы</a:t>
            </a:r>
            <a:b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Аналитики данных</a:t>
            </a: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Исследователи данных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01BBB-C335-1EE5-3000-D69E229AEB7F}"/>
              </a:ext>
            </a:extLst>
          </p:cNvPr>
          <p:cNvSpPr txBox="1"/>
          <p:nvPr/>
        </p:nvSpPr>
        <p:spPr>
          <a:xfrm>
            <a:off x="5682366" y="4865494"/>
            <a:ext cx="211324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Инженер по данным</a:t>
            </a: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Администратор БД</a:t>
            </a:r>
            <a:b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Системные администратор</a:t>
            </a: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Инженер по эксплуатации</a:t>
            </a:r>
          </a:p>
          <a:p>
            <a:pPr>
              <a:lnSpc>
                <a:spcPct val="80000"/>
              </a:lnSpc>
            </a:pPr>
            <a:r>
              <a:rPr lang="ru-RU" sz="14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Сопровождение </a:t>
            </a:r>
          </a:p>
        </p:txBody>
      </p:sp>
    </p:spTree>
    <p:extLst>
      <p:ext uri="{BB962C8B-B14F-4D97-AF65-F5344CB8AC3E}">
        <p14:creationId xmlns:p14="http://schemas.microsoft.com/office/powerpoint/2010/main" val="203333873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04_Gartner_PPT_one_template">
  <a:themeElements>
    <a:clrScheme name="2004_Gartner_PPT_one_template 9">
      <a:dk1>
        <a:srgbClr val="000000"/>
      </a:dk1>
      <a:lt1>
        <a:srgbClr val="FFCC00"/>
      </a:lt1>
      <a:dk2>
        <a:srgbClr val="FF3300"/>
      </a:dk2>
      <a:lt2>
        <a:srgbClr val="808080"/>
      </a:lt2>
      <a:accent1>
        <a:srgbClr val="FF3300"/>
      </a:accent1>
      <a:accent2>
        <a:srgbClr val="3333CC"/>
      </a:accent2>
      <a:accent3>
        <a:srgbClr val="FFE2AA"/>
      </a:accent3>
      <a:accent4>
        <a:srgbClr val="000000"/>
      </a:accent4>
      <a:accent5>
        <a:srgbClr val="FFADA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4_Gartner_PPT_on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4_Gartner_PPT_on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Gartner_PPT_on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9">
        <a:dk1>
          <a:srgbClr val="000000"/>
        </a:dk1>
        <a:lt1>
          <a:srgbClr val="FFCC00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3333CC"/>
        </a:accent2>
        <a:accent3>
          <a:srgbClr val="FFE2AA"/>
        </a:accent3>
        <a:accent4>
          <a:srgbClr val="000000"/>
        </a:accent4>
        <a:accent5>
          <a:srgbClr val="FF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63553</TotalTime>
  <Pages>22</Pages>
  <Words>2185</Words>
  <Application>Microsoft Office PowerPoint</Application>
  <PresentationFormat>Экран (4:3)</PresentationFormat>
  <Paragraphs>553</Paragraphs>
  <Slides>28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Calibri</vt:lpstr>
      <vt:lpstr>Times</vt:lpstr>
      <vt:lpstr>Verdana</vt:lpstr>
      <vt:lpstr>Wingdings</vt:lpstr>
      <vt:lpstr>2004_Gartner_PPT_one_template</vt:lpstr>
      <vt:lpstr>Базы данных  A1. Введение в базы данных </vt:lpstr>
      <vt:lpstr>От моделей к проектированию данных</vt:lpstr>
      <vt:lpstr>Виды информационных систем</vt:lpstr>
      <vt:lpstr>Понятие базы данных</vt:lpstr>
      <vt:lpstr>Литературное отступление о данных </vt:lpstr>
      <vt:lpstr>Понятие СУБД и системы баз данных</vt:lpstr>
      <vt:lpstr>Место системы баз данных в ИС</vt:lpstr>
      <vt:lpstr>Отношение приложений и системы БД</vt:lpstr>
      <vt:lpstr>Роли в системе БД и приложении</vt:lpstr>
      <vt:lpstr>Роли при создании БД и приложения</vt:lpstr>
      <vt:lpstr>Исторически сложились 2 направления для работы с данными на ЭВМ</vt:lpstr>
      <vt:lpstr>Бумажные носители данных</vt:lpstr>
      <vt:lpstr>Электронные носители данных</vt:lpstr>
      <vt:lpstr>Иерархия систем хранения данных</vt:lpstr>
      <vt:lpstr>Программы–предшественники СУБД</vt:lpstr>
      <vt:lpstr>Развитие СУБД (1)</vt:lpstr>
      <vt:lpstr>Развитие СУБД (2)</vt:lpstr>
      <vt:lpstr> Классификация СУБД (1)</vt:lpstr>
      <vt:lpstr> Классификация СУБД (2)</vt:lpstr>
      <vt:lpstr> Мультимодельные СУБД</vt:lpstr>
      <vt:lpstr> Сравнение СУБД с разными моделями данных</vt:lpstr>
      <vt:lpstr> Классификация СУБД (3)</vt:lpstr>
      <vt:lpstr> Классификация СУБД (4)</vt:lpstr>
      <vt:lpstr> Классификация СУБД (5)</vt:lpstr>
      <vt:lpstr> Классификация СУБД (6)</vt:lpstr>
      <vt:lpstr> Классификация СУБД (7)</vt:lpstr>
      <vt:lpstr>Рейтинг современных СУБД</vt:lpstr>
      <vt:lpstr>Терпения и удачи всем, кто связан  с моделированием данных</vt:lpstr>
    </vt:vector>
  </TitlesOfParts>
  <Company>ГЦИ, 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многомерных моделей банковской отчетности</dc:title>
  <dc:subject>КПБС</dc:subject>
  <dc:creator>В.И. Артемьев</dc:creator>
  <cp:lastModifiedBy>Valery Artemyev</cp:lastModifiedBy>
  <cp:revision>782</cp:revision>
  <cp:lastPrinted>2018-05-31T06:38:45Z</cp:lastPrinted>
  <dcterms:created xsi:type="dcterms:W3CDTF">2003-12-29T16:42:05Z</dcterms:created>
  <dcterms:modified xsi:type="dcterms:W3CDTF">2025-02-10T11:04:50Z</dcterms:modified>
</cp:coreProperties>
</file>