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50" r:id="rId1"/>
  </p:sldMasterIdLst>
  <p:notesMasterIdLst>
    <p:notesMasterId r:id="rId38"/>
  </p:notesMasterIdLst>
  <p:handoutMasterIdLst>
    <p:handoutMasterId r:id="rId39"/>
  </p:handoutMasterIdLst>
  <p:sldIdLst>
    <p:sldId id="448" r:id="rId2"/>
    <p:sldId id="736" r:id="rId3"/>
    <p:sldId id="739" r:id="rId4"/>
    <p:sldId id="741" r:id="rId5"/>
    <p:sldId id="740" r:id="rId6"/>
    <p:sldId id="765" r:id="rId7"/>
    <p:sldId id="750" r:id="rId8"/>
    <p:sldId id="777" r:id="rId9"/>
    <p:sldId id="778" r:id="rId10"/>
    <p:sldId id="779" r:id="rId11"/>
    <p:sldId id="780" r:id="rId12"/>
    <p:sldId id="703" r:id="rId13"/>
    <p:sldId id="781" r:id="rId14"/>
    <p:sldId id="744" r:id="rId15"/>
    <p:sldId id="747" r:id="rId16"/>
    <p:sldId id="714" r:id="rId17"/>
    <p:sldId id="745" r:id="rId18"/>
    <p:sldId id="782" r:id="rId19"/>
    <p:sldId id="783" r:id="rId20"/>
    <p:sldId id="786" r:id="rId21"/>
    <p:sldId id="785" r:id="rId22"/>
    <p:sldId id="772" r:id="rId23"/>
    <p:sldId id="789" r:id="rId24"/>
    <p:sldId id="793" r:id="rId25"/>
    <p:sldId id="790" r:id="rId26"/>
    <p:sldId id="792" r:id="rId27"/>
    <p:sldId id="794" r:id="rId28"/>
    <p:sldId id="774" r:id="rId29"/>
    <p:sldId id="791" r:id="rId30"/>
    <p:sldId id="770" r:id="rId31"/>
    <p:sldId id="771" r:id="rId32"/>
    <p:sldId id="775" r:id="rId33"/>
    <p:sldId id="762" r:id="rId34"/>
    <p:sldId id="764" r:id="rId35"/>
    <p:sldId id="773" r:id="rId36"/>
    <p:sldId id="482" r:id="rId37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336" userDrawn="1">
          <p15:clr>
            <a:srgbClr val="A4A3A4"/>
          </p15:clr>
        </p15:guide>
        <p15:guide id="3" pos="3072" userDrawn="1">
          <p15:clr>
            <a:srgbClr val="A4A3A4"/>
          </p15:clr>
        </p15:guide>
        <p15:guide id="4" pos="5424" userDrawn="1">
          <p15:clr>
            <a:srgbClr val="A4A3A4"/>
          </p15:clr>
        </p15:guide>
        <p15:guide id="5" orient="horz" pos="39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7268">
          <p15:clr>
            <a:srgbClr val="A4A3A4"/>
          </p15:clr>
        </p15:guide>
        <p15:guide id="2" pos="375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емьев Валерий Иванович" initials="АВИ" lastIdx="7" clrIdx="0">
    <p:extLst>
      <p:ext uri="{19B8F6BF-5375-455C-9EA6-DF929625EA0E}">
        <p15:presenceInfo xmlns:p15="http://schemas.microsoft.com/office/powerpoint/2012/main" userId="S-1-5-21-340576085-3929279038-2991976684-57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6F2A1"/>
    <a:srgbClr val="7CEB99"/>
    <a:srgbClr val="C20000"/>
    <a:srgbClr val="B1ED7B"/>
    <a:srgbClr val="FFFFFF"/>
    <a:srgbClr val="9E2600"/>
    <a:srgbClr val="BC2D00"/>
    <a:srgbClr val="CC3300"/>
    <a:srgbClr val="CC00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Светлый стиль 3 -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291" autoAdjust="0"/>
  </p:normalViewPr>
  <p:slideViewPr>
    <p:cSldViewPr>
      <p:cViewPr varScale="1">
        <p:scale>
          <a:sx n="105" d="100"/>
          <a:sy n="105" d="100"/>
        </p:scale>
        <p:origin x="1686" y="126"/>
      </p:cViewPr>
      <p:guideLst>
        <p:guide orient="horz" pos="1344"/>
        <p:guide pos="336"/>
        <p:guide pos="3072"/>
        <p:guide pos="5424"/>
        <p:guide orient="horz" pos="3936"/>
      </p:guideLst>
    </p:cSldViewPr>
  </p:slideViewPr>
  <p:outlineViewPr>
    <p:cViewPr>
      <p:scale>
        <a:sx n="33" d="100"/>
        <a:sy n="33" d="100"/>
      </p:scale>
      <p:origin x="0" y="-3228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notesViewPr>
    <p:cSldViewPr>
      <p:cViewPr>
        <p:scale>
          <a:sx n="100" d="100"/>
          <a:sy n="100" d="100"/>
        </p:scale>
        <p:origin x="1576" y="-1652"/>
      </p:cViewPr>
      <p:guideLst>
        <p:guide orient="horz" pos="7268"/>
        <p:guide pos="37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3" Type="http://schemas.openxmlformats.org/officeDocument/2006/relationships/slide" Target="slides/slide14.xml"/><Relationship Id="rId18" Type="http://schemas.openxmlformats.org/officeDocument/2006/relationships/slide" Target="slides/slide20.xml"/><Relationship Id="rId26" Type="http://schemas.openxmlformats.org/officeDocument/2006/relationships/slide" Target="slides/slide28.xml"/><Relationship Id="rId3" Type="http://schemas.openxmlformats.org/officeDocument/2006/relationships/slide" Target="slides/slide4.xml"/><Relationship Id="rId21" Type="http://schemas.openxmlformats.org/officeDocument/2006/relationships/slide" Target="slides/slide23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9.xml"/><Relationship Id="rId25" Type="http://schemas.openxmlformats.org/officeDocument/2006/relationships/slide" Target="slides/slide27.xml"/><Relationship Id="rId33" Type="http://schemas.openxmlformats.org/officeDocument/2006/relationships/slide" Target="slides/slide35.xml"/><Relationship Id="rId2" Type="http://schemas.openxmlformats.org/officeDocument/2006/relationships/slide" Target="slides/slide3.xml"/><Relationship Id="rId16" Type="http://schemas.openxmlformats.org/officeDocument/2006/relationships/slide" Target="slides/slide18.xml"/><Relationship Id="rId20" Type="http://schemas.openxmlformats.org/officeDocument/2006/relationships/slide" Target="slides/slide22.xml"/><Relationship Id="rId29" Type="http://schemas.openxmlformats.org/officeDocument/2006/relationships/slide" Target="slides/slide3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6.xml"/><Relationship Id="rId32" Type="http://schemas.openxmlformats.org/officeDocument/2006/relationships/slide" Target="slides/slide34.xml"/><Relationship Id="rId5" Type="http://schemas.openxmlformats.org/officeDocument/2006/relationships/slide" Target="slides/slide6.xml"/><Relationship Id="rId15" Type="http://schemas.openxmlformats.org/officeDocument/2006/relationships/slide" Target="slides/slide17.xml"/><Relationship Id="rId23" Type="http://schemas.openxmlformats.org/officeDocument/2006/relationships/slide" Target="slides/slide25.xml"/><Relationship Id="rId28" Type="http://schemas.openxmlformats.org/officeDocument/2006/relationships/slide" Target="slides/slide30.xml"/><Relationship Id="rId10" Type="http://schemas.openxmlformats.org/officeDocument/2006/relationships/slide" Target="slides/slide11.xml"/><Relationship Id="rId19" Type="http://schemas.openxmlformats.org/officeDocument/2006/relationships/slide" Target="slides/slide21.xml"/><Relationship Id="rId31" Type="http://schemas.openxmlformats.org/officeDocument/2006/relationships/slide" Target="slides/slide33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4.xml"/><Relationship Id="rId27" Type="http://schemas.openxmlformats.org/officeDocument/2006/relationships/slide" Target="slides/slide29.xml"/><Relationship Id="rId30" Type="http://schemas.openxmlformats.org/officeDocument/2006/relationships/slide" Target="slides/slide32.xml"/><Relationship Id="rId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gray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gray">
          <a:xfrm>
            <a:off x="3852863" y="0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t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gray">
          <a:xfrm>
            <a:off x="0" y="9431338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defTabSz="947738" eaLnBrk="0" hangingPunct="0">
              <a:defRPr sz="1000" b="0" i="1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gray">
          <a:xfrm>
            <a:off x="3852863" y="9431338"/>
            <a:ext cx="2944812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35" tIns="0" rIns="19035" bIns="0" numCol="1" anchor="b" anchorCtr="0" compatLnSpc="1">
            <a:prstTxWarp prst="textNoShape">
              <a:avLst/>
            </a:prstTxWarp>
          </a:bodyPr>
          <a:lstStyle>
            <a:lvl1pPr algn="r" defTabSz="947738" eaLnBrk="0" hangingPunct="0">
              <a:defRPr sz="1000" b="0" i="1"/>
            </a:lvl1pPr>
          </a:lstStyle>
          <a:p>
            <a:pPr>
              <a:defRPr/>
            </a:pPr>
            <a:fld id="{A149B7EA-1D08-45B6-A8B4-1AA10885C951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3"/>
          <p:cNvSpPr>
            <a:spLocks noChangeShapeType="1"/>
          </p:cNvSpPr>
          <p:nvPr/>
        </p:nvSpPr>
        <p:spPr bwMode="gray">
          <a:xfrm>
            <a:off x="147638" y="365125"/>
            <a:ext cx="6451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95250" y="6129338"/>
            <a:ext cx="6605588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587" tIns="47586" rIns="93587" bIns="47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00" name="Line 11"/>
          <p:cNvSpPr>
            <a:spLocks noChangeShapeType="1"/>
          </p:cNvSpPr>
          <p:nvPr/>
        </p:nvSpPr>
        <p:spPr bwMode="gray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grpSp>
        <p:nvGrpSpPr>
          <p:cNvPr id="4101" name="Group 45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4107" name="Line 12"/>
            <p:cNvSpPr>
              <a:spLocks noChangeShapeType="1"/>
            </p:cNvSpPr>
            <p:nvPr/>
          </p:nvSpPr>
          <p:spPr bwMode="gray">
            <a:xfrm>
              <a:off x="131" y="5545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4108" name="Line 15"/>
            <p:cNvSpPr>
              <a:spLocks noChangeShapeType="1"/>
            </p:cNvSpPr>
            <p:nvPr/>
          </p:nvSpPr>
          <p:spPr bwMode="gray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18438" name="Rectangle 19"/>
          <p:cNvSpPr>
            <a:spLocks noChangeArrowheads="1"/>
          </p:cNvSpPr>
          <p:nvPr/>
        </p:nvSpPr>
        <p:spPr bwMode="gray">
          <a:xfrm>
            <a:off x="107950" y="58738"/>
            <a:ext cx="4676775" cy="24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8439" name="Text Box 27"/>
          <p:cNvSpPr txBox="1">
            <a:spLocks noChangeArrowheads="1"/>
          </p:cNvSpPr>
          <p:nvPr/>
        </p:nvSpPr>
        <p:spPr bwMode="gray">
          <a:xfrm>
            <a:off x="58738" y="33338"/>
            <a:ext cx="66405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366" tIns="45683" rIns="91366" bIns="45683">
            <a:spAutoFit/>
          </a:bodyPr>
          <a:lstStyle>
            <a:lvl1pPr defTabSz="912813"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 defTabSz="912813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12813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200">
                <a:cs typeface="+mn-cs"/>
              </a:rPr>
              <a:t>Построение многомерных моделей показателей банковской отчетности</a:t>
            </a:r>
            <a:endParaRPr lang="en-US" altLang="ru-RU" sz="1200">
              <a:cs typeface="+mn-cs"/>
            </a:endParaRPr>
          </a:p>
        </p:txBody>
      </p:sp>
      <p:sp>
        <p:nvSpPr>
          <p:cNvPr id="18440" name="Rectangle 31"/>
          <p:cNvSpPr>
            <a:spLocks noChangeArrowheads="1"/>
          </p:cNvSpPr>
          <p:nvPr/>
        </p:nvSpPr>
        <p:spPr bwMode="gray">
          <a:xfrm>
            <a:off x="6035675" y="9642475"/>
            <a:ext cx="427038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44563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8000"/>
              </a:lnSpc>
              <a:defRPr/>
            </a:pPr>
            <a:r>
              <a:rPr lang="ru-RU" altLang="ru-RU" sz="1000"/>
              <a:t>Стр</a:t>
            </a:r>
            <a:r>
              <a:rPr lang="en-US" altLang="ru-RU" sz="1000"/>
              <a:t> </a:t>
            </a:r>
            <a:fld id="{A4C8B977-8265-4DEF-B87B-2490758BACF3}" type="slidenum">
              <a:rPr lang="en-US" altLang="ru-RU" sz="1000" smtClean="0"/>
              <a:pPr algn="ctr">
                <a:lnSpc>
                  <a:spcPct val="108000"/>
                </a:lnSpc>
                <a:defRPr/>
              </a:pPr>
              <a:t>‹#›</a:t>
            </a:fld>
            <a:endParaRPr lang="en-US" altLang="ru-RU" sz="1000"/>
          </a:p>
        </p:txBody>
      </p:sp>
      <p:sp>
        <p:nvSpPr>
          <p:cNvPr id="4105" name="Rectangle 37"/>
          <p:cNvSpPr>
            <a:spLocks noGrp="1" noRot="1" noChangeAspect="1" noChangeArrowheads="1" noTextEdit="1"/>
          </p:cNvSpPr>
          <p:nvPr>
            <p:ph type="sldImg" idx="2"/>
          </p:nvPr>
        </p:nvSpPr>
        <p:spPr bwMode="gray">
          <a:xfrm>
            <a:off x="527050" y="1500188"/>
            <a:ext cx="5737225" cy="43021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42" name="Rectangle 43"/>
          <p:cNvSpPr>
            <a:spLocks noChangeArrowheads="1"/>
          </p:cNvSpPr>
          <p:nvPr/>
        </p:nvSpPr>
        <p:spPr bwMode="gray">
          <a:xfrm>
            <a:off x="111125" y="9399588"/>
            <a:ext cx="440213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ru-RU" sz="900" b="0">
                <a:cs typeface="+mn-cs"/>
              </a:rPr>
              <a:t>© 200</a:t>
            </a:r>
            <a:r>
              <a:rPr lang="ru-RU" altLang="ru-RU" sz="900" b="0">
                <a:cs typeface="+mn-cs"/>
              </a:rPr>
              <a:t>6 Артемьев В.И. (Главный центр информатизации Банка России)</a:t>
            </a:r>
            <a:endParaRPr lang="en-US" altLang="ru-RU" sz="900" b="0">
              <a:solidFill>
                <a:srgbClr val="0000FF"/>
              </a:solidFill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-52"/>
        <a:ea typeface="+mn-ea"/>
        <a:cs typeface="+mn-cs"/>
      </a:defRPr>
    </a:lvl1pPr>
    <a:lvl2pPr marL="742950" indent="-28575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9493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3"/>
          <p:cNvGrpSpPr>
            <a:grpSpLocks/>
          </p:cNvGrpSpPr>
          <p:nvPr/>
        </p:nvGrpSpPr>
        <p:grpSpPr bwMode="auto">
          <a:xfrm>
            <a:off x="204788" y="161925"/>
            <a:ext cx="6337300" cy="57150"/>
            <a:chOff x="133" y="96"/>
            <a:chExt cx="4101" cy="33"/>
          </a:xfrm>
        </p:grpSpPr>
        <p:sp>
          <p:nvSpPr>
            <p:cNvPr id="7180" name="Rectangle 4"/>
            <p:cNvSpPr>
              <a:spLocks noChangeArrowheads="1"/>
            </p:cNvSpPr>
            <p:nvPr/>
          </p:nvSpPr>
          <p:spPr bwMode="auto">
            <a:xfrm>
              <a:off x="133" y="107"/>
              <a:ext cx="4101" cy="2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30000"/>
                </a:spcBef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endParaRPr lang="ru-RU" altLang="ru-RU" sz="2400">
                <a:latin typeface="Arial" panose="020B0604020202020204" pitchFamily="34" charset="0"/>
              </a:endParaRPr>
            </a:p>
          </p:txBody>
        </p:sp>
        <p:sp>
          <p:nvSpPr>
            <p:cNvPr id="7181" name="Line 5"/>
            <p:cNvSpPr>
              <a:spLocks noChangeShapeType="1"/>
            </p:cNvSpPr>
            <p:nvPr/>
          </p:nvSpPr>
          <p:spPr bwMode="auto">
            <a:xfrm>
              <a:off x="133" y="96"/>
              <a:ext cx="4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7171" name="Rectangle 6"/>
          <p:cNvSpPr>
            <a:spLocks noChangeArrowheads="1"/>
          </p:cNvSpPr>
          <p:nvPr/>
        </p:nvSpPr>
        <p:spPr bwMode="auto">
          <a:xfrm>
            <a:off x="138113" y="6264275"/>
            <a:ext cx="6351587" cy="96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5028" tIns="25377" rIns="65028" bIns="25377">
            <a:spAutoFit/>
          </a:bodyPr>
          <a:lstStyle>
            <a:lvl1pPr marL="3657600" indent="-3657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477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477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Рабочая группа по КПБС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Москва, Банк России (СЭД)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ru-RU" altLang="ru-RU" sz="1800">
                <a:latin typeface="Arial" panose="020B0604020202020204" pitchFamily="34" charset="0"/>
              </a:rPr>
              <a:t>Октябрь 2006 года</a:t>
            </a:r>
            <a:endParaRPr lang="en-US" altLang="ru-RU" sz="1800"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ru-RU" b="0"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295275" y="3376613"/>
            <a:ext cx="6318250" cy="124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defTabSz="912813">
              <a:lnSpc>
                <a:spcPct val="90000"/>
              </a:lnSpc>
              <a:defRPr/>
            </a:pPr>
            <a:r>
              <a:rPr lang="ru-RU">
                <a:solidFill>
                  <a:srgbClr val="80008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Построение многомерных моделей показателей банковской отчетности</a:t>
            </a:r>
            <a:r>
              <a:rPr lang="ru-RU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+mn-cs"/>
              </a:rPr>
              <a:t> </a:t>
            </a:r>
          </a:p>
          <a:p>
            <a:pPr algn="ctr" defTabSz="912813">
              <a:lnSpc>
                <a:spcPct val="90000"/>
              </a:lnSpc>
              <a:defRPr/>
            </a:pPr>
            <a:endParaRPr lang="ru-RU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+mn-cs"/>
            </a:endParaRPr>
          </a:p>
          <a:p>
            <a:pPr algn="ctr" defTabSz="912813">
              <a:lnSpc>
                <a:spcPct val="90000"/>
              </a:lnSpc>
              <a:defRPr/>
            </a:pPr>
            <a:endParaRPr lang="ru-RU" sz="1800">
              <a:latin typeface="Arial" charset="0"/>
              <a:cs typeface="+mn-cs"/>
            </a:endParaRPr>
          </a:p>
        </p:txBody>
      </p:sp>
      <p:sp>
        <p:nvSpPr>
          <p:cNvPr id="7173" name="Rectangle 8"/>
          <p:cNvSpPr>
            <a:spLocks noChangeArrowheads="1"/>
          </p:cNvSpPr>
          <p:nvPr/>
        </p:nvSpPr>
        <p:spPr bwMode="auto">
          <a:xfrm>
            <a:off x="1390650" y="9486900"/>
            <a:ext cx="5080000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ru-RU" altLang="ru-RU" sz="800" b="0">
                <a:latin typeface="Arial" panose="020B0604020202020204" pitchFamily="34" charset="0"/>
              </a:rPr>
              <a:t>Этот материал может быть использован при разрешении автора </a:t>
            </a:r>
            <a:r>
              <a:rPr lang="en-US" altLang="ru-RU" sz="800" b="0">
                <a:latin typeface="Arial" panose="020B0604020202020204" pitchFamily="34" charset="0"/>
              </a:rPr>
              <a:t>art@gci.cbr.ru</a:t>
            </a:r>
            <a:endParaRPr lang="en-US" altLang="ru-RU" b="0">
              <a:latin typeface="Arial" panose="020B0604020202020204" pitchFamily="34" charset="0"/>
            </a:endParaRPr>
          </a:p>
        </p:txBody>
      </p:sp>
      <p:grpSp>
        <p:nvGrpSpPr>
          <p:cNvPr id="7174" name="Group 9"/>
          <p:cNvGrpSpPr>
            <a:grpSpLocks/>
          </p:cNvGrpSpPr>
          <p:nvPr/>
        </p:nvGrpSpPr>
        <p:grpSpPr bwMode="auto">
          <a:xfrm>
            <a:off x="203200" y="9420225"/>
            <a:ext cx="6367463" cy="457200"/>
            <a:chOff x="131" y="5542"/>
            <a:chExt cx="4122" cy="26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31" y="5544"/>
              <a:ext cx="412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79" name="Line 11"/>
            <p:cNvSpPr>
              <a:spLocks noChangeShapeType="1"/>
            </p:cNvSpPr>
            <p:nvPr/>
          </p:nvSpPr>
          <p:spPr bwMode="auto">
            <a:xfrm>
              <a:off x="4253" y="5542"/>
              <a:ext cx="0" cy="26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7175" name="Line 12"/>
          <p:cNvSpPr>
            <a:spLocks noChangeShapeType="1"/>
          </p:cNvSpPr>
          <p:nvPr/>
        </p:nvSpPr>
        <p:spPr bwMode="auto">
          <a:xfrm>
            <a:off x="195263" y="6135688"/>
            <a:ext cx="64135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4108450" y="5343525"/>
            <a:ext cx="14255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ru-RU" altLang="ru-RU" sz="2400">
              <a:latin typeface="Arial" panose="020B0604020202020204" pitchFamily="34" charset="0"/>
            </a:endParaRPr>
          </a:p>
        </p:txBody>
      </p:sp>
      <p:sp>
        <p:nvSpPr>
          <p:cNvPr id="7177" name="Rectangle 14"/>
          <p:cNvSpPr>
            <a:spLocks noChangeArrowheads="1"/>
          </p:cNvSpPr>
          <p:nvPr/>
        </p:nvSpPr>
        <p:spPr bwMode="auto">
          <a:xfrm>
            <a:off x="4344988" y="6308725"/>
            <a:ext cx="2233612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Артемьев Валерий </a:t>
            </a:r>
            <a:br>
              <a:rPr lang="ru-RU" altLang="ru-RU" sz="1400">
                <a:latin typeface="Arial" panose="020B0604020202020204" pitchFamily="34" charset="0"/>
              </a:rPr>
            </a:br>
            <a:r>
              <a:rPr lang="ru-RU" altLang="ru-RU" sz="1400">
                <a:latin typeface="Arial" panose="020B0604020202020204" pitchFamily="34" charset="0"/>
              </a:rPr>
              <a:t>Иванович (ГЦИ) </a:t>
            </a:r>
          </a:p>
          <a:p>
            <a:pPr algn="r">
              <a:lnSpc>
                <a:spcPct val="90000"/>
              </a:lnSpc>
              <a:spcBef>
                <a:spcPct val="50000"/>
              </a:spcBef>
            </a:pPr>
            <a:r>
              <a:rPr lang="ru-RU" altLang="ru-RU" sz="1400">
                <a:latin typeface="Arial" panose="020B0604020202020204" pitchFamily="34" charset="0"/>
              </a:rPr>
              <a:t>© 2006</a:t>
            </a:r>
            <a:endParaRPr lang="en-US" altLang="ru-RU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9671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505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997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526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68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277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7976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633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ltGray">
          <a:xfrm>
            <a:off x="0" y="0"/>
            <a:ext cx="9144000" cy="2286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gray">
          <a:xfrm>
            <a:off x="0" y="4114800"/>
            <a:ext cx="9144000" cy="27432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gray">
          <a:xfrm>
            <a:off x="0" y="3968750"/>
            <a:ext cx="9144000" cy="152400"/>
          </a:xfrm>
          <a:prstGeom prst="rect">
            <a:avLst/>
          </a:prstGeom>
          <a:solidFill>
            <a:srgbClr val="CC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gray">
          <a:xfrm>
            <a:off x="0" y="41148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pic>
        <p:nvPicPr>
          <p:cNvPr id="7" name="Picture 27" descr="title pic sample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"/>
          <a:stretch>
            <a:fillRect/>
          </a:stretch>
        </p:blipFill>
        <p:spPr bwMode="auto">
          <a:xfrm>
            <a:off x="0" y="2289175"/>
            <a:ext cx="91440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5"/>
          <p:cNvSpPr>
            <a:spLocks noChangeShapeType="1"/>
          </p:cNvSpPr>
          <p:nvPr/>
        </p:nvSpPr>
        <p:spPr bwMode="gray">
          <a:xfrm>
            <a:off x="0" y="2286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gray">
          <a:xfrm>
            <a:off x="0" y="39624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1" name="Rectangle 1061"/>
          <p:cNvSpPr>
            <a:spLocks noChangeArrowheads="1"/>
          </p:cNvSpPr>
          <p:nvPr userDrawn="1"/>
        </p:nvSpPr>
        <p:spPr bwMode="auto">
          <a:xfrm>
            <a:off x="100013" y="4168775"/>
            <a:ext cx="9043987" cy="2239963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Московский государственный технический университет </a:t>
            </a:r>
            <a:br>
              <a:rPr lang="ru-RU" altLang="ru-RU" b="0" dirty="0">
                <a:solidFill>
                  <a:srgbClr val="990033"/>
                </a:solidFill>
                <a:cs typeface="+mn-cs"/>
              </a:rPr>
            </a:br>
            <a:r>
              <a:rPr lang="ru-RU" altLang="ru-RU" b="0" dirty="0">
                <a:solidFill>
                  <a:srgbClr val="990033"/>
                </a:solidFill>
                <a:cs typeface="+mn-cs"/>
              </a:rPr>
              <a:t>имени Н.Э. Баумана</a:t>
            </a:r>
            <a:endParaRPr lang="ru-RU" altLang="ru-RU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endParaRPr lang="ru-RU" altLang="ru-RU" sz="1200" dirty="0">
              <a:solidFill>
                <a:srgbClr val="990033"/>
              </a:solidFill>
              <a:cs typeface="+mn-cs"/>
            </a:endParaRPr>
          </a:p>
          <a:p>
            <a:pPr algn="ctr">
              <a:defRPr/>
            </a:pPr>
            <a:r>
              <a:rPr lang="ru-RU" altLang="ru-RU" dirty="0">
                <a:solidFill>
                  <a:srgbClr val="990033"/>
                </a:solidFill>
                <a:cs typeface="+mn-cs"/>
              </a:rPr>
              <a:t>Факультет ИБМ</a:t>
            </a: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endParaRPr lang="ru-RU" altLang="ru-RU" sz="1400" b="0" dirty="0">
              <a:solidFill>
                <a:srgbClr val="990033"/>
              </a:solidFill>
              <a:cs typeface="+mn-cs"/>
            </a:endParaRPr>
          </a:p>
          <a:p>
            <a:pPr algn="ctr">
              <a:lnSpc>
                <a:spcPct val="80000"/>
              </a:lnSpc>
              <a:defRPr/>
            </a:pPr>
            <a:r>
              <a:rPr lang="ru-RU" altLang="ru-RU" b="0" dirty="0">
                <a:solidFill>
                  <a:srgbClr val="990033"/>
                </a:solidFill>
                <a:cs typeface="+mn-cs"/>
              </a:rPr>
              <a:t>        Артемьев Валерий Иванович </a:t>
            </a:r>
            <a:r>
              <a:rPr lang="ru-RU" altLang="ru-RU" b="0" dirty="0">
                <a:solidFill>
                  <a:srgbClr val="990033"/>
                </a:solidFill>
                <a:cs typeface="Arial" charset="0"/>
              </a:rPr>
              <a:t>©</a:t>
            </a:r>
            <a:r>
              <a:rPr lang="ru-RU" altLang="ru-RU" b="0" dirty="0">
                <a:solidFill>
                  <a:srgbClr val="990033"/>
                </a:solidFill>
                <a:cs typeface="+mn-cs"/>
              </a:rPr>
              <a:t> 2025</a:t>
            </a:r>
          </a:p>
        </p:txBody>
      </p:sp>
      <p:sp>
        <p:nvSpPr>
          <p:cNvPr id="12" name="Прямоугольник 11"/>
          <p:cNvSpPr>
            <a:spLocks noChangeArrowheads="1"/>
          </p:cNvSpPr>
          <p:nvPr userDrawn="1"/>
        </p:nvSpPr>
        <p:spPr bwMode="auto">
          <a:xfrm>
            <a:off x="293688" y="5583238"/>
            <a:ext cx="17823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ru-RU" altLang="ru-RU" sz="1800" b="0" dirty="0" err="1">
                <a:solidFill>
                  <a:srgbClr val="990033"/>
                </a:solidFill>
                <a:cs typeface="+mn-cs"/>
              </a:rPr>
              <a:t>Фев</a:t>
            </a:r>
            <a:r>
              <a:rPr lang="ru-RU" altLang="ru-RU" sz="1800" b="0" dirty="0">
                <a:solidFill>
                  <a:srgbClr val="990033"/>
                </a:solidFill>
                <a:cs typeface="+mn-cs"/>
              </a:rPr>
              <a:t> 2025 года </a:t>
            </a:r>
            <a:endParaRPr lang="ru-RU" altLang="ru-RU" dirty="0">
              <a:cs typeface="+mn-cs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7915275" y="5491163"/>
            <a:ext cx="10572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30000"/>
              </a:spcBef>
              <a:defRPr/>
            </a:pPr>
            <a:r>
              <a:rPr lang="ru-RU" sz="1800" b="0" dirty="0">
                <a:solidFill>
                  <a:srgbClr val="990033"/>
                </a:solidFill>
                <a:latin typeface="Arial" charset="0"/>
                <a:cs typeface="+mn-cs"/>
              </a:rPr>
              <a:t>Москва</a:t>
            </a:r>
            <a:r>
              <a:rPr lang="ru-RU" dirty="0">
                <a:solidFill>
                  <a:srgbClr val="990033"/>
                </a:solidFill>
                <a:latin typeface="Arial" charset="0"/>
                <a:cs typeface="+mn-cs"/>
              </a:rPr>
              <a:t> </a:t>
            </a:r>
            <a:endParaRPr lang="ru-RU" sz="1400" dirty="0">
              <a:solidFill>
                <a:srgbClr val="FFFF66"/>
              </a:solidFill>
              <a:effectDag name="">
                <a:cont type="tree" name="">
                  <a:effect ref="fillLine"/>
                  <a:outerShdw dist="38100" dir="13500000" algn="br">
                    <a:srgbClr val="FFFF99"/>
                  </a:outerShdw>
                </a:cont>
                <a:cont type="tree" name="">
                  <a:effect ref="fillLine"/>
                  <a:outerShdw dist="38100" dir="2700000" algn="tl">
                    <a:srgbClr val="99983D"/>
                  </a:outerShdw>
                </a:cont>
                <a:effect ref="fillLine"/>
              </a:effectDag>
              <a:latin typeface="Arial" charset="0"/>
              <a:cs typeface="+mn-cs"/>
            </a:endParaRPr>
          </a:p>
        </p:txBody>
      </p:sp>
      <p:sp>
        <p:nvSpPr>
          <p:cNvPr id="28058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0" y="311150"/>
            <a:ext cx="9144000" cy="1055688"/>
          </a:xfrm>
          <a:noFill/>
        </p:spPr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723953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445FF-375A-4F2F-B0D2-9B85F66A14E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3419748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0800"/>
            <a:ext cx="2286000" cy="58388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0" y="50800"/>
            <a:ext cx="6705600" cy="58388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193AB-4634-4B50-A43C-D5600A690CB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44329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29150" y="1447800"/>
            <a:ext cx="4019550" cy="21447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29150" y="3744913"/>
            <a:ext cx="4019550" cy="21447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A2CB5-FC9A-47A3-9897-65B830A5DA72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203920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0800"/>
            <a:ext cx="9144000" cy="10668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86A1C-A41A-4E0A-AD0A-E371F61720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8613052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B80C58-0818-4B3C-822A-0E0DC6A1F79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46736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AD1BFA-05A2-47A7-96DC-4A9AEAE1875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9921237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29150" y="1447800"/>
            <a:ext cx="4019550" cy="4441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1984-A732-4E36-BC90-CE93A5394330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9006540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095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68F70F-294E-4C26-BE49-BAD542931A9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201669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EEC0E-674D-4422-87D5-B46285E99C3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48941950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977FA9-112D-495B-9401-B6C9F051D9A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696379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AF4D4-87A7-4F2A-B5C2-5A5BD689268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21721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D89CE-6C1E-4AAB-A96C-5349ED62EDA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7595883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white">
          <a:xfrm>
            <a:off x="0" y="0"/>
            <a:ext cx="9144000" cy="1143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0" y="1139825"/>
            <a:ext cx="9144000" cy="57181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447800"/>
            <a:ext cx="81915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0" y="50800"/>
            <a:ext cx="9144000" cy="10668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gray">
          <a:xfrm>
            <a:off x="0" y="1155700"/>
            <a:ext cx="9144000" cy="730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ru-RU" altLang="ru-RU">
              <a:cs typeface="+mn-cs"/>
            </a:endParaRPr>
          </a:p>
        </p:txBody>
      </p:sp>
      <p:sp>
        <p:nvSpPr>
          <p:cNvPr id="1031" name="Line 14"/>
          <p:cNvSpPr>
            <a:spLocks noChangeShapeType="1"/>
          </p:cNvSpPr>
          <p:nvPr/>
        </p:nvSpPr>
        <p:spPr bwMode="gray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32" name="Text Box 19"/>
          <p:cNvSpPr txBox="1">
            <a:spLocks noChangeArrowheads="1"/>
          </p:cNvSpPr>
          <p:nvPr/>
        </p:nvSpPr>
        <p:spPr bwMode="auto">
          <a:xfrm>
            <a:off x="4078288" y="5486400"/>
            <a:ext cx="101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ru-RU" altLang="ru-RU">
              <a:cs typeface="+mn-cs"/>
            </a:endParaRPr>
          </a:p>
        </p:txBody>
      </p:sp>
      <p:sp>
        <p:nvSpPr>
          <p:cNvPr id="279572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/>
            </a:lvl1pPr>
          </a:lstStyle>
          <a:p>
            <a:pPr>
              <a:defRPr/>
            </a:pPr>
            <a:fld id="{33B0A099-821F-44A5-8C48-A10B3D63B95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58" r:id="rId2"/>
    <p:sldLayoutId id="2147483859" r:id="rId3"/>
    <p:sldLayoutId id="2147483860" r:id="rId4"/>
    <p:sldLayoutId id="214748387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  <p:sldLayoutId id="2147483867" r:id="rId12"/>
    <p:sldLayoutId id="2147483868" r:id="rId13"/>
  </p:sldLayoutIdLst>
  <p:transition/>
  <p:hf hdr="0" ftr="0" dt="0"/>
  <p:txStyles>
    <p:titleStyle>
      <a:lvl1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+mj-lt"/>
          <a:ea typeface="+mj-ea"/>
          <a:cs typeface="+mj-cs"/>
        </a:defRPr>
      </a:lvl1pPr>
      <a:lvl2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2pPr>
      <a:lvl3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3pPr>
      <a:lvl4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4pPr>
      <a:lvl5pPr marL="374650" indent="-3746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5pPr>
      <a:lvl6pPr marL="8318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6pPr>
      <a:lvl7pPr marL="12890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7pPr>
      <a:lvl8pPr marL="17462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8pPr>
      <a:lvl9pPr marL="220345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Font typeface="Wingdings" panose="05000000000000000000" pitchFamily="2" charset="2"/>
        <a:buChar char="n"/>
        <a:defRPr sz="2800">
          <a:solidFill>
            <a:srgbClr val="99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–"/>
        <a:defRPr sz="2400">
          <a:solidFill>
            <a:srgbClr val="990000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Char char="•"/>
        <a:defRPr>
          <a:solidFill>
            <a:srgbClr val="990000"/>
          </a:solidFill>
          <a:latin typeface="+mn-lt"/>
        </a:defRPr>
      </a:lvl3pPr>
      <a:lvl4pPr marL="1600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50000"/>
        <a:buFont typeface="Wingdings" panose="05000000000000000000" pitchFamily="2" charset="2"/>
        <a:buChar char="n"/>
        <a:defRPr sz="1600">
          <a:solidFill>
            <a:srgbClr val="990000"/>
          </a:solidFill>
          <a:latin typeface="+mn-lt"/>
        </a:defRPr>
      </a:lvl4pPr>
      <a:lvl5pPr marL="20574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5pPr>
      <a:lvl6pPr marL="2514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6pPr>
      <a:lvl7pPr marL="29718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7pPr>
      <a:lvl8pPr marL="34290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8pPr>
      <a:lvl9pPr marL="38862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CC0000"/>
        </a:buClr>
        <a:buSzPct val="70000"/>
        <a:buChar char="–"/>
        <a:defRPr sz="1600">
          <a:solidFill>
            <a:srgbClr val="990000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" y="0"/>
            <a:ext cx="9098280" cy="2368296"/>
          </a:xfrm>
          <a:solidFill>
            <a:srgbClr val="FF9900"/>
          </a:solidFill>
        </p:spPr>
        <p:txBody>
          <a:bodyPr/>
          <a:lstStyle/>
          <a:p>
            <a:pPr marL="357188" indent="0" algn="l">
              <a:spcBef>
                <a:spcPts val="1200"/>
              </a:spcBef>
              <a:spcAft>
                <a:spcPts val="0"/>
              </a:spcAft>
            </a:pPr>
            <a: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  <a:t>Базы данных</a:t>
            </a:r>
            <a:br>
              <a:rPr lang="ru-RU" altLang="ru-RU" sz="4400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altLang="ru-RU" sz="14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A3.</a:t>
            </a:r>
            <a:r>
              <a:rPr lang="en-US" altLang="ru-RU" sz="4400" dirty="0">
                <a:solidFill>
                  <a:srgbClr val="800000"/>
                </a:solidFill>
              </a:rPr>
              <a:t> 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>Язык </a:t>
            </a:r>
            <a:r>
              <a:rPr lang="en-US" altLang="ru-RU" dirty="0">
                <a:solidFill>
                  <a:schemeClr val="accent1">
                    <a:lumMod val="75000"/>
                  </a:schemeClr>
                </a:solidFill>
              </a:rPr>
              <a:t>SQL</a:t>
            </a:r>
            <a: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ru-RU" altLang="ru-RU" dirty="0">
                <a:solidFill>
                  <a:schemeClr val="accent1">
                    <a:lumMod val="75000"/>
                  </a:schemeClr>
                </a:solidFill>
              </a:rPr>
            </a:br>
            <a:endParaRPr lang="ru-RU" altLang="ru-RU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7AD9-5BE1-C2FC-4253-2E09D5A4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9EBAC2A-CF0A-DFB3-A49F-50E1C927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Режим </a:t>
            </a:r>
            <a:r>
              <a:rPr lang="en-US" altLang="ru-RU" dirty="0">
                <a:latin typeface="+mn-lt"/>
              </a:rPr>
              <a:t>SQL </a:t>
            </a:r>
            <a:r>
              <a:rPr lang="ru-RU" altLang="ru-RU" dirty="0">
                <a:latin typeface="+mn-lt"/>
              </a:rPr>
              <a:t>в конструкторе запросов </a:t>
            </a:r>
            <a:r>
              <a:rPr lang="en-US" altLang="ru-RU" dirty="0">
                <a:latin typeface="+mn-lt"/>
              </a:rPr>
              <a:t>QBE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F6CA6A17-7B6E-3E87-B8AF-6564651D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3" y="1282700"/>
            <a:ext cx="8686800" cy="4889500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 dirty="0"/>
              <a:t>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C9C56F4-CBC3-0884-3F69-205923488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" y="1238250"/>
            <a:ext cx="8709778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00214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Примеры условий запроса в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MS </a:t>
            </a:r>
            <a:r>
              <a:rPr lang="ru-RU" dirty="0" err="1">
                <a:solidFill>
                  <a:schemeClr val="tx2">
                    <a:lumMod val="50000"/>
                  </a:schemeClr>
                </a:solidFill>
              </a:rPr>
              <a:t>Access</a:t>
            </a:r>
            <a:endParaRPr lang="ru-RU" altLang="ru-RU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ctr"/>
          <a:lstStyle/>
          <a:p>
            <a:pPr marL="1762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&gt;25 </a:t>
            </a:r>
            <a:r>
              <a:rPr lang="ru-RU" sz="1800" b="1" i="0" dirty="0" err="1">
                <a:solidFill>
                  <a:srgbClr val="333333"/>
                </a:solidFill>
                <a:effectLst/>
              </a:rPr>
              <a:t>and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 &lt;50</a:t>
            </a:r>
            <a:r>
              <a:rPr lang="en-US" sz="1800" dirty="0">
                <a:solidFill>
                  <a:srgbClr val="333333"/>
                </a:solidFill>
              </a:rPr>
              <a:t> 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 </a:t>
            </a: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3540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Применяется к числовому полю, например «Цена», для выбора записей, в которых поле содержит значение больше 25 и меньше 50. </a:t>
            </a:r>
            <a:endParaRPr lang="en-US" sz="1600" b="0" i="0" dirty="0">
              <a:solidFill>
                <a:srgbClr val="333333"/>
              </a:solidFill>
              <a:effectLst/>
            </a:endParaRPr>
          </a:p>
          <a:p>
            <a:pPr marL="176213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i="0" dirty="0" err="1">
                <a:solidFill>
                  <a:srgbClr val="333333"/>
                </a:solidFill>
                <a:effectLst/>
              </a:rPr>
              <a:t>DateDiff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 (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en-US" sz="1800" b="1" dirty="0" err="1">
                <a:solidFill>
                  <a:srgbClr val="333333"/>
                </a:solidFill>
              </a:rPr>
              <a:t>yyyy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, [</a:t>
            </a:r>
            <a:r>
              <a:rPr lang="ru-RU" sz="1800" b="1" i="0" dirty="0" err="1">
                <a:solidFill>
                  <a:srgbClr val="333333"/>
                </a:solidFill>
                <a:effectLst/>
              </a:rPr>
              <a:t>ДатаРождения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], </a:t>
            </a:r>
            <a:r>
              <a:rPr lang="ru-RU" sz="1800" b="1" i="0" dirty="0" err="1">
                <a:solidFill>
                  <a:srgbClr val="333333"/>
                </a:solidFill>
                <a:effectLst/>
              </a:rPr>
              <a:t>Date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()) </a:t>
            </a:r>
            <a:r>
              <a:rPr lang="en-US" sz="1800" b="1" dirty="0">
                <a:solidFill>
                  <a:srgbClr val="333333"/>
                </a:solidFill>
              </a:rPr>
              <a:t>&lt;=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1800" b="1" dirty="0">
                <a:solidFill>
                  <a:srgbClr val="333333"/>
                </a:solidFill>
              </a:rPr>
              <a:t>4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0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3540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Условие для поля «</a:t>
            </a:r>
            <a:r>
              <a:rPr lang="ru-RU" sz="1600" b="0" i="0" dirty="0" err="1">
                <a:solidFill>
                  <a:srgbClr val="333333"/>
                </a:solidFill>
                <a:effectLst/>
              </a:rPr>
              <a:t>ДатаРождения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» для выбора записей, в которых разность лет между датой рождения человека и текущей датой (возраст) </a:t>
            </a:r>
            <a:r>
              <a:rPr lang="ru-RU" sz="1600" dirty="0">
                <a:solidFill>
                  <a:srgbClr val="333333"/>
                </a:solidFill>
              </a:rPr>
              <a:t>не 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больше </a:t>
            </a:r>
            <a:r>
              <a:rPr lang="en-US" sz="1600" b="0" i="0" dirty="0">
                <a:solidFill>
                  <a:srgbClr val="333333"/>
                </a:solidFill>
                <a:effectLst/>
              </a:rPr>
              <a:t>4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0. </a:t>
            </a:r>
          </a:p>
          <a:p>
            <a:pPr marL="1762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IS NULL</a:t>
            </a:r>
          </a:p>
          <a:p>
            <a:pPr marL="3540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Условие </a:t>
            </a:r>
            <a:r>
              <a:rPr lang="ru-RU" sz="1600" dirty="0">
                <a:solidFill>
                  <a:srgbClr val="333333"/>
                </a:solidFill>
              </a:rPr>
              <a:t>выбора записей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, в которых значение указанного поля равно NULL. </a:t>
            </a:r>
          </a:p>
          <a:p>
            <a:pPr marL="176213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Китай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ru-RU" sz="1800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Возвращает записи, в которых </a:t>
            </a:r>
            <a:r>
              <a:rPr lang="ru-RU" sz="1600" dirty="0">
                <a:solidFill>
                  <a:srgbClr val="333333"/>
                </a:solidFill>
              </a:rPr>
              <a:t>поле «Страна» имеет 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значение «Китай».</a:t>
            </a:r>
          </a:p>
          <a:p>
            <a:pPr marL="17621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NOT 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Мексика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endParaRPr lang="ru-RU" sz="1800" b="0" i="0" dirty="0">
              <a:solidFill>
                <a:srgbClr val="333333"/>
              </a:solidFill>
              <a:effectLst/>
            </a:endParaRPr>
          </a:p>
          <a:p>
            <a:pPr marL="35401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Возвращает записи, в которых значение поля </a:t>
            </a:r>
            <a:r>
              <a:rPr lang="ru-RU" sz="1600" dirty="0">
                <a:solidFill>
                  <a:srgbClr val="333333"/>
                </a:solidFill>
              </a:rPr>
              <a:t>«Страна» 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не является «Мексика». </a:t>
            </a:r>
            <a:endParaRPr lang="en-US" sz="1600" b="0" i="0" dirty="0">
              <a:solidFill>
                <a:srgbClr val="333333"/>
              </a:solidFill>
              <a:effectLst/>
            </a:endParaRPr>
          </a:p>
          <a:p>
            <a:pPr marL="176213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i="0" dirty="0">
                <a:solidFill>
                  <a:srgbClr val="333333"/>
                </a:solidFill>
                <a:effectLst/>
              </a:rPr>
              <a:t>LIKE 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r>
              <a:rPr lang="ru-RU" sz="1800" b="1" i="0" dirty="0">
                <a:solidFill>
                  <a:srgbClr val="333333"/>
                </a:solidFill>
                <a:effectLst/>
              </a:rPr>
              <a:t>С*</a:t>
            </a:r>
            <a:r>
              <a:rPr lang="ru-RU" sz="1800" b="1" dirty="0">
                <a:solidFill>
                  <a:srgbClr val="333333"/>
                </a:solidFill>
              </a:rPr>
              <a:t>"</a:t>
            </a:r>
            <a:endParaRPr lang="en-US" sz="1800" b="0" i="0" dirty="0">
              <a:solidFill>
                <a:srgbClr val="333333"/>
              </a:solidFill>
              <a:effectLst/>
            </a:endParaRPr>
          </a:p>
          <a:p>
            <a:pPr marL="35401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Возвращает записи, </a:t>
            </a:r>
            <a:r>
              <a:rPr lang="ru-RU" sz="1600" dirty="0">
                <a:solidFill>
                  <a:srgbClr val="333333"/>
                </a:solidFill>
              </a:rPr>
              <a:t>в которых значение </a:t>
            </a:r>
            <a:r>
              <a:rPr lang="ru-RU" sz="1600" b="0" i="0" dirty="0">
                <a:solidFill>
                  <a:srgbClr val="333333"/>
                </a:solidFill>
                <a:effectLst/>
              </a:rPr>
              <a:t>поля начинаются с буквы «С». </a:t>
            </a:r>
          </a:p>
          <a:p>
            <a:pPr marL="176213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rgbClr val="333333"/>
                </a:solidFill>
              </a:rPr>
              <a:t>LIKE "*Корея*"</a:t>
            </a:r>
          </a:p>
          <a:p>
            <a:pPr marL="354013" indent="0" algn="l">
              <a:spcAft>
                <a:spcPts val="600"/>
              </a:spcAft>
              <a:buNone/>
            </a:pPr>
            <a:r>
              <a:rPr lang="ru-RU" sz="1600" b="0" i="0" dirty="0">
                <a:solidFill>
                  <a:srgbClr val="333333"/>
                </a:solidFill>
                <a:effectLst/>
              </a:rPr>
              <a:t>Возвращает записи, в которых поле содержит строку «Корея».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479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Ведение в язык </a:t>
            </a:r>
            <a:r>
              <a:rPr lang="en-US" altLang="ru-RU" sz="3600" dirty="0">
                <a:latin typeface="+mn-lt"/>
              </a:rPr>
              <a:t>SQL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1" y="1257300"/>
            <a:ext cx="8610598" cy="5016500"/>
          </a:xfrm>
          <a:solidFill>
            <a:srgbClr val="FFFFFF"/>
          </a:solidFill>
        </p:spPr>
        <p:txBody>
          <a:bodyPr/>
          <a:lstStyle/>
          <a:p>
            <a:pPr marL="4214813" indent="0">
              <a:lnSpc>
                <a:spcPts val="195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altLang="ru-RU" sz="1800" dirty="0"/>
              <a:t>История появления и развития </a:t>
            </a:r>
            <a:r>
              <a:rPr lang="en-US" altLang="ru-RU" sz="1800"/>
              <a:t>SQL</a:t>
            </a:r>
            <a:endParaRPr lang="ru-RU" sz="1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14813" indent="0" algn="l">
              <a:lnSpc>
                <a:spcPts val="195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1970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Публикация работы Эдгара Ф. Кодда "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Relational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Large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Shared</a:t>
            </a:r>
            <a:r>
              <a:rPr lang="ru-RU" sz="18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ru-RU" sz="1800" b="0" i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Banks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", которая заложила основы реляционной модели данных. Реляц</a:t>
            </a:r>
            <a:r>
              <a:rPr lang="ru-RU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ионная алгебра и язык 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DSL/Alpha</a:t>
            </a:r>
            <a:endParaRPr lang="ru-RU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214813" indent="0" algn="l">
              <a:lnSpc>
                <a:spcPts val="195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1974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Дональд Д. </a:t>
            </a:r>
            <a:r>
              <a:rPr lang="ru-RU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Чамберлин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и Рэймонд Ф. Бойс из IBM разработали первый прототип языка SEQUEL.</a:t>
            </a:r>
          </a:p>
          <a:p>
            <a:pPr marL="4214813" indent="0" algn="l">
              <a:lnSpc>
                <a:spcPts val="195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1979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Oracle выпустила первую коммерческую версию SQL, что стало важным шагом в распространении языка.</a:t>
            </a:r>
          </a:p>
          <a:p>
            <a:pPr marL="4214813" indent="0" algn="l">
              <a:lnSpc>
                <a:spcPts val="195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1986</a:t>
            </a:r>
            <a:r>
              <a:rPr lang="ru-RU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ANSI и ISO приняли первый стандарт SQL, что способствовало унификации и стандартизации языка.</a:t>
            </a:r>
          </a:p>
          <a:p>
            <a:pPr marL="1252538" lvl="0" indent="0"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676CBCFE-18DE-6AEF-DA39-09C21776E3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" t="14433" r="5091" b="11642"/>
          <a:stretch/>
        </p:blipFill>
        <p:spPr bwMode="auto">
          <a:xfrm>
            <a:off x="533400" y="3352800"/>
            <a:ext cx="4070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A658234C-039A-16A7-8A70-1D3586B3E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57300"/>
            <a:ext cx="404385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9C2E39-B883-FCF5-9C01-D059E1200F1D}"/>
              </a:ext>
            </a:extLst>
          </p:cNvPr>
          <p:cNvSpPr txBox="1"/>
          <p:nvPr/>
        </p:nvSpPr>
        <p:spPr>
          <a:xfrm>
            <a:off x="685800" y="3121223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>
                    <a:lumMod val="20000"/>
                    <a:lumOff val="80000"/>
                  </a:schemeClr>
                </a:solidFill>
              </a:rPr>
              <a:t>Эдгар Ф. Кодд</a:t>
            </a:r>
          </a:p>
        </p:txBody>
      </p:sp>
      <p:sp>
        <p:nvSpPr>
          <p:cNvPr id="8" name="5-конечная звезда 7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7259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CC840-742A-F523-B368-C7E19A0F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4DC649A5-2325-3450-D04D-D1AE98DF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Общая характеристика языка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0E0AFEA2-7D8E-2DD8-D64D-FB1C0993F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8250"/>
            <a:ext cx="8610600" cy="5035550"/>
          </a:xfrm>
          <a:solidFill>
            <a:srgbClr val="FFFFFF"/>
          </a:solidFill>
        </p:spPr>
        <p:txBody>
          <a:bodyPr/>
          <a:lstStyle/>
          <a:p>
            <a:pPr marL="92075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высокоуровневый языковой интерфейс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обращения программ к реляционным СУБД для выполнения любых действий с базами данных. Запрашиваемые действия относятся к БД, её объектам, полям и параметрам.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Непроцедурный язык, говорит «что сделать», а не «как сделать»</a:t>
            </a:r>
          </a:p>
          <a:p>
            <a:pPr marL="354013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0000"/>
              <a:buNone/>
            </a:pP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Глагол в повелительном наклонении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– основная составляющая всех операторов 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Другая часть определяет </a:t>
            </a: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запрашиваемых действий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20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Большинство не считает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 </a:t>
            </a: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языком программирования</a:t>
            </a:r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Нет явных средств управления порядком выполнения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(циклов  и  условных операторов). </a:t>
            </a:r>
          </a:p>
          <a:p>
            <a:pPr marL="40005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множества строк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а не отдельных строк и полей данных.</a:t>
            </a:r>
            <a:b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подъязыком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языков программирования.</a:t>
            </a:r>
          </a:p>
          <a:p>
            <a:pPr marL="92075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Обработка данных основана на теории отношений и реляционной алгебре</a:t>
            </a:r>
          </a:p>
          <a:p>
            <a:pPr marL="4476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Исходными и результирующими объектами обработки являются отношения (таблицы и представления), т.е. </a:t>
            </a: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множество кортежей (строк) данных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Для отбора данных выполняется </a:t>
            </a:r>
            <a:r>
              <a:rPr lang="ru-RU" sz="16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ассоциативная фильтрация </a:t>
            </a:r>
            <a:r>
              <a:rPr lang="ru-RU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без явного использования навигационных указателей.</a:t>
            </a:r>
            <a:endParaRPr lang="en-US" sz="1800" b="1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1B023285-CF5C-2D62-E63A-873D6D8293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60684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Синтаксис языка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 smtClean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Близок </a:t>
            </a:r>
            <a:r>
              <a:rPr lang="ru-RU" sz="1800" dirty="0">
                <a:solidFill>
                  <a:schemeClr val="tx1"/>
                </a:solidFill>
              </a:rPr>
              <a:t>к </a:t>
            </a:r>
            <a:r>
              <a:rPr lang="ru-RU" sz="1800" i="1" dirty="0">
                <a:solidFill>
                  <a:schemeClr val="tx1"/>
                </a:solidFill>
              </a:rPr>
              <a:t>естественному английскому языку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Инструкция </a:t>
            </a:r>
            <a:r>
              <a:rPr lang="en-US" sz="1800" dirty="0" smtClean="0">
                <a:solidFill>
                  <a:schemeClr val="tx1"/>
                </a:solidFill>
              </a:rPr>
              <a:t>SQL</a:t>
            </a:r>
            <a:r>
              <a:rPr lang="ru-RU" sz="1800" dirty="0" smtClean="0">
                <a:solidFill>
                  <a:schemeClr val="tx1"/>
                </a:solidFill>
              </a:rPr>
              <a:t> </a:t>
            </a:r>
            <a:r>
              <a:rPr lang="ru-RU" sz="1800" i="1" dirty="0" smtClean="0">
                <a:solidFill>
                  <a:schemeClr val="tx1"/>
                </a:solidFill>
              </a:rPr>
              <a:t>обязательна </a:t>
            </a:r>
            <a:r>
              <a:rPr lang="ru-RU" sz="1800" i="1" dirty="0">
                <a:solidFill>
                  <a:schemeClr val="tx1"/>
                </a:solidFill>
              </a:rPr>
              <a:t>в любом обращении к СУБД 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tx1"/>
                </a:solidFill>
              </a:rPr>
              <a:t>Немного видов </a:t>
            </a:r>
            <a:r>
              <a:rPr lang="ru-RU" sz="1800" i="1" dirty="0" smtClean="0">
                <a:solidFill>
                  <a:schemeClr val="tx1"/>
                </a:solidFill>
              </a:rPr>
              <a:t>инструкций</a:t>
            </a:r>
            <a:r>
              <a:rPr lang="ru-RU" sz="1800" dirty="0" smtClean="0">
                <a:solidFill>
                  <a:schemeClr val="tx1"/>
                </a:solidFill>
              </a:rPr>
              <a:t>, </a:t>
            </a:r>
            <a:r>
              <a:rPr lang="ru-RU" sz="1800" dirty="0">
                <a:solidFill>
                  <a:schemeClr val="tx1"/>
                </a:solidFill>
              </a:rPr>
              <a:t>что несколько </a:t>
            </a: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усложняет синтаксис </a:t>
            </a:r>
            <a:br>
              <a:rPr lang="ru-RU" sz="1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ru-RU" sz="1800" dirty="0">
                <a:solidFill>
                  <a:schemeClr val="tx2">
                    <a:lumMod val="75000"/>
                  </a:schemeClr>
                </a:solidFill>
              </a:rPr>
              <a:t>и восприятие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перегруженных инструкций.</a:t>
            </a:r>
            <a:endParaRPr lang="ru-RU" sz="1800" dirty="0">
              <a:solidFill>
                <a:schemeClr val="tx2">
                  <a:lumMod val="75000"/>
                </a:schemeClr>
              </a:solidFill>
            </a:endParaRPr>
          </a:p>
          <a:p>
            <a:pPr marL="35718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В </a:t>
            </a:r>
            <a:r>
              <a:rPr lang="ru-RU" sz="1800" dirty="0">
                <a:solidFill>
                  <a:schemeClr val="tx1"/>
                </a:solidFill>
              </a:rPr>
              <a:t>начале </a:t>
            </a:r>
            <a:r>
              <a:rPr lang="ru-RU" sz="1800" i="1" dirty="0">
                <a:solidFill>
                  <a:schemeClr val="tx1"/>
                </a:solidFill>
              </a:rPr>
              <a:t>ключевое слово</a:t>
            </a:r>
            <a:r>
              <a:rPr lang="ru-RU" sz="1800" dirty="0">
                <a:solidFill>
                  <a:schemeClr val="tx1"/>
                </a:solidFill>
              </a:rPr>
              <a:t>, </a:t>
            </a:r>
            <a:r>
              <a:rPr lang="ru-RU" sz="1800" i="1" dirty="0">
                <a:solidFill>
                  <a:schemeClr val="tx1"/>
                </a:solidFill>
              </a:rPr>
              <a:t>определяющее вид </a:t>
            </a:r>
            <a:r>
              <a:rPr lang="ru-RU" sz="1800" dirty="0" smtClean="0">
                <a:solidFill>
                  <a:schemeClr val="tx1"/>
                </a:solidFill>
              </a:rPr>
              <a:t>инструкции</a:t>
            </a:r>
            <a:endParaRPr lang="ru-RU" sz="1800" dirty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 smtClean="0">
                <a:solidFill>
                  <a:schemeClr val="tx1"/>
                </a:solidFill>
              </a:rPr>
              <a:t>Чередование ключей и списков параметров </a:t>
            </a:r>
            <a:r>
              <a:rPr lang="ru-RU" sz="1800" dirty="0" smtClean="0">
                <a:solidFill>
                  <a:schemeClr val="tx1"/>
                </a:solidFill>
              </a:rPr>
              <a:t>инструкции</a:t>
            </a:r>
            <a:endParaRPr lang="ru-RU" sz="1800" dirty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tx1"/>
                </a:solidFill>
              </a:rPr>
              <a:t>Параметры</a:t>
            </a:r>
            <a:r>
              <a:rPr lang="ru-RU" sz="1800" dirty="0">
                <a:solidFill>
                  <a:schemeClr val="tx1"/>
                </a:solidFill>
              </a:rPr>
              <a:t>: имена объектов и полей БД, выражения с встроенными функциями, константы и позиции подстановки значений переменных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Допустима </a:t>
            </a:r>
            <a:r>
              <a:rPr lang="ru-RU" sz="1800" i="1" dirty="0">
                <a:solidFill>
                  <a:schemeClr val="tx1"/>
                </a:solidFill>
              </a:rPr>
              <a:t>вложенность </a:t>
            </a:r>
            <a:r>
              <a:rPr lang="ru-RU" sz="1800" i="1" dirty="0" smtClean="0">
                <a:solidFill>
                  <a:schemeClr val="tx1"/>
                </a:solidFill>
              </a:rPr>
              <a:t>инструкций</a:t>
            </a:r>
            <a:endParaRPr lang="ru-RU" sz="1800" i="1" dirty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</a:rPr>
              <a:t>Обязательна ТОЧКА С ЗАПЯТОЙ в </a:t>
            </a:r>
            <a:r>
              <a:rPr lang="ru-RU" sz="1800" i="1" dirty="0">
                <a:solidFill>
                  <a:schemeClr val="tx2">
                    <a:lumMod val="75000"/>
                  </a:schemeClr>
                </a:solidFill>
              </a:rPr>
              <a:t>конце </a:t>
            </a:r>
            <a:r>
              <a:rPr lang="ru-RU" sz="1800" i="1" dirty="0" smtClean="0">
                <a:solidFill>
                  <a:schemeClr val="tx2">
                    <a:lumMod val="75000"/>
                  </a:schemeClr>
                </a:solidFill>
              </a:rPr>
              <a:t>инструкции.</a:t>
            </a:r>
            <a:endParaRPr lang="ru-RU" sz="1800" i="1" dirty="0">
              <a:solidFill>
                <a:schemeClr val="tx2">
                  <a:lumMod val="75000"/>
                </a:schemeClr>
              </a:solidFill>
            </a:endParaRPr>
          </a:p>
          <a:p>
            <a:pPr marL="357188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200" dirty="0">
              <a:solidFill>
                <a:schemeClr val="tx1"/>
              </a:solidFill>
            </a:endParaRP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tx1"/>
                </a:solidFill>
              </a:rPr>
              <a:t>Прописные и строчные не различаются</a:t>
            </a:r>
            <a:r>
              <a:rPr lang="ru-RU" sz="1800" dirty="0">
                <a:solidFill>
                  <a:schemeClr val="tx1"/>
                </a:solidFill>
              </a:rPr>
              <a:t>, кроме символьных констант и идентификаторов в двойных кавычках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или в квадратных скобках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Принято записывать </a:t>
            </a:r>
            <a:r>
              <a:rPr lang="ru-RU" sz="1800" i="1" dirty="0">
                <a:solidFill>
                  <a:schemeClr val="tx1"/>
                </a:solidFill>
              </a:rPr>
              <a:t>ключевые слова прописными буквами</a:t>
            </a:r>
          </a:p>
          <a:p>
            <a:pPr marL="3571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i="1" dirty="0">
                <a:solidFill>
                  <a:schemeClr val="tx2">
                    <a:lumMod val="75000"/>
                  </a:schemeClr>
                </a:solidFill>
              </a:rPr>
              <a:t>Не использовать для имён ключевые слова 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</a:rPr>
              <a:t>SQL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1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/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dirty="0">
                <a:solidFill>
                  <a:srgbClr val="FFFF00"/>
                </a:solidFill>
                <a:latin typeface="Arial" charset="0"/>
              </a:rPr>
              <a:t>SELECT</a:t>
            </a:r>
            <a:endParaRPr lang="ru-RU" sz="1800" b="1" dirty="0">
              <a:solidFill>
                <a:srgbClr val="FFFF00"/>
              </a:solidFill>
              <a:latin typeface="Arial" charset="0"/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/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 bwMode="auto">
          <a:xfrm>
            <a:off x="869212" y="4800600"/>
            <a:ext cx="7848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grpSp>
        <p:nvGrpSpPr>
          <p:cNvPr id="5" name="Группа 4"/>
          <p:cNvGrpSpPr/>
          <p:nvPr/>
        </p:nvGrpSpPr>
        <p:grpSpPr>
          <a:xfrm>
            <a:off x="534270" y="2619375"/>
            <a:ext cx="8500220" cy="385953"/>
            <a:chOff x="549316" y="2438400"/>
            <a:chExt cx="8500220" cy="385953"/>
          </a:xfrm>
        </p:grpSpPr>
        <p:sp>
          <p:nvSpPr>
            <p:cNvPr id="2" name="Прямоугольник 1"/>
            <p:cNvSpPr/>
            <p:nvPr/>
          </p:nvSpPr>
          <p:spPr bwMode="auto">
            <a:xfrm>
              <a:off x="549316" y="2438400"/>
              <a:ext cx="1125203" cy="3810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00"/>
                  </a:solidFill>
                  <a:latin typeface="Arial" charset="0"/>
                </a:rPr>
                <a:t>SELECT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 bwMode="auto">
            <a:xfrm>
              <a:off x="1664368" y="2442210"/>
              <a:ext cx="859536" cy="381000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600" b="0" i="1" dirty="0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</a:rPr>
                <a:t>список</a:t>
              </a:r>
              <a:endPara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9" name="Прямоугольник 8"/>
            <p:cNvSpPr/>
            <p:nvPr/>
          </p:nvSpPr>
          <p:spPr bwMode="auto">
            <a:xfrm>
              <a:off x="2513752" y="2442210"/>
              <a:ext cx="869713" cy="3810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00"/>
                  </a:solidFill>
                  <a:latin typeface="Arial" charset="0"/>
                </a:rPr>
                <a:t>FROM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Прямоугольник 9"/>
            <p:cNvSpPr/>
            <p:nvPr/>
          </p:nvSpPr>
          <p:spPr bwMode="auto">
            <a:xfrm>
              <a:off x="3373288" y="2438400"/>
              <a:ext cx="869713" cy="381000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600" b="0" i="1" dirty="0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</a:rPr>
                <a:t>список</a:t>
              </a:r>
              <a:endPara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 bwMode="auto">
            <a:xfrm>
              <a:off x="4249097" y="2442210"/>
              <a:ext cx="1104747" cy="3810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800" dirty="0" smtClean="0">
                  <a:solidFill>
                    <a:srgbClr val="FFFF00"/>
                  </a:solidFill>
                  <a:latin typeface="Arial" charset="0"/>
                </a:rPr>
                <a:t>WHERE</a:t>
              </a:r>
              <a:endParaRPr kumimoji="0" lang="ru-RU" sz="18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5353844" y="2442210"/>
              <a:ext cx="989331" cy="381000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600" b="0" i="1" dirty="0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</a:rPr>
                <a:t>фильтр</a:t>
              </a:r>
              <a:endPara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 bwMode="auto">
            <a:xfrm>
              <a:off x="6343656" y="2443353"/>
              <a:ext cx="1499329" cy="381000"/>
            </a:xfrm>
            <a:prstGeom prst="rect">
              <a:avLst/>
            </a:prstGeom>
            <a:solidFill>
              <a:srgbClr val="00B050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rPr>
                <a:t>ORDER</a:t>
              </a: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FFFF00"/>
                  </a:solidFill>
                  <a:effectLst/>
                  <a:latin typeface="Arial" charset="0"/>
                </a:rPr>
                <a:t> BY</a:t>
              </a:r>
              <a:endParaRPr kumimoji="0" lang="ru-RU" sz="20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 bwMode="auto">
            <a:xfrm>
              <a:off x="7824240" y="2438400"/>
              <a:ext cx="859536" cy="381000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ru-RU" sz="1600" b="0" i="1" dirty="0" smtClean="0">
                  <a:solidFill>
                    <a:schemeClr val="bg2">
                      <a:lumMod val="75000"/>
                    </a:schemeClr>
                  </a:solidFill>
                  <a:latin typeface="Arial" charset="0"/>
                </a:rPr>
                <a:t>список</a:t>
              </a:r>
              <a:endParaRPr kumimoji="0" lang="ru-RU" sz="1600" b="0" i="1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Прямоугольник 22"/>
            <p:cNvSpPr/>
            <p:nvPr/>
          </p:nvSpPr>
          <p:spPr bwMode="auto">
            <a:xfrm>
              <a:off x="8683776" y="2438400"/>
              <a:ext cx="36576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u="none" strike="noStrike" cap="none" normalizeH="0" baseline="0" dirty="0" smtClean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latin typeface="Arial" charset="0"/>
                </a:rPr>
                <a:t>;</a:t>
              </a:r>
              <a:endParaRPr kumimoji="0" lang="ru-RU" u="none" strike="noStrike" cap="none" normalizeH="0" baseline="0" dirty="0" smtClean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98561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 bwMode="auto">
          <a:xfrm>
            <a:off x="457200" y="1219200"/>
            <a:ext cx="8686800" cy="4953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Выполнение требований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CRUD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языке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ru-RU" altLang="ru-RU" dirty="0">
              <a:latin typeface="+mn-lt"/>
            </a:endParaRPr>
          </a:p>
        </p:txBody>
      </p:sp>
      <p:graphicFrame>
        <p:nvGraphicFramePr>
          <p:cNvPr id="2" name="Объект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637546"/>
              </p:ext>
            </p:extLst>
          </p:nvPr>
        </p:nvGraphicFramePr>
        <p:xfrm>
          <a:off x="685800" y="1711675"/>
          <a:ext cx="8228806" cy="3434080"/>
        </p:xfrm>
        <a:graphic>
          <a:graphicData uri="http://schemas.openxmlformats.org/drawingml/2006/table">
            <a:tbl>
              <a:tblPr firstRow="1">
                <a:tableStyleId>{E8B1032C-EA38-4F05-BA0D-38AFFFC7BED3}</a:tableStyleId>
              </a:tblPr>
              <a:tblGrid>
                <a:gridCol w="1523206">
                  <a:extLst>
                    <a:ext uri="{9D8B030D-6E8A-4147-A177-3AD203B41FA5}">
                      <a16:colId xmlns:a16="http://schemas.microsoft.com/office/drawing/2014/main" val="199148413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297119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78038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CRUD</a:t>
                      </a:r>
                      <a:endParaRPr lang="ru-RU" b="0" dirty="0"/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Уровень записей (строк)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/>
                        <a:t>Уровень объектов БД</a:t>
                      </a:r>
                    </a:p>
                  </a:txBody>
                  <a:tcPr>
                    <a:solidFill>
                      <a:schemeClr val="bg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37616"/>
                  </a:ext>
                </a:extLst>
              </a:tr>
              <a:tr h="69596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INSERT</a:t>
                      </a:r>
                      <a:r>
                        <a:rPr lang="en-US" sz="1600" dirty="0"/>
                        <a:t> – </a:t>
                      </a:r>
                      <a:r>
                        <a:rPr lang="ru-RU" sz="1600" dirty="0"/>
                        <a:t>добавление</a:t>
                      </a:r>
                      <a:r>
                        <a:rPr lang="ru-RU" sz="1600" baseline="0" dirty="0"/>
                        <a:t> новой записи в таблицу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CREATE / </a:t>
                      </a: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INSERT</a:t>
                      </a:r>
                      <a:r>
                        <a:rPr lang="en-US" sz="16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n-US" sz="1600" baseline="0" dirty="0"/>
                        <a:t>–</a:t>
                      </a:r>
                      <a:r>
                        <a:rPr lang="ru-RU" sz="1600" baseline="0" dirty="0"/>
                        <a:t> создание таблиц, представлений, индексов и их описаний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12448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SELECT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– </a:t>
                      </a:r>
                      <a:r>
                        <a:rPr lang="ru-RU" sz="1600" dirty="0"/>
                        <a:t>выборочное</a:t>
                      </a:r>
                      <a:r>
                        <a:rPr lang="ru-RU" sz="1600" baseline="0" dirty="0"/>
                        <a:t> чтение и обработка записей таблиц и представлений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SELECT </a:t>
                      </a: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/ </a:t>
                      </a: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SHOW</a:t>
                      </a:r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/>
                        <a:t>– </a:t>
                      </a:r>
                      <a:r>
                        <a:rPr lang="ru-RU" sz="1600" dirty="0"/>
                        <a:t>чтение мета-данных из словаря- справочника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366035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UPDATE</a:t>
                      </a:r>
                      <a:r>
                        <a:rPr lang="en-US" sz="1600" baseline="0" dirty="0"/>
                        <a:t> – </a:t>
                      </a:r>
                      <a:r>
                        <a:rPr lang="ru-RU" sz="1600" baseline="0" dirty="0"/>
                        <a:t>выборочное обновление данных в таблице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ALTER /</a:t>
                      </a:r>
                      <a:r>
                        <a:rPr lang="en-US" sz="1600" b="1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UPDATE</a:t>
                      </a:r>
                      <a:r>
                        <a:rPr lang="en-US" sz="1600" b="1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dirty="0"/>
                        <a:t>– </a:t>
                      </a:r>
                      <a:r>
                        <a:rPr lang="ru-RU" sz="1600" dirty="0"/>
                        <a:t>изменение</a:t>
                      </a:r>
                      <a:r>
                        <a:rPr lang="ru-RU" sz="1600" baseline="0" dirty="0"/>
                        <a:t> свойств и параметров объектов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663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DELETE</a:t>
                      </a:r>
                      <a:r>
                        <a:rPr lang="en-US" sz="1600" b="1" baseline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600" baseline="0" dirty="0"/>
                        <a:t>– </a:t>
                      </a:r>
                      <a:r>
                        <a:rPr lang="ru-RU" sz="1600" baseline="0" dirty="0"/>
                        <a:t>выборочное удаление записей в таблице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2075" indent="0"/>
                      <a:r>
                        <a:rPr lang="en-US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DROP</a:t>
                      </a:r>
                      <a:r>
                        <a:rPr lang="ru-RU" sz="1600" b="1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 / </a:t>
                      </a:r>
                      <a:r>
                        <a:rPr lang="en-US" sz="1600" b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DELETE</a:t>
                      </a:r>
                      <a:r>
                        <a:rPr lang="en-US" sz="1600" baseline="0" dirty="0"/>
                        <a:t> – </a:t>
                      </a:r>
                      <a:r>
                        <a:rPr lang="ru-RU" sz="1600" baseline="0" dirty="0"/>
                        <a:t>удаление объектов и их описаний 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30299"/>
                  </a:ext>
                </a:extLst>
              </a:tr>
            </a:tbl>
          </a:graphicData>
        </a:graphic>
      </p:graphicFrame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609600" y="2127560"/>
            <a:ext cx="1593681" cy="2825440"/>
            <a:chOff x="305594" y="2057400"/>
            <a:chExt cx="1593681" cy="2825440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457200" y="2057400"/>
              <a:ext cx="132600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C</a:t>
              </a:r>
              <a:r>
                <a:rPr lang="en-US" dirty="0">
                  <a:solidFill>
                    <a:schemeClr val="tx2">
                      <a:lumMod val="50000"/>
                    </a:schemeClr>
                  </a:solidFill>
                </a:rPr>
                <a:t>reate</a:t>
              </a:r>
              <a:r>
                <a:rPr lang="en-US" sz="2000" dirty="0">
                  <a:solidFill>
                    <a:schemeClr val="tx2">
                      <a:lumMod val="50000"/>
                    </a:schemeClr>
                  </a:solidFill>
                </a:rPr>
                <a:t> </a:t>
              </a:r>
              <a:endParaRPr lang="ru-RU" dirty="0"/>
            </a:p>
          </p:txBody>
        </p:sp>
        <p:grpSp>
          <p:nvGrpSpPr>
            <p:cNvPr id="4" name="Группа 3"/>
            <p:cNvGrpSpPr/>
            <p:nvPr/>
          </p:nvGrpSpPr>
          <p:grpSpPr>
            <a:xfrm>
              <a:off x="305594" y="2780440"/>
              <a:ext cx="1477610" cy="608582"/>
              <a:chOff x="305594" y="2780440"/>
              <a:chExt cx="1477610" cy="608582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86508" y="3019690"/>
                <a:ext cx="996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 err="1">
                    <a:solidFill>
                      <a:schemeClr val="tx2">
                        <a:lumMod val="50000"/>
                      </a:schemeClr>
                    </a:solidFill>
                  </a:rPr>
                  <a:t>etrieval</a:t>
                </a:r>
                <a:endParaRPr lang="ru-RU" sz="1800" dirty="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305594" y="2780440"/>
                <a:ext cx="107785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82563" lvl="0" indent="0">
                  <a:buNone/>
                </a:pPr>
                <a:r>
                  <a:rPr lang="en-US" sz="3200" dirty="0">
                    <a:ln w="12700">
                      <a:solidFill>
                        <a:schemeClr val="accent1"/>
                      </a:solidFill>
                      <a:prstDash val="solid"/>
                    </a:ln>
                    <a:pattFill prst="pct50">
                      <a:fgClr>
                        <a:schemeClr val="accent1"/>
                      </a:fgClr>
                      <a:bgClr>
                        <a:schemeClr val="accent1">
                          <a:lumMod val="20000"/>
                          <a:lumOff val="80000"/>
                        </a:schemeClr>
                      </a:bgClr>
                    </a:pattFill>
                    <a:effectLst>
                      <a:outerShdw dist="38100" dir="2640000" algn="bl" rotWithShape="0">
                        <a:schemeClr val="accent1"/>
                      </a:outerShdw>
                    </a:effectLst>
                  </a:rPr>
                  <a:t>R</a:t>
                </a:r>
                <a:r>
                  <a:rPr lang="en-US" sz="2800" baseline="50000" dirty="0">
                    <a:solidFill>
                      <a:schemeClr val="tx2">
                        <a:lumMod val="50000"/>
                      </a:schemeClr>
                    </a:solidFill>
                  </a:rPr>
                  <a:t>ead</a:t>
                </a:r>
              </a:p>
            </p:txBody>
          </p:sp>
        </p:grpSp>
        <p:sp>
          <p:nvSpPr>
            <p:cNvPr id="10" name="Прямоугольник 9"/>
            <p:cNvSpPr/>
            <p:nvPr/>
          </p:nvSpPr>
          <p:spPr>
            <a:xfrm>
              <a:off x="475487" y="3590178"/>
              <a:ext cx="142378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U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pdate</a:t>
              </a:r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78039" y="4236509"/>
              <a:ext cx="130516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6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D</a:t>
              </a:r>
              <a:r>
                <a:rPr lang="en-US" dirty="0">
                  <a:solidFill>
                    <a:schemeClr val="accent1">
                      <a:lumMod val="50000"/>
                    </a:schemeClr>
                  </a:solidFill>
                </a:rPr>
                <a:t>elete</a:t>
              </a:r>
              <a:r>
                <a:rPr lang="ru-RU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02464001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7000710" y="6374384"/>
            <a:ext cx="2133600" cy="476250"/>
          </a:xfrm>
        </p:spPr>
        <p:txBody>
          <a:bodyPr/>
          <a:lstStyle/>
          <a:p>
            <a:pPr>
              <a:defRPr/>
            </a:pPr>
            <a:fld id="{DC977FA9-112D-495B-9401-B6C9F051D9A1}" type="slidenum">
              <a:rPr lang="ru-RU" altLang="ru-RU" smtClean="0"/>
              <a:pPr>
                <a:defRPr/>
              </a:pPr>
              <a:t>15</a:t>
            </a:fld>
            <a:endParaRPr lang="ru-RU" alt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" y="558481"/>
            <a:ext cx="913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88" lvl="1"/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Операции </a:t>
            </a:r>
            <a:r>
              <a:rPr lang="en-US" sz="3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SQL </a:t>
            </a:r>
            <a:r>
              <a:rPr lang="ru-RU" sz="32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с данными/ </a:t>
            </a:r>
            <a:r>
              <a:rPr lang="ru-RU" sz="3200" b="0" dirty="0">
                <a:solidFill>
                  <a:schemeClr val="bg2">
                    <a:lumMod val="75000"/>
                  </a:schemeClr>
                </a:solidFill>
                <a:latin typeface="Arial" charset="0"/>
              </a:rPr>
              <a:t>метаданными</a:t>
            </a:r>
            <a:endParaRPr lang="ru-RU" sz="3600" b="0" dirty="0">
              <a:solidFill>
                <a:schemeClr val="bg2">
                  <a:lumMod val="75000"/>
                </a:schemeClr>
              </a:solidFill>
              <a:latin typeface="Arial" charset="0"/>
            </a:endParaRPr>
          </a:p>
        </p:txBody>
      </p:sp>
      <p:sp>
        <p:nvSpPr>
          <p:cNvPr id="4" name="Прямоугольник 3"/>
          <p:cNvSpPr/>
          <p:nvPr/>
        </p:nvSpPr>
        <p:spPr bwMode="auto">
          <a:xfrm>
            <a:off x="548598" y="1224928"/>
            <a:ext cx="8585711" cy="5048872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6213" algn="l"/>
            <a:endParaRPr lang="en-US" sz="1000" b="0" i="0" dirty="0">
              <a:solidFill>
                <a:schemeClr val="tx2">
                  <a:lumMod val="50000"/>
                </a:schemeClr>
              </a:solidFill>
              <a:effectLst/>
              <a:latin typeface="+mn-lt"/>
            </a:endParaRPr>
          </a:p>
          <a:p>
            <a:pPr marL="354013"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  <a:p>
            <a:pPr marL="354013" algn="l"/>
            <a:endParaRPr lang="ru-RU" b="0" i="0" dirty="0">
              <a:solidFill>
                <a:srgbClr val="1A1A1A"/>
              </a:solidFill>
              <a:effectLst/>
              <a:latin typeface="YS Text"/>
            </a:endParaRPr>
          </a:p>
        </p:txBody>
      </p:sp>
      <p:sp>
        <p:nvSpPr>
          <p:cNvPr id="5" name="Блок-схема: магнитный диск 4"/>
          <p:cNvSpPr/>
          <p:nvPr/>
        </p:nvSpPr>
        <p:spPr bwMode="auto">
          <a:xfrm>
            <a:off x="1800742" y="1777872"/>
            <a:ext cx="2590800" cy="2057400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Двойная стрелка вверх/вниз 8"/>
          <p:cNvSpPr/>
          <p:nvPr/>
        </p:nvSpPr>
        <p:spPr bwMode="auto">
          <a:xfrm>
            <a:off x="2916759" y="1240413"/>
            <a:ext cx="496198" cy="835658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Стрелка вправо 9"/>
          <p:cNvSpPr/>
          <p:nvPr/>
        </p:nvSpPr>
        <p:spPr bwMode="auto">
          <a:xfrm>
            <a:off x="1343542" y="2463672"/>
            <a:ext cx="838200" cy="457200"/>
          </a:xfrm>
          <a:prstGeom prst="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71723"/>
              </p:ext>
            </p:extLst>
          </p:nvPr>
        </p:nvGraphicFramePr>
        <p:xfrm>
          <a:off x="2257942" y="2585592"/>
          <a:ext cx="1752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65">
                  <a:extLst>
                    <a:ext uri="{9D8B030D-6E8A-4147-A177-3AD203B41FA5}">
                      <a16:colId xmlns:a16="http://schemas.microsoft.com/office/drawing/2014/main" val="2039154117"/>
                    </a:ext>
                  </a:extLst>
                </a:gridCol>
                <a:gridCol w="1439635">
                  <a:extLst>
                    <a:ext uri="{9D8B030D-6E8A-4147-A177-3AD203B41FA5}">
                      <a16:colId xmlns:a16="http://schemas.microsoft.com/office/drawing/2014/main" val="3197748137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22043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2533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74437"/>
                  </a:ext>
                </a:extLst>
              </a:tr>
            </a:tbl>
          </a:graphicData>
        </a:graphic>
      </p:graphicFrame>
      <p:sp>
        <p:nvSpPr>
          <p:cNvPr id="13" name="Стрелка углом 12"/>
          <p:cNvSpPr/>
          <p:nvPr/>
        </p:nvSpPr>
        <p:spPr bwMode="auto">
          <a:xfrm flipV="1">
            <a:off x="3738644" y="2920872"/>
            <a:ext cx="985756" cy="472440"/>
          </a:xfrm>
          <a:prstGeom prst="bentArrow">
            <a:avLst>
              <a:gd name="adj1" fmla="val 53871"/>
              <a:gd name="adj2" fmla="val 45322"/>
              <a:gd name="adj3" fmla="val 50000"/>
              <a:gd name="adj4" fmla="val 43750"/>
            </a:avLst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Умножение 13"/>
          <p:cNvSpPr/>
          <p:nvPr/>
        </p:nvSpPr>
        <p:spPr bwMode="auto">
          <a:xfrm>
            <a:off x="2888878" y="3454272"/>
            <a:ext cx="426720" cy="3810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12957" y="1179472"/>
            <a:ext cx="2024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en-US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Обновление записей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update</a:t>
            </a:r>
            <a:r>
              <a:rPr lang="en-US" sz="1600" b="0" dirty="0"/>
              <a:t>)</a:t>
            </a:r>
            <a:endParaRPr lang="ru-RU" sz="1600" b="0" dirty="0"/>
          </a:p>
        </p:txBody>
      </p:sp>
      <p:sp>
        <p:nvSpPr>
          <p:cNvPr id="16" name="TextBox 15"/>
          <p:cNvSpPr txBox="1"/>
          <p:nvPr/>
        </p:nvSpPr>
        <p:spPr>
          <a:xfrm>
            <a:off x="2083483" y="2008877"/>
            <a:ext cx="2199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Arial Narrow" panose="020B0606020202030204" pitchFamily="34" charset="0"/>
              </a:rPr>
              <a:t>Таблицы и представления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599" y="2337540"/>
            <a:ext cx="11170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</a:t>
            </a:r>
          </a:p>
          <a:p>
            <a:r>
              <a:rPr lang="en-US" sz="1600" b="0" dirty="0"/>
              <a:t>(</a:t>
            </a:r>
            <a:r>
              <a:rPr lang="ru-RU" sz="1600" b="0" dirty="0"/>
              <a:t>Вставка записей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insert</a:t>
            </a:r>
            <a:r>
              <a:rPr lang="en-US" sz="1600" b="0" dirty="0"/>
              <a:t>)</a:t>
            </a:r>
            <a:endParaRPr lang="ru-RU" sz="1600" b="0" dirty="0"/>
          </a:p>
        </p:txBody>
      </p:sp>
      <p:sp>
        <p:nvSpPr>
          <p:cNvPr id="19" name="TextBox 18"/>
          <p:cNvSpPr txBox="1"/>
          <p:nvPr/>
        </p:nvSpPr>
        <p:spPr>
          <a:xfrm>
            <a:off x="4559224" y="2007567"/>
            <a:ext cx="112103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Выборка данных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r>
              <a:rPr lang="en-US" sz="1600" b="0" cap="small" dirty="0"/>
              <a:t>)</a:t>
            </a:r>
            <a:endParaRPr lang="ru-RU" sz="1600" b="0" cap="small" dirty="0"/>
          </a:p>
        </p:txBody>
      </p:sp>
      <p:sp>
        <p:nvSpPr>
          <p:cNvPr id="20" name="TextBox 19"/>
          <p:cNvSpPr txBox="1"/>
          <p:nvPr/>
        </p:nvSpPr>
        <p:spPr>
          <a:xfrm>
            <a:off x="1800742" y="3759471"/>
            <a:ext cx="23684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 </a:t>
            </a:r>
            <a:r>
              <a:rPr lang="en-US" sz="1600" b="0" dirty="0"/>
              <a:t>(</a:t>
            </a:r>
            <a:r>
              <a:rPr lang="ru-RU" sz="1600" b="0" dirty="0"/>
              <a:t>Удаление записей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delete</a:t>
            </a:r>
            <a:r>
              <a:rPr lang="ru-RU" sz="1600" b="0" dirty="0"/>
              <a:t>)</a:t>
            </a:r>
          </a:p>
        </p:txBody>
      </p:sp>
      <p:sp>
        <p:nvSpPr>
          <p:cNvPr id="8" name="Блок-схема: магнитный диск 7"/>
          <p:cNvSpPr/>
          <p:nvPr/>
        </p:nvSpPr>
        <p:spPr bwMode="auto">
          <a:xfrm>
            <a:off x="5257800" y="3359163"/>
            <a:ext cx="2590800" cy="2057400"/>
          </a:xfrm>
          <a:prstGeom prst="flowChartMagneticDisk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95405" y="2588932"/>
            <a:ext cx="20244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U</a:t>
            </a:r>
            <a:r>
              <a:rPr lang="en-US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Изменение объектов</a:t>
            </a:r>
            <a:r>
              <a:rPr lang="en-US" sz="1600" b="0" dirty="0"/>
              <a:t>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alter</a:t>
            </a:r>
            <a:r>
              <a:rPr lang="en-US" sz="1600" b="0" cap="small" dirty="0"/>
              <a:t>/ </a:t>
            </a:r>
            <a:r>
              <a:rPr lang="en-US" sz="1600" b="0" cap="small" dirty="0">
                <a:solidFill>
                  <a:schemeClr val="bg2">
                    <a:lumMod val="75000"/>
                  </a:schemeClr>
                </a:solidFill>
              </a:rPr>
              <a:t>update</a:t>
            </a:r>
            <a:r>
              <a:rPr lang="en-US" sz="1600" b="0" dirty="0"/>
              <a:t>)</a:t>
            </a:r>
            <a:endParaRPr lang="ru-RU" sz="1600" b="0" dirty="0"/>
          </a:p>
        </p:txBody>
      </p:sp>
      <p:sp>
        <p:nvSpPr>
          <p:cNvPr id="24" name="Тройная стрелка влево/вправо/вверх 23"/>
          <p:cNvSpPr/>
          <p:nvPr/>
        </p:nvSpPr>
        <p:spPr bwMode="auto">
          <a:xfrm rot="16200000">
            <a:off x="5688080" y="2431321"/>
            <a:ext cx="1064188" cy="1253449"/>
          </a:xfrm>
          <a:prstGeom prst="leftRightUp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ru-RU">
              <a:latin typeface="Arial" charset="0"/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351190"/>
              </p:ext>
            </p:extLst>
          </p:nvPr>
        </p:nvGraphicFramePr>
        <p:xfrm>
          <a:off x="5681002" y="4112787"/>
          <a:ext cx="1752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2965">
                  <a:extLst>
                    <a:ext uri="{9D8B030D-6E8A-4147-A177-3AD203B41FA5}">
                      <a16:colId xmlns:a16="http://schemas.microsoft.com/office/drawing/2014/main" val="2039154117"/>
                    </a:ext>
                  </a:extLst>
                </a:gridCol>
                <a:gridCol w="1439635">
                  <a:extLst>
                    <a:ext uri="{9D8B030D-6E8A-4147-A177-3AD203B41FA5}">
                      <a16:colId xmlns:a16="http://schemas.microsoft.com/office/drawing/2014/main" val="3197748137"/>
                    </a:ext>
                  </a:extLst>
                </a:gridCol>
              </a:tblGrid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522043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25332"/>
                  </a:ext>
                </a:extLst>
              </a:tr>
              <a:tr h="33375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174437"/>
                  </a:ext>
                </a:extLst>
              </a:tr>
            </a:tbl>
          </a:graphicData>
        </a:graphic>
      </p:graphicFrame>
      <p:grpSp>
        <p:nvGrpSpPr>
          <p:cNvPr id="33" name="Группа 32"/>
          <p:cNvGrpSpPr/>
          <p:nvPr/>
        </p:nvGrpSpPr>
        <p:grpSpPr>
          <a:xfrm>
            <a:off x="4358593" y="3562846"/>
            <a:ext cx="1578890" cy="1268242"/>
            <a:chOff x="4430086" y="3883000"/>
            <a:chExt cx="1578890" cy="1268242"/>
          </a:xfrm>
        </p:grpSpPr>
        <p:sp>
          <p:nvSpPr>
            <p:cNvPr id="30" name="Стрелка углом 29"/>
            <p:cNvSpPr/>
            <p:nvPr/>
          </p:nvSpPr>
          <p:spPr bwMode="auto">
            <a:xfrm rot="15264597">
              <a:off x="4125229" y="4296066"/>
              <a:ext cx="1263114" cy="436981"/>
            </a:xfrm>
            <a:prstGeom prst="bentArrow">
              <a:avLst>
                <a:gd name="adj1" fmla="val 53871"/>
                <a:gd name="adj2" fmla="val 45322"/>
                <a:gd name="adj3" fmla="val 50000"/>
                <a:gd name="adj4" fmla="val 43750"/>
              </a:avLst>
            </a:prstGeom>
            <a:solidFill>
              <a:srgbClr val="FFFF00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Стрелка вправо 27"/>
            <p:cNvSpPr/>
            <p:nvPr/>
          </p:nvSpPr>
          <p:spPr bwMode="auto">
            <a:xfrm rot="20759313">
              <a:off x="4430086" y="4694042"/>
              <a:ext cx="1578890" cy="457200"/>
            </a:xfrm>
            <a:prstGeom prst="rightArrow">
              <a:avLst/>
            </a:prstGeom>
            <a:solidFill>
              <a:srgbClr val="FFFF00"/>
            </a:solidFill>
            <a:ln w="1270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05310" y="4751293"/>
            <a:ext cx="18734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 </a:t>
            </a:r>
            <a:r>
              <a:rPr lang="en-US" sz="1600" b="0" dirty="0"/>
              <a:t>(</a:t>
            </a:r>
            <a:r>
              <a:rPr lang="ru-RU" sz="1600" b="0" dirty="0"/>
              <a:t>Создание объектов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create</a:t>
            </a:r>
            <a:r>
              <a:rPr lang="en-US" sz="1600" b="0" cap="small" dirty="0"/>
              <a:t>/ </a:t>
            </a:r>
            <a:r>
              <a:rPr lang="en-US" sz="1600" b="0" cap="small" dirty="0">
                <a:solidFill>
                  <a:schemeClr val="bg2">
                    <a:lumMod val="75000"/>
                  </a:schemeClr>
                </a:solidFill>
              </a:rPr>
              <a:t>insert</a:t>
            </a:r>
            <a:r>
              <a:rPr lang="en-US" sz="1600" b="0" cap="small" dirty="0"/>
              <a:t>)</a:t>
            </a:r>
            <a:endParaRPr lang="ru-RU" sz="1600" b="0" cap="small" dirty="0"/>
          </a:p>
        </p:txBody>
      </p:sp>
      <p:sp>
        <p:nvSpPr>
          <p:cNvPr id="34" name="Умножение 33"/>
          <p:cNvSpPr/>
          <p:nvPr/>
        </p:nvSpPr>
        <p:spPr bwMode="auto">
          <a:xfrm>
            <a:off x="6397282" y="5043615"/>
            <a:ext cx="426720" cy="381000"/>
          </a:xfrm>
          <a:prstGeom prst="mathMultiply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93449" y="5279878"/>
            <a:ext cx="3290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D </a:t>
            </a:r>
            <a:r>
              <a:rPr lang="en-US" sz="1600" b="0" dirty="0"/>
              <a:t>(</a:t>
            </a:r>
            <a:r>
              <a:rPr lang="ru-RU" sz="1600" b="0" dirty="0"/>
              <a:t>Удаление объектов </a:t>
            </a:r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drop</a:t>
            </a:r>
            <a:r>
              <a:rPr lang="en-US" sz="1600" b="0" cap="small" dirty="0"/>
              <a:t>/ </a:t>
            </a:r>
            <a:r>
              <a:rPr lang="en-US" sz="1600" b="0" cap="small" dirty="0">
                <a:solidFill>
                  <a:schemeClr val="bg2">
                    <a:lumMod val="75000"/>
                  </a:schemeClr>
                </a:solidFill>
              </a:rPr>
              <a:t>delete</a:t>
            </a:r>
            <a:r>
              <a:rPr lang="ru-RU" sz="1600" b="0" dirty="0"/>
              <a:t>)</a:t>
            </a:r>
          </a:p>
        </p:txBody>
      </p:sp>
      <p:sp>
        <p:nvSpPr>
          <p:cNvPr id="36" name="Стрелка углом 35"/>
          <p:cNvSpPr/>
          <p:nvPr/>
        </p:nvSpPr>
        <p:spPr bwMode="auto">
          <a:xfrm flipV="1">
            <a:off x="7162836" y="4482228"/>
            <a:ext cx="1108965" cy="472440"/>
          </a:xfrm>
          <a:prstGeom prst="bentArrow">
            <a:avLst>
              <a:gd name="adj1" fmla="val 53871"/>
              <a:gd name="adj2" fmla="val 45322"/>
              <a:gd name="adj3" fmla="val 50000"/>
              <a:gd name="adj4" fmla="val 43750"/>
            </a:avLst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275159" y="3503723"/>
            <a:ext cx="262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>
                <a:latin typeface="Arial Narrow" panose="020B0606020202030204" pitchFamily="34" charset="0"/>
              </a:rPr>
              <a:t>Служебные объекты</a:t>
            </a:r>
            <a:r>
              <a:rPr lang="en-US" sz="1400" dirty="0">
                <a:latin typeface="Arial Narrow" panose="020B0606020202030204" pitchFamily="34" charset="0"/>
              </a:rPr>
              <a:t> </a:t>
            </a:r>
            <a:r>
              <a:rPr lang="ru-RU" sz="1400" dirty="0">
                <a:latin typeface="Arial Narrow" panose="020B0606020202030204" pitchFamily="34" charset="0"/>
              </a:rPr>
              <a:t>и</a:t>
            </a:r>
          </a:p>
          <a:p>
            <a:pPr algn="ctr"/>
            <a:r>
              <a:rPr lang="ru-RU" sz="1400" dirty="0">
                <a:latin typeface="Arial Narrow" panose="020B0606020202030204" pitchFamily="34" charset="0"/>
              </a:rPr>
              <a:t>словарь</a:t>
            </a:r>
            <a:r>
              <a:rPr lang="en-US" sz="1400" dirty="0">
                <a:latin typeface="Arial Narrow" panose="020B0606020202030204" pitchFamily="34" charset="0"/>
              </a:rPr>
              <a:t>-</a:t>
            </a:r>
            <a:r>
              <a:rPr lang="ru-RU" sz="1400" dirty="0">
                <a:latin typeface="Arial Narrow" panose="020B0606020202030204" pitchFamily="34" charset="0"/>
              </a:rPr>
              <a:t>справочник данных </a:t>
            </a:r>
            <a:endParaRPr lang="en-US" sz="1400" dirty="0">
              <a:latin typeface="Arial Narrow" panose="020B060602020203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1973" y="1223453"/>
            <a:ext cx="2820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Уровень данных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586" y="5764798"/>
            <a:ext cx="3256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Уровень метаданных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040922" y="3929805"/>
            <a:ext cx="11210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</a:t>
            </a:r>
            <a:r>
              <a:rPr lang="en-US" dirty="0"/>
              <a:t> </a:t>
            </a:r>
            <a:r>
              <a:rPr lang="en-US" sz="1600" b="0" dirty="0"/>
              <a:t>(</a:t>
            </a:r>
            <a:r>
              <a:rPr lang="ru-RU" sz="1600" b="0" dirty="0"/>
              <a:t>Выборка мета- данных </a:t>
            </a:r>
            <a:r>
              <a:rPr lang="en-US" sz="1600" b="0" cap="small" dirty="0">
                <a:solidFill>
                  <a:schemeClr val="bg2">
                    <a:lumMod val="75000"/>
                  </a:schemeClr>
                </a:solidFill>
              </a:rPr>
              <a:t>select</a:t>
            </a:r>
            <a:r>
              <a:rPr lang="en-US" sz="1600" b="0" cap="small" dirty="0"/>
              <a:t>)</a:t>
            </a:r>
            <a:endParaRPr lang="ru-RU" sz="1600" b="0" cap="small" dirty="0"/>
          </a:p>
        </p:txBody>
      </p:sp>
    </p:spTree>
    <p:extLst>
      <p:ext uri="{BB962C8B-B14F-4D97-AF65-F5344CB8AC3E}">
        <p14:creationId xmlns:p14="http://schemas.microsoft.com/office/powerpoint/2010/main" val="230550285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Классификация языковых средств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37" y="1219200"/>
            <a:ext cx="8595862" cy="5054600"/>
          </a:xfrm>
          <a:solidFill>
            <a:srgbClr val="FFFFFF"/>
          </a:solidFill>
          <a:ln>
            <a:noFill/>
          </a:ln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 dirty="0"/>
              <a:t> </a:t>
            </a:r>
            <a:endParaRPr lang="en-US" sz="1800" b="1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 bwMode="auto">
          <a:xfrm>
            <a:off x="838200" y="3124200"/>
            <a:ext cx="1746749" cy="9906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marR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Язык определения данных </a:t>
            </a:r>
            <a:endParaRPr kumimoji="0" lang="ru-RU" sz="14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7" name="Прямоугольник 6"/>
          <p:cNvSpPr/>
          <p:nvPr/>
        </p:nvSpPr>
        <p:spPr bwMode="auto">
          <a:xfrm>
            <a:off x="2882707" y="3126105"/>
            <a:ext cx="1746749" cy="9906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 marR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Язык </a:t>
            </a:r>
            <a:r>
              <a:rPr lang="ru-RU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манипулирова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-</a:t>
            </a:r>
            <a:r>
              <a:rPr lang="ru-RU" sz="1400" b="0" dirty="0" err="1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ния</a:t>
            </a: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данными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Прямоугольник 7"/>
          <p:cNvSpPr/>
          <p:nvPr/>
        </p:nvSpPr>
        <p:spPr bwMode="auto">
          <a:xfrm>
            <a:off x="4927214" y="3135249"/>
            <a:ext cx="1746749" cy="9906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/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Язык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/>
            </a:r>
            <a:b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</a:b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управления доступом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6952733" y="3142869"/>
            <a:ext cx="1746749" cy="9906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82563"/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Язык</a:t>
            </a:r>
            <a:r>
              <a:rPr lang="en-US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 </a:t>
            </a: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/>
            </a:r>
            <a:b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</a:br>
            <a:r>
              <a:rPr lang="ru-RU" sz="1400" b="0" dirty="0">
                <a:solidFill>
                  <a:schemeClr val="bg1">
                    <a:lumMod val="50000"/>
                  </a:schemeClr>
                </a:solidFill>
                <a:latin typeface="Arial" charset="0"/>
              </a:rPr>
              <a:t>управления транзакциями </a:t>
            </a:r>
            <a:endParaRPr kumimoji="0" lang="ru-RU" sz="1600" b="1" i="0" u="none" strike="noStrike" cap="none" normalizeH="0" baseline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927225" y="1447800"/>
            <a:ext cx="1746749" cy="99060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rPr>
              <a:t>Язык запросов 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SQL</a:t>
            </a:r>
            <a:endParaRPr kumimoji="0" lang="ru-RU" b="1" i="0" u="none" strike="noStrike" cap="none" normalizeH="0" baseline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763672" y="2914650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DDL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22274" y="2893367"/>
            <a:ext cx="740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DML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851313" y="2924145"/>
            <a:ext cx="7136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DCL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911060" y="2933319"/>
            <a:ext cx="684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charset="0"/>
              </a:rPr>
              <a:t>TCL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Arial" charset="0"/>
            </a:endParaRPr>
          </a:p>
        </p:txBody>
      </p:sp>
      <p:cxnSp>
        <p:nvCxnSpPr>
          <p:cNvPr id="15" name="Соединительная линия уступом 14"/>
          <p:cNvCxnSpPr>
            <a:stCxn id="10" idx="2"/>
            <a:endCxn id="6" idx="0"/>
          </p:cNvCxnSpPr>
          <p:nvPr/>
        </p:nvCxnSpPr>
        <p:spPr bwMode="auto">
          <a:xfrm rot="5400000">
            <a:off x="2913188" y="1236788"/>
            <a:ext cx="685800" cy="3089025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7" name="Соединительная линия уступом 16"/>
          <p:cNvCxnSpPr>
            <a:stCxn id="10" idx="2"/>
            <a:endCxn id="7" idx="0"/>
          </p:cNvCxnSpPr>
          <p:nvPr/>
        </p:nvCxnSpPr>
        <p:spPr bwMode="auto">
          <a:xfrm rot="5400000">
            <a:off x="3934489" y="2259993"/>
            <a:ext cx="687705" cy="1044518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Соединительная линия уступом 18"/>
          <p:cNvCxnSpPr>
            <a:stCxn id="10" idx="2"/>
            <a:endCxn id="8" idx="0"/>
          </p:cNvCxnSpPr>
          <p:nvPr/>
        </p:nvCxnSpPr>
        <p:spPr bwMode="auto">
          <a:xfrm rot="16200000" flipH="1">
            <a:off x="4952170" y="2286829"/>
            <a:ext cx="696849" cy="999989"/>
          </a:xfrm>
          <a:prstGeom prst="bentConnector3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Соединительная линия уступом 20"/>
          <p:cNvCxnSpPr>
            <a:stCxn id="10" idx="2"/>
            <a:endCxn id="9" idx="0"/>
          </p:cNvCxnSpPr>
          <p:nvPr/>
        </p:nvCxnSpPr>
        <p:spPr bwMode="auto">
          <a:xfrm rot="16200000" flipH="1">
            <a:off x="5961120" y="1277880"/>
            <a:ext cx="704469" cy="3025508"/>
          </a:xfrm>
          <a:prstGeom prst="bentConnector3">
            <a:avLst>
              <a:gd name="adj1" fmla="val 50001"/>
            </a:avLst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143000" y="4495800"/>
            <a:ext cx="1441949" cy="338554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create</a:t>
            </a:r>
            <a:endParaRPr lang="ru-RU" sz="1600" cap="smal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200400" y="4495800"/>
            <a:ext cx="1457068" cy="83099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insert</a:t>
            </a:r>
          </a:p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update</a:t>
            </a:r>
          </a:p>
          <a:p>
            <a:pPr marL="92075"/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SELECT</a:t>
            </a:r>
            <a:endParaRPr lang="ru-RU" sz="1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57800" y="4501896"/>
            <a:ext cx="1416163" cy="584775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grant</a:t>
            </a:r>
          </a:p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revoke</a:t>
            </a:r>
            <a:endParaRPr lang="ru-RU" sz="1600" cap="small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308736" y="4492752"/>
            <a:ext cx="1390746" cy="1077218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begin</a:t>
            </a:r>
          </a:p>
          <a:p>
            <a:pPr marL="92075"/>
            <a:r>
              <a:rPr lang="en-US" sz="1600" cap="small" dirty="0" err="1">
                <a:solidFill>
                  <a:schemeClr val="tx2">
                    <a:lumMod val="50000"/>
                  </a:schemeClr>
                </a:solidFill>
              </a:rPr>
              <a:t>savepoint</a:t>
            </a:r>
            <a:endParaRPr lang="en-US" sz="1600" cap="small" dirty="0">
              <a:solidFill>
                <a:schemeClr val="tx2">
                  <a:lumMod val="50000"/>
                </a:schemeClr>
              </a:solidFill>
            </a:endParaRPr>
          </a:p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commit</a:t>
            </a:r>
          </a:p>
          <a:p>
            <a:pPr marL="92075"/>
            <a:r>
              <a:rPr lang="en-US" sz="1600" cap="small" dirty="0">
                <a:solidFill>
                  <a:schemeClr val="tx2">
                    <a:lumMod val="50000"/>
                  </a:schemeClr>
                </a:solidFill>
              </a:rPr>
              <a:t>rollback</a:t>
            </a:r>
            <a:endParaRPr lang="ru-RU" sz="1600" cap="small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endCxn id="23" idx="1"/>
          </p:cNvCxnSpPr>
          <p:nvPr/>
        </p:nvCxnSpPr>
        <p:spPr bwMode="auto">
          <a:xfrm rot="16200000" flipH="1">
            <a:off x="809348" y="4331425"/>
            <a:ext cx="531608" cy="135696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Соединительная линия уступом 34"/>
          <p:cNvCxnSpPr>
            <a:endCxn id="27" idx="1"/>
          </p:cNvCxnSpPr>
          <p:nvPr/>
        </p:nvCxnSpPr>
        <p:spPr bwMode="auto">
          <a:xfrm rot="16200000" flipH="1">
            <a:off x="2735286" y="4446185"/>
            <a:ext cx="777828" cy="152399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6" name="Соединительная линия уступом 45"/>
          <p:cNvCxnSpPr>
            <a:endCxn id="28" idx="1"/>
          </p:cNvCxnSpPr>
          <p:nvPr/>
        </p:nvCxnSpPr>
        <p:spPr bwMode="auto">
          <a:xfrm rot="16200000" flipH="1">
            <a:off x="4825232" y="4361716"/>
            <a:ext cx="679484" cy="185652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48" name="Соединительная линия уступом 47"/>
          <p:cNvCxnSpPr>
            <a:endCxn id="29" idx="1"/>
          </p:cNvCxnSpPr>
          <p:nvPr/>
        </p:nvCxnSpPr>
        <p:spPr bwMode="auto">
          <a:xfrm rot="16200000" flipH="1">
            <a:off x="6749744" y="4472368"/>
            <a:ext cx="897891" cy="220094"/>
          </a:xfrm>
          <a:prstGeom prst="bentConnector2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55" name="Овал 54"/>
          <p:cNvSpPr/>
          <p:nvPr/>
        </p:nvSpPr>
        <p:spPr bwMode="auto">
          <a:xfrm rot="19871988">
            <a:off x="799953" y="2293779"/>
            <a:ext cx="4105996" cy="354529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044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842C5-B083-F3EA-EEBE-653C57D6F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480DAF39-A0BC-D2A4-041B-4672C7F1E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Дорожная карта инструкции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A11ABEF0-9CC3-70AB-B61A-1B514FB99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53000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dirty="0"/>
              <a:t>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A10D00A3-66D2-EDC9-A274-60E218EE91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4FD049F-4C4F-CD2A-079C-100CAB590BFD}"/>
              </a:ext>
            </a:extLst>
          </p:cNvPr>
          <p:cNvSpPr/>
          <p:nvPr/>
        </p:nvSpPr>
        <p:spPr bwMode="auto">
          <a:xfrm>
            <a:off x="4572000" y="2978634"/>
            <a:ext cx="838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small" normalizeH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endParaRPr kumimoji="0" lang="ru-RU" sz="1800" b="1" i="0" u="none" strike="noStrike" cap="small" normalizeH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95" name="Скругленный прямоугольник 39994"/>
          <p:cNvSpPr/>
          <p:nvPr/>
        </p:nvSpPr>
        <p:spPr bwMode="auto">
          <a:xfrm>
            <a:off x="5486400" y="1340399"/>
            <a:ext cx="3581400" cy="2164728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A04645-BE62-AA6E-16CB-075ED31DC94B}"/>
              </a:ext>
            </a:extLst>
          </p:cNvPr>
          <p:cNvSpPr/>
          <p:nvPr/>
        </p:nvSpPr>
        <p:spPr bwMode="auto">
          <a:xfrm>
            <a:off x="5850634" y="1493814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dirty="0">
                <a:latin typeface="Calibri" panose="020F0502020204030204" pitchFamily="34" charset="0"/>
                <a:cs typeface="Calibri" panose="020F0502020204030204" pitchFamily="34" charset="0"/>
              </a:rPr>
              <a:t>Введение</a:t>
            </a:r>
            <a:endParaRPr kumimoji="0" lang="ru-RU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21DCF32-2279-9ED0-544D-AE4E359F5C71}"/>
              </a:ext>
            </a:extLst>
          </p:cNvPr>
          <p:cNvSpPr/>
          <p:nvPr/>
        </p:nvSpPr>
        <p:spPr bwMode="auto">
          <a:xfrm>
            <a:off x="5867399" y="2362200"/>
            <a:ext cx="1143000" cy="5700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Простые запросы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07E6B8-13EE-BD98-3426-CC1E9E588464}"/>
              </a:ext>
            </a:extLst>
          </p:cNvPr>
          <p:cNvSpPr txBox="1"/>
          <p:nvPr/>
        </p:nvSpPr>
        <p:spPr>
          <a:xfrm>
            <a:off x="7324206" y="1954734"/>
            <a:ext cx="1681121" cy="1384995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select</a:t>
            </a:r>
            <a:r>
              <a:rPr lang="en-US" sz="1200" b="0" dirty="0"/>
              <a:t> *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select</a:t>
            </a:r>
            <a:r>
              <a:rPr lang="en-US" sz="1200" b="0" dirty="0"/>
              <a:t> </a:t>
            </a:r>
            <a:r>
              <a:rPr lang="ru-RU" sz="1200" b="0" dirty="0"/>
              <a:t>поля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select</a:t>
            </a:r>
            <a:r>
              <a:rPr lang="en-US" sz="1200" b="0" dirty="0"/>
              <a:t> </a:t>
            </a:r>
            <a:r>
              <a:rPr lang="ru-RU" sz="1200" b="0" dirty="0"/>
              <a:t>выражения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b="0" dirty="0"/>
              <a:t>Скалярные функции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limit / top </a:t>
            </a:r>
            <a:r>
              <a:rPr lang="ru-RU" sz="1200" b="0" dirty="0"/>
              <a:t>строк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b="0" dirty="0"/>
              <a:t>Псевдонимы</a:t>
            </a:r>
            <a:endParaRPr lang="en-US" sz="1200" b="0" dirty="0"/>
          </a:p>
        </p:txBody>
      </p:sp>
      <p:cxnSp>
        <p:nvCxnSpPr>
          <p:cNvPr id="39958" name="Прямая соединительная линия 39957">
            <a:extLst>
              <a:ext uri="{FF2B5EF4-FFF2-40B4-BE49-F238E27FC236}">
                <a16:creationId xmlns:a16="http://schemas.microsoft.com/office/drawing/2014/main" id="{93B08ECA-A42C-94F5-867B-0E9AD9D136F8}"/>
              </a:ext>
            </a:extLst>
          </p:cNvPr>
          <p:cNvCxnSpPr>
            <a:stCxn id="10" idx="3"/>
            <a:endCxn id="39" idx="1"/>
          </p:cNvCxnSpPr>
          <p:nvPr/>
        </p:nvCxnSpPr>
        <p:spPr bwMode="auto">
          <a:xfrm flipV="1">
            <a:off x="7010399" y="2647232"/>
            <a:ext cx="313807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499705B8-F643-D519-BCC3-08D20E581FAD}"/>
              </a:ext>
            </a:extLst>
          </p:cNvPr>
          <p:cNvCxnSpPr>
            <a:cxnSpLocks/>
            <a:stCxn id="9" idx="1"/>
            <a:endCxn id="2" idx="3"/>
          </p:cNvCxnSpPr>
          <p:nvPr/>
        </p:nvCxnSpPr>
        <p:spPr bwMode="auto">
          <a:xfrm rot="10800000" flipV="1">
            <a:off x="5410200" y="1684314"/>
            <a:ext cx="440434" cy="148482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Соединитель: изогнутый 30">
            <a:extLst>
              <a:ext uri="{FF2B5EF4-FFF2-40B4-BE49-F238E27FC236}">
                <a16:creationId xmlns:a16="http://schemas.microsoft.com/office/drawing/2014/main" id="{67AB3FD1-7D4F-18A0-E2B9-1CD5D5B44605}"/>
              </a:ext>
            </a:extLst>
          </p:cNvPr>
          <p:cNvCxnSpPr>
            <a:cxnSpLocks/>
            <a:stCxn id="10" idx="1"/>
            <a:endCxn id="2" idx="3"/>
          </p:cNvCxnSpPr>
          <p:nvPr/>
        </p:nvCxnSpPr>
        <p:spPr bwMode="auto">
          <a:xfrm rot="10800000" flipV="1">
            <a:off x="5410201" y="2647232"/>
            <a:ext cx="457199" cy="521901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996" name="Скругленный прямоугольник 39995"/>
          <p:cNvSpPr/>
          <p:nvPr/>
        </p:nvSpPr>
        <p:spPr bwMode="auto">
          <a:xfrm>
            <a:off x="519134" y="1299259"/>
            <a:ext cx="3990393" cy="2185149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03BD5A4-C3CE-F7CB-17CF-43F9B94BF676}"/>
              </a:ext>
            </a:extLst>
          </p:cNvPr>
          <p:cNvSpPr/>
          <p:nvPr/>
        </p:nvSpPr>
        <p:spPr bwMode="auto">
          <a:xfrm>
            <a:off x="2752207" y="1858811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Агрегирование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0CCEE11-B7B0-FAAB-963F-60BAEA3D9736}"/>
              </a:ext>
            </a:extLst>
          </p:cNvPr>
          <p:cNvSpPr/>
          <p:nvPr/>
        </p:nvSpPr>
        <p:spPr bwMode="auto">
          <a:xfrm>
            <a:off x="2759832" y="2986730"/>
            <a:ext cx="1371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Группирование</a:t>
            </a:r>
          </a:p>
        </p:txBody>
      </p: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E396B220-6318-2E81-7ACB-452E3A98C6F5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 bwMode="auto">
          <a:xfrm>
            <a:off x="4200007" y="2049311"/>
            <a:ext cx="371993" cy="1119823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6" name="Соединитель: изогнутый 25">
            <a:extLst>
              <a:ext uri="{FF2B5EF4-FFF2-40B4-BE49-F238E27FC236}">
                <a16:creationId xmlns:a16="http://schemas.microsoft.com/office/drawing/2014/main" id="{30FBBE54-1B62-1F67-6423-0938ED8B2F30}"/>
              </a:ext>
            </a:extLst>
          </p:cNvPr>
          <p:cNvCxnSpPr>
            <a:cxnSpLocks/>
            <a:stCxn id="4" idx="3"/>
            <a:endCxn id="2" idx="1"/>
          </p:cNvCxnSpPr>
          <p:nvPr/>
        </p:nvCxnSpPr>
        <p:spPr bwMode="auto">
          <a:xfrm flipV="1">
            <a:off x="4131432" y="3169134"/>
            <a:ext cx="440568" cy="8096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3539D3E-FA02-804A-0CF2-249A52D55F21}"/>
              </a:ext>
            </a:extLst>
          </p:cNvPr>
          <p:cNvSpPr txBox="1"/>
          <p:nvPr/>
        </p:nvSpPr>
        <p:spPr>
          <a:xfrm>
            <a:off x="699087" y="2944962"/>
            <a:ext cx="1689761" cy="461665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group</a:t>
            </a:r>
            <a:r>
              <a:rPr lang="en-US" sz="1200" b="0" dirty="0"/>
              <a:t> </a:t>
            </a:r>
            <a:r>
              <a:rPr lang="en-US" sz="1200" b="0" cap="small" dirty="0"/>
              <a:t>by </a:t>
            </a:r>
            <a:r>
              <a:rPr lang="ru-RU" sz="1200" b="0" dirty="0"/>
              <a:t>поля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having </a:t>
            </a:r>
            <a:r>
              <a:rPr lang="ru-RU" sz="1200" b="0" dirty="0"/>
              <a:t>условие</a:t>
            </a:r>
            <a:endParaRPr lang="en-US" sz="1200" b="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BE6E4-EDF2-5890-93BF-1E917E628458}"/>
              </a:ext>
            </a:extLst>
          </p:cNvPr>
          <p:cNvSpPr txBox="1"/>
          <p:nvPr/>
        </p:nvSpPr>
        <p:spPr>
          <a:xfrm>
            <a:off x="699087" y="1433854"/>
            <a:ext cx="1739313" cy="1231106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count()</a:t>
            </a:r>
            <a:r>
              <a:rPr lang="ru-RU" sz="1200" b="0" cap="small" dirty="0"/>
              <a:t> – </a:t>
            </a:r>
            <a:r>
              <a:rPr lang="ru-RU" sz="1100" b="0" dirty="0"/>
              <a:t>счёт</a:t>
            </a:r>
            <a:r>
              <a:rPr lang="en-US" sz="1200" b="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Distinct</a:t>
            </a:r>
            <a:r>
              <a:rPr lang="ru-RU" sz="1200" b="0" cap="small" dirty="0"/>
              <a:t> – </a:t>
            </a:r>
            <a:r>
              <a:rPr lang="ru-RU" sz="1100" b="0" dirty="0"/>
              <a:t>различие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sum()</a:t>
            </a:r>
            <a:r>
              <a:rPr lang="ru-RU" sz="1200" b="0" cap="small" dirty="0"/>
              <a:t> – </a:t>
            </a:r>
            <a:r>
              <a:rPr lang="ru-RU" sz="1100" b="0" dirty="0"/>
              <a:t>сумма</a:t>
            </a:r>
            <a:r>
              <a:rPr lang="ru-RU" sz="1200" b="0" dirty="0"/>
              <a:t> 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min()</a:t>
            </a:r>
            <a:r>
              <a:rPr lang="ru-RU" sz="1200" b="0" cap="small" dirty="0"/>
              <a:t> – </a:t>
            </a:r>
            <a:r>
              <a:rPr lang="ru-RU" sz="1100" b="0" dirty="0"/>
              <a:t>минимум</a:t>
            </a:r>
            <a:r>
              <a:rPr lang="ru-RU" sz="1200" b="0" dirty="0"/>
              <a:t> </a:t>
            </a:r>
            <a:endParaRPr lang="en-US" sz="1200" b="0" cap="small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max()</a:t>
            </a:r>
            <a:r>
              <a:rPr lang="ru-RU" sz="1200" b="0" cap="small" dirty="0"/>
              <a:t> – </a:t>
            </a:r>
            <a:r>
              <a:rPr lang="ru-RU" sz="1100" b="0" dirty="0"/>
              <a:t>максимум</a:t>
            </a:r>
            <a:r>
              <a:rPr lang="ru-RU" sz="1200" b="0" dirty="0"/>
              <a:t> </a:t>
            </a:r>
            <a:endParaRPr lang="en-US" sz="1200" b="0" cap="small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 err="1"/>
              <a:t>avg</a:t>
            </a:r>
            <a:r>
              <a:rPr lang="en-US" sz="1200" b="0" cap="small" dirty="0"/>
              <a:t>()</a:t>
            </a:r>
            <a:r>
              <a:rPr lang="ru-RU" sz="1200" b="0" cap="small" dirty="0"/>
              <a:t> – </a:t>
            </a:r>
            <a:r>
              <a:rPr lang="ru-RU" sz="1100" b="0" dirty="0"/>
              <a:t>среднее</a:t>
            </a:r>
            <a:r>
              <a:rPr lang="ru-RU" sz="1200" b="0" dirty="0"/>
              <a:t> </a:t>
            </a:r>
            <a:endParaRPr lang="ru-RU" sz="1200" b="0" cap="small" dirty="0"/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B16C828C-7D6E-82BB-2E82-829238EF84B1}"/>
              </a:ext>
            </a:extLst>
          </p:cNvPr>
          <p:cNvCxnSpPr>
            <a:cxnSpLocks/>
            <a:stCxn id="3" idx="1"/>
            <a:endCxn id="48" idx="3"/>
          </p:cNvCxnSpPr>
          <p:nvPr/>
        </p:nvCxnSpPr>
        <p:spPr bwMode="auto">
          <a:xfrm flipH="1">
            <a:off x="2438400" y="2049311"/>
            <a:ext cx="313807" cy="96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9189C38-89DF-CC06-6188-B38BCDB2E23E}"/>
              </a:ext>
            </a:extLst>
          </p:cNvPr>
          <p:cNvCxnSpPr>
            <a:stCxn id="4" idx="1"/>
            <a:endCxn id="40" idx="3"/>
          </p:cNvCxnSpPr>
          <p:nvPr/>
        </p:nvCxnSpPr>
        <p:spPr bwMode="auto">
          <a:xfrm flipH="1" flipV="1">
            <a:off x="2388848" y="3175795"/>
            <a:ext cx="370984" cy="143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125" name="Скругленный прямоугольник 124"/>
          <p:cNvSpPr/>
          <p:nvPr/>
        </p:nvSpPr>
        <p:spPr bwMode="auto">
          <a:xfrm>
            <a:off x="508621" y="3518066"/>
            <a:ext cx="3987179" cy="2462662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8B247A-2AE8-4CAA-3F4A-A93AB18FF9B7}"/>
              </a:ext>
            </a:extLst>
          </p:cNvPr>
          <p:cNvSpPr/>
          <p:nvPr/>
        </p:nvSpPr>
        <p:spPr bwMode="auto">
          <a:xfrm>
            <a:off x="2754256" y="3891439"/>
            <a:ext cx="1371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Соединения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8537C76-6CD8-97A3-22F9-AB1849A0CBBB}"/>
              </a:ext>
            </a:extLst>
          </p:cNvPr>
          <p:cNvSpPr/>
          <p:nvPr/>
        </p:nvSpPr>
        <p:spPr bwMode="auto">
          <a:xfrm>
            <a:off x="2752207" y="4731782"/>
            <a:ext cx="13716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Подзапросы</a:t>
            </a:r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94206219-02A7-E224-716C-002CC0DC7668}"/>
              </a:ext>
            </a:extLst>
          </p:cNvPr>
          <p:cNvSpPr/>
          <p:nvPr/>
        </p:nvSpPr>
        <p:spPr bwMode="auto">
          <a:xfrm>
            <a:off x="2759832" y="5486400"/>
            <a:ext cx="1371600" cy="4268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Оконные функции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E999FE9-AEFE-86FA-F6BF-72A54B3953D3}"/>
              </a:ext>
            </a:extLst>
          </p:cNvPr>
          <p:cNvSpPr txBox="1"/>
          <p:nvPr/>
        </p:nvSpPr>
        <p:spPr>
          <a:xfrm>
            <a:off x="691760" y="3657600"/>
            <a:ext cx="1697087" cy="830997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inner join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Left join</a:t>
            </a:r>
            <a:endParaRPr lang="ru-RU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right join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full join</a:t>
            </a:r>
            <a:endParaRPr lang="ru-RU" sz="1200" b="0" dirty="0"/>
          </a:p>
        </p:txBody>
      </p:sp>
      <p:cxnSp>
        <p:nvCxnSpPr>
          <p:cNvPr id="39943" name="Прямая соединительная линия 39942">
            <a:extLst>
              <a:ext uri="{FF2B5EF4-FFF2-40B4-BE49-F238E27FC236}">
                <a16:creationId xmlns:a16="http://schemas.microsoft.com/office/drawing/2014/main" id="{583CC901-6381-8685-AABA-CC92EFF0FB9E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 bwMode="auto">
          <a:xfrm>
            <a:off x="2388847" y="4073099"/>
            <a:ext cx="365409" cy="884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4783DADB-B2FA-0069-BCA6-A6A3DCAE4E87}"/>
              </a:ext>
            </a:extLst>
          </p:cNvPr>
          <p:cNvCxnSpPr>
            <a:cxnSpLocks/>
            <a:stCxn id="5" idx="3"/>
            <a:endCxn id="2" idx="1"/>
          </p:cNvCxnSpPr>
          <p:nvPr/>
        </p:nvCxnSpPr>
        <p:spPr bwMode="auto">
          <a:xfrm flipV="1">
            <a:off x="4125856" y="3169134"/>
            <a:ext cx="446144" cy="912805"/>
          </a:xfrm>
          <a:prstGeom prst="curvedConnector3">
            <a:avLst>
              <a:gd name="adj1" fmla="val 37703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2" name="Соединитель: изогнутый 51">
            <a:extLst>
              <a:ext uri="{FF2B5EF4-FFF2-40B4-BE49-F238E27FC236}">
                <a16:creationId xmlns:a16="http://schemas.microsoft.com/office/drawing/2014/main" id="{00D43EEA-0DA6-F2F5-4ABC-74ECA08F3016}"/>
              </a:ext>
            </a:extLst>
          </p:cNvPr>
          <p:cNvCxnSpPr>
            <a:cxnSpLocks/>
            <a:stCxn id="47" idx="3"/>
            <a:endCxn id="2" idx="1"/>
          </p:cNvCxnSpPr>
          <p:nvPr/>
        </p:nvCxnSpPr>
        <p:spPr bwMode="auto">
          <a:xfrm flipV="1">
            <a:off x="4131432" y="3169134"/>
            <a:ext cx="440568" cy="2530708"/>
          </a:xfrm>
          <a:prstGeom prst="curvedConnector3">
            <a:avLst>
              <a:gd name="adj1" fmla="val 69085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AF6D7AC3-3574-34D5-F81D-CBC3858C37E0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 bwMode="auto">
          <a:xfrm flipV="1">
            <a:off x="4123807" y="3169134"/>
            <a:ext cx="448193" cy="175314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41" name="Скругленный прямоугольник 40"/>
          <p:cNvSpPr/>
          <p:nvPr/>
        </p:nvSpPr>
        <p:spPr bwMode="auto">
          <a:xfrm>
            <a:off x="5533506" y="3593873"/>
            <a:ext cx="3581400" cy="2331650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79CDA97-E904-E600-3320-C441756DDF85}"/>
              </a:ext>
            </a:extLst>
          </p:cNvPr>
          <p:cNvSpPr/>
          <p:nvPr/>
        </p:nvSpPr>
        <p:spPr bwMode="auto">
          <a:xfrm>
            <a:off x="5906728" y="3755009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Сортировка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CC9C7A1-C256-35A6-214C-D52FB2AB83BA}"/>
              </a:ext>
            </a:extLst>
          </p:cNvPr>
          <p:cNvSpPr/>
          <p:nvPr/>
        </p:nvSpPr>
        <p:spPr bwMode="auto">
          <a:xfrm>
            <a:off x="5936229" y="4964103"/>
            <a:ext cx="1143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Фильтры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E23C50-3DA1-7CAA-71D6-78F2A6D1017F}"/>
              </a:ext>
            </a:extLst>
          </p:cNvPr>
          <p:cNvSpPr txBox="1"/>
          <p:nvPr/>
        </p:nvSpPr>
        <p:spPr>
          <a:xfrm>
            <a:off x="7303427" y="4562825"/>
            <a:ext cx="1706881" cy="1200329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where</a:t>
            </a:r>
            <a:r>
              <a:rPr lang="en-US" sz="1200" b="0" dirty="0"/>
              <a:t> </a:t>
            </a:r>
            <a:r>
              <a:rPr lang="ru-RU" sz="1200" b="0" dirty="0"/>
              <a:t>условие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b="0" dirty="0"/>
              <a:t>Сравнения</a:t>
            </a:r>
            <a:endParaRPr lang="en-US" sz="1200" b="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ru-RU" sz="1200" b="0" dirty="0" err="1"/>
              <a:t>Логич</a:t>
            </a:r>
            <a:r>
              <a:rPr lang="ru-RU" sz="1200" b="0" dirty="0"/>
              <a:t>.</a:t>
            </a:r>
            <a:r>
              <a:rPr lang="en-US" sz="1200" b="0" dirty="0"/>
              <a:t> </a:t>
            </a:r>
            <a:r>
              <a:rPr lang="ru-RU" sz="1200" b="0" dirty="0"/>
              <a:t>выражения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in</a:t>
            </a:r>
            <a:r>
              <a:rPr lang="en-US" sz="1200" b="0" dirty="0"/>
              <a:t> (</a:t>
            </a:r>
            <a:r>
              <a:rPr lang="ru-RU" sz="1200" b="0" dirty="0"/>
              <a:t>список)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like</a:t>
            </a:r>
            <a:r>
              <a:rPr lang="en-US" sz="1200" b="0" dirty="0"/>
              <a:t> </a:t>
            </a:r>
            <a:r>
              <a:rPr lang="ru-RU" sz="1200" b="0" dirty="0"/>
              <a:t>образец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200" b="0" cap="small" dirty="0"/>
              <a:t>between </a:t>
            </a:r>
            <a:r>
              <a:rPr lang="ru-RU" sz="1200" b="0" dirty="0"/>
              <a:t>диапазон</a:t>
            </a:r>
            <a:endParaRPr lang="ru-RU" sz="1200" b="0" cap="small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9F982F5-228D-F16F-5ED1-F60B731B98FF}"/>
              </a:ext>
            </a:extLst>
          </p:cNvPr>
          <p:cNvSpPr txBox="1"/>
          <p:nvPr/>
        </p:nvSpPr>
        <p:spPr>
          <a:xfrm>
            <a:off x="7316306" y="3714676"/>
            <a:ext cx="1694002" cy="461665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r>
              <a:rPr lang="en-US" sz="1200" b="0" cap="small" dirty="0"/>
              <a:t>order</a:t>
            </a:r>
            <a:r>
              <a:rPr lang="en-US" sz="1200" b="0" dirty="0"/>
              <a:t> </a:t>
            </a:r>
            <a:r>
              <a:rPr lang="en-US" sz="1200" b="0" cap="small" dirty="0"/>
              <a:t>by </a:t>
            </a:r>
            <a:r>
              <a:rPr lang="ru-RU" sz="1200" b="0" dirty="0"/>
              <a:t>поля</a:t>
            </a:r>
            <a:endParaRPr lang="en-US" sz="1200" b="0" dirty="0"/>
          </a:p>
          <a:p>
            <a:r>
              <a:rPr lang="en-US" sz="1200" b="0" cap="small" dirty="0"/>
              <a:t>order</a:t>
            </a:r>
            <a:r>
              <a:rPr lang="en-US" sz="1200" b="0" dirty="0"/>
              <a:t> </a:t>
            </a:r>
            <a:r>
              <a:rPr lang="en-US" sz="1200" b="0" cap="small" dirty="0"/>
              <a:t>by … desc</a:t>
            </a:r>
          </a:p>
        </p:txBody>
      </p:sp>
      <p:cxnSp>
        <p:nvCxnSpPr>
          <p:cNvPr id="39960" name="Прямая соединительная линия 39959">
            <a:extLst>
              <a:ext uri="{FF2B5EF4-FFF2-40B4-BE49-F238E27FC236}">
                <a16:creationId xmlns:a16="http://schemas.microsoft.com/office/drawing/2014/main" id="{CC5B7B0A-5EFB-458A-92F6-6521C2EA2E41}"/>
              </a:ext>
            </a:extLst>
          </p:cNvPr>
          <p:cNvCxnSpPr>
            <a:stCxn id="11" idx="3"/>
            <a:endCxn id="55" idx="1"/>
          </p:cNvCxnSpPr>
          <p:nvPr/>
        </p:nvCxnSpPr>
        <p:spPr bwMode="auto">
          <a:xfrm>
            <a:off x="7049728" y="3945509"/>
            <a:ext cx="266578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9962" name="Прямая соединительная линия 39961">
            <a:extLst>
              <a:ext uri="{FF2B5EF4-FFF2-40B4-BE49-F238E27FC236}">
                <a16:creationId xmlns:a16="http://schemas.microsoft.com/office/drawing/2014/main" id="{94B47C3C-FDFF-E10A-C4E6-0C76A1C8F334}"/>
              </a:ext>
            </a:extLst>
          </p:cNvPr>
          <p:cNvCxnSpPr>
            <a:cxnSpLocks/>
            <a:stCxn id="12" idx="3"/>
            <a:endCxn id="46" idx="1"/>
          </p:cNvCxnSpPr>
          <p:nvPr/>
        </p:nvCxnSpPr>
        <p:spPr bwMode="auto">
          <a:xfrm>
            <a:off x="7079229" y="5154603"/>
            <a:ext cx="224198" cy="8387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4AB1725E-F523-5CC4-4162-02D6F3F25DA4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 bwMode="auto">
          <a:xfrm rot="10800000">
            <a:off x="5410200" y="3169135"/>
            <a:ext cx="496528" cy="776375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5" name="Соединитель: изогнутый 34">
            <a:extLst>
              <a:ext uri="{FF2B5EF4-FFF2-40B4-BE49-F238E27FC236}">
                <a16:creationId xmlns:a16="http://schemas.microsoft.com/office/drawing/2014/main" id="{0D700A07-2D52-4C58-4573-9E54CD81B9EF}"/>
              </a:ext>
            </a:extLst>
          </p:cNvPr>
          <p:cNvCxnSpPr>
            <a:cxnSpLocks/>
            <a:stCxn id="12" idx="1"/>
            <a:endCxn id="2" idx="3"/>
          </p:cNvCxnSpPr>
          <p:nvPr/>
        </p:nvCxnSpPr>
        <p:spPr bwMode="auto">
          <a:xfrm rot="10800000">
            <a:off x="5410201" y="3169135"/>
            <a:ext cx="526029" cy="1985469"/>
          </a:xfrm>
          <a:prstGeom prst="curvedConnector3">
            <a:avLst>
              <a:gd name="adj1" fmla="val 62168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987085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3574-8752-345A-04B1-C2294222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EEE7C503-C8AF-8875-6285-952E863A9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066800"/>
          </a:xfrm>
        </p:spPr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Запросы данных </a:t>
            </a:r>
            <a:r>
              <a:rPr lang="en-US" altLang="ru-RU" sz="3600" dirty="0">
                <a:latin typeface="+mn-lt"/>
              </a:rPr>
              <a:t>SELECT</a:t>
            </a:r>
            <a:r>
              <a:rPr lang="ru-RU" altLang="ru-RU" sz="3600" dirty="0">
                <a:latin typeface="+mn-lt"/>
              </a:rPr>
              <a:t> 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A1E3253-9CD2-7D5C-69CE-6A1BC106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1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buNone/>
            </a:pPr>
            <a:endParaRPr lang="ru-RU" sz="2000" dirty="0"/>
          </a:p>
          <a:p>
            <a:pPr marL="53975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Инструкция </a:t>
            </a:r>
            <a:r>
              <a:rPr lang="en-US" sz="2000" dirty="0"/>
              <a:t>SELECT </a:t>
            </a:r>
            <a:r>
              <a:rPr lang="ru-RU" sz="2000" dirty="0"/>
              <a:t>выдаёт указанные поля и выражения, </a:t>
            </a:r>
            <a:endParaRPr lang="en-US" sz="2000" dirty="0"/>
          </a:p>
          <a:p>
            <a:pPr marL="539750" lv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использует таблицу</a:t>
            </a:r>
            <a:r>
              <a:rPr lang="en-US" sz="2000" dirty="0"/>
              <a:t> (FROM)</a:t>
            </a:r>
            <a:r>
              <a:rPr lang="ru-RU" sz="2000" dirty="0"/>
              <a:t>, выбирает записи по условию </a:t>
            </a:r>
            <a:r>
              <a:rPr lang="en-US" sz="2000" dirty="0"/>
              <a:t>(WHERE) </a:t>
            </a:r>
            <a:r>
              <a:rPr lang="ru-RU" sz="2000" dirty="0"/>
              <a:t>с полями и выражениями, сортирует выборку </a:t>
            </a:r>
            <a:br>
              <a:rPr lang="ru-RU" sz="2000" dirty="0"/>
            </a:br>
            <a:r>
              <a:rPr lang="ru-RU" sz="2000" dirty="0"/>
              <a:t>(</a:t>
            </a:r>
            <a:r>
              <a:rPr lang="en-US" sz="2000" dirty="0"/>
              <a:t>ORDER BY) </a:t>
            </a:r>
            <a:r>
              <a:rPr lang="ru-RU" sz="2000" dirty="0"/>
              <a:t>по указанным полям и выражениям, </a:t>
            </a:r>
            <a:br>
              <a:rPr lang="ru-RU" sz="2000" dirty="0"/>
            </a:br>
            <a:r>
              <a:rPr lang="ru-RU" sz="2000" dirty="0"/>
              <a:t>при необходимости ограничивает вывод записей (</a:t>
            </a:r>
            <a:r>
              <a:rPr lang="en-US" sz="2000" dirty="0"/>
              <a:t>LIMIT)</a:t>
            </a:r>
            <a:r>
              <a:rPr lang="ru-RU" sz="2000" dirty="0"/>
              <a:t>.</a:t>
            </a:r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F8EBC49F-EC90-7D80-C3D9-8DC4499F3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E3F258C-0170-70C7-EDC6-709A04A1D293}"/>
              </a:ext>
            </a:extLst>
          </p:cNvPr>
          <p:cNvSpPr/>
          <p:nvPr/>
        </p:nvSpPr>
        <p:spPr bwMode="auto">
          <a:xfrm>
            <a:off x="2057400" y="3761260"/>
            <a:ext cx="7086599" cy="2418562"/>
          </a:xfrm>
          <a:prstGeom prst="rect">
            <a:avLst/>
          </a:prstGeom>
          <a:solidFill>
            <a:srgbClr val="7CEB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0225"/>
            <a:r>
              <a:rPr lang="en-US" dirty="0"/>
              <a:t>SELECT </a:t>
            </a:r>
            <a:r>
              <a:rPr lang="ru-RU" b="0" i="1" dirty="0"/>
              <a:t>список элементов вывода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таблица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условия фильтрации данных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ORDER BY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список элементов сортировки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 записей 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8814C-A1FA-8DDF-BC84-9C90B4DA9E28}"/>
              </a:ext>
            </a:extLst>
          </p:cNvPr>
          <p:cNvSpPr txBox="1"/>
          <p:nvPr/>
        </p:nvSpPr>
        <p:spPr>
          <a:xfrm>
            <a:off x="1028700" y="5972177"/>
            <a:ext cx="7543800" cy="476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b="0" dirty="0"/>
              <a:t>У </a:t>
            </a:r>
            <a:r>
              <a:rPr lang="en-US" b="0" dirty="0"/>
              <a:t>Microsoft </a:t>
            </a:r>
            <a:r>
              <a:rPr lang="ru-RU" b="0" dirty="0"/>
              <a:t>вместо </a:t>
            </a:r>
            <a:r>
              <a:rPr lang="en-US" b="0" dirty="0"/>
              <a:t>LIMIT – TOP </a:t>
            </a:r>
            <a:r>
              <a:rPr lang="ru-RU" b="0" dirty="0"/>
              <a:t>после </a:t>
            </a:r>
            <a:r>
              <a:rPr lang="en-US" b="0" dirty="0"/>
              <a:t>SELECT</a:t>
            </a:r>
            <a:endParaRPr lang="ru-RU" b="0" dirty="0"/>
          </a:p>
        </p:txBody>
      </p:sp>
      <p:sp>
        <p:nvSpPr>
          <p:cNvPr id="2" name="5-конечная звезда 1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880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Возможные интерфейсы к СУБД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indent="-250825">
              <a:lnSpc>
                <a:spcPct val="107000"/>
              </a:lnSpc>
              <a:spcAft>
                <a:spcPts val="0"/>
              </a:spcAft>
            </a:pPr>
            <a:endParaRPr lang="ru-RU" sz="1800" b="1" dirty="0"/>
          </a:p>
          <a:p>
            <a:pPr indent="-250825">
              <a:lnSpc>
                <a:spcPct val="107000"/>
              </a:lnSpc>
              <a:spcAft>
                <a:spcPts val="0"/>
              </a:spcAft>
            </a:pPr>
            <a:r>
              <a:rPr lang="ru-RU" sz="2000" b="1" dirty="0"/>
              <a:t>Интерфейсы разных пользователей к СУБД</a:t>
            </a:r>
          </a:p>
          <a:p>
            <a:pPr marL="53975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Опосредованное взаимодействие с СУБД бизнес-пользователя через приложение, а инженера данных, аналитика и исследователя данных через инструменты анализа данных.</a:t>
            </a:r>
          </a:p>
          <a:p>
            <a:pPr marL="53975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Опосредованное взаимодействие с СУБД архитекторов и модельеров данных, разработчиков БД и приложений, администраторов БД и системных администраторов через инструментальные среды,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системные утилиты и языки программирования.</a:t>
            </a:r>
            <a:endParaRPr lang="en-US" sz="1800" dirty="0">
              <a:solidFill>
                <a:schemeClr val="tx1"/>
              </a:solidFill>
            </a:endParaRPr>
          </a:p>
          <a:p>
            <a:pPr lvl="0" indent="-250825">
              <a:lnSpc>
                <a:spcPct val="107000"/>
              </a:lnSpc>
              <a:spcAft>
                <a:spcPts val="0"/>
              </a:spcAft>
            </a:pPr>
            <a:r>
              <a:rPr lang="ru-RU" sz="2000" b="1" dirty="0"/>
              <a:t>Программные интерфейсы к СУБД</a:t>
            </a:r>
          </a:p>
          <a:p>
            <a:pPr marL="539750" lvl="1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Большое разнообразие интерфейсов, где часто применяются языки запросов, например, </a:t>
            </a:r>
            <a:r>
              <a:rPr lang="en-US" sz="1800" dirty="0">
                <a:solidFill>
                  <a:schemeClr val="tx1"/>
                </a:solidFill>
              </a:rPr>
              <a:t>SQL </a:t>
            </a:r>
            <a:r>
              <a:rPr lang="ru-RU" sz="1800" dirty="0">
                <a:solidFill>
                  <a:schemeClr val="tx1"/>
                </a:solidFill>
              </a:rPr>
              <a:t>для реляционных СУБД, в окружении языков и библиотек программирования.    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5" name="5-конечная звезда 4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614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3BD03-D0FB-8CD4-07FC-09BEDA17F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15C92B3F-C2CA-62C6-7A2E-56FA3EB9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Имена объектов и литералы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B07722AB-CDF2-7AD3-94A8-78E258D5F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8250"/>
            <a:ext cx="8610600" cy="5035550"/>
          </a:xfrm>
          <a:solidFill>
            <a:srgbClr val="FFFFFF"/>
          </a:solidFill>
        </p:spPr>
        <p:txBody>
          <a:bodyPr anchor="t"/>
          <a:lstStyle/>
          <a:p>
            <a:pPr marL="5461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54610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Имена объектов с пробелами: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[</a:t>
            </a:r>
            <a:r>
              <a:rPr lang="ru-RU" sz="2000" dirty="0">
                <a:solidFill>
                  <a:schemeClr val="tx1"/>
                </a:solidFill>
              </a:rPr>
              <a:t>название поля</a:t>
            </a:r>
            <a:r>
              <a:rPr lang="en-US" sz="2000" dirty="0">
                <a:solidFill>
                  <a:schemeClr val="tx1"/>
                </a:solidFill>
              </a:rPr>
              <a:t>]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MS Access, MS SQL Sever</a:t>
            </a:r>
            <a:endParaRPr lang="ru-RU" sz="2000" dirty="0">
              <a:solidFill>
                <a:schemeClr val="tx1"/>
              </a:solidFill>
            </a:endParaRP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schemeClr val="tx1"/>
                </a:solidFill>
              </a:rPr>
              <a:t>название поля</a:t>
            </a:r>
            <a:r>
              <a:rPr lang="en-US" sz="2000" dirty="0">
                <a:solidFill>
                  <a:schemeClr val="tx1"/>
                </a:solidFill>
              </a:rPr>
              <a:t>” –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MS SQL Sever</a:t>
            </a:r>
            <a:r>
              <a:rPr lang="ru-RU" sz="2000" dirty="0">
                <a:solidFill>
                  <a:schemeClr val="tx1"/>
                </a:solidFill>
              </a:rPr>
              <a:t> и другие СУБД</a:t>
            </a:r>
            <a:endParaRPr lang="en-US" sz="2000" dirty="0">
              <a:solidFill>
                <a:schemeClr val="tx1"/>
              </a:solidFill>
            </a:endParaRP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`</a:t>
            </a:r>
            <a:r>
              <a:rPr lang="ru-RU" sz="2000" dirty="0">
                <a:solidFill>
                  <a:schemeClr val="tx1"/>
                </a:solidFill>
              </a:rPr>
              <a:t>название поля</a:t>
            </a:r>
            <a:r>
              <a:rPr lang="en-US" sz="2000" dirty="0">
                <a:solidFill>
                  <a:schemeClr val="tx1"/>
                </a:solidFill>
              </a:rPr>
              <a:t>` – MySQL</a:t>
            </a:r>
            <a:endParaRPr lang="ru-RU" sz="2000" dirty="0">
              <a:solidFill>
                <a:schemeClr val="tx1"/>
              </a:solidFill>
            </a:endParaRPr>
          </a:p>
          <a:p>
            <a:pPr marL="546100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Строки текста: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“</a:t>
            </a:r>
            <a:r>
              <a:rPr lang="ru-RU" sz="2000" dirty="0">
                <a:solidFill>
                  <a:schemeClr val="tx1"/>
                </a:solidFill>
              </a:rPr>
              <a:t>строка текста</a:t>
            </a:r>
            <a:r>
              <a:rPr lang="en-US" sz="2000" dirty="0">
                <a:solidFill>
                  <a:schemeClr val="tx1"/>
                </a:solidFill>
              </a:rPr>
              <a:t>”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MS Access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‘</a:t>
            </a:r>
            <a:r>
              <a:rPr lang="ru-RU" sz="2000" dirty="0">
                <a:solidFill>
                  <a:schemeClr val="tx1"/>
                </a:solidFill>
              </a:rPr>
              <a:t>строка текста</a:t>
            </a:r>
            <a:r>
              <a:rPr lang="en-US" sz="2000" dirty="0">
                <a:solidFill>
                  <a:schemeClr val="tx1"/>
                </a:solidFill>
              </a:rPr>
              <a:t>’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ru-RU" sz="2000" dirty="0">
                <a:solidFill>
                  <a:schemeClr val="tx1"/>
                </a:solidFill>
              </a:rPr>
              <a:t>другие СУБД</a:t>
            </a:r>
          </a:p>
          <a:p>
            <a:pPr marL="54610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Числовые константы:</a:t>
            </a:r>
          </a:p>
          <a:p>
            <a:pPr marL="987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000" dirty="0">
                <a:solidFill>
                  <a:schemeClr val="tx1"/>
                </a:solidFill>
              </a:rPr>
              <a:t>3.14 – во всех СУБД</a:t>
            </a:r>
          </a:p>
          <a:p>
            <a:pPr marL="98742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ru-RU" sz="2000" dirty="0">
                <a:solidFill>
                  <a:schemeClr val="tx1"/>
                </a:solidFill>
              </a:rPr>
              <a:t>3,14 – </a:t>
            </a:r>
            <a:r>
              <a:rPr lang="en-US" sz="2000" dirty="0">
                <a:solidFill>
                  <a:schemeClr val="tx1"/>
                </a:solidFill>
              </a:rPr>
              <a:t>MS Access </a:t>
            </a:r>
            <a:r>
              <a:rPr lang="ru-RU" sz="2000" dirty="0">
                <a:solidFill>
                  <a:schemeClr val="tx1"/>
                </a:solidFill>
              </a:rPr>
              <a:t>при вводе и выводе для русской локали</a:t>
            </a:r>
          </a:p>
          <a:p>
            <a:pPr marL="54610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rPr lang="ru-RU" sz="2400" b="1" dirty="0">
                <a:solidFill>
                  <a:schemeClr val="tx2">
                    <a:lumMod val="50000"/>
                  </a:schemeClr>
                </a:solidFill>
              </a:rPr>
              <a:t>Константы даты и времени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#</a:t>
            </a:r>
            <a:r>
              <a:rPr lang="ru-RU" sz="2000" dirty="0" err="1">
                <a:solidFill>
                  <a:schemeClr val="tx1"/>
                </a:solidFill>
              </a:rPr>
              <a:t>дата_время</a:t>
            </a:r>
            <a:r>
              <a:rPr lang="en-US" sz="2000" dirty="0">
                <a:solidFill>
                  <a:schemeClr val="tx1"/>
                </a:solidFill>
              </a:rPr>
              <a:t>#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- MS Access 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2000" dirty="0">
                <a:solidFill>
                  <a:schemeClr val="tx1"/>
                </a:solidFill>
              </a:rPr>
              <a:t>‘</a:t>
            </a:r>
            <a:r>
              <a:rPr lang="ru-RU" sz="2000" dirty="0" err="1">
                <a:solidFill>
                  <a:schemeClr val="tx1"/>
                </a:solidFill>
              </a:rPr>
              <a:t>дата_время</a:t>
            </a:r>
            <a:r>
              <a:rPr lang="en-US" sz="2000" dirty="0">
                <a:solidFill>
                  <a:schemeClr val="tx1"/>
                </a:solidFill>
              </a:rPr>
              <a:t>‘</a:t>
            </a:r>
            <a:r>
              <a:rPr lang="ru-RU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– </a:t>
            </a:r>
            <a:r>
              <a:rPr lang="ru-RU" sz="2000" dirty="0">
                <a:solidFill>
                  <a:schemeClr val="tx1"/>
                </a:solidFill>
              </a:rPr>
              <a:t>в других СУБД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9E9C88AF-C37B-1243-5BC7-638532F20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271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A9DD-F6A7-5676-E5ED-6D3DCC67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07D4915-C1E4-CD7E-405D-2CD4F824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Элементы в списке вывода </a:t>
            </a:r>
            <a:r>
              <a:rPr lang="en-US" altLang="ru-RU" sz="3600" dirty="0">
                <a:latin typeface="+mn-lt"/>
              </a:rPr>
              <a:t>SELECT</a:t>
            </a:r>
            <a:r>
              <a:rPr lang="ru-RU" altLang="ru-RU" sz="3600" dirty="0">
                <a:latin typeface="+mn-lt"/>
              </a:rPr>
              <a:t> 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18034488-B2F0-30B2-56B4-B2D8E376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ctr"/>
          <a:lstStyle/>
          <a:p>
            <a:pPr marL="176213" lvl="0" indent="0">
              <a:buNone/>
            </a:pPr>
            <a:r>
              <a:rPr lang="ru-RU" sz="2400" dirty="0">
                <a:solidFill>
                  <a:schemeClr val="tx1"/>
                </a:solidFill>
              </a:rPr>
              <a:t>Кроме имён полей таблицы, в списках вывода </a:t>
            </a:r>
            <a:r>
              <a:rPr lang="en-US" sz="2400" dirty="0">
                <a:solidFill>
                  <a:schemeClr val="tx1"/>
                </a:solidFill>
              </a:rPr>
              <a:t>SELECT </a:t>
            </a:r>
            <a:r>
              <a:rPr lang="ru-RU" sz="2400" dirty="0">
                <a:solidFill>
                  <a:schemeClr val="tx1"/>
                </a:solidFill>
              </a:rPr>
              <a:t>используются разные </a:t>
            </a:r>
            <a:r>
              <a:rPr lang="ru-RU" sz="2400" i="1" dirty="0">
                <a:solidFill>
                  <a:schemeClr val="tx1"/>
                </a:solidFill>
              </a:rPr>
              <a:t>выражения</a:t>
            </a:r>
            <a:r>
              <a:rPr lang="ru-RU" sz="2400" dirty="0">
                <a:solidFill>
                  <a:schemeClr val="tx1"/>
                </a:solidFill>
              </a:rPr>
              <a:t>: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литералы (константы): числа, строки, даты и время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псевдонимы полей, выражений и параметров</a:t>
            </a:r>
          </a:p>
          <a:p>
            <a:pPr marL="900113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строковые выражения 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арифметические выражения</a:t>
            </a:r>
          </a:p>
          <a:p>
            <a:pPr marL="900113" indent="-354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логические выражения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выражения с датами 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выражения с временем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встроенные функции</a:t>
            </a: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ru-RU" sz="2400" dirty="0">
                <a:solidFill>
                  <a:schemeClr val="tx1"/>
                </a:solidFill>
              </a:rPr>
              <a:t>пользовательские функции </a:t>
            </a:r>
            <a:r>
              <a:rPr lang="en-US" sz="2400" dirty="0">
                <a:solidFill>
                  <a:schemeClr val="tx1"/>
                </a:solidFill>
              </a:rPr>
              <a:t>UDF</a:t>
            </a:r>
            <a:endParaRPr lang="ru-RU" sz="2400" dirty="0">
              <a:solidFill>
                <a:schemeClr val="tx1"/>
              </a:solidFill>
            </a:endParaRPr>
          </a:p>
          <a:p>
            <a:pPr marL="900113" lvl="0" indent="-35401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7C575B16-926A-C249-B933-D91E2CD9E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4878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Простые запросы </a:t>
            </a:r>
            <a:r>
              <a:rPr lang="en-US" altLang="ru-RU" sz="3600" dirty="0">
                <a:latin typeface="+mn-lt"/>
              </a:rPr>
              <a:t>SELECT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4187"/>
            <a:ext cx="8610600" cy="5035550"/>
          </a:xfrm>
          <a:solidFill>
            <a:srgbClr val="FFFFFF"/>
          </a:solidFill>
        </p:spPr>
        <p:txBody>
          <a:bodyPr anchor="t"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dirty="0">
              <a:solidFill>
                <a:schemeClr val="tx1"/>
              </a:solidFill>
            </a:endParaRPr>
          </a:p>
          <a:p>
            <a:pPr marL="72231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Запросы без таблиц 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Выражения 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Псевдонимы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Встроенные функции </a:t>
            </a:r>
          </a:p>
          <a:p>
            <a:pPr marL="722313" lvl="0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2000" b="1" dirty="0">
                <a:solidFill>
                  <a:schemeClr val="tx2">
                    <a:lumMod val="50000"/>
                  </a:schemeClr>
                </a:solidFill>
              </a:rPr>
              <a:t>Запросы из одной таблицы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Просмотр таблицы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Ограничение вывода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Выборка и переупорядочивание столбцов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Добавление вычисляемых полей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Встроенные функции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E3F258C-0170-70C7-EDC6-709A04A1D293}"/>
              </a:ext>
            </a:extLst>
          </p:cNvPr>
          <p:cNvSpPr/>
          <p:nvPr/>
        </p:nvSpPr>
        <p:spPr bwMode="auto">
          <a:xfrm>
            <a:off x="3047999" y="4495800"/>
            <a:ext cx="6095999" cy="1778000"/>
          </a:xfrm>
          <a:prstGeom prst="rect">
            <a:avLst/>
          </a:prstGeom>
          <a:solidFill>
            <a:srgbClr val="7CEB99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530225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SELECT </a:t>
            </a:r>
            <a:r>
              <a:rPr lang="ru-RU" b="0" i="1" dirty="0">
                <a:solidFill>
                  <a:schemeClr val="tx2">
                    <a:lumMod val="50000"/>
                  </a:schemeClr>
                </a:solidFill>
              </a:rPr>
              <a:t>список элементов вывода</a:t>
            </a: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таблица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ru-RU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5302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количество записей </a:t>
            </a:r>
            <a:endParaRPr lang="en-US" b="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5-конечная звезда 5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680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82E-24D7-D9FE-8250-640D1ADB7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19C6D6-4306-7792-8B69-C11A9DD1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Примеры простых запросов </a:t>
            </a:r>
            <a:r>
              <a:rPr lang="en-US" altLang="ru-RU" sz="3600" dirty="0">
                <a:latin typeface="+mn-lt"/>
              </a:rPr>
              <a:t>SELECT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56E507DF-0466-1F46-E6A4-08F64B1A6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5035550"/>
          </a:xfrm>
          <a:solidFill>
            <a:srgbClr val="FFFFFF"/>
          </a:solidFill>
        </p:spPr>
        <p:txBody>
          <a:bodyPr anchor="t"/>
          <a:lstStyle/>
          <a:p>
            <a:pPr marL="7143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400" b="1" dirty="0">
              <a:solidFill>
                <a:schemeClr val="tx2">
                  <a:lumMod val="50000"/>
                </a:schemeClr>
              </a:solidFill>
            </a:endParaRPr>
          </a:p>
          <a:p>
            <a:pPr marL="7143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Расчёт объёма цилиндра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Запрос для расчёта арифметического выражения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Запрос с параметрами </a:t>
            </a:r>
            <a:r>
              <a:rPr lang="ru-RU" sz="1800" dirty="0">
                <a:solidFill>
                  <a:schemeClr val="tx1"/>
                </a:solidFill>
              </a:rPr>
              <a:t>для расчёта</a:t>
            </a:r>
          </a:p>
          <a:p>
            <a:pPr marL="7143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Проверка кратности чисел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Запрос с условным выражением</a:t>
            </a:r>
            <a:endParaRPr lang="en-US" sz="1800" dirty="0">
              <a:solidFill>
                <a:schemeClr val="tx1"/>
              </a:solidFill>
            </a:endParaRP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Запрос даты</a:t>
            </a:r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и времени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Обращение к встроенным функциям</a:t>
            </a:r>
            <a:endParaRPr lang="en-US" sz="1800" dirty="0">
              <a:solidFill>
                <a:schemeClr val="tx1"/>
              </a:solidFill>
            </a:endParaRPr>
          </a:p>
          <a:p>
            <a:pPr marL="714375" inden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Просмотр таблицы сотрудников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Просмотр всех полей и записей таблицы</a:t>
            </a:r>
          </a:p>
          <a:p>
            <a:pPr marL="1071563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Ограниченный вывод записей таблицы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Запрос списка имён и фамилий сотрудников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Выборочный запрос полей и изменение порядка следования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Получение списка с ФИО сотрудников 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Запрос со строковым выражением (сцепление полей)</a:t>
            </a:r>
          </a:p>
          <a:p>
            <a:pPr marL="7143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tx2">
                    <a:lumMod val="50000"/>
                  </a:schemeClr>
                </a:solidFill>
              </a:rPr>
              <a:t>Запрос стажа работы (возраста) сотрудников</a:t>
            </a:r>
          </a:p>
          <a:p>
            <a:pPr marL="1071563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Запрос результатов выражения с датами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154C4833-AB74-F73B-13A4-8E3FFC6C81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98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0758-69DB-CE08-58F7-96AD4765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7DA071CB-8AF9-7377-71B7-E5097BDE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 для расчёта арифметического выражения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2A4B383-80ED-EEDC-0AA6-DE76709F5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EDE458-AC2B-2530-88F3-A3B57794A3DE}"/>
              </a:ext>
            </a:extLst>
          </p:cNvPr>
          <p:cNvSpPr txBox="1">
            <a:spLocks/>
          </p:cNvSpPr>
          <p:nvPr/>
        </p:nvSpPr>
        <p:spPr bwMode="gray">
          <a:xfrm>
            <a:off x="457201" y="1237056"/>
            <a:ext cx="8709204" cy="4935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800" b="0" kern="0" dirty="0">
                <a:solidFill>
                  <a:schemeClr val="tx1"/>
                </a:solidFill>
              </a:rPr>
              <a:t>SELECT </a:t>
            </a:r>
            <a:r>
              <a:rPr lang="ru-RU" sz="1800" b="0" kern="0" dirty="0">
                <a:solidFill>
                  <a:schemeClr val="tx1"/>
                </a:solidFill>
              </a:rPr>
              <a:t> 5.0 </a:t>
            </a:r>
            <a:r>
              <a:rPr lang="en-US" sz="1800" b="0" kern="0" dirty="0">
                <a:solidFill>
                  <a:schemeClr val="tx1"/>
                </a:solidFill>
              </a:rPr>
              <a:t>AS 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Радиус цилиндра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sz="1800" b="0" kern="0" dirty="0">
                <a:solidFill>
                  <a:schemeClr val="tx1"/>
                </a:solidFill>
              </a:rPr>
              <a:t>, 4.0 </a:t>
            </a:r>
            <a:r>
              <a:rPr lang="en-US" sz="1800" b="0" kern="0" dirty="0">
                <a:solidFill>
                  <a:schemeClr val="tx1"/>
                </a:solidFill>
              </a:rPr>
              <a:t>AS 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Высота цилиндра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sz="1800" b="0" kern="0" dirty="0">
                <a:solidFill>
                  <a:schemeClr val="tx1"/>
                </a:solidFill>
              </a:rPr>
              <a:t>,</a:t>
            </a:r>
          </a:p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3.1416*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Радиус цилиндра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]^2*[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Высота цилиндра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] </a:t>
            </a:r>
            <a:r>
              <a:rPr lang="ru-RU" sz="1800" b="0" kern="0" dirty="0">
                <a:solidFill>
                  <a:schemeClr val="tx1"/>
                </a:solidFill>
              </a:rPr>
              <a:t/>
            </a:r>
            <a:br>
              <a:rPr lang="ru-RU" sz="1800" b="0" kern="0" dirty="0">
                <a:solidFill>
                  <a:schemeClr val="tx1"/>
                </a:solidFill>
              </a:rPr>
            </a:br>
            <a:r>
              <a:rPr lang="en-US" sz="1800" b="0" kern="0" dirty="0">
                <a:solidFill>
                  <a:schemeClr val="tx1"/>
                </a:solidFill>
              </a:rPr>
              <a:t>AS 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Объём цилиндра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en-US" sz="1800" b="0" kern="0" dirty="0">
                <a:solidFill>
                  <a:schemeClr val="tx1"/>
                </a:solidFill>
              </a:rPr>
              <a:t>;</a:t>
            </a:r>
            <a:endParaRPr lang="ru-RU" sz="1800" b="0" kern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CDD50-E727-E899-B506-494C334A1F32}"/>
              </a:ext>
            </a:extLst>
          </p:cNvPr>
          <p:cNvSpPr txBox="1"/>
          <p:nvPr/>
        </p:nvSpPr>
        <p:spPr>
          <a:xfrm>
            <a:off x="3886200" y="4013558"/>
            <a:ext cx="5257800" cy="216674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>
              <a:lnSpc>
                <a:spcPct val="120000"/>
              </a:lnSpc>
            </a:pPr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без таблицы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Числовые литералы 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Арифметическое выражение</a:t>
            </a:r>
            <a:endParaRPr lang="ru-RU" sz="1400" dirty="0">
              <a:solidFill>
                <a:schemeClr val="bg2">
                  <a:lumMod val="75000"/>
                </a:schemeClr>
              </a:solidFill>
            </a:endParaRP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Псевдонимы для параметров запроса </a:t>
            </a: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 вычисленных выражений</a:t>
            </a:r>
          </a:p>
          <a:p>
            <a:pPr marL="722313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AS 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псевдоним </a:t>
            </a:r>
            <a:endParaRPr lang="en-US" sz="1400" b="0" i="1" dirty="0">
              <a:solidFill>
                <a:schemeClr val="bg2">
                  <a:lumMod val="75000"/>
                </a:schemeClr>
              </a:solidFill>
            </a:endParaRPr>
          </a:p>
          <a:p>
            <a:pPr marL="722313"/>
            <a:endParaRPr lang="ru-RU" sz="1000" b="0" i="1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354E2474-2FAF-2B65-AEC3-3DEB6EF4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13821"/>
          <a:stretch/>
        </p:blipFill>
        <p:spPr>
          <a:xfrm>
            <a:off x="430784" y="2047217"/>
            <a:ext cx="8709204" cy="141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63795" y="3447613"/>
            <a:ext cx="5276193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179388"/>
            <a:r>
              <a:rPr lang="ru-RU" sz="1600" dirty="0"/>
              <a:t>Обратите внимание на представление чисел 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dirty="0" smtClean="0"/>
              <a:t>в </a:t>
            </a:r>
            <a:r>
              <a:rPr lang="ru-RU" sz="1600" dirty="0"/>
              <a:t>выражении и в </a:t>
            </a:r>
            <a:r>
              <a:rPr lang="ru-RU" sz="1600" dirty="0" smtClean="0"/>
              <a:t>результате.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918555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0758-69DB-CE08-58F7-96AD4765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7DA071CB-8AF9-7377-71B7-E5097BDE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Запрос с параметрами </a:t>
            </a: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для расчёта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2A4B383-80ED-EEDC-0AA6-DE76709F5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EDE458-AC2B-2530-88F3-A3B57794A3DE}"/>
              </a:ext>
            </a:extLst>
          </p:cNvPr>
          <p:cNvSpPr txBox="1">
            <a:spLocks/>
          </p:cNvSpPr>
          <p:nvPr/>
        </p:nvSpPr>
        <p:spPr bwMode="gray">
          <a:xfrm>
            <a:off x="457201" y="1237056"/>
            <a:ext cx="8686800" cy="4935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kern="0" dirty="0">
                <a:solidFill>
                  <a:schemeClr val="tx1"/>
                </a:solidFill>
              </a:rPr>
              <a:t>SELECT </a:t>
            </a:r>
            <a:r>
              <a:rPr lang="en-US" sz="1800" b="0" kern="0" dirty="0">
                <a:solidFill>
                  <a:schemeClr val="tx2">
                    <a:lumMod val="50000"/>
                  </a:schemeClr>
                </a:solidFill>
              </a:rPr>
              <a:t>[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Радиус цилиндра], [Высота цилиндра], </a:t>
            </a:r>
            <a:r>
              <a:rPr lang="ru-RU" sz="1800" b="0" kern="0" dirty="0">
                <a:solidFill>
                  <a:schemeClr val="tx1"/>
                </a:solidFill>
              </a:rPr>
              <a:t/>
            </a:r>
            <a:br>
              <a:rPr lang="ru-RU" sz="1800" b="0" kern="0" dirty="0">
                <a:solidFill>
                  <a:schemeClr val="tx1"/>
                </a:solidFill>
              </a:rPr>
            </a:br>
            <a:r>
              <a:rPr lang="ru-RU" sz="1800" b="0" kern="0" dirty="0">
                <a:solidFill>
                  <a:schemeClr val="tx1"/>
                </a:solidFill>
              </a:rPr>
              <a:t>3.1416*[Радиус цилиндра]^2*[Высота цилиндра</a:t>
            </a:r>
            <a:r>
              <a:rPr lang="ru-RU" sz="1800" b="0" kern="0" dirty="0" smtClean="0">
                <a:solidFill>
                  <a:schemeClr val="tx1"/>
                </a:solidFill>
              </a:rPr>
              <a:t>] </a:t>
            </a:r>
            <a:br>
              <a:rPr lang="ru-RU" sz="1800" b="0" kern="0" dirty="0" smtClean="0">
                <a:solidFill>
                  <a:schemeClr val="tx1"/>
                </a:solidFill>
              </a:rPr>
            </a:br>
            <a:r>
              <a:rPr lang="en-US" sz="1800" b="0" kern="0" dirty="0" smtClean="0">
                <a:solidFill>
                  <a:schemeClr val="tx1"/>
                </a:solidFill>
              </a:rPr>
              <a:t>AS </a:t>
            </a:r>
            <a:r>
              <a:rPr lang="en-US" sz="1800" b="0" kern="0" dirty="0">
                <a:solidFill>
                  <a:schemeClr val="tx1"/>
                </a:solidFill>
              </a:rPr>
              <a:t>[</a:t>
            </a:r>
            <a:r>
              <a:rPr lang="ru-RU" sz="1800" b="0" kern="0" dirty="0">
                <a:solidFill>
                  <a:schemeClr val="tx1"/>
                </a:solidFill>
              </a:rPr>
              <a:t>Объём цилиндра];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045208"/>
            <a:ext cx="3733800" cy="18331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551" y="1975743"/>
            <a:ext cx="3421337" cy="18850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754831"/>
            <a:ext cx="8531349" cy="1381125"/>
          </a:xfrm>
          <a:prstGeom prst="rect">
            <a:avLst/>
          </a:prstGeom>
        </p:spPr>
      </p:pic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354E2474-2FAF-2B65-AEC3-3DEB6EF4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 bwMode="auto">
          <a:xfrm>
            <a:off x="3639312" y="4800600"/>
            <a:ext cx="5486400" cy="1371600"/>
          </a:xfrm>
          <a:prstGeom prst="rect">
            <a:avLst/>
          </a:prstGeom>
          <a:solidFill>
            <a:srgbClr val="86F2A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без таблицы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Псевдонимы для параметров и результата</a:t>
            </a: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Ввод параметров для расчёта</a:t>
            </a: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Арифметические 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выражения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173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0758-69DB-CE08-58F7-96AD4765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7DA071CB-8AF9-7377-71B7-E5097BDE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Запрос-проверка кратности числа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2A4B383-80ED-EEDC-0AA6-DE76709F5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EDE458-AC2B-2530-88F3-A3B57794A3DE}"/>
              </a:ext>
            </a:extLst>
          </p:cNvPr>
          <p:cNvSpPr txBox="1">
            <a:spLocks/>
          </p:cNvSpPr>
          <p:nvPr/>
        </p:nvSpPr>
        <p:spPr bwMode="gray">
          <a:xfrm>
            <a:off x="466344" y="1245161"/>
            <a:ext cx="8688166" cy="492703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kern="0" dirty="0">
                <a:solidFill>
                  <a:schemeClr val="tx1"/>
                </a:solidFill>
              </a:rPr>
              <a:t>SELECT 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Число, </a:t>
            </a:r>
            <a:r>
              <a:rPr lang="ru-RU" sz="1800" kern="0" dirty="0">
                <a:solidFill>
                  <a:schemeClr val="tx2">
                    <a:lumMod val="50000"/>
                  </a:schemeClr>
                </a:solidFill>
              </a:rPr>
              <a:t>IIF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(Число </a:t>
            </a:r>
            <a:r>
              <a:rPr lang="ru-RU" sz="1800" b="0" kern="0" dirty="0" err="1">
                <a:solidFill>
                  <a:schemeClr val="tx2">
                    <a:lumMod val="50000"/>
                  </a:schemeClr>
                </a:solidFill>
              </a:rPr>
              <a:t>mod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 10 = 0, "</a:t>
            </a:r>
            <a:r>
              <a:rPr lang="ru-RU" sz="1800" b="0" kern="0" dirty="0" err="1">
                <a:solidFill>
                  <a:schemeClr val="tx2">
                    <a:lumMod val="50000"/>
                  </a:schemeClr>
                </a:solidFill>
              </a:rPr>
              <a:t>Да","Нет</a:t>
            </a:r>
            <a:r>
              <a:rPr lang="ru-RU" sz="1800" b="0" kern="0" dirty="0">
                <a:solidFill>
                  <a:schemeClr val="tx2">
                    <a:lumMod val="50000"/>
                  </a:schemeClr>
                </a:solidFill>
              </a:rPr>
              <a:t>") </a:t>
            </a:r>
            <a:r>
              <a:rPr lang="ru-RU" sz="1800" b="0" kern="0" dirty="0" smtClean="0">
                <a:solidFill>
                  <a:schemeClr val="tx2">
                    <a:lumMod val="50000"/>
                  </a:schemeClr>
                </a:solidFill>
              </a:rPr>
              <a:t/>
            </a:r>
            <a:br>
              <a:rPr lang="ru-RU" sz="1800" b="0" kern="0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sz="1800" b="0" kern="0" dirty="0" smtClean="0">
                <a:solidFill>
                  <a:schemeClr val="tx1"/>
                </a:solidFill>
              </a:rPr>
              <a:t>AS </a:t>
            </a:r>
            <a:r>
              <a:rPr lang="ru-RU" sz="1800" b="0" kern="0" dirty="0">
                <a:solidFill>
                  <a:schemeClr val="tx1"/>
                </a:solidFill>
              </a:rPr>
              <a:t>[Кратно 10];</a:t>
            </a: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354E2474-2FAF-2B65-AEC3-3DEB6EF4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16" y="1984147"/>
            <a:ext cx="3290868" cy="17132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96" y="3646263"/>
            <a:ext cx="8676692" cy="1382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CDD50-E727-E899-B506-494C334A1F32}"/>
              </a:ext>
            </a:extLst>
          </p:cNvPr>
          <p:cNvSpPr txBox="1"/>
          <p:nvPr/>
        </p:nvSpPr>
        <p:spPr>
          <a:xfrm>
            <a:off x="3656408" y="4300918"/>
            <a:ext cx="5501150" cy="1871282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без таблицы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параметра как псевдонима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Остаток от деления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mod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Встроенная функция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Microsoft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722313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IIF 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условное выражение ЕСЛИ</a:t>
            </a:r>
          </a:p>
          <a:p>
            <a:pPr marL="722313"/>
            <a:endParaRPr lang="ru-RU" sz="1000" b="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147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90758-69DB-CE08-58F7-96AD47655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7DA071CB-8AF9-7377-71B7-E5097BDEA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 даты и времени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32A4B383-80ED-EEDC-0AA6-DE76709F5B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E7EDE458-AC2B-2530-88F3-A3B57794A3DE}"/>
              </a:ext>
            </a:extLst>
          </p:cNvPr>
          <p:cNvSpPr txBox="1">
            <a:spLocks/>
          </p:cNvSpPr>
          <p:nvPr/>
        </p:nvSpPr>
        <p:spPr bwMode="gray">
          <a:xfrm>
            <a:off x="457201" y="1237056"/>
            <a:ext cx="8656512" cy="493514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800" b="0" kern="0" dirty="0">
                <a:solidFill>
                  <a:schemeClr val="tx1"/>
                </a:solidFill>
              </a:rPr>
              <a:t>SELECT </a:t>
            </a:r>
            <a:r>
              <a:rPr lang="en-US" sz="1800" kern="0" dirty="0">
                <a:solidFill>
                  <a:schemeClr val="tx2">
                    <a:lumMod val="50000"/>
                  </a:schemeClr>
                </a:solidFill>
              </a:rPr>
              <a:t>Date()</a:t>
            </a:r>
            <a:r>
              <a:rPr lang="ru-RU" sz="1800" kern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kern="0" dirty="0">
                <a:solidFill>
                  <a:schemeClr val="tx1"/>
                </a:solidFill>
              </a:rPr>
              <a:t>AS </a:t>
            </a:r>
            <a:r>
              <a:rPr lang="ru-RU" sz="1800" b="0" kern="0" dirty="0">
                <a:solidFill>
                  <a:schemeClr val="tx1"/>
                </a:solidFill>
              </a:rPr>
              <a:t>Дата, </a:t>
            </a:r>
            <a:r>
              <a:rPr lang="en-US" sz="1800" kern="0" dirty="0">
                <a:solidFill>
                  <a:schemeClr val="tx2">
                    <a:lumMod val="50000"/>
                  </a:schemeClr>
                </a:solidFill>
              </a:rPr>
              <a:t>Time() </a:t>
            </a:r>
            <a:r>
              <a:rPr lang="en-US" sz="1800" b="0" kern="0" dirty="0">
                <a:solidFill>
                  <a:schemeClr val="tx1"/>
                </a:solidFill>
              </a:rPr>
              <a:t>AS </a:t>
            </a:r>
            <a:r>
              <a:rPr lang="ru-RU" sz="1800" b="0" kern="0" dirty="0">
                <a:solidFill>
                  <a:schemeClr val="tx1"/>
                </a:solidFill>
              </a:rPr>
              <a:t>Время;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CDD50-E727-E899-B506-494C334A1F32}"/>
              </a:ext>
            </a:extLst>
          </p:cNvPr>
          <p:cNvSpPr txBox="1"/>
          <p:nvPr/>
        </p:nvSpPr>
        <p:spPr>
          <a:xfrm>
            <a:off x="3642849" y="4573711"/>
            <a:ext cx="5501150" cy="1606594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>
              <a:lnSpc>
                <a:spcPct val="120000"/>
              </a:lnSpc>
            </a:pP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без таблицы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Встроенные функции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Microsoft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722313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Date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Time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текущие дата  и время</a:t>
            </a:r>
          </a:p>
          <a:p>
            <a:pPr marL="360363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Псевдонимы для результатов выражений</a:t>
            </a:r>
          </a:p>
          <a:p>
            <a:pPr marL="360363">
              <a:lnSpc>
                <a:spcPct val="120000"/>
              </a:lnSpc>
            </a:pPr>
            <a:endParaRPr lang="ru-RU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354E2474-2FAF-2B65-AEC3-3DEB6EF4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2241" r="29846" b="52941"/>
          <a:stretch/>
        </p:blipFill>
        <p:spPr>
          <a:xfrm>
            <a:off x="426912" y="2065505"/>
            <a:ext cx="8686801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47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Просмотр всей таблицы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 txBox="1">
            <a:spLocks/>
          </p:cNvSpPr>
          <p:nvPr/>
        </p:nvSpPr>
        <p:spPr bwMode="gray">
          <a:xfrm>
            <a:off x="457200" y="1229106"/>
            <a:ext cx="8610600" cy="491712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SELECT </a:t>
            </a:r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* 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FROM </a:t>
            </a:r>
            <a:r>
              <a:rPr lang="ru-RU" sz="1800" b="0" dirty="0">
                <a:solidFill>
                  <a:schemeClr val="tx1"/>
                </a:solidFill>
              </a:rPr>
              <a:t>СОТРУДНИКИ;</a:t>
            </a: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EBFF5976-DAD2-AE64-B361-85C049D3D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8686800" cy="25145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659194" y="4419600"/>
            <a:ext cx="5471650" cy="1726627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/>
            <a:r>
              <a:rPr lang="ru-RU" sz="1600" cap="small" dirty="0">
                <a:solidFill>
                  <a:schemeClr val="bg2">
                    <a:lumMod val="75000"/>
                  </a:schemeClr>
                </a:solidFill>
              </a:rPr>
              <a:t>… </a:t>
            </a:r>
            <a:r>
              <a:rPr lang="en-US" sz="1400" dirty="0"/>
              <a:t>FROM</a:t>
            </a:r>
            <a:r>
              <a:rPr lang="en-US" sz="1600" cap="small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b="0" cap="small" dirty="0">
                <a:solidFill>
                  <a:schemeClr val="bg2">
                    <a:lumMod val="75000"/>
                  </a:schemeClr>
                </a:solidFill>
              </a:rPr>
              <a:t>сотрудники;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Стандартная инструкция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</a:t>
            </a:r>
            <a:r>
              <a:rPr lang="ru-RU" sz="1400" dirty="0"/>
              <a:t> </a:t>
            </a:r>
            <a:r>
              <a:rPr lang="en-US" sz="1400" dirty="0"/>
              <a:t>* </a:t>
            </a:r>
            <a:r>
              <a:rPr lang="ru-RU" sz="1400" dirty="0"/>
              <a:t> </a:t>
            </a:r>
            <a:r>
              <a:rPr lang="en-US" sz="1400" dirty="0"/>
              <a:t>FROM </a:t>
            </a:r>
            <a:r>
              <a:rPr lang="ru-RU" sz="1400" b="0" i="1" dirty="0"/>
              <a:t>таблица</a:t>
            </a:r>
            <a:r>
              <a:rPr lang="ru-RU" sz="1400" dirty="0"/>
              <a:t>;</a:t>
            </a:r>
            <a:r>
              <a:rPr lang="ru-RU" sz="1400" b="0" i="1" dirty="0"/>
              <a:t> </a:t>
            </a:r>
          </a:p>
          <a:p>
            <a:pPr marL="35718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Вывод всех полей и записей таблицы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b="0" dirty="0"/>
          </a:p>
        </p:txBody>
      </p:sp>
    </p:spTree>
    <p:extLst>
      <p:ext uri="{BB962C8B-B14F-4D97-AF65-F5344CB8AC3E}">
        <p14:creationId xmlns:p14="http://schemas.microsoft.com/office/powerpoint/2010/main" val="30655195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6AD8-77C5-2CA1-2DDB-05E1A184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3807FF91-66CF-6BC7-ADD3-9F8155CD9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solidFill>
                  <a:schemeClr val="tx2">
                    <a:lumMod val="50000"/>
                  </a:schemeClr>
                </a:solidFill>
              </a:rPr>
              <a:t>Ограниченный вывод записей таблицы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5D5DD1CD-360F-7FB4-05A6-C107010D05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D24878A-464E-39AA-3F87-7075A1088602}"/>
              </a:ext>
            </a:extLst>
          </p:cNvPr>
          <p:cNvSpPr txBox="1">
            <a:spLocks/>
          </p:cNvSpPr>
          <p:nvPr/>
        </p:nvSpPr>
        <p:spPr bwMode="gray">
          <a:xfrm>
            <a:off x="457200" y="1230810"/>
            <a:ext cx="8682788" cy="494139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SELECT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TOP 5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*</a:t>
            </a:r>
            <a:r>
              <a:rPr lang="en-US" sz="1800" b="0" dirty="0">
                <a:solidFill>
                  <a:schemeClr val="tx1"/>
                </a:solidFill>
              </a:rPr>
              <a:t> 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FROM</a:t>
            </a:r>
            <a:r>
              <a:rPr lang="en-US" sz="1800" b="0" dirty="0">
                <a:solidFill>
                  <a:schemeClr val="tx1"/>
                </a:solidFill>
              </a:rPr>
              <a:t> </a:t>
            </a:r>
            <a:r>
              <a:rPr lang="ru-RU" sz="1800" b="0" dirty="0">
                <a:solidFill>
                  <a:schemeClr val="tx1"/>
                </a:solidFill>
              </a:rPr>
              <a:t>СОТРУДНИКИ;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709BC-0791-8852-F57E-58BC7A0B1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29968"/>
            <a:ext cx="8741979" cy="22372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6628C2-B91B-0808-62DC-C2AA1EF8D612}"/>
              </a:ext>
            </a:extLst>
          </p:cNvPr>
          <p:cNvSpPr txBox="1"/>
          <p:nvPr/>
        </p:nvSpPr>
        <p:spPr>
          <a:xfrm>
            <a:off x="3645846" y="4731026"/>
            <a:ext cx="5525586" cy="1465016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Стандартная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инструкция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SQL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SELECT </a:t>
            </a:r>
            <a:r>
              <a:rPr lang="ru-RU" sz="1400" dirty="0"/>
              <a:t> </a:t>
            </a:r>
            <a:r>
              <a:rPr lang="en-US" sz="1400" dirty="0"/>
              <a:t>* </a:t>
            </a:r>
            <a:r>
              <a:rPr lang="ru-RU" sz="1400" dirty="0"/>
              <a:t> </a:t>
            </a:r>
            <a:r>
              <a:rPr lang="en-US" sz="1400" dirty="0"/>
              <a:t>FROM </a:t>
            </a:r>
            <a:r>
              <a:rPr lang="ru-RU" sz="1400" b="0" i="1" dirty="0"/>
              <a:t>таблица </a:t>
            </a:r>
            <a:r>
              <a:rPr lang="en-US" sz="1400" dirty="0"/>
              <a:t>LIMIT </a:t>
            </a:r>
            <a:r>
              <a:rPr lang="ru-RU" sz="1400" b="0" i="1" dirty="0" err="1"/>
              <a:t>число_записей</a:t>
            </a:r>
            <a:r>
              <a:rPr lang="ru-RU" sz="1400" dirty="0"/>
              <a:t>;</a:t>
            </a:r>
          </a:p>
          <a:p>
            <a:pPr marL="3571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Вывод нескольких записей</a:t>
            </a:r>
          </a:p>
          <a:p>
            <a:pPr marL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</a:t>
            </a:r>
            <a:endParaRPr lang="ru-RU" sz="14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E00D33D9-0328-E804-25A5-05A94EA7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614401" y="4053397"/>
            <a:ext cx="5525587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7305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Нестандартная инструкция у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Microsoft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2730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SELECT </a:t>
            </a:r>
            <a:r>
              <a:rPr lang="en-US" sz="1600" dirty="0">
                <a:solidFill>
                  <a:srgbClr val="C20000"/>
                </a:solidFill>
              </a:rPr>
              <a:t>TOP </a:t>
            </a:r>
            <a:r>
              <a:rPr lang="ru-RU" sz="1600" b="0" i="1" dirty="0" err="1">
                <a:solidFill>
                  <a:srgbClr val="C20000"/>
                </a:solidFill>
              </a:rPr>
              <a:t>число_записей</a:t>
            </a:r>
            <a:r>
              <a:rPr lang="ru-RU" sz="1600" b="0" dirty="0">
                <a:solidFill>
                  <a:srgbClr val="C20000"/>
                </a:solidFill>
              </a:rPr>
              <a:t>  </a:t>
            </a:r>
            <a:r>
              <a:rPr lang="ru-RU" sz="1600" b="0" dirty="0"/>
              <a:t>*  </a:t>
            </a:r>
            <a:r>
              <a:rPr lang="en-US" sz="1600" dirty="0"/>
              <a:t>FROM</a:t>
            </a:r>
            <a:r>
              <a:rPr lang="en-US" sz="1600" b="0" dirty="0"/>
              <a:t> </a:t>
            </a:r>
            <a:r>
              <a:rPr lang="ru-RU" sz="1600" b="0" i="1" dirty="0"/>
              <a:t>таблица</a:t>
            </a:r>
            <a:r>
              <a:rPr lang="ru-RU" sz="1600" b="0" dirty="0"/>
              <a:t>;</a:t>
            </a:r>
            <a:endParaRPr 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680214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457199" y="1237394"/>
            <a:ext cx="8686799" cy="49348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Интерфейсы разных категорий пользователей к СУ</a:t>
            </a:r>
            <a:r>
              <a:rPr lang="ru-RU" altLang="ru-RU" dirty="0">
                <a:latin typeface="+mn-lt"/>
              </a:rPr>
              <a:t>БД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803198" y="2036950"/>
            <a:ext cx="2302590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СУБД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904020" y="3306340"/>
            <a:ext cx="1273323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Данные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1750590" y="3296340"/>
            <a:ext cx="1175414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660791" y="1814075"/>
            <a:ext cx="2670016" cy="25864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740234" y="1672537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803197" y="2992010"/>
            <a:ext cx="2302591" cy="125473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1079417" y="2820291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2416056" y="2831564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5301" y="2992011"/>
            <a:ext cx="72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БД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925579" y="1814075"/>
            <a:ext cx="2289560" cy="11492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4105429" y="1674144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  <p:pic>
        <p:nvPicPr>
          <p:cNvPr id="36" name="Рисунок 35" descr="Мужчина и женщина">
            <a:extLst>
              <a:ext uri="{FF2B5EF4-FFF2-40B4-BE49-F238E27FC236}">
                <a16:creationId xmlns:a16="http://schemas.microsoft.com/office/drawing/2014/main" id="{F935FA40-A739-2DA1-E4E1-B4DB7E29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20785" y="2276909"/>
            <a:ext cx="652638" cy="652638"/>
          </a:xfrm>
          <a:prstGeom prst="rect">
            <a:avLst/>
          </a:prstGeom>
        </p:spPr>
      </p:pic>
      <p:pic>
        <p:nvPicPr>
          <p:cNvPr id="37" name="Рисунок 36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42868" y="4678226"/>
            <a:ext cx="652638" cy="6526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280815-50C5-9BFC-0823-AE8B3D4343BF}"/>
              </a:ext>
            </a:extLst>
          </p:cNvPr>
          <p:cNvSpPr txBox="1"/>
          <p:nvPr/>
        </p:nvSpPr>
        <p:spPr>
          <a:xfrm>
            <a:off x="6927652" y="1741378"/>
            <a:ext cx="200772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Бизнес-пользователи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Аналитики данных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Исследователи данных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558048" y="4596133"/>
            <a:ext cx="2034113" cy="6832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Инженеры по данным</a:t>
            </a:r>
          </a:p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Администраторы БД</a:t>
            </a:r>
            <a:b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Системные администраторы</a:t>
            </a:r>
          </a:p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  <a:latin typeface="Arial Narrow" panose="020B0606020202030204" pitchFamily="34" charset="0"/>
              </a:rPr>
              <a:t>Инженеры по эксплуатации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3782966" y="2029100"/>
            <a:ext cx="2289560" cy="109430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5726570" y="2178822"/>
            <a:ext cx="1055230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4188905" y="2218423"/>
            <a:ext cx="1537665" cy="76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Программа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6323493" y="3145899"/>
            <a:ext cx="24734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tx2">
                    <a:lumMod val="50000"/>
                  </a:schemeClr>
                </a:solidFill>
              </a:rPr>
              <a:t>Графический интерфейс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GUI</a:t>
            </a:r>
            <a:endParaRPr lang="ru-RU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меню</a:t>
            </a: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формы и запросы</a:t>
            </a: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диалоговые элементы</a:t>
            </a: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отчёты</a:t>
            </a: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формулы и функции</a:t>
            </a:r>
          </a:p>
          <a:p>
            <a:pPr marL="357188" lvl="0" indent="-17462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условия</a:t>
            </a:r>
          </a:p>
          <a:p>
            <a:pPr marL="92075">
              <a:spcBef>
                <a:spcPts val="0"/>
              </a:spcBef>
              <a:spcAft>
                <a:spcPts val="0"/>
              </a:spcAft>
            </a:pPr>
            <a:r>
              <a:rPr lang="ru-RU" sz="1200" dirty="0">
                <a:solidFill>
                  <a:schemeClr val="tx2">
                    <a:lumMod val="50000"/>
                  </a:schemeClr>
                </a:solidFill>
              </a:rPr>
              <a:t>Консольный интерфейс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CLI</a:t>
            </a:r>
            <a:endParaRPr lang="ru-RU" sz="1200" dirty="0">
              <a:solidFill>
                <a:schemeClr val="tx2">
                  <a:lumMod val="50000"/>
                </a:schemeClr>
              </a:solidFill>
            </a:endParaRPr>
          </a:p>
          <a:p>
            <a:pPr marL="357188" indent="-17462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команды и параметры </a:t>
            </a:r>
          </a:p>
          <a:p>
            <a:pPr marL="357188" indent="-17462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языки запросов</a:t>
            </a:r>
          </a:p>
          <a:p>
            <a:pPr marL="357188" indent="-17462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скрипты</a:t>
            </a:r>
          </a:p>
          <a:p>
            <a:pPr marL="357188" indent="-17462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языки конфигурации</a:t>
            </a: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3899580" y="4127911"/>
            <a:ext cx="2289560" cy="11492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3793246" y="4272068"/>
            <a:ext cx="2289560" cy="111903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4188905" y="4449304"/>
            <a:ext cx="1537665" cy="76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Служебные программы</a:t>
            </a:r>
          </a:p>
        </p:txBody>
      </p:sp>
      <p:sp>
        <p:nvSpPr>
          <p:cNvPr id="47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 rot="2681549">
            <a:off x="2736533" y="3407932"/>
            <a:ext cx="2449835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3168102" y="4563045"/>
            <a:ext cx="100233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3054307" y="2173635"/>
            <a:ext cx="1128886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21686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Выборочный запрос полей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 изменение порядка следования</a:t>
            </a:r>
            <a:endParaRPr lang="ru-RU" altLang="ru-RU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29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 txBox="1">
            <a:spLocks/>
          </p:cNvSpPr>
          <p:nvPr/>
        </p:nvSpPr>
        <p:spPr bwMode="gray">
          <a:xfrm>
            <a:off x="457200" y="1238250"/>
            <a:ext cx="8682788" cy="4933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SELECT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Имя, Фамилия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1"/>
                </a:solidFill>
              </a:rPr>
              <a:t>FROM </a:t>
            </a:r>
            <a:r>
              <a:rPr lang="ru-RU" sz="1800" b="0" dirty="0">
                <a:solidFill>
                  <a:schemeClr val="tx1"/>
                </a:solidFill>
              </a:rPr>
              <a:t>СОТРУДНИКИ;</a:t>
            </a:r>
            <a:endParaRPr lang="ru-RU" sz="1800" b="0" kern="0" dirty="0">
              <a:solidFill>
                <a:schemeClr val="tx1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7531"/>
          <a:stretch/>
        </p:blipFill>
        <p:spPr>
          <a:xfrm>
            <a:off x="457200" y="1905000"/>
            <a:ext cx="8686800" cy="419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3588" y="4849516"/>
            <a:ext cx="5486400" cy="1329595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Выборочный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полей </a:t>
            </a:r>
            <a:br>
              <a:rPr lang="ru-RU" sz="16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 изменение их порядка следования</a:t>
            </a:r>
            <a:endParaRPr lang="en-US" sz="1400" b="0" dirty="0"/>
          </a:p>
          <a:p>
            <a:pPr marL="539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dirty="0"/>
              <a:t> </a:t>
            </a:r>
            <a:endParaRPr lang="ru-RU" sz="14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D6C3086F-61FD-1795-D32E-1AD52BDED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763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4500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 со строковым выражением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30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 txBox="1">
            <a:spLocks/>
          </p:cNvSpPr>
          <p:nvPr/>
        </p:nvSpPr>
        <p:spPr bwMode="gray">
          <a:xfrm>
            <a:off x="457200" y="1238250"/>
            <a:ext cx="8694821" cy="4933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0" dirty="0">
                <a:solidFill>
                  <a:schemeClr val="tx1"/>
                </a:solidFill>
              </a:rPr>
              <a:t>SELECT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Фамилия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” ”+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Имя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” “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+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 Отчество</a:t>
            </a:r>
            <a:r>
              <a:rPr lang="en-US" sz="1800" b="0" dirty="0">
                <a:solidFill>
                  <a:schemeClr val="tx2">
                    <a:lumMod val="50000"/>
                  </a:schemeClr>
                </a:solidFill>
              </a:rPr>
              <a:t> AS </a:t>
            </a:r>
            <a:r>
              <a:rPr lang="ru-RU" sz="1800" b="0" dirty="0">
                <a:solidFill>
                  <a:schemeClr val="tx2">
                    <a:lumMod val="50000"/>
                  </a:schemeClr>
                </a:solidFill>
              </a:rPr>
              <a:t>ФИО </a:t>
            </a:r>
            <a:r>
              <a:rPr lang="ru-RU" sz="1800" b="0" dirty="0">
                <a:solidFill>
                  <a:schemeClr val="tx1"/>
                </a:solidFill>
              </a:rPr>
              <a:t/>
            </a:r>
            <a:br>
              <a:rPr lang="ru-RU" sz="1800" b="0" dirty="0">
                <a:solidFill>
                  <a:schemeClr val="tx1"/>
                </a:solidFill>
              </a:rPr>
            </a:br>
            <a:r>
              <a:rPr lang="en-US" sz="1800" b="0" dirty="0">
                <a:solidFill>
                  <a:schemeClr val="tx1"/>
                </a:solidFill>
              </a:rPr>
              <a:t>FROM </a:t>
            </a:r>
            <a:r>
              <a:rPr lang="ru-RU" sz="1800" b="0" dirty="0">
                <a:solidFill>
                  <a:schemeClr val="tx1"/>
                </a:solidFill>
              </a:rPr>
              <a:t>СОТРУДНИКИ;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08" y="2033831"/>
            <a:ext cx="8682629" cy="381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97649" y="4534829"/>
            <a:ext cx="5329988" cy="1637371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endParaRPr lang="en-US" sz="1000" dirty="0">
              <a:solidFill>
                <a:schemeClr val="bg2">
                  <a:lumMod val="75000"/>
                </a:schemeClr>
              </a:solidFill>
            </a:endParaRPr>
          </a:p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Формирование строкового выражения: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539750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сцепление полей Фамилия, Имя, Отчество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Псевдоним для результата выражения</a:t>
            </a:r>
          </a:p>
          <a:p>
            <a:pPr marL="357188">
              <a:lnSpc>
                <a:spcPct val="120000"/>
              </a:lnSpc>
            </a:pPr>
            <a:r>
              <a:rPr lang="en-US" sz="1400" b="0" dirty="0" smtClean="0"/>
              <a:t> </a:t>
            </a:r>
            <a:endParaRPr lang="ru-RU" sz="1400" b="0" dirty="0"/>
          </a:p>
        </p:txBody>
      </p:sp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39942EED-8634-85C5-6945-3BE5DA377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3922" y="6179111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Сделайте сами запрос Фамилия и инициалы – функция  </a:t>
            </a:r>
            <a:r>
              <a:rPr lang="en-US" sz="1800" dirty="0">
                <a:solidFill>
                  <a:schemeClr val="tx2">
                    <a:lumMod val="50000"/>
                  </a:schemeClr>
                </a:solidFill>
              </a:rPr>
              <a:t>Left</a:t>
            </a:r>
            <a:endParaRPr lang="ru-RU" sz="1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413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 результатов выражения с датами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31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 txBox="1">
            <a:spLocks/>
          </p:cNvSpPr>
          <p:nvPr/>
        </p:nvSpPr>
        <p:spPr bwMode="gray">
          <a:xfrm>
            <a:off x="457200" y="1238250"/>
            <a:ext cx="8733502" cy="49339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dirty="0">
                <a:solidFill>
                  <a:schemeClr val="tx1"/>
                </a:solidFill>
              </a:rPr>
              <a:t>SELECT </a:t>
            </a:r>
            <a:r>
              <a:rPr lang="ru-RU" sz="1600" b="0" dirty="0">
                <a:solidFill>
                  <a:schemeClr val="tx1"/>
                </a:solidFill>
              </a:rPr>
              <a:t>Фамилия, Имя, Отчество, </a:t>
            </a:r>
            <a:r>
              <a:rPr lang="en-US" sz="1600" b="0" dirty="0" smtClean="0">
                <a:solidFill>
                  <a:schemeClr val="tx1"/>
                </a:solidFill>
              </a:rPr>
              <a:t> </a:t>
            </a: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schemeClr val="tx2">
                    <a:lumMod val="50000"/>
                  </a:schemeClr>
                </a:solidFill>
              </a:rPr>
              <a:t>DateDiff</a:t>
            </a:r>
            <a:r>
              <a:rPr lang="en-US" sz="1600" b="0" dirty="0" smtClean="0">
                <a:solidFill>
                  <a:schemeClr val="tx2">
                    <a:lumMod val="50000"/>
                  </a:schemeClr>
                </a:solidFill>
              </a:rPr>
              <a:t>(“</a:t>
            </a:r>
            <a:r>
              <a:rPr lang="en-US" sz="1600" b="0" dirty="0" err="1" smtClean="0">
                <a:solidFill>
                  <a:schemeClr val="tx2">
                    <a:lumMod val="50000"/>
                  </a:schemeClr>
                </a:solidFill>
              </a:rPr>
              <a:t>yyyy</a:t>
            </a:r>
            <a:r>
              <a:rPr lang="en-US" sz="1600" b="0" dirty="0" smtClean="0">
                <a:solidFill>
                  <a:schemeClr val="tx2">
                    <a:lumMod val="50000"/>
                  </a:schemeClr>
                </a:solidFill>
              </a:rPr>
              <a:t>”, [</a:t>
            </a:r>
            <a:r>
              <a:rPr lang="ru-RU" sz="1600" b="0" dirty="0" smtClean="0">
                <a:solidFill>
                  <a:schemeClr val="tx2">
                    <a:lumMod val="50000"/>
                  </a:schemeClr>
                </a:solidFill>
              </a:rPr>
              <a:t>Дата приёма</a:t>
            </a:r>
            <a:r>
              <a:rPr lang="en-US" sz="1600" b="0" dirty="0" smtClean="0">
                <a:solidFill>
                  <a:schemeClr val="tx2">
                    <a:lumMod val="50000"/>
                  </a:schemeClr>
                </a:solidFill>
              </a:rPr>
              <a:t>]</a:t>
            </a:r>
            <a:r>
              <a:rPr lang="ru-RU" sz="1600" b="0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r>
              <a:rPr lang="en-US" sz="1600" dirty="0" smtClean="0">
                <a:solidFill>
                  <a:schemeClr val="tx2">
                    <a:lumMod val="50000"/>
                  </a:schemeClr>
                </a:solidFill>
              </a:rPr>
              <a:t>Now</a:t>
            </a:r>
            <a:r>
              <a:rPr lang="en-US" sz="1600" b="0" dirty="0" smtClean="0">
                <a:solidFill>
                  <a:schemeClr val="tx2">
                    <a:lumMod val="50000"/>
                  </a:schemeClr>
                </a:solidFill>
              </a:rPr>
              <a:t>) AS </a:t>
            </a:r>
            <a:r>
              <a:rPr lang="ru-RU" sz="1600" b="0" dirty="0" smtClean="0">
                <a:solidFill>
                  <a:schemeClr val="tx2">
                    <a:lumMod val="50000"/>
                  </a:schemeClr>
                </a:solidFill>
              </a:rPr>
              <a:t>Стаж </a:t>
            </a:r>
            <a:r>
              <a:rPr lang="ru-RU" sz="1600" b="0" dirty="0" smtClean="0">
                <a:solidFill>
                  <a:schemeClr val="tx1"/>
                </a:solidFill>
              </a:rPr>
              <a:t/>
            </a:r>
            <a:br>
              <a:rPr lang="ru-RU" sz="1600" b="0" dirty="0" smtClean="0">
                <a:solidFill>
                  <a:schemeClr val="tx1"/>
                </a:solidFill>
              </a:rPr>
            </a:br>
            <a:r>
              <a:rPr lang="en-US" sz="1600" b="0" dirty="0" smtClean="0">
                <a:solidFill>
                  <a:schemeClr val="tx1"/>
                </a:solidFill>
              </a:rPr>
              <a:t>FROM </a:t>
            </a:r>
            <a:r>
              <a:rPr lang="ru-RU" sz="1600" b="0" dirty="0" smtClean="0">
                <a:solidFill>
                  <a:schemeClr val="tx1"/>
                </a:solidFill>
              </a:rPr>
              <a:t>СОТРУДНИКИ;</a:t>
            </a:r>
            <a:endParaRPr lang="ru-RU" sz="1600" b="0" dirty="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" y="2057400"/>
            <a:ext cx="5029200" cy="28079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52580" y="4944074"/>
            <a:ext cx="5438122" cy="1224951"/>
          </a:xfrm>
          <a:prstGeom prst="rect">
            <a:avLst/>
          </a:prstGeom>
          <a:solidFill>
            <a:srgbClr val="86F2A1"/>
          </a:solidFill>
        </p:spPr>
        <p:txBody>
          <a:bodyPr wrap="square" rtlCol="0">
            <a:spAutoFit/>
          </a:bodyPr>
          <a:lstStyle/>
          <a:p>
            <a:pPr marL="357188"/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данных из одной таблицы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57188">
              <a:lnSpc>
                <a:spcPct val="120000"/>
              </a:lnSpc>
            </a:pP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Формирование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выражения с датами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539750">
              <a:lnSpc>
                <a:spcPct val="120000"/>
              </a:lnSpc>
            </a:pPr>
            <a:r>
              <a:rPr lang="ru-RU" sz="1600" b="0" dirty="0">
                <a:solidFill>
                  <a:schemeClr val="bg2">
                    <a:lumMod val="75000"/>
                  </a:schemeClr>
                </a:solidFill>
              </a:rPr>
              <a:t>функция </a:t>
            </a:r>
            <a:r>
              <a:rPr lang="en-US" sz="1600" dirty="0" err="1">
                <a:solidFill>
                  <a:schemeClr val="bg2">
                    <a:lumMod val="75000"/>
                  </a:schemeClr>
                </a:solidFill>
              </a:rPr>
              <a:t>DateDiff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, Now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Использование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псевдонима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 smtClean="0">
                <a:solidFill>
                  <a:schemeClr val="bg2">
                    <a:lumMod val="75000"/>
                  </a:schemeClr>
                </a:solidFill>
              </a:rPr>
              <a:t>для Стажа</a:t>
            </a:r>
            <a:endParaRPr lang="ru-RU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6169025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solidFill>
                  <a:schemeClr val="tx2">
                    <a:lumMod val="50000"/>
                  </a:schemeClr>
                </a:solidFill>
              </a:rPr>
              <a:t>Сделайте сами запрос возраста сотрудников</a:t>
            </a:r>
          </a:p>
        </p:txBody>
      </p:sp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326EA8AD-9F38-9D61-BDE6-FA45DF0D4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16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06F54-6541-00A0-A6A1-38F13E3D5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09EFDB96-3C37-C89A-D490-A6C27DD8C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Строковые функции в запросах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00859084-1F4B-60C9-8B68-6020EDB72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8250"/>
            <a:ext cx="8610600" cy="50355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2000" b="1" dirty="0">
              <a:solidFill>
                <a:schemeClr val="tx2">
                  <a:lumMod val="50000"/>
                </a:schemeClr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Len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длина строки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Left, Right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строка, кол-во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r>
              <a:rPr lang="en-US" sz="18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выделение подстроки слева, справа</a:t>
            </a:r>
          </a:p>
          <a:p>
            <a:pPr marL="92075" lv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000" b="1" dirty="0"/>
              <a:t>Mid</a:t>
            </a:r>
            <a:r>
              <a:rPr lang="ru-RU" sz="1800" dirty="0">
                <a:solidFill>
                  <a:schemeClr val="tx1"/>
                </a:solidFill>
              </a:rPr>
              <a:t>(</a:t>
            </a:r>
            <a:r>
              <a:rPr lang="ru-RU" sz="1800" i="1" dirty="0">
                <a:solidFill>
                  <a:schemeClr val="tx1"/>
                </a:solidFill>
              </a:rPr>
              <a:t>строка, позиция, кол-во</a:t>
            </a:r>
            <a:r>
              <a:rPr lang="ru-RU" sz="1800" dirty="0">
                <a:solidFill>
                  <a:schemeClr val="tx1"/>
                </a:solidFill>
              </a:rPr>
              <a:t>)</a:t>
            </a:r>
            <a:r>
              <a:rPr lang="en-US" sz="1800" b="1" dirty="0"/>
              <a:t> </a:t>
            </a:r>
            <a:r>
              <a:rPr lang="ru-RU" sz="2000" b="1" dirty="0"/>
              <a:t/>
            </a:r>
            <a:br>
              <a:rPr lang="ru-RU" sz="2000" b="1" dirty="0"/>
            </a:br>
            <a:r>
              <a:rPr lang="ru-RU" sz="1800" dirty="0">
                <a:solidFill>
                  <a:schemeClr val="tx1"/>
                </a:solidFill>
              </a:rPr>
              <a:t>выделение подстроки 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Replace</a:t>
            </a:r>
            <a:r>
              <a:rPr lang="ru-RU" sz="20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замена подстроки в строке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LTrim</a:t>
            </a:r>
            <a:r>
              <a:rPr lang="en-US" sz="2000" b="1" dirty="0"/>
              <a:t>, </a:t>
            </a:r>
            <a:r>
              <a:rPr lang="en-US" sz="2000" b="1" dirty="0" err="1"/>
              <a:t>RTrim</a:t>
            </a:r>
            <a:r>
              <a:rPr lang="en-US" sz="2000" b="1" dirty="0"/>
              <a:t>, Trim</a:t>
            </a:r>
            <a:r>
              <a:rPr lang="ru-RU" sz="20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усечение пробелов слева, справа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или с обеим сторон</a:t>
            </a:r>
            <a:endParaRPr lang="en-US" sz="1800" dirty="0">
              <a:solidFill>
                <a:schemeClr val="tx1"/>
              </a:solidFill>
            </a:endParaRPr>
          </a:p>
          <a:p>
            <a:pPr marL="92075" indent="0">
              <a:buNone/>
            </a:pPr>
            <a:r>
              <a:rPr lang="en-US" sz="2000" b="1" dirty="0" err="1"/>
              <a:t>LCase</a:t>
            </a:r>
            <a:r>
              <a:rPr lang="en-US" sz="2000" b="1" dirty="0"/>
              <a:t>, </a:t>
            </a:r>
            <a:r>
              <a:rPr lang="en-US" sz="2000" b="1" dirty="0" err="1"/>
              <a:t>UCase</a:t>
            </a:r>
            <a:r>
              <a:rPr lang="ru-RU" sz="20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перевод символов в нижний или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в верхний регистр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buNone/>
            </a:pPr>
            <a:endParaRPr lang="ru-RU" sz="1800" dirty="0"/>
          </a:p>
          <a:p>
            <a:pPr marL="89535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800" dirty="0">
              <a:solidFill>
                <a:schemeClr val="tx1"/>
              </a:solidFill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D53A2A1-5BFC-9445-5E1B-00FBB25B8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32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373968-B729-79B0-4995-36C49BFD6CB0}"/>
              </a:ext>
            </a:extLst>
          </p:cNvPr>
          <p:cNvSpPr txBox="1"/>
          <p:nvPr/>
        </p:nvSpPr>
        <p:spPr>
          <a:xfrm>
            <a:off x="4876799" y="1238250"/>
            <a:ext cx="4267199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spcBef>
                <a:spcPts val="0"/>
              </a:spcBef>
              <a:spcAft>
                <a:spcPts val="600"/>
              </a:spcAft>
            </a:pPr>
            <a:endParaRPr lang="ru-RU" dirty="0">
              <a:solidFill>
                <a:schemeClr val="tx2">
                  <a:lumMod val="50000"/>
                </a:schemeClr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Str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0" dirty="0"/>
              <a:t/>
            </a:r>
            <a:br>
              <a:rPr lang="ru-RU" sz="2000" b="0" dirty="0"/>
            </a:br>
            <a:r>
              <a:rPr lang="ru-RU" sz="2000" b="0" dirty="0"/>
              <a:t>перевод числа в строку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Split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/>
              <a:t>разделение строки по словам </a:t>
            </a:r>
            <a:br>
              <a:rPr lang="ru-RU" sz="1800" b="0" dirty="0"/>
            </a:br>
            <a:r>
              <a:rPr lang="ru-RU" sz="1800" b="0" dirty="0"/>
              <a:t>или по разделителю</a:t>
            </a:r>
            <a:endParaRPr lang="en-US" sz="1800" b="0" dirty="0"/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/>
              <a:t>форматирование значения</a:t>
            </a: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InStr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/>
              <a:t>определение позиции подстроки </a:t>
            </a:r>
            <a:br>
              <a:rPr lang="ru-RU" sz="1800" b="0" dirty="0"/>
            </a:br>
            <a:r>
              <a:rPr lang="ru-RU" sz="1800" b="0" dirty="0"/>
              <a:t>в строке</a:t>
            </a:r>
            <a:endParaRPr lang="en-US" sz="1800" b="0" dirty="0"/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C29325FF-14D5-0016-2927-9FF4219D3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86058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7AA8B-C6B8-D987-23B3-4344CDAFD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292197AE-F802-AC10-A3B3-1E2FBFE6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Функции даты и времени в запросах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D2AF22E2-D8FE-0DA1-FDE8-BAFDF59AE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38250"/>
            <a:ext cx="8610600" cy="5035550"/>
          </a:xfrm>
          <a:solidFill>
            <a:srgbClr val="FFFFFF"/>
          </a:solidFill>
        </p:spPr>
        <p:txBody>
          <a:bodyPr/>
          <a:lstStyle/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000" b="1" dirty="0">
              <a:solidFill>
                <a:schemeClr val="tx2">
                  <a:lumMod val="50000"/>
                </a:schemeClr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>
                <a:solidFill>
                  <a:schemeClr val="tx2">
                    <a:lumMod val="50000"/>
                  </a:schemeClr>
                </a:solidFill>
              </a:rPr>
              <a:t>Date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сегодняшняя дата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/>
              <a:t>Year, Month, Day, Weekday</a:t>
            </a:r>
            <a:r>
              <a:rPr lang="ru-RU" sz="20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определение номера года, месяца,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дня недели по дате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DateValue</a:t>
            </a:r>
            <a:r>
              <a:rPr lang="en-US" sz="2000" b="1" dirty="0"/>
              <a:t> </a:t>
            </a:r>
            <a:r>
              <a:rPr lang="ru-RU" sz="2000" b="1" dirty="0"/>
              <a:t> 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возвращает дату по строке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DateAdd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добавление интервала к дате</a:t>
            </a:r>
            <a:endParaRPr lang="en-US" sz="1800" dirty="0">
              <a:solidFill>
                <a:schemeClr val="tx1"/>
              </a:solidFill>
            </a:endParaRPr>
          </a:p>
          <a:p>
            <a:pPr marL="92075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b="1" dirty="0" err="1"/>
              <a:t>DateDiff</a:t>
            </a:r>
            <a:r>
              <a:rPr lang="ru-RU" sz="1800" dirty="0"/>
              <a:t/>
            </a:r>
            <a:br>
              <a:rPr lang="ru-RU" sz="1800" dirty="0"/>
            </a:br>
            <a:r>
              <a:rPr lang="ru-RU" sz="1800" dirty="0">
                <a:solidFill>
                  <a:schemeClr val="tx1"/>
                </a:solidFill>
              </a:rPr>
              <a:t>разность дат или времени в заданных </a:t>
            </a:r>
            <a:br>
              <a:rPr lang="ru-RU" sz="1800" dirty="0">
                <a:solidFill>
                  <a:schemeClr val="tx1"/>
                </a:solidFill>
              </a:rPr>
            </a:br>
            <a:r>
              <a:rPr lang="ru-RU" sz="1800" dirty="0">
                <a:solidFill>
                  <a:schemeClr val="tx1"/>
                </a:solidFill>
              </a:rPr>
              <a:t>интервалах</a:t>
            </a:r>
            <a:endParaRPr lang="en-US" sz="1800" dirty="0">
              <a:solidFill>
                <a:schemeClr val="tx1"/>
              </a:solidFill>
            </a:endParaRPr>
          </a:p>
          <a:p>
            <a:pPr marL="92075" lvl="0" indent="0">
              <a:buNone/>
            </a:pPr>
            <a:r>
              <a:rPr lang="en-US" sz="2000" b="1" dirty="0" err="1"/>
              <a:t>MonthName</a:t>
            </a:r>
            <a:r>
              <a:rPr lang="en-US" sz="2000" b="1" dirty="0"/>
              <a:t>, </a:t>
            </a:r>
            <a:r>
              <a:rPr lang="en-US" sz="2000" b="1" dirty="0" err="1"/>
              <a:t>WeekdayName</a:t>
            </a:r>
            <a:r>
              <a:rPr lang="en-US" sz="2000" b="1" dirty="0"/>
              <a:t> 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название месяца и дня недели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E427BB46-4915-D14C-4CBF-47DE06965D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72750-263F-BA10-AA8A-DBB9ACFF8C1F}"/>
              </a:ext>
            </a:extLst>
          </p:cNvPr>
          <p:cNvSpPr txBox="1"/>
          <p:nvPr/>
        </p:nvSpPr>
        <p:spPr>
          <a:xfrm>
            <a:off x="4876799" y="1238250"/>
            <a:ext cx="4267199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>
              <a:spcBef>
                <a:spcPts val="0"/>
              </a:spcBef>
              <a:spcAft>
                <a:spcPts val="0"/>
              </a:spcAft>
            </a:pPr>
            <a:endParaRPr lang="ru-RU" sz="1000" dirty="0">
              <a:solidFill>
                <a:schemeClr val="tx2">
                  <a:lumMod val="50000"/>
                </a:schemeClr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Time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2000" b="0" dirty="0"/>
              <a:t/>
            </a:r>
            <a:br>
              <a:rPr lang="ru-RU" sz="2000" b="0" dirty="0"/>
            </a:br>
            <a:r>
              <a:rPr lang="ru-RU" sz="2000" b="0" dirty="0"/>
              <a:t>текущее время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Hour, Minute, Second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/>
              <a:t>определение часов, минут и секунд по времени</a:t>
            </a:r>
            <a:endParaRPr lang="en-US" sz="1800" b="0" dirty="0"/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</a:rPr>
              <a:t>TimeValue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>
                <a:solidFill>
                  <a:schemeClr val="tx1"/>
                </a:solidFill>
              </a:rPr>
              <a:t>возвращает время по строке</a:t>
            </a:r>
            <a:endParaRPr lang="en-US" sz="1800" b="0" dirty="0">
              <a:solidFill>
                <a:schemeClr val="tx1"/>
              </a:solidFill>
            </a:endParaRPr>
          </a:p>
          <a:p>
            <a:pPr marL="92075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</a:rPr>
              <a:t>Format </a:t>
            </a:r>
            <a:r>
              <a:rPr lang="ru-RU" sz="1800" b="0" dirty="0"/>
              <a:t/>
            </a:r>
            <a:br>
              <a:rPr lang="ru-RU" sz="1800" b="0" dirty="0"/>
            </a:br>
            <a:r>
              <a:rPr lang="ru-RU" sz="1800" b="0" dirty="0"/>
              <a:t>форматирование значения даты </a:t>
            </a:r>
            <a:br>
              <a:rPr lang="ru-RU" sz="1800" b="0" dirty="0"/>
            </a:br>
            <a:r>
              <a:rPr lang="ru-RU" sz="1800" b="0" dirty="0"/>
              <a:t>и времени</a:t>
            </a:r>
          </a:p>
          <a:p>
            <a:pPr marL="92075"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ru-RU" sz="1800" b="0" dirty="0"/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9D79F2B2-211F-31B2-A932-B245B586F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76330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6ADE99-3C54-CC72-2FA4-74F50AA5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B55DF9BD-92FA-F411-AB2C-2FC67C13B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80000"/>
              </a:lnSpc>
            </a:pP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Запрос и форматирование даты </a:t>
            </a:r>
            <a:br>
              <a:rPr lang="ru-RU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dirty="0">
                <a:solidFill>
                  <a:schemeClr val="tx2">
                    <a:lumMod val="50000"/>
                  </a:schemeClr>
                </a:solidFill>
              </a:rPr>
              <a:t>и времени</a:t>
            </a:r>
            <a:r>
              <a:rPr lang="en-US" altLang="ru-RU" sz="3600" dirty="0">
                <a:latin typeface="+mn-lt"/>
              </a:rPr>
              <a:t>*</a:t>
            </a:r>
            <a:endParaRPr lang="ru-RU" altLang="ru-RU" sz="3600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62C6A8C5-68EC-6F9D-0581-4FC64F4975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1045229D-DFD8-1DB4-8404-9E2C4221DA21}"/>
              </a:ext>
            </a:extLst>
          </p:cNvPr>
          <p:cNvSpPr txBox="1">
            <a:spLocks/>
          </p:cNvSpPr>
          <p:nvPr/>
        </p:nvSpPr>
        <p:spPr bwMode="gray">
          <a:xfrm>
            <a:off x="457197" y="1245160"/>
            <a:ext cx="8642134" cy="492862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+mn-lt"/>
              </a:defRPr>
            </a:lvl9pPr>
          </a:lstStyle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kern="0" dirty="0">
                <a:solidFill>
                  <a:schemeClr val="tx1"/>
                </a:solidFill>
              </a:rPr>
              <a:t>SELECT “</a:t>
            </a:r>
            <a:r>
              <a:rPr lang="ru-RU" sz="1600" kern="0" dirty="0">
                <a:solidFill>
                  <a:schemeClr val="tx1"/>
                </a:solidFill>
              </a:rPr>
              <a:t>Сегодня </a:t>
            </a:r>
            <a:r>
              <a:rPr lang="en-US" sz="1600" kern="0" dirty="0">
                <a:solidFill>
                  <a:schemeClr val="tx1"/>
                </a:solidFill>
              </a:rPr>
              <a:t>“ + Format(Date(),”</a:t>
            </a:r>
            <a:r>
              <a:rPr lang="en-US" sz="1600" kern="0" dirty="0" err="1">
                <a:solidFill>
                  <a:schemeClr val="tx1"/>
                </a:solidFill>
              </a:rPr>
              <a:t>dd</a:t>
            </a:r>
            <a:r>
              <a:rPr lang="en-US" sz="1600" kern="0" dirty="0">
                <a:solidFill>
                  <a:schemeClr val="tx1"/>
                </a:solidFill>
              </a:rPr>
              <a:t> mmm </a:t>
            </a:r>
            <a:r>
              <a:rPr lang="en-US" sz="1600" kern="0" dirty="0" err="1">
                <a:solidFill>
                  <a:schemeClr val="tx1"/>
                </a:solidFill>
              </a:rPr>
              <a:t>yyyy</a:t>
            </a:r>
            <a:r>
              <a:rPr lang="en-US" sz="1600" kern="0" dirty="0">
                <a:solidFill>
                  <a:schemeClr val="tx1"/>
                </a:solidFill>
              </a:rPr>
              <a:t>”) + “ </a:t>
            </a:r>
            <a:r>
              <a:rPr lang="ru-RU" sz="1600" kern="0" dirty="0">
                <a:solidFill>
                  <a:schemeClr val="tx1"/>
                </a:solidFill>
              </a:rPr>
              <a:t>год, </a:t>
            </a:r>
            <a:r>
              <a:rPr lang="en-US" sz="1600" kern="0" dirty="0">
                <a:solidFill>
                  <a:schemeClr val="tx1"/>
                </a:solidFill>
              </a:rPr>
              <a:t>“ </a:t>
            </a:r>
          </a:p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sz="1600" kern="0" dirty="0">
                <a:solidFill>
                  <a:schemeClr val="tx1"/>
                </a:solidFill>
              </a:rPr>
              <a:t>+ </a:t>
            </a:r>
            <a:r>
              <a:rPr lang="en-US" sz="1600" kern="0" dirty="0" err="1">
                <a:solidFill>
                  <a:schemeClr val="tx1"/>
                </a:solidFill>
              </a:rPr>
              <a:t>WeekName</a:t>
            </a:r>
            <a:r>
              <a:rPr lang="en-US" sz="1600" kern="0" dirty="0">
                <a:solidFill>
                  <a:schemeClr val="tx1"/>
                </a:solidFill>
              </a:rPr>
              <a:t>(</a:t>
            </a:r>
            <a:r>
              <a:rPr lang="en-US" sz="1600" kern="0" dirty="0" err="1">
                <a:solidFill>
                  <a:schemeClr val="tx1"/>
                </a:solidFill>
              </a:rPr>
              <a:t>WeekDay</a:t>
            </a:r>
            <a:r>
              <a:rPr lang="en-US" sz="1600" kern="0" dirty="0">
                <a:solidFill>
                  <a:schemeClr val="tx1"/>
                </a:solidFill>
              </a:rPr>
              <a:t>(Date(),2)) + “, </a:t>
            </a:r>
            <a:r>
              <a:rPr lang="ru-RU" sz="1600" kern="0" dirty="0">
                <a:solidFill>
                  <a:schemeClr val="tx1"/>
                </a:solidFill>
              </a:rPr>
              <a:t>время: </a:t>
            </a:r>
            <a:r>
              <a:rPr lang="en-US" sz="1600" kern="0" dirty="0">
                <a:solidFill>
                  <a:schemeClr val="tx1"/>
                </a:solidFill>
              </a:rPr>
              <a:t>”</a:t>
            </a:r>
            <a:endParaRPr lang="ru-RU" sz="1600" kern="0" dirty="0">
              <a:solidFill>
                <a:schemeClr val="tx1"/>
              </a:solidFill>
            </a:endParaRPr>
          </a:p>
          <a:p>
            <a:pPr marL="92075" indent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sz="1600" kern="0" dirty="0">
                <a:solidFill>
                  <a:schemeClr val="tx1"/>
                </a:solidFill>
              </a:rPr>
              <a:t>+ </a:t>
            </a:r>
            <a:r>
              <a:rPr lang="en-US" sz="1600" kern="0" dirty="0">
                <a:solidFill>
                  <a:schemeClr val="tx1"/>
                </a:solidFill>
              </a:rPr>
              <a:t>Format(Time(),”</a:t>
            </a:r>
            <a:r>
              <a:rPr lang="en-US" sz="1600" kern="0" dirty="0" err="1">
                <a:solidFill>
                  <a:schemeClr val="tx1"/>
                </a:solidFill>
              </a:rPr>
              <a:t>hh:mm</a:t>
            </a:r>
            <a:r>
              <a:rPr lang="en-US" sz="1600" kern="0" dirty="0">
                <a:solidFill>
                  <a:schemeClr val="tx1"/>
                </a:solidFill>
              </a:rPr>
              <a:t>”) AS [</a:t>
            </a:r>
            <a:r>
              <a:rPr lang="ru-RU" sz="1600" kern="0" dirty="0">
                <a:solidFill>
                  <a:schemeClr val="tx1"/>
                </a:solidFill>
              </a:rPr>
              <a:t>Дата и время</a:t>
            </a:r>
            <a:r>
              <a:rPr lang="en-US" sz="1600" kern="0" dirty="0">
                <a:solidFill>
                  <a:schemeClr val="tx1"/>
                </a:solidFill>
              </a:rPr>
              <a:t>]</a:t>
            </a:r>
            <a:endParaRPr lang="ru-RU" sz="1600" kern="0" dirty="0">
              <a:solidFill>
                <a:schemeClr val="tx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/>
          <a:srcRect r="18611"/>
          <a:stretch/>
        </p:blipFill>
        <p:spPr>
          <a:xfrm>
            <a:off x="457197" y="2017830"/>
            <a:ext cx="8686803" cy="10809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18510" y="3089866"/>
            <a:ext cx="5501150" cy="3083921"/>
          </a:xfrm>
          <a:prstGeom prst="rect">
            <a:avLst/>
          </a:prstGeom>
          <a:solidFill>
            <a:srgbClr val="7CEB99"/>
          </a:solidFill>
        </p:spPr>
        <p:txBody>
          <a:bodyPr wrap="square" rtlCol="0">
            <a:spAutoFit/>
          </a:bodyPr>
          <a:lstStyle/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Запрос без таблицы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Вычисление выражения</a:t>
            </a:r>
          </a:p>
          <a:p>
            <a:pPr marL="539750">
              <a:lnSpc>
                <a:spcPct val="120000"/>
              </a:lnSpc>
            </a:pPr>
            <a:r>
              <a:rPr lang="ru-RU" sz="1400" dirty="0">
                <a:solidFill>
                  <a:schemeClr val="bg2">
                    <a:lumMod val="75000"/>
                  </a:schemeClr>
                </a:solidFill>
              </a:rPr>
              <a:t>+ 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сцепление строк текста</a:t>
            </a:r>
          </a:p>
          <a:p>
            <a:pPr marL="357188">
              <a:lnSpc>
                <a:spcPct val="120000"/>
              </a:lnSpc>
            </a:pP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Встроенные функции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 Microsoft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:</a:t>
            </a:r>
          </a:p>
          <a:p>
            <a:pPr marL="539750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Date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Time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–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текущие дата  и время</a:t>
            </a:r>
            <a:br>
              <a:rPr lang="ru-RU" sz="14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Weekday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дата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№ понедельника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) – № дня недели</a:t>
            </a:r>
          </a:p>
          <a:p>
            <a:pPr marL="539750">
              <a:lnSpc>
                <a:spcPct val="120000"/>
              </a:lnSpc>
            </a:pPr>
            <a:r>
              <a:rPr lang="en-US" sz="1400" dirty="0" err="1">
                <a:solidFill>
                  <a:schemeClr val="bg2">
                    <a:lumMod val="75000"/>
                  </a:schemeClr>
                </a:solidFill>
              </a:rPr>
              <a:t>WeekdayName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№ дня недели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) – 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название дня недели</a:t>
            </a:r>
          </a:p>
          <a:p>
            <a:pPr marL="539750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Format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выражение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формат</a:t>
            </a: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) – форматирование даты </a:t>
            </a:r>
            <a:r>
              <a:rPr lang="en-US" sz="1400" b="0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1400" b="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и времени</a:t>
            </a:r>
          </a:p>
          <a:p>
            <a:pPr marL="357188">
              <a:lnSpc>
                <a:spcPct val="120000"/>
              </a:lnSpc>
            </a:pPr>
            <a:r>
              <a:rPr lang="ru-RU" sz="1400" b="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ru-RU" sz="1600" dirty="0">
                <a:solidFill>
                  <a:schemeClr val="bg2">
                    <a:lumMod val="75000"/>
                  </a:schemeClr>
                </a:solidFill>
              </a:rPr>
              <a:t>Использование псевдонима:</a:t>
            </a:r>
          </a:p>
          <a:p>
            <a:pPr marL="539750">
              <a:lnSpc>
                <a:spcPct val="120000"/>
              </a:lnSpc>
            </a:pPr>
            <a:r>
              <a:rPr lang="en-US" sz="1400" dirty="0">
                <a:solidFill>
                  <a:schemeClr val="bg2">
                    <a:lumMod val="75000"/>
                  </a:schemeClr>
                </a:solidFill>
              </a:rPr>
              <a:t>AS </a:t>
            </a:r>
            <a:r>
              <a:rPr lang="ru-RU" sz="1400" b="0" i="1" dirty="0">
                <a:solidFill>
                  <a:schemeClr val="bg2">
                    <a:lumMod val="75000"/>
                  </a:schemeClr>
                </a:solidFill>
              </a:rPr>
              <a:t>псевдоним для выражения</a:t>
            </a:r>
          </a:p>
        </p:txBody>
      </p:sp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99653264-CA1A-D632-0B64-218911A55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008" y="1245161"/>
            <a:ext cx="1443980" cy="812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57754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44500" indent="0"/>
            <a:r>
              <a:rPr lang="ru-RU" altLang="ru-RU" sz="3600" dirty="0"/>
              <a:t>Терпения и удачи всем, кто </a:t>
            </a:r>
            <a:br>
              <a:rPr lang="ru-RU" altLang="ru-RU" sz="3600" dirty="0"/>
            </a:br>
            <a:r>
              <a:rPr lang="ru-RU" altLang="ru-RU" sz="3600" dirty="0"/>
              <a:t>связан с базами данных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2846" y="1237017"/>
            <a:ext cx="8691154" cy="5036783"/>
          </a:xfrm>
          <a:solidFill>
            <a:srgbClr val="FFFFFF"/>
          </a:solidFill>
        </p:spPr>
        <p:txBody>
          <a:bodyPr/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ru-RU" altLang="ru-RU" sz="5400" b="1" dirty="0">
                <a:solidFill>
                  <a:schemeClr val="tx2">
                    <a:lumMod val="7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58372" name="Номер слайда 1"/>
          <p:cNvSpPr>
            <a:spLocks noGrp="1"/>
          </p:cNvSpPr>
          <p:nvPr>
            <p:ph type="sldNum" sz="quarter" idx="10"/>
          </p:nvPr>
        </p:nvSpPr>
        <p:spPr>
          <a:xfrm>
            <a:off x="6934200" y="6288088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0FA5082-6767-4009-9D0F-66B8CEF9FA62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Загнутый угол 1"/>
          <p:cNvSpPr/>
          <p:nvPr/>
        </p:nvSpPr>
        <p:spPr bwMode="auto">
          <a:xfrm>
            <a:off x="1123405" y="2221992"/>
            <a:ext cx="7561201" cy="3767328"/>
          </a:xfrm>
          <a:prstGeom prst="foldedCorner">
            <a:avLst/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ru-RU" altLang="ru-RU" dirty="0"/>
          </a:p>
          <a:p>
            <a:pPr algn="ctr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ru-RU" altLang="ru-RU" sz="2800" dirty="0"/>
              <a:t>Валерий Иванович Артемьев</a:t>
            </a:r>
          </a:p>
          <a:p>
            <a:pPr algn="ctr">
              <a:spcAft>
                <a:spcPts val="600"/>
              </a:spcAft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МГТУ имени </a:t>
            </a:r>
            <a:r>
              <a:rPr lang="en-US" altLang="ru-RU" dirty="0">
                <a:solidFill>
                  <a:schemeClr val="bg2">
                    <a:lumMod val="75000"/>
                  </a:schemeClr>
                </a:solidFill>
              </a:rPr>
              <a:t>H.</a:t>
            </a: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Э. Баумана, кафедра ИУ-5</a:t>
            </a:r>
          </a:p>
          <a:p>
            <a:pPr algn="ctr">
              <a:spcBef>
                <a:spcPts val="600"/>
              </a:spcBef>
              <a:buNone/>
            </a:pP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Банк России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ru-RU" altLang="ru-RU" dirty="0">
                <a:solidFill>
                  <a:schemeClr val="bg2">
                    <a:lumMod val="75000"/>
                  </a:schemeClr>
                </a:solidFill>
              </a:rPr>
              <a:t>Департамент данных, проектов и процессов</a:t>
            </a:r>
            <a:br>
              <a:rPr lang="ru-RU" altLang="ru-RU" dirty="0">
                <a:solidFill>
                  <a:schemeClr val="bg2">
                    <a:lumMod val="75000"/>
                  </a:schemeClr>
                </a:solidFill>
              </a:rPr>
            </a:br>
            <a:endParaRPr lang="en-US" altLang="ru-RU" dirty="0">
              <a:solidFill>
                <a:schemeClr val="bg2">
                  <a:lumMod val="75000"/>
                </a:schemeClr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ru-RU" altLang="ru-RU" dirty="0"/>
              <a:t>Тел.: +7(495) 753-96-25</a:t>
            </a:r>
          </a:p>
          <a:p>
            <a:pPr algn="ctr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ru-RU" dirty="0"/>
              <a:t>    e-mail:</a:t>
            </a:r>
            <a:r>
              <a:rPr lang="ru-RU" altLang="ru-RU" dirty="0"/>
              <a:t> </a:t>
            </a:r>
            <a:r>
              <a:rPr lang="en-US" altLang="ru-RU" dirty="0"/>
              <a:t>viart@bmstu.ru</a:t>
            </a:r>
            <a:endParaRPr lang="ru-RU" altLang="ru-RU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457199" y="1237394"/>
            <a:ext cx="8686799" cy="4934806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Программные интерфейсы к СУБД</a:t>
            </a:r>
            <a:endParaRPr lang="ru-RU" altLang="ru-RU" dirty="0">
              <a:latin typeface="+mn-lt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803198" y="2036950"/>
            <a:ext cx="2302590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СУБД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904020" y="3306340"/>
            <a:ext cx="1273323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400" b="0" dirty="0">
                <a:latin typeface="Arial" charset="0"/>
              </a:rPr>
              <a:t>Данные</a:t>
            </a:r>
            <a:endParaRPr kumimoji="0" 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1750590" y="3296340"/>
            <a:ext cx="1175414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660791" y="1814075"/>
            <a:ext cx="2670016" cy="2586426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740234" y="1672537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803197" y="2992010"/>
            <a:ext cx="2302591" cy="1254739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1079417" y="2820291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2416056" y="2831564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5301" y="2992011"/>
            <a:ext cx="72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БД</a:t>
            </a: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3925579" y="1814075"/>
            <a:ext cx="2289560" cy="11492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4105429" y="1674144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  <p:pic>
        <p:nvPicPr>
          <p:cNvPr id="36" name="Рисунок 35" descr="Мужчина и женщина">
            <a:extLst>
              <a:ext uri="{FF2B5EF4-FFF2-40B4-BE49-F238E27FC236}">
                <a16:creationId xmlns:a16="http://schemas.microsoft.com/office/drawing/2014/main" id="{F935FA40-A739-2DA1-E4E1-B4DB7E29DE4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820785" y="2276909"/>
            <a:ext cx="652638" cy="652638"/>
          </a:xfrm>
          <a:prstGeom prst="rect">
            <a:avLst/>
          </a:prstGeom>
        </p:spPr>
      </p:pic>
      <p:pic>
        <p:nvPicPr>
          <p:cNvPr id="37" name="Рисунок 36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542868" y="4678226"/>
            <a:ext cx="652638" cy="65263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3280815-50C5-9BFC-0823-AE8B3D4343BF}"/>
              </a:ext>
            </a:extLst>
          </p:cNvPr>
          <p:cNvSpPr txBox="1"/>
          <p:nvPr/>
        </p:nvSpPr>
        <p:spPr>
          <a:xfrm>
            <a:off x="6907676" y="1650834"/>
            <a:ext cx="2007724" cy="5355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Бизнес-пользователи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Аналитики данных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Исследователи данных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660792" y="4579203"/>
            <a:ext cx="193137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Инженеры по данным</a:t>
            </a:r>
          </a:p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Администраторы БД</a:t>
            </a:r>
            <a:b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Системные администраторы</a:t>
            </a:r>
          </a:p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Инженеры по эксплуатации</a:t>
            </a:r>
          </a:p>
          <a:p>
            <a:pPr algn="r"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42" name="Прямоугольник 41"/>
          <p:cNvSpPr/>
          <p:nvPr/>
        </p:nvSpPr>
        <p:spPr bwMode="auto">
          <a:xfrm>
            <a:off x="3782966" y="2029100"/>
            <a:ext cx="2289560" cy="1094307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5726570" y="2178822"/>
            <a:ext cx="1055230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4188905" y="2218423"/>
            <a:ext cx="1537665" cy="76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Программа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6504481" y="3176307"/>
            <a:ext cx="24734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Языки запросов к БД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Встроенный язык в язык программирования </a:t>
            </a:r>
            <a:endParaRPr lang="en-US" sz="1200" b="0" dirty="0">
              <a:solidFill>
                <a:schemeClr val="tx2">
                  <a:lumMod val="50000"/>
                </a:schemeClr>
              </a:solidFill>
            </a:endParaRP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Библиотеки программ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Скрипты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Интерфейсы прикладного программирования </a:t>
            </a: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API 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Коннекторы к БД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Web-</a:t>
            </a: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сервисы</a:t>
            </a:r>
            <a:endParaRPr lang="en-US" sz="1200" b="0" dirty="0">
              <a:solidFill>
                <a:schemeClr val="tx2">
                  <a:lumMod val="50000"/>
                </a:schemeClr>
              </a:solidFill>
            </a:endParaRP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200" b="0" dirty="0">
                <a:solidFill>
                  <a:schemeClr val="tx2">
                    <a:lumMod val="50000"/>
                  </a:schemeClr>
                </a:solidFill>
              </a:rPr>
              <a:t>Framework</a:t>
            </a:r>
            <a:endParaRPr lang="ru-RU" sz="1200" b="0" dirty="0">
              <a:solidFill>
                <a:schemeClr val="tx2">
                  <a:lumMod val="50000"/>
                </a:schemeClr>
              </a:solidFill>
            </a:endParaRP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200" b="0" dirty="0">
                <a:solidFill>
                  <a:schemeClr val="tx2">
                    <a:lumMod val="50000"/>
                  </a:schemeClr>
                </a:solidFill>
              </a:rPr>
              <a:t>Языки конфигурации</a:t>
            </a:r>
          </a:p>
        </p:txBody>
      </p:sp>
      <p:sp>
        <p:nvSpPr>
          <p:cNvPr id="45" name="Прямоугольник 44"/>
          <p:cNvSpPr/>
          <p:nvPr/>
        </p:nvSpPr>
        <p:spPr bwMode="auto">
          <a:xfrm>
            <a:off x="3899580" y="4127911"/>
            <a:ext cx="2289560" cy="114927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Прямоугольник 43"/>
          <p:cNvSpPr/>
          <p:nvPr/>
        </p:nvSpPr>
        <p:spPr bwMode="auto">
          <a:xfrm>
            <a:off x="3793246" y="4272068"/>
            <a:ext cx="2289560" cy="1119033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4188905" y="4449304"/>
            <a:ext cx="1537665" cy="7645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Служебные программы</a:t>
            </a:r>
          </a:p>
        </p:txBody>
      </p:sp>
      <p:sp>
        <p:nvSpPr>
          <p:cNvPr id="47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 rot="2681549">
            <a:off x="2736533" y="3407932"/>
            <a:ext cx="2449835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3168102" y="4563045"/>
            <a:ext cx="100233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3054307" y="2173635"/>
            <a:ext cx="1128886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29547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17B9-D479-8D3D-D162-67DDC340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ECE1299-8A89-10FD-6F9F-ECB8AD5FB107}"/>
              </a:ext>
            </a:extLst>
          </p:cNvPr>
          <p:cNvSpPr/>
          <p:nvPr/>
        </p:nvSpPr>
        <p:spPr bwMode="auto">
          <a:xfrm>
            <a:off x="431797" y="1218980"/>
            <a:ext cx="8712201" cy="498200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A1D4D04A-F51E-273C-57E3-6B27A3F0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/>
              <a:t>Интерфейсы разработчиков </a:t>
            </a:r>
            <a:r>
              <a:rPr lang="ru-RU" altLang="ru-RU" dirty="0">
                <a:latin typeface="+mn-lt"/>
              </a:rPr>
              <a:t>БД </a:t>
            </a:r>
            <a:br>
              <a:rPr lang="ru-RU" altLang="ru-RU" dirty="0">
                <a:latin typeface="+mn-lt"/>
              </a:rPr>
            </a:br>
            <a:r>
              <a:rPr lang="ru-RU" altLang="ru-RU" dirty="0">
                <a:latin typeface="+mn-lt"/>
              </a:rPr>
              <a:t>и приложения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905410A-CC0F-0BDE-134C-99A78B4754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11E19-FC51-2C61-6E71-48DFEC1FFB6F}"/>
              </a:ext>
            </a:extLst>
          </p:cNvPr>
          <p:cNvSpPr/>
          <p:nvPr/>
        </p:nvSpPr>
        <p:spPr bwMode="auto">
          <a:xfrm>
            <a:off x="1464185" y="1883595"/>
            <a:ext cx="3082413" cy="81034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Система управления базами данных (СУБД)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D5718BD-B6B1-C20F-9771-DAECCD042415}"/>
              </a:ext>
            </a:extLst>
          </p:cNvPr>
          <p:cNvSpPr/>
          <p:nvPr/>
        </p:nvSpPr>
        <p:spPr bwMode="auto">
          <a:xfrm>
            <a:off x="1490712" y="3122563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sz="1800" b="0" dirty="0">
                <a:latin typeface="Arial" charset="0"/>
              </a:rPr>
              <a:t>Данные</a:t>
            </a: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1118A26-FA69-4EE7-9B70-3791FE1B1167}"/>
              </a:ext>
            </a:extLst>
          </p:cNvPr>
          <p:cNvSpPr/>
          <p:nvPr/>
        </p:nvSpPr>
        <p:spPr bwMode="auto">
          <a:xfrm>
            <a:off x="3145502" y="3122563"/>
            <a:ext cx="1401097" cy="810342"/>
          </a:xfrm>
          <a:prstGeom prst="roundRect">
            <a:avLst>
              <a:gd name="adj" fmla="val 33047"/>
            </a:avLst>
          </a:prstGeom>
          <a:solidFill>
            <a:schemeClr val="accent3">
              <a:lumMod val="75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Мета-данные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3C4276-3A51-19B2-DB6E-4E991C72A5DD}"/>
              </a:ext>
            </a:extLst>
          </p:cNvPr>
          <p:cNvSpPr/>
          <p:nvPr/>
        </p:nvSpPr>
        <p:spPr bwMode="auto">
          <a:xfrm>
            <a:off x="1237019" y="1551527"/>
            <a:ext cx="3465871" cy="2569392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1324393" y="1355738"/>
            <a:ext cx="2320542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Система баз данных</a:t>
            </a:r>
          </a:p>
        </p:txBody>
      </p:sp>
      <p:sp>
        <p:nvSpPr>
          <p:cNvPr id="22" name="Скругленный прямоугольник 21"/>
          <p:cNvSpPr/>
          <p:nvPr/>
        </p:nvSpPr>
        <p:spPr bwMode="auto">
          <a:xfrm>
            <a:off x="1389889" y="2808234"/>
            <a:ext cx="3227832" cy="1160262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Стрелка: вверх-вниз 19">
            <a:extLst>
              <a:ext uri="{FF2B5EF4-FFF2-40B4-BE49-F238E27FC236}">
                <a16:creationId xmlns:a16="http://schemas.microsoft.com/office/drawing/2014/main" id="{AD759BBC-517F-FF0E-FCA7-DC6CD8FBEBFC}"/>
              </a:ext>
            </a:extLst>
          </p:cNvPr>
          <p:cNvSpPr/>
          <p:nvPr/>
        </p:nvSpPr>
        <p:spPr bwMode="auto">
          <a:xfrm>
            <a:off x="2021654" y="2615497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DE863BF9-6B0E-B9BF-AACA-C1FC51787D0A}"/>
              </a:ext>
            </a:extLst>
          </p:cNvPr>
          <p:cNvSpPr/>
          <p:nvPr/>
        </p:nvSpPr>
        <p:spPr bwMode="auto">
          <a:xfrm>
            <a:off x="3650986" y="2620958"/>
            <a:ext cx="335530" cy="551207"/>
          </a:xfrm>
          <a:prstGeom prst="upDownArrow">
            <a:avLst/>
          </a:prstGeom>
          <a:solidFill>
            <a:srgbClr val="FFFF00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21992" y="2808234"/>
            <a:ext cx="15615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/>
              <a:t>База данных</a:t>
            </a:r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F17059B-211F-52E2-2843-79DCB9CE9B3D}"/>
              </a:ext>
            </a:extLst>
          </p:cNvPr>
          <p:cNvSpPr/>
          <p:nvPr/>
        </p:nvSpPr>
        <p:spPr bwMode="auto">
          <a:xfrm>
            <a:off x="4118614" y="4368580"/>
            <a:ext cx="4157656" cy="4315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latin typeface="Arial" charset="0"/>
              </a:rPr>
              <a:t>Инструменты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4896410" y="1551527"/>
            <a:ext cx="3415955" cy="2261371"/>
            <a:chOff x="4844887" y="1531241"/>
            <a:chExt cx="3415955" cy="2401664"/>
          </a:xfrm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8B501831-1B68-5840-7187-14C164D69B31}"/>
                </a:ext>
              </a:extLst>
            </p:cNvPr>
            <p:cNvSpPr/>
            <p:nvPr/>
          </p:nvSpPr>
          <p:spPr bwMode="auto">
            <a:xfrm>
              <a:off x="5525533" y="1919822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Прикладная программа</a:t>
              </a: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BF17059B-211F-52E2-2843-79DCB9CE9B3D}"/>
                </a:ext>
              </a:extLst>
            </p:cNvPr>
            <p:cNvSpPr/>
            <p:nvPr/>
          </p:nvSpPr>
          <p:spPr bwMode="auto">
            <a:xfrm>
              <a:off x="5465773" y="2061653"/>
              <a:ext cx="2270074" cy="79896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sz="1800" b="0" i="0" u="none" strike="noStrike" cap="none" normalizeH="0" baseline="0" dirty="0">
                  <a:ln>
                    <a:noFill/>
                  </a:ln>
                  <a:effectLst/>
                  <a:latin typeface="Arial" charset="0"/>
                </a:rPr>
                <a:t>Прикладная программа</a:t>
              </a:r>
            </a:p>
          </p:txBody>
        </p:sp>
        <p:sp>
          <p:nvSpPr>
            <p:cNvPr id="12" name="Прямоугольник 11"/>
            <p:cNvSpPr/>
            <p:nvPr/>
          </p:nvSpPr>
          <p:spPr bwMode="auto">
            <a:xfrm>
              <a:off x="4844887" y="1531241"/>
              <a:ext cx="3415955" cy="240166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34" name="Стрелка: влево-вправо 23">
            <a:extLst>
              <a:ext uri="{FF2B5EF4-FFF2-40B4-BE49-F238E27FC236}">
                <a16:creationId xmlns:a16="http://schemas.microsoft.com/office/drawing/2014/main" id="{BE87831B-A8DE-5CD0-CD6B-7D0885A06FD4}"/>
              </a:ext>
            </a:extLst>
          </p:cNvPr>
          <p:cNvSpPr/>
          <p:nvPr/>
        </p:nvSpPr>
        <p:spPr bwMode="auto">
          <a:xfrm>
            <a:off x="4471681" y="2055158"/>
            <a:ext cx="1053852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FCA4BC-0258-CC78-3AF4-C35CB3A3E67E}"/>
              </a:ext>
            </a:extLst>
          </p:cNvPr>
          <p:cNvSpPr txBox="1"/>
          <p:nvPr/>
        </p:nvSpPr>
        <p:spPr>
          <a:xfrm>
            <a:off x="6588282" y="1371863"/>
            <a:ext cx="1511175" cy="33855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Приложения</a:t>
            </a:r>
          </a:p>
        </p:txBody>
      </p:sp>
      <p:pic>
        <p:nvPicPr>
          <p:cNvPr id="37" name="Рисунок 36" descr="Мужчина и женщина">
            <a:extLst>
              <a:ext uri="{FF2B5EF4-FFF2-40B4-BE49-F238E27FC236}">
                <a16:creationId xmlns:a16="http://schemas.microsoft.com/office/drawing/2014/main" id="{5FD3E75A-9D62-4AB9-6CA4-BBBB813388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53569" y="4276780"/>
            <a:ext cx="652638" cy="65263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B201BBB-C335-1EE5-3000-D69E229AEB7F}"/>
              </a:ext>
            </a:extLst>
          </p:cNvPr>
          <p:cNvSpPr txBox="1"/>
          <p:nvPr/>
        </p:nvSpPr>
        <p:spPr>
          <a:xfrm>
            <a:off x="1354145" y="4224747"/>
            <a:ext cx="2896379" cy="18651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Архитектор данных </a:t>
            </a:r>
            <a:b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и др. архитекторы</a:t>
            </a:r>
            <a:b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Бизнес-аналитик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Системный аналитик </a:t>
            </a:r>
            <a:b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(проектировщик</a:t>
            </a:r>
            <a:b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</a:b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БД и приложения)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GUI-</a:t>
            </a: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дизайнер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Модельер данных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Инженер по данным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Аналитик данных</a:t>
            </a:r>
          </a:p>
          <a:p>
            <a:pPr>
              <a:lnSpc>
                <a:spcPct val="80000"/>
              </a:lnSpc>
            </a:pPr>
            <a:r>
              <a:rPr lang="en-US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Front-end</a:t>
            </a: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и </a:t>
            </a:r>
            <a:r>
              <a:rPr lang="en-US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Back-end</a:t>
            </a: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 программисты</a:t>
            </a:r>
          </a:p>
          <a:p>
            <a:pPr>
              <a:lnSpc>
                <a:spcPct val="80000"/>
              </a:lnSpc>
            </a:pPr>
            <a:r>
              <a:rPr lang="ru-RU" sz="1200" b="0" dirty="0">
                <a:solidFill>
                  <a:schemeClr val="bg2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Тестировщики БД и приложения</a:t>
            </a:r>
          </a:p>
        </p:txBody>
      </p:sp>
      <p:sp>
        <p:nvSpPr>
          <p:cNvPr id="9" name="Стрелка: вверх 8">
            <a:extLst>
              <a:ext uri="{FF2B5EF4-FFF2-40B4-BE49-F238E27FC236}">
                <a16:creationId xmlns:a16="http://schemas.microsoft.com/office/drawing/2014/main" id="{9DA678BE-BF0A-2C43-DB27-FF7A77EDA139}"/>
              </a:ext>
            </a:extLst>
          </p:cNvPr>
          <p:cNvSpPr/>
          <p:nvPr/>
        </p:nvSpPr>
        <p:spPr bwMode="auto">
          <a:xfrm>
            <a:off x="6404067" y="2803250"/>
            <a:ext cx="496531" cy="1623526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Стрелка: вверх 9">
            <a:extLst>
              <a:ext uri="{FF2B5EF4-FFF2-40B4-BE49-F238E27FC236}">
                <a16:creationId xmlns:a16="http://schemas.microsoft.com/office/drawing/2014/main" id="{B27D39D3-E8E7-8CFF-F4F5-650BFD27C4D6}"/>
              </a:ext>
            </a:extLst>
          </p:cNvPr>
          <p:cNvSpPr/>
          <p:nvPr/>
        </p:nvSpPr>
        <p:spPr bwMode="auto">
          <a:xfrm>
            <a:off x="4233496" y="3634185"/>
            <a:ext cx="496531" cy="792591"/>
          </a:xfrm>
          <a:prstGeom prst="up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E1CBA-AAE3-2370-94BF-8E24D3790DC9}"/>
              </a:ext>
            </a:extLst>
          </p:cNvPr>
          <p:cNvSpPr txBox="1"/>
          <p:nvPr/>
        </p:nvSpPr>
        <p:spPr>
          <a:xfrm>
            <a:off x="4702890" y="4800600"/>
            <a:ext cx="38478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Инструментальные среды 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Языки запросов к БД  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Языки программирования и библиотеки программ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en-US" sz="1000" b="0" dirty="0">
                <a:solidFill>
                  <a:schemeClr val="tx2">
                    <a:lumMod val="50000"/>
                  </a:schemeClr>
                </a:solidFill>
              </a:rPr>
              <a:t>GUI, </a:t>
            </a: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графические редакторы</a:t>
            </a:r>
          </a:p>
          <a:p>
            <a:pPr marL="92075" indent="4763">
              <a:spcBef>
                <a:spcPts val="0"/>
              </a:spcBef>
              <a:spcAft>
                <a:spcPts val="300"/>
              </a:spcAft>
            </a:pP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Коннекторы к БД и другие </a:t>
            </a:r>
            <a:r>
              <a:rPr lang="en-US" sz="1000" b="0" dirty="0">
                <a:solidFill>
                  <a:schemeClr val="tx2">
                    <a:lumMod val="50000"/>
                  </a:schemeClr>
                </a:solidFill>
              </a:rPr>
              <a:t>API </a:t>
            </a:r>
          </a:p>
          <a:p>
            <a:pPr marL="92075" indent="47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1000" b="0" dirty="0">
                <a:solidFill>
                  <a:schemeClr val="tx2">
                    <a:lumMod val="50000"/>
                  </a:schemeClr>
                </a:solidFill>
              </a:rPr>
              <a:t>Web-</a:t>
            </a: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сервисы и </a:t>
            </a:r>
            <a:r>
              <a:rPr lang="en-US" sz="1000" b="0" dirty="0">
                <a:solidFill>
                  <a:schemeClr val="tx2">
                    <a:lumMod val="50000"/>
                  </a:schemeClr>
                </a:solidFill>
              </a:rPr>
              <a:t>framework</a:t>
            </a:r>
            <a:endParaRPr lang="ru-RU" sz="1000" b="0" dirty="0">
              <a:solidFill>
                <a:schemeClr val="tx2">
                  <a:lumMod val="50000"/>
                </a:schemeClr>
              </a:solidFill>
            </a:endParaRPr>
          </a:p>
          <a:p>
            <a:pPr marL="92075" indent="4763">
              <a:spcBef>
                <a:spcPts val="0"/>
              </a:spcBef>
              <a:spcAft>
                <a:spcPts val="300"/>
              </a:spcAft>
            </a:pPr>
            <a:r>
              <a:rPr lang="en-US" sz="1000" b="0" dirty="0">
                <a:solidFill>
                  <a:schemeClr val="tx2">
                    <a:lumMod val="50000"/>
                  </a:schemeClr>
                </a:solidFill>
              </a:rPr>
              <a:t>CLI, </a:t>
            </a:r>
            <a:r>
              <a:rPr lang="ru-RU" sz="1000" b="0" dirty="0">
                <a:solidFill>
                  <a:schemeClr val="tx2">
                    <a:lumMod val="50000"/>
                  </a:schemeClr>
                </a:solidFill>
              </a:rPr>
              <a:t>языки команд, Скрипты и языки конфигурации</a:t>
            </a:r>
            <a:endParaRPr lang="ru-RU" sz="1000" dirty="0"/>
          </a:p>
        </p:txBody>
      </p:sp>
      <p:sp>
        <p:nvSpPr>
          <p:cNvPr id="16" name="Стрелка: влево-вправо 23">
            <a:extLst>
              <a:ext uri="{FF2B5EF4-FFF2-40B4-BE49-F238E27FC236}">
                <a16:creationId xmlns:a16="http://schemas.microsoft.com/office/drawing/2014/main" id="{FC9C0C56-4968-EDDA-B40A-F7D2A3138E6B}"/>
              </a:ext>
            </a:extLst>
          </p:cNvPr>
          <p:cNvSpPr/>
          <p:nvPr/>
        </p:nvSpPr>
        <p:spPr bwMode="auto">
          <a:xfrm>
            <a:off x="3309721" y="4367819"/>
            <a:ext cx="1002332" cy="433028"/>
          </a:xfrm>
          <a:prstGeom prst="leftRightArrow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Стрелка: влево-вправо 23">
            <a:extLst>
              <a:ext uri="{FF2B5EF4-FFF2-40B4-BE49-F238E27FC236}">
                <a16:creationId xmlns:a16="http://schemas.microsoft.com/office/drawing/2014/main" id="{0AC1C2FF-E979-6A88-731D-2433DC5B04AF}"/>
              </a:ext>
            </a:extLst>
          </p:cNvPr>
          <p:cNvSpPr/>
          <p:nvPr/>
        </p:nvSpPr>
        <p:spPr bwMode="auto">
          <a:xfrm rot="2681549">
            <a:off x="4114148" y="3324868"/>
            <a:ext cx="2581228" cy="433028"/>
          </a:xfrm>
          <a:prstGeom prst="leftRightArrow">
            <a:avLst/>
          </a:prstGeom>
          <a:solidFill>
            <a:srgbClr val="FFFF00"/>
          </a:solidFill>
          <a:ln w="12700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3469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72A4-E29A-4B30-1828-33108E7D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FB8B6146-1D04-A2BE-58DB-9BA8D34AD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sz="3600" dirty="0">
                <a:latin typeface="+mn-lt"/>
              </a:rPr>
              <a:t>Языки для работы с БД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6CB71040-A617-9B47-7FE7-8586D02A6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endParaRPr lang="en-US" sz="1000" b="1" dirty="0"/>
          </a:p>
          <a:p>
            <a:pPr marL="447675" indent="-355600">
              <a:lnSpc>
                <a:spcPct val="107000"/>
              </a:lnSpc>
              <a:spcAft>
                <a:spcPts val="0"/>
              </a:spcAft>
            </a:pPr>
            <a:r>
              <a:rPr lang="ru-RU" sz="1800" b="1" dirty="0"/>
              <a:t>Язык анализа данных </a:t>
            </a:r>
            <a:r>
              <a:rPr lang="en-US" sz="1800" b="1" dirty="0"/>
              <a:t>DAX  (D</a:t>
            </a:r>
            <a:r>
              <a:rPr lang="en-US" sz="1800" dirty="0"/>
              <a:t>ata </a:t>
            </a:r>
            <a:r>
              <a:rPr lang="en-US" sz="1800" b="1" dirty="0"/>
              <a:t>A</a:t>
            </a:r>
            <a:r>
              <a:rPr lang="en-US" sz="1800" dirty="0"/>
              <a:t>nalysis </a:t>
            </a:r>
            <a:r>
              <a:rPr lang="en-US" sz="1800" dirty="0" err="1"/>
              <a:t>e</a:t>
            </a:r>
            <a:r>
              <a:rPr lang="en-US" sz="1800" b="1" dirty="0" err="1"/>
              <a:t>X</a:t>
            </a:r>
            <a:r>
              <a:rPr lang="en-US" sz="1800" dirty="0" err="1"/>
              <a:t>pressions</a:t>
            </a:r>
            <a:r>
              <a:rPr lang="en-US" sz="1800" dirty="0"/>
              <a:t>)</a:t>
            </a:r>
          </a:p>
          <a:p>
            <a:pPr marL="712788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Многомерная, реляционная и колоночная модели данных</a:t>
            </a:r>
          </a:p>
          <a:p>
            <a:pPr marL="447675" lvl="0" indent="-355600">
              <a:lnSpc>
                <a:spcPct val="107000"/>
              </a:lnSpc>
              <a:spcAft>
                <a:spcPts val="0"/>
              </a:spcAft>
            </a:pPr>
            <a:r>
              <a:rPr lang="ru-RU" sz="1800" b="1" dirty="0"/>
              <a:t>Язык запросов к многомерным БД </a:t>
            </a:r>
            <a:r>
              <a:rPr lang="en-US" sz="1800" b="1" dirty="0"/>
              <a:t>MDX </a:t>
            </a:r>
            <a:r>
              <a:rPr lang="en-US" sz="1800" dirty="0"/>
              <a:t>(</a:t>
            </a:r>
            <a:r>
              <a:rPr lang="en-US" sz="1800" b="1" dirty="0"/>
              <a:t>M</a:t>
            </a:r>
            <a:r>
              <a:rPr lang="en-US" sz="1800" dirty="0"/>
              <a:t>ulti </a:t>
            </a:r>
            <a:r>
              <a:rPr lang="en-US" sz="1800" b="1" dirty="0"/>
              <a:t>D</a:t>
            </a:r>
            <a:r>
              <a:rPr lang="en-US" sz="1800" dirty="0"/>
              <a:t>imensional </a:t>
            </a:r>
            <a:r>
              <a:rPr lang="en-US" sz="1800" dirty="0" err="1"/>
              <a:t>e</a:t>
            </a:r>
            <a:r>
              <a:rPr lang="en-US" sz="1800" b="1" dirty="0" err="1"/>
              <a:t>X</a:t>
            </a:r>
            <a:r>
              <a:rPr lang="en-US" sz="1800" dirty="0" err="1"/>
              <a:t>pressions</a:t>
            </a:r>
            <a:r>
              <a:rPr lang="en-US" sz="1800" dirty="0"/>
              <a:t>)</a:t>
            </a:r>
            <a:endParaRPr lang="ru-RU" sz="1800" dirty="0"/>
          </a:p>
          <a:p>
            <a:pPr marL="712788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Многомерная модель данных</a:t>
            </a:r>
          </a:p>
          <a:p>
            <a:pPr marL="447675" indent="-355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b="1" dirty="0"/>
              <a:t>Графический язык </a:t>
            </a:r>
            <a:r>
              <a:rPr lang="en-US" sz="1800" b="1" dirty="0"/>
              <a:t>QBE </a:t>
            </a:r>
            <a:r>
              <a:rPr lang="en-US" sz="1800" dirty="0"/>
              <a:t>(</a:t>
            </a:r>
            <a:r>
              <a:rPr lang="en-US" sz="1800" b="1" dirty="0"/>
              <a:t>Q</a:t>
            </a:r>
            <a:r>
              <a:rPr lang="en-US" sz="1800" dirty="0"/>
              <a:t>uery </a:t>
            </a:r>
            <a:r>
              <a:rPr lang="en-US" sz="1800" b="1" dirty="0"/>
              <a:t>B</a:t>
            </a:r>
            <a:r>
              <a:rPr lang="en-US" sz="1800" dirty="0"/>
              <a:t>y </a:t>
            </a:r>
            <a:r>
              <a:rPr lang="en-US" sz="1800" b="1" dirty="0"/>
              <a:t>E</a:t>
            </a:r>
            <a:r>
              <a:rPr lang="en-US" sz="1800" dirty="0"/>
              <a:t>xample)</a:t>
            </a:r>
            <a:endParaRPr lang="ru-RU" sz="1800" dirty="0"/>
          </a:p>
          <a:p>
            <a:pPr marL="712788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Графический интерфейс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для запросов</a:t>
            </a:r>
          </a:p>
          <a:p>
            <a:pPr marL="447675" indent="-355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b="1" dirty="0"/>
              <a:t>Язык </a:t>
            </a:r>
            <a:r>
              <a:rPr lang="en-US" sz="1800" b="1" dirty="0"/>
              <a:t>SQL </a:t>
            </a:r>
            <a:r>
              <a:rPr lang="ru-RU" sz="1800" b="1" dirty="0"/>
              <a:t>для работы с реляционными БД </a:t>
            </a:r>
            <a:endParaRPr lang="en-US" sz="1800" b="1" dirty="0"/>
          </a:p>
          <a:p>
            <a:pPr marL="7127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</a:rPr>
              <a:t>Реляционная модель данных</a:t>
            </a:r>
          </a:p>
          <a:p>
            <a:pPr marL="447675" indent="-3556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1800" b="1" dirty="0"/>
              <a:t>Языки программирования триггеров и хранимых процедур</a:t>
            </a:r>
          </a:p>
          <a:p>
            <a:pPr marL="712788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</a:rPr>
              <a:t>Oracle PL/SQL, MS T-SQL, </a:t>
            </a:r>
            <a:r>
              <a:rPr lang="en-US" sz="1800" dirty="0" err="1">
                <a:solidFill>
                  <a:schemeClr val="tx1"/>
                </a:solidFill>
              </a:rPr>
              <a:t>pgPL</a:t>
            </a:r>
            <a:r>
              <a:rPr lang="en-US" sz="1800" dirty="0">
                <a:solidFill>
                  <a:schemeClr val="tx1"/>
                </a:solidFill>
              </a:rPr>
              <a:t>/SQL</a:t>
            </a:r>
          </a:p>
          <a:p>
            <a:pPr marL="447675" indent="-355600">
              <a:lnSpc>
                <a:spcPct val="107000"/>
              </a:lnSpc>
              <a:spcAft>
                <a:spcPts val="0"/>
              </a:spcAft>
            </a:pPr>
            <a:r>
              <a:rPr lang="ru-RU" sz="1800" b="1" dirty="0"/>
              <a:t>Клоны языка </a:t>
            </a:r>
            <a:r>
              <a:rPr lang="en-US" sz="1800" b="1" dirty="0"/>
              <a:t>SQL </a:t>
            </a:r>
            <a:r>
              <a:rPr lang="ru-RU" sz="1800" b="1" dirty="0"/>
              <a:t>для БД </a:t>
            </a:r>
            <a:r>
              <a:rPr lang="en-US" sz="1800" b="1" dirty="0"/>
              <a:t>NoSQL</a:t>
            </a:r>
          </a:p>
          <a:p>
            <a:pPr marL="447675" indent="-355600">
              <a:lnSpc>
                <a:spcPct val="107000"/>
              </a:lnSpc>
              <a:spcAft>
                <a:spcPts val="0"/>
              </a:spcAft>
            </a:pPr>
            <a:r>
              <a:rPr lang="ru-RU" sz="1800" b="1" dirty="0"/>
              <a:t>Специальные языки запросов для БД </a:t>
            </a:r>
            <a:r>
              <a:rPr lang="en-US" sz="1800" b="1" dirty="0"/>
              <a:t>NoSQL</a:t>
            </a:r>
            <a:endParaRPr lang="ru-RU" sz="1800" b="1" dirty="0"/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B6CE54FD-C42F-EA45-8D42-D62D64B493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1EF55652-2BFB-1C9C-2980-D2E56CB5081F}"/>
              </a:ext>
            </a:extLst>
          </p:cNvPr>
          <p:cNvSpPr/>
          <p:nvPr/>
        </p:nvSpPr>
        <p:spPr bwMode="auto">
          <a:xfrm rot="152918">
            <a:off x="29004" y="2827910"/>
            <a:ext cx="7269827" cy="14662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5-конечная звезда 6"/>
          <p:cNvSpPr/>
          <p:nvPr/>
        </p:nvSpPr>
        <p:spPr bwMode="auto">
          <a:xfrm>
            <a:off x="8534400" y="534823"/>
            <a:ext cx="457200" cy="457200"/>
          </a:xfrm>
          <a:prstGeom prst="star5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83858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DD079-BDC2-1A17-35CC-0911FE0DC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694FDDF6-24AB-42A8-A44B-5F1DEF19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Язык </a:t>
            </a:r>
            <a:r>
              <a:rPr lang="en-US" altLang="ru-RU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DAX </a:t>
            </a:r>
            <a:r>
              <a:rPr lang="ru-RU" altLang="ru-RU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для многомерных запросов</a:t>
            </a: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77014AF8-0F92-2AAB-F049-E4FA6358E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Функциональный предметно-ориентированный язык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многомерных запросов (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формульный язык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la Excel)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создан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взамен языка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MDX.  </a:t>
            </a: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Реляционная, многомерная и колоночная модели данных.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Относится к средствам </a:t>
            </a:r>
            <a:r>
              <a:rPr lang="ru-RU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бизнес-аналитики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ориентирован </a:t>
            </a:r>
            <a:b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обработку данных в памяти (</a:t>
            </a:r>
            <a:r>
              <a:rPr lang="en-US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memory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Широко применяется в продуктах </a:t>
            </a: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 Excel/PowerPivot, MS Power BI, </a:t>
            </a:r>
            <a:b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 Analysis Services, MS SQL Server, MS Azure. </a:t>
            </a:r>
            <a:endParaRPr lang="ru-RU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1"/>
                </a:solidFill>
                <a:cs typeface="Times New Roman" panose="02020603050405020304" pitchFamily="18" charset="0"/>
              </a:rPr>
              <a:t>Использование DAX свободно от лицензионных отчислений.</a:t>
            </a:r>
            <a:endParaRPr lang="en-US" sz="20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176213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Познакомиться с языком можно в </a:t>
            </a: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 Excel (</a:t>
            </a:r>
            <a:r>
              <a:rPr lang="ru-RU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версии 13) </a:t>
            </a:r>
            <a:br>
              <a:rPr lang="ru-RU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и в свободной версии </a:t>
            </a:r>
            <a:r>
              <a:rPr lang="en-US" sz="20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MS Power BI Desktop.</a:t>
            </a:r>
            <a:endParaRPr lang="ru-RU" sz="2000" dirty="0">
              <a:solidFill>
                <a:schemeClr val="tx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4E360B5E-9A69-6C62-BFCD-396FB7DAD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0448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50262-5D77-07DE-6AFA-419980E88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D767421-53F8-EFA0-E6CC-639B62CF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442913" indent="-12700">
              <a:lnSpc>
                <a:spcPct val="90000"/>
              </a:lnSpc>
            </a:pPr>
            <a:r>
              <a:rPr lang="ru-RU" altLang="ru-RU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Пример текста на языке </a:t>
            </a:r>
            <a:r>
              <a:rPr lang="en-US" altLang="ru-RU" sz="3600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DAX</a:t>
            </a:r>
            <a:endParaRPr lang="ru-RU" altLang="ru-RU" sz="3600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EBDE7392-1BEB-A5B6-0817-63C0A6846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4979523"/>
          </a:xfrm>
          <a:solidFill>
            <a:srgbClr val="FFFFFF"/>
          </a:solidFill>
        </p:spPr>
        <p:txBody>
          <a:bodyPr anchor="t"/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9547BB0B-C22A-B8B9-86D2-54F296F96B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B4E349B5-923F-51FA-ECDE-9F9266B57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8" y="1246994"/>
            <a:ext cx="7010400" cy="492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олилиния: фигура 1">
            <a:extLst>
              <a:ext uri="{FF2B5EF4-FFF2-40B4-BE49-F238E27FC236}">
                <a16:creationId xmlns:a16="http://schemas.microsoft.com/office/drawing/2014/main" id="{4FB333CB-B236-7ACD-DBF7-CCE0A26760CF}"/>
              </a:ext>
            </a:extLst>
          </p:cNvPr>
          <p:cNvSpPr/>
          <p:nvPr/>
        </p:nvSpPr>
        <p:spPr bwMode="auto">
          <a:xfrm>
            <a:off x="7578212" y="1274791"/>
            <a:ext cx="58994" cy="4923933"/>
          </a:xfrm>
          <a:custGeom>
            <a:avLst/>
            <a:gdLst>
              <a:gd name="connsiteX0" fmla="*/ 64297 w 108784"/>
              <a:gd name="connsiteY0" fmla="*/ 0 h 4960474"/>
              <a:gd name="connsiteX1" fmla="*/ 20051 w 108784"/>
              <a:gd name="connsiteY1" fmla="*/ 1165122 h 4960474"/>
              <a:gd name="connsiteX2" fmla="*/ 5303 w 108784"/>
              <a:gd name="connsiteY2" fmla="*/ 2300748 h 4960474"/>
              <a:gd name="connsiteX3" fmla="*/ 108542 w 108784"/>
              <a:gd name="connsiteY3" fmla="*/ 2964426 h 4960474"/>
              <a:gd name="connsiteX4" fmla="*/ 34800 w 108784"/>
              <a:gd name="connsiteY4" fmla="*/ 3510116 h 4960474"/>
              <a:gd name="connsiteX5" fmla="*/ 64297 w 108784"/>
              <a:gd name="connsiteY5" fmla="*/ 4837471 h 4960474"/>
              <a:gd name="connsiteX6" fmla="*/ 79045 w 108784"/>
              <a:gd name="connsiteY6" fmla="*/ 4822722 h 496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784" h="4960474">
                <a:moveTo>
                  <a:pt x="64297" y="0"/>
                </a:moveTo>
                <a:cubicBezTo>
                  <a:pt x="47090" y="390832"/>
                  <a:pt x="29883" y="781664"/>
                  <a:pt x="20051" y="1165122"/>
                </a:cubicBezTo>
                <a:cubicBezTo>
                  <a:pt x="10219" y="1548580"/>
                  <a:pt x="-9445" y="2000864"/>
                  <a:pt x="5303" y="2300748"/>
                </a:cubicBezTo>
                <a:cubicBezTo>
                  <a:pt x="20051" y="2600632"/>
                  <a:pt x="103626" y="2762865"/>
                  <a:pt x="108542" y="2964426"/>
                </a:cubicBezTo>
                <a:cubicBezTo>
                  <a:pt x="113458" y="3165987"/>
                  <a:pt x="42174" y="3197942"/>
                  <a:pt x="34800" y="3510116"/>
                </a:cubicBezTo>
                <a:cubicBezTo>
                  <a:pt x="27426" y="3822290"/>
                  <a:pt x="56923" y="4618703"/>
                  <a:pt x="64297" y="4837471"/>
                </a:cubicBezTo>
                <a:cubicBezTo>
                  <a:pt x="71671" y="5056239"/>
                  <a:pt x="75358" y="4939480"/>
                  <a:pt x="79045" y="4822722"/>
                </a:cubicBezTo>
              </a:path>
            </a:pathLst>
          </a:custGeom>
          <a:noFill/>
          <a:ln w="12700" cap="flat" cmpd="sng" algn="ctr">
            <a:solidFill>
              <a:schemeClr val="bg2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99121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7AD9-5BE1-C2FC-4253-2E09D5A43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Заголовок 1">
            <a:extLst>
              <a:ext uri="{FF2B5EF4-FFF2-40B4-BE49-F238E27FC236}">
                <a16:creationId xmlns:a16="http://schemas.microsoft.com/office/drawing/2014/main" id="{59EBAC2A-CF0A-DFB3-A49F-50E1C927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L="365125" indent="-12700">
              <a:lnSpc>
                <a:spcPct val="90000"/>
              </a:lnSpc>
            </a:pPr>
            <a:r>
              <a:rPr lang="ru-RU" altLang="ru-RU" dirty="0">
                <a:latin typeface="+mn-lt"/>
              </a:rPr>
              <a:t>Язык запросов </a:t>
            </a:r>
            <a:r>
              <a:rPr lang="en-US" altLang="ru-RU" dirty="0">
                <a:latin typeface="+mn-lt"/>
              </a:rPr>
              <a:t>QBE</a:t>
            </a:r>
            <a:r>
              <a:rPr lang="ru-RU" altLang="ru-RU" dirty="0">
                <a:latin typeface="+mn-lt"/>
              </a:rPr>
              <a:t> в </a:t>
            </a:r>
            <a:r>
              <a:rPr lang="en-US" altLang="ru-RU" dirty="0">
                <a:latin typeface="+mn-lt"/>
              </a:rPr>
              <a:t>MS Access</a:t>
            </a:r>
            <a:endParaRPr lang="ru-RU" altLang="ru-RU" dirty="0">
              <a:latin typeface="+mn-lt"/>
            </a:endParaRPr>
          </a:p>
        </p:txBody>
      </p:sp>
      <p:sp>
        <p:nvSpPr>
          <p:cNvPr id="39939" name="Объект 2">
            <a:extLst>
              <a:ext uri="{FF2B5EF4-FFF2-40B4-BE49-F238E27FC236}">
                <a16:creationId xmlns:a16="http://schemas.microsoft.com/office/drawing/2014/main" id="{F6CA6A17-7B6E-3E87-B8AF-6564651D4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8686800" cy="4933950"/>
          </a:xfrm>
          <a:solidFill>
            <a:srgbClr val="FFFFFF"/>
          </a:solidFill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ru-RU" sz="1800" b="1" dirty="0"/>
              <a:t> </a:t>
            </a:r>
          </a:p>
        </p:txBody>
      </p:sp>
      <p:sp>
        <p:nvSpPr>
          <p:cNvPr id="39940" name="Номер слайда 4">
            <a:extLst>
              <a:ext uri="{FF2B5EF4-FFF2-40B4-BE49-F238E27FC236}">
                <a16:creationId xmlns:a16="http://schemas.microsoft.com/office/drawing/2014/main" id="{CC9C56F4-CBC3-0884-3F69-205923488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00102" y="6381750"/>
            <a:ext cx="943897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rgbClr val="99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–"/>
              <a:defRPr sz="2400">
                <a:solidFill>
                  <a:srgbClr val="99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Char char="•"/>
              <a:defRPr>
                <a:solidFill>
                  <a:srgbClr val="99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50000"/>
              <a:buFont typeface="Wingdings" panose="05000000000000000000" pitchFamily="2" charset="2"/>
              <a:buChar char="n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10000"/>
              </a:spcAft>
              <a:buClr>
                <a:srgbClr val="CC0000"/>
              </a:buClr>
              <a:buSzPct val="70000"/>
              <a:buChar char="–"/>
              <a:defRPr sz="1600">
                <a:solidFill>
                  <a:srgbClr val="99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F02B680-7AE9-4D8F-8B1E-45DCFF567266}" type="slidenum">
              <a:rPr lang="ru-RU" altLang="ru-RU" sz="1400" smtClean="0">
                <a:solidFill>
                  <a:schemeClr val="tx1"/>
                </a:solidFill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ru-RU" altLang="ru-RU" sz="1400" dirty="0">
              <a:solidFill>
                <a:schemeClr val="tx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8250"/>
            <a:ext cx="8305801" cy="49339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5F1466-8286-EE1C-E3BD-EC9341B49EA3}"/>
              </a:ext>
            </a:extLst>
          </p:cNvPr>
          <p:cNvSpPr txBox="1"/>
          <p:nvPr/>
        </p:nvSpPr>
        <p:spPr>
          <a:xfrm>
            <a:off x="5257801" y="1905000"/>
            <a:ext cx="3886199" cy="2379626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marL="354013" indent="-285750"/>
            <a:r>
              <a:rPr lang="en-US" sz="1600" dirty="0"/>
              <a:t>GUI </a:t>
            </a:r>
            <a:r>
              <a:rPr lang="ru-RU" sz="1600" dirty="0"/>
              <a:t>для запросов к БД</a:t>
            </a:r>
            <a:endParaRPr lang="en-US" sz="1600" dirty="0"/>
          </a:p>
          <a:p>
            <a:pPr marL="354013" indent="-28575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ru-RU" sz="1600" b="0" dirty="0"/>
              <a:t>Основан на реляционном исчислении доменов </a:t>
            </a:r>
            <a:r>
              <a:rPr lang="en-US" sz="1600" b="0" dirty="0"/>
              <a:t>DRC</a:t>
            </a:r>
          </a:p>
          <a:p>
            <a:pPr marL="354013" indent="-28575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ru-RU" sz="1600" b="0" dirty="0"/>
              <a:t>Изобретён ранее </a:t>
            </a:r>
            <a:r>
              <a:rPr lang="en-US" sz="1600" b="0" dirty="0"/>
              <a:t>GUI</a:t>
            </a:r>
          </a:p>
          <a:p>
            <a:pPr marL="354013" indent="-28575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ru-RU" sz="1600" b="0" dirty="0"/>
              <a:t>Удобен для простых запросов</a:t>
            </a:r>
          </a:p>
          <a:p>
            <a:pPr marL="354013" indent="-28575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ru-RU" sz="1600" b="0" dirty="0"/>
              <a:t>Кошмар для сложных запросов</a:t>
            </a:r>
          </a:p>
          <a:p>
            <a:pPr marL="354013" indent="-285750">
              <a:lnSpc>
                <a:spcPct val="120000"/>
              </a:lnSpc>
              <a:buFont typeface="Symbol" panose="05050102010706020507" pitchFamily="18" charset="2"/>
              <a:buChar char="-"/>
            </a:pPr>
            <a:r>
              <a:rPr lang="ru-RU" sz="1600" b="0" dirty="0"/>
              <a:t>Широко используется в офисных приложениях </a:t>
            </a:r>
            <a:r>
              <a:rPr lang="en-US" sz="1600" b="0" dirty="0"/>
              <a:t>MS Access, MS Excel</a:t>
            </a:r>
          </a:p>
        </p:txBody>
      </p:sp>
    </p:spTree>
    <p:extLst>
      <p:ext uri="{BB962C8B-B14F-4D97-AF65-F5344CB8AC3E}">
        <p14:creationId xmlns:p14="http://schemas.microsoft.com/office/powerpoint/2010/main" val="19580880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004_Gartner_PPT_one_template">
  <a:themeElements>
    <a:clrScheme name="2004_Gartner_PPT_one_template 9">
      <a:dk1>
        <a:srgbClr val="000000"/>
      </a:dk1>
      <a:lt1>
        <a:srgbClr val="FFCC00"/>
      </a:lt1>
      <a:dk2>
        <a:srgbClr val="FF3300"/>
      </a:dk2>
      <a:lt2>
        <a:srgbClr val="808080"/>
      </a:lt2>
      <a:accent1>
        <a:srgbClr val="FF3300"/>
      </a:accent1>
      <a:accent2>
        <a:srgbClr val="3333CC"/>
      </a:accent2>
      <a:accent3>
        <a:srgbClr val="FFE2AA"/>
      </a:accent3>
      <a:accent4>
        <a:srgbClr val="000000"/>
      </a:accent4>
      <a:accent5>
        <a:srgbClr val="FFADAA"/>
      </a:accent5>
      <a:accent6>
        <a:srgbClr val="2D2DB9"/>
      </a:accent6>
      <a:hlink>
        <a:srgbClr val="CCCCFF"/>
      </a:hlink>
      <a:folHlink>
        <a:srgbClr val="B2B2B2"/>
      </a:folHlink>
    </a:clrScheme>
    <a:fontScheme name="2004_Gartner_PPT_one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4_Gartner_PPT_on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4_Gartner_PPT_one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8">
        <a:dk1>
          <a:srgbClr val="000000"/>
        </a:dk1>
        <a:lt1>
          <a:srgbClr val="FFFFFF"/>
        </a:lt1>
        <a:dk2>
          <a:srgbClr val="F8F8F8"/>
        </a:dk2>
        <a:lt2>
          <a:srgbClr val="808080"/>
        </a:lt2>
        <a:accent1>
          <a:srgbClr val="CCFF66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E2FFB8"/>
        </a:accent5>
        <a:accent6>
          <a:srgbClr val="E7B900"/>
        </a:accent6>
        <a:hlink>
          <a:srgbClr val="0066FF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4_Gartner_PPT_one_template 9">
        <a:dk1>
          <a:srgbClr val="000000"/>
        </a:dk1>
        <a:lt1>
          <a:srgbClr val="FFCC00"/>
        </a:lt1>
        <a:dk2>
          <a:srgbClr val="FF3300"/>
        </a:dk2>
        <a:lt2>
          <a:srgbClr val="808080"/>
        </a:lt2>
        <a:accent1>
          <a:srgbClr val="FF3300"/>
        </a:accent1>
        <a:accent2>
          <a:srgbClr val="3333CC"/>
        </a:accent2>
        <a:accent3>
          <a:srgbClr val="FFE2AA"/>
        </a:accent3>
        <a:accent4>
          <a:srgbClr val="000000"/>
        </a:accent4>
        <a:accent5>
          <a:srgbClr val="FFADA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72635</TotalTime>
  <Pages>22</Pages>
  <Words>2518</Words>
  <Application>Microsoft Office PowerPoint</Application>
  <PresentationFormat>Экран (4:3)</PresentationFormat>
  <Paragraphs>502</Paragraphs>
  <Slides>36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5" baseType="lpstr">
      <vt:lpstr>Arial</vt:lpstr>
      <vt:lpstr>Arial Narrow</vt:lpstr>
      <vt:lpstr>Calibri</vt:lpstr>
      <vt:lpstr>Symbol</vt:lpstr>
      <vt:lpstr>Times</vt:lpstr>
      <vt:lpstr>Times New Roman</vt:lpstr>
      <vt:lpstr>Wingdings</vt:lpstr>
      <vt:lpstr>YS Text</vt:lpstr>
      <vt:lpstr>2004_Gartner_PPT_one_template</vt:lpstr>
      <vt:lpstr>Базы данных  A3. Язык SQL </vt:lpstr>
      <vt:lpstr>Возможные интерфейсы к СУБД</vt:lpstr>
      <vt:lpstr>Интерфейсы разных категорий пользователей к СУБД</vt:lpstr>
      <vt:lpstr>Программные интерфейсы к СУБД</vt:lpstr>
      <vt:lpstr>Интерфейсы разработчиков БД  и приложения</vt:lpstr>
      <vt:lpstr>Языки для работы с БД</vt:lpstr>
      <vt:lpstr>Язык DAX для многомерных запросов</vt:lpstr>
      <vt:lpstr>Пример текста на языке DAX</vt:lpstr>
      <vt:lpstr>Язык запросов QBE в MS Access</vt:lpstr>
      <vt:lpstr>Режим SQL в конструкторе запросов QBE</vt:lpstr>
      <vt:lpstr>Примеры условий запроса в MS Access</vt:lpstr>
      <vt:lpstr>Ведение в язык SQL</vt:lpstr>
      <vt:lpstr>Общая характеристика языка SQL</vt:lpstr>
      <vt:lpstr>Синтаксис языка SQL</vt:lpstr>
      <vt:lpstr>Выполнение требований CRUD в языке SQL</vt:lpstr>
      <vt:lpstr>Презентация PowerPoint</vt:lpstr>
      <vt:lpstr>Классификация языковых средств SQL</vt:lpstr>
      <vt:lpstr>Дорожная карта инструкции SELECT в SQL</vt:lpstr>
      <vt:lpstr>Запросы данных SELECT </vt:lpstr>
      <vt:lpstr>Имена объектов и литералы</vt:lpstr>
      <vt:lpstr>Элементы в списке вывода SELECT </vt:lpstr>
      <vt:lpstr>Простые запросы SELECT</vt:lpstr>
      <vt:lpstr>Примеры простых запросов SELECT</vt:lpstr>
      <vt:lpstr>Запрос для расчёта арифметического выражения</vt:lpstr>
      <vt:lpstr>Запрос с параметрами для расчёта</vt:lpstr>
      <vt:lpstr>Запрос-проверка кратности числа</vt:lpstr>
      <vt:lpstr>Запрос даты и времени</vt:lpstr>
      <vt:lpstr>Просмотр всей таблицы</vt:lpstr>
      <vt:lpstr>Ограниченный вывод записей таблицы</vt:lpstr>
      <vt:lpstr>Выборочный запрос полей  и изменение порядка следования</vt:lpstr>
      <vt:lpstr>Запрос со строковым выражением</vt:lpstr>
      <vt:lpstr>Запрос результатов выражения с датами</vt:lpstr>
      <vt:lpstr>Строковые функции в запросах</vt:lpstr>
      <vt:lpstr>Функции даты и времени в запросах</vt:lpstr>
      <vt:lpstr>Запрос и форматирование даты  и времени*</vt:lpstr>
      <vt:lpstr>Терпения и удачи всем, кто  связан с базами данных</vt:lpstr>
    </vt:vector>
  </TitlesOfParts>
  <Company>ГЦИ, Банк России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Построение многомерных моделей банковской отчетности</dc:title>
  <dc:subject>КПБС</dc:subject>
  <dc:creator>В.И. Артемьев</dc:creator>
  <cp:lastModifiedBy>Артемьев Валерий Иванович</cp:lastModifiedBy>
  <cp:revision>988</cp:revision>
  <cp:lastPrinted>2025-02-24T11:02:28Z</cp:lastPrinted>
  <dcterms:created xsi:type="dcterms:W3CDTF">2003-12-29T16:42:05Z</dcterms:created>
  <dcterms:modified xsi:type="dcterms:W3CDTF">2025-03-04T16:03:53Z</dcterms:modified>
</cp:coreProperties>
</file>