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50" r:id="rId1"/>
  </p:sldMasterIdLst>
  <p:notesMasterIdLst>
    <p:notesMasterId r:id="rId24"/>
  </p:notesMasterIdLst>
  <p:handoutMasterIdLst>
    <p:handoutMasterId r:id="rId25"/>
  </p:handoutMasterIdLst>
  <p:sldIdLst>
    <p:sldId id="448" r:id="rId2"/>
    <p:sldId id="908" r:id="rId3"/>
    <p:sldId id="910" r:id="rId4"/>
    <p:sldId id="898" r:id="rId5"/>
    <p:sldId id="906" r:id="rId6"/>
    <p:sldId id="907" r:id="rId7"/>
    <p:sldId id="909" r:id="rId8"/>
    <p:sldId id="914" r:id="rId9"/>
    <p:sldId id="899" r:id="rId10"/>
    <p:sldId id="902" r:id="rId11"/>
    <p:sldId id="903" r:id="rId12"/>
    <p:sldId id="916" r:id="rId13"/>
    <p:sldId id="904" r:id="rId14"/>
    <p:sldId id="919" r:id="rId15"/>
    <p:sldId id="918" r:id="rId16"/>
    <p:sldId id="920" r:id="rId17"/>
    <p:sldId id="915" r:id="rId18"/>
    <p:sldId id="912" r:id="rId19"/>
    <p:sldId id="913" r:id="rId20"/>
    <p:sldId id="905" r:id="rId21"/>
    <p:sldId id="911" r:id="rId22"/>
    <p:sldId id="482" r:id="rId23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4" userDrawn="1">
          <p15:clr>
            <a:srgbClr val="A4A3A4"/>
          </p15:clr>
        </p15:guide>
        <p15:guide id="2" pos="336" userDrawn="1">
          <p15:clr>
            <a:srgbClr val="A4A3A4"/>
          </p15:clr>
        </p15:guide>
        <p15:guide id="3" pos="3072" userDrawn="1">
          <p15:clr>
            <a:srgbClr val="A4A3A4"/>
          </p15:clr>
        </p15:guide>
        <p15:guide id="4" pos="5424" userDrawn="1">
          <p15:clr>
            <a:srgbClr val="A4A3A4"/>
          </p15:clr>
        </p15:guide>
        <p15:guide id="5" orient="horz" pos="39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7268" userDrawn="1">
          <p15:clr>
            <a:srgbClr val="A4A3A4"/>
          </p15:clr>
        </p15:guide>
        <p15:guide id="2" pos="375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ртемьев Валерий Иванович" initials="АВИ" lastIdx="7" clrIdx="0">
    <p:extLst>
      <p:ext uri="{19B8F6BF-5375-455C-9EA6-DF929625EA0E}">
        <p15:presenceInfo xmlns:p15="http://schemas.microsoft.com/office/powerpoint/2012/main" userId="S-1-5-21-340576085-3929279038-2991976684-57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C0000"/>
    <a:srgbClr val="009EDE"/>
    <a:srgbClr val="66FF99"/>
    <a:srgbClr val="76E3FF"/>
    <a:srgbClr val="FFFFFF"/>
    <a:srgbClr val="A3DBFF"/>
    <a:srgbClr val="C5D3FF"/>
    <a:srgbClr val="86F2A1"/>
    <a:srgbClr val="7CEB99"/>
    <a:srgbClr val="C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Светлый стиль 3 -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94" autoAdjust="0"/>
    <p:restoredTop sz="94291" autoAdjust="0"/>
  </p:normalViewPr>
  <p:slideViewPr>
    <p:cSldViewPr>
      <p:cViewPr varScale="1">
        <p:scale>
          <a:sx n="65" d="100"/>
          <a:sy n="65" d="100"/>
        </p:scale>
        <p:origin x="1362" y="60"/>
      </p:cViewPr>
      <p:guideLst>
        <p:guide orient="horz" pos="1344"/>
        <p:guide pos="336"/>
        <p:guide pos="3072"/>
        <p:guide pos="5424"/>
        <p:guide orient="horz" pos="3936"/>
      </p:guideLst>
    </p:cSldViewPr>
  </p:slideViewPr>
  <p:outlineViewPr>
    <p:cViewPr>
      <p:scale>
        <a:sx n="33" d="100"/>
        <a:sy n="33" d="100"/>
      </p:scale>
      <p:origin x="0" y="-3228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-7788"/>
    </p:cViewPr>
  </p:sorterViewPr>
  <p:notesViewPr>
    <p:cSldViewPr>
      <p:cViewPr>
        <p:scale>
          <a:sx n="100" d="100"/>
          <a:sy n="100" d="100"/>
        </p:scale>
        <p:origin x="3486" y="-570"/>
      </p:cViewPr>
      <p:guideLst>
        <p:guide orient="horz" pos="7268"/>
        <p:guide pos="37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20" Type="http://schemas.openxmlformats.org/officeDocument/2006/relationships/slide" Target="slides/slide21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10" Type="http://schemas.openxmlformats.org/officeDocument/2006/relationships/slide" Target="slides/slide11.xml"/><Relationship Id="rId19" Type="http://schemas.openxmlformats.org/officeDocument/2006/relationships/slide" Target="slides/slide20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gray">
          <a:xfrm>
            <a:off x="2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5" tIns="0" rIns="19035" bIns="0" numCol="1" anchor="t" anchorCtr="0" compatLnSpc="1">
            <a:prstTxWarp prst="textNoShape">
              <a:avLst/>
            </a:prstTxWarp>
          </a:bodyPr>
          <a:lstStyle>
            <a:lvl1pPr defTabSz="947738" eaLnBrk="0" hangingPunct="0">
              <a:defRPr sz="1000" b="0" i="1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gray">
          <a:xfrm>
            <a:off x="3852863" y="0"/>
            <a:ext cx="29448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5" tIns="0" rIns="19035" bIns="0" numCol="1" anchor="t" anchorCtr="0" compatLnSpc="1">
            <a:prstTxWarp prst="textNoShape">
              <a:avLst/>
            </a:prstTxWarp>
          </a:bodyPr>
          <a:lstStyle>
            <a:lvl1pPr algn="r" defTabSz="947738" eaLnBrk="0" hangingPunct="0">
              <a:defRPr sz="1000" b="0" i="1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gray">
          <a:xfrm>
            <a:off x="2" y="9431338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5" tIns="0" rIns="19035" bIns="0" numCol="1" anchor="b" anchorCtr="0" compatLnSpc="1">
            <a:prstTxWarp prst="textNoShape">
              <a:avLst/>
            </a:prstTxWarp>
          </a:bodyPr>
          <a:lstStyle>
            <a:lvl1pPr defTabSz="947738" eaLnBrk="0" hangingPunct="0">
              <a:defRPr sz="1000" b="0" i="1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gray">
          <a:xfrm>
            <a:off x="3852863" y="9431338"/>
            <a:ext cx="29448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5" tIns="0" rIns="19035" bIns="0" numCol="1" anchor="b" anchorCtr="0" compatLnSpc="1">
            <a:prstTxWarp prst="textNoShape">
              <a:avLst/>
            </a:prstTxWarp>
          </a:bodyPr>
          <a:lstStyle>
            <a:lvl1pPr algn="r" defTabSz="947738" eaLnBrk="0" hangingPunct="0">
              <a:defRPr sz="1000" b="0" i="1"/>
            </a:lvl1pPr>
          </a:lstStyle>
          <a:p>
            <a:pPr>
              <a:defRPr/>
            </a:pPr>
            <a:fld id="{A149B7EA-1D08-45B6-A8B4-1AA10885C951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3"/>
          <p:cNvSpPr>
            <a:spLocks noChangeShapeType="1"/>
          </p:cNvSpPr>
          <p:nvPr/>
        </p:nvSpPr>
        <p:spPr bwMode="gray">
          <a:xfrm>
            <a:off x="147638" y="365125"/>
            <a:ext cx="645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95250" y="6129339"/>
            <a:ext cx="6605588" cy="323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87" tIns="47586" rIns="93587" bIns="47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100" name="Line 11"/>
          <p:cNvSpPr>
            <a:spLocks noChangeShapeType="1"/>
          </p:cNvSpPr>
          <p:nvPr/>
        </p:nvSpPr>
        <p:spPr bwMode="gray">
          <a:xfrm>
            <a:off x="195263" y="6135688"/>
            <a:ext cx="64135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grpSp>
        <p:nvGrpSpPr>
          <p:cNvPr id="4101" name="Group 45"/>
          <p:cNvGrpSpPr>
            <a:grpSpLocks/>
          </p:cNvGrpSpPr>
          <p:nvPr/>
        </p:nvGrpSpPr>
        <p:grpSpPr bwMode="auto">
          <a:xfrm>
            <a:off x="203202" y="9420225"/>
            <a:ext cx="6367463" cy="457200"/>
            <a:chOff x="131" y="5542"/>
            <a:chExt cx="4122" cy="269"/>
          </a:xfrm>
        </p:grpSpPr>
        <p:sp>
          <p:nvSpPr>
            <p:cNvPr id="4107" name="Line 12"/>
            <p:cNvSpPr>
              <a:spLocks noChangeShapeType="1"/>
            </p:cNvSpPr>
            <p:nvPr/>
          </p:nvSpPr>
          <p:spPr bwMode="gray">
            <a:xfrm>
              <a:off x="131" y="5545"/>
              <a:ext cx="412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08" name="Line 15"/>
            <p:cNvSpPr>
              <a:spLocks noChangeShapeType="1"/>
            </p:cNvSpPr>
            <p:nvPr/>
          </p:nvSpPr>
          <p:spPr bwMode="gray">
            <a:xfrm>
              <a:off x="4253" y="5542"/>
              <a:ext cx="0" cy="269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18438" name="Rectangle 19"/>
          <p:cNvSpPr>
            <a:spLocks noChangeArrowheads="1"/>
          </p:cNvSpPr>
          <p:nvPr/>
        </p:nvSpPr>
        <p:spPr bwMode="gray">
          <a:xfrm>
            <a:off x="107952" y="58739"/>
            <a:ext cx="467677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ru-RU" altLang="ru-RU">
              <a:cs typeface="+mn-cs"/>
            </a:endParaRPr>
          </a:p>
        </p:txBody>
      </p:sp>
      <p:sp>
        <p:nvSpPr>
          <p:cNvPr id="18439" name="Text Box 27"/>
          <p:cNvSpPr txBox="1">
            <a:spLocks noChangeArrowheads="1"/>
          </p:cNvSpPr>
          <p:nvPr/>
        </p:nvSpPr>
        <p:spPr bwMode="gray">
          <a:xfrm>
            <a:off x="58738" y="33339"/>
            <a:ext cx="664051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366" tIns="45683" rIns="91366" bIns="45683">
            <a:spAutoFit/>
          </a:bodyPr>
          <a:lstStyle>
            <a:lvl1pPr defTabSz="912813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altLang="ru-RU" sz="1200">
                <a:cs typeface="+mn-cs"/>
              </a:rPr>
              <a:t>Построение многомерных моделей показателей банковской отчетности</a:t>
            </a:r>
            <a:endParaRPr lang="en-US" altLang="ru-RU" sz="1200">
              <a:cs typeface="+mn-cs"/>
            </a:endParaRPr>
          </a:p>
        </p:txBody>
      </p:sp>
      <p:sp>
        <p:nvSpPr>
          <p:cNvPr id="18440" name="Rectangle 31"/>
          <p:cNvSpPr>
            <a:spLocks noChangeArrowheads="1"/>
          </p:cNvSpPr>
          <p:nvPr/>
        </p:nvSpPr>
        <p:spPr bwMode="gray">
          <a:xfrm>
            <a:off x="6035675" y="9642475"/>
            <a:ext cx="427038" cy="16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44563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44563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44563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44563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44563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8000"/>
              </a:lnSpc>
              <a:defRPr/>
            </a:pPr>
            <a:r>
              <a:rPr lang="ru-RU" altLang="ru-RU" sz="1000"/>
              <a:t>Стр</a:t>
            </a:r>
            <a:r>
              <a:rPr lang="en-US" altLang="ru-RU" sz="1000"/>
              <a:t> </a:t>
            </a:r>
            <a:fld id="{A4C8B977-8265-4DEF-B87B-2490758BACF3}" type="slidenum">
              <a:rPr lang="en-US" altLang="ru-RU" sz="1000" smtClean="0"/>
              <a:pPr algn="ctr">
                <a:lnSpc>
                  <a:spcPct val="108000"/>
                </a:lnSpc>
                <a:defRPr/>
              </a:pPr>
              <a:t>‹#›</a:t>
            </a:fld>
            <a:endParaRPr lang="en-US" altLang="ru-RU" sz="1000"/>
          </a:p>
        </p:txBody>
      </p:sp>
      <p:sp>
        <p:nvSpPr>
          <p:cNvPr id="4105" name="Rectangle 37"/>
          <p:cNvSpPr>
            <a:spLocks noGrp="1" noRot="1" noChangeAspect="1" noChangeArrowheads="1" noTextEdit="1"/>
          </p:cNvSpPr>
          <p:nvPr>
            <p:ph type="sldImg" idx="2"/>
          </p:nvPr>
        </p:nvSpPr>
        <p:spPr bwMode="gray">
          <a:xfrm>
            <a:off x="527050" y="1500188"/>
            <a:ext cx="5737225" cy="4302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42" name="Rectangle 43"/>
          <p:cNvSpPr>
            <a:spLocks noChangeArrowheads="1"/>
          </p:cNvSpPr>
          <p:nvPr/>
        </p:nvSpPr>
        <p:spPr bwMode="gray">
          <a:xfrm>
            <a:off x="111125" y="9399589"/>
            <a:ext cx="44021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ru-RU" sz="900" b="0">
                <a:cs typeface="+mn-cs"/>
              </a:rPr>
              <a:t>© 200</a:t>
            </a:r>
            <a:r>
              <a:rPr lang="ru-RU" altLang="ru-RU" sz="900" b="0">
                <a:cs typeface="+mn-cs"/>
              </a:rPr>
              <a:t>6 Артемьев В.И. (Главный центр информатизации Банка России)</a:t>
            </a:r>
            <a:endParaRPr lang="en-US" altLang="ru-RU" sz="900" b="0">
              <a:solidFill>
                <a:srgbClr val="0000FF"/>
              </a:solidFill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-52"/>
        <a:ea typeface="+mn-ea"/>
        <a:cs typeface="+mn-cs"/>
      </a:defRPr>
    </a:lvl1pPr>
    <a:lvl2pPr marL="742950" indent="-28575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3"/>
          <p:cNvGrpSpPr>
            <a:grpSpLocks/>
          </p:cNvGrpSpPr>
          <p:nvPr/>
        </p:nvGrpSpPr>
        <p:grpSpPr bwMode="auto">
          <a:xfrm>
            <a:off x="204788" y="161925"/>
            <a:ext cx="6337300" cy="57150"/>
            <a:chOff x="133" y="96"/>
            <a:chExt cx="4101" cy="33"/>
          </a:xfrm>
        </p:grpSpPr>
        <p:sp>
          <p:nvSpPr>
            <p:cNvPr id="7180" name="Rectangle 4"/>
            <p:cNvSpPr>
              <a:spLocks noChangeArrowheads="1"/>
            </p:cNvSpPr>
            <p:nvPr/>
          </p:nvSpPr>
          <p:spPr bwMode="auto">
            <a:xfrm>
              <a:off x="133" y="107"/>
              <a:ext cx="4101" cy="2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0000"/>
                </a:spcBef>
                <a:defRPr sz="1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30000"/>
                </a:spcBef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30000"/>
                </a:spcBef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30000"/>
                </a:spcBef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ru-RU" altLang="ru-RU" sz="2400">
                <a:latin typeface="Arial" panose="020B0604020202020204" pitchFamily="34" charset="0"/>
              </a:endParaRPr>
            </a:p>
          </p:txBody>
        </p:sp>
        <p:sp>
          <p:nvSpPr>
            <p:cNvPr id="7181" name="Line 5"/>
            <p:cNvSpPr>
              <a:spLocks noChangeShapeType="1"/>
            </p:cNvSpPr>
            <p:nvPr/>
          </p:nvSpPr>
          <p:spPr bwMode="auto">
            <a:xfrm>
              <a:off x="133" y="96"/>
              <a:ext cx="410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7171" name="Rectangle 6"/>
          <p:cNvSpPr>
            <a:spLocks noChangeArrowheads="1"/>
          </p:cNvSpPr>
          <p:nvPr/>
        </p:nvSpPr>
        <p:spPr bwMode="auto">
          <a:xfrm>
            <a:off x="138115" y="6264275"/>
            <a:ext cx="6351587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028" tIns="25377" rIns="65028" bIns="25377">
            <a:spAutoFit/>
          </a:bodyPr>
          <a:lstStyle>
            <a:lvl1pPr marL="3657600" indent="-3657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altLang="ru-RU" sz="1800">
                <a:latin typeface="Arial" panose="020B0604020202020204" pitchFamily="34" charset="0"/>
              </a:rPr>
              <a:t>Рабочая группа по КПБС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altLang="ru-RU" sz="1800">
                <a:latin typeface="Arial" panose="020B0604020202020204" pitchFamily="34" charset="0"/>
              </a:rPr>
              <a:t>Москва, Банк России (СЭД)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altLang="ru-RU" sz="1800">
                <a:latin typeface="Arial" panose="020B0604020202020204" pitchFamily="34" charset="0"/>
              </a:rPr>
              <a:t>Октябрь 2006 года</a:t>
            </a:r>
            <a:endParaRPr lang="en-US" altLang="ru-RU" sz="1800">
              <a:latin typeface="Arial" panose="020B0604020202020204" pitchFamily="34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ru-RU" b="0">
                <a:latin typeface="Arial" panose="020B0604020202020204" pitchFamily="34" charset="0"/>
              </a:rPr>
              <a:t>	</a:t>
            </a:r>
          </a:p>
        </p:txBody>
      </p:sp>
      <p:sp>
        <p:nvSpPr>
          <p:cNvPr id="609287" name="Rectangle 7"/>
          <p:cNvSpPr>
            <a:spLocks noChangeArrowheads="1"/>
          </p:cNvSpPr>
          <p:nvPr/>
        </p:nvSpPr>
        <p:spPr bwMode="auto">
          <a:xfrm>
            <a:off x="295275" y="3376613"/>
            <a:ext cx="6318250" cy="124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defTabSz="912813">
              <a:lnSpc>
                <a:spcPct val="90000"/>
              </a:lnSpc>
              <a:defRPr/>
            </a:pPr>
            <a:r>
              <a:rPr lang="ru-RU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+mn-cs"/>
              </a:rPr>
              <a:t>Построение многомерных моделей показателей банковской отчетности</a:t>
            </a:r>
            <a:r>
              <a:rPr lang="ru-RU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+mn-cs"/>
              </a:rPr>
              <a:t> </a:t>
            </a:r>
          </a:p>
          <a:p>
            <a:pPr algn="ctr" defTabSz="912813">
              <a:lnSpc>
                <a:spcPct val="90000"/>
              </a:lnSpc>
              <a:defRPr/>
            </a:pPr>
            <a:endParaRPr lang="ru-RU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+mn-cs"/>
            </a:endParaRPr>
          </a:p>
          <a:p>
            <a:pPr algn="ctr" defTabSz="912813">
              <a:lnSpc>
                <a:spcPct val="90000"/>
              </a:lnSpc>
              <a:defRPr/>
            </a:pPr>
            <a:endParaRPr lang="ru-RU" sz="1800">
              <a:latin typeface="Arial" charset="0"/>
              <a:cs typeface="+mn-cs"/>
            </a:endParaRPr>
          </a:p>
        </p:txBody>
      </p:sp>
      <p:sp>
        <p:nvSpPr>
          <p:cNvPr id="7173" name="Rectangle 8"/>
          <p:cNvSpPr>
            <a:spLocks noChangeArrowheads="1"/>
          </p:cNvSpPr>
          <p:nvPr/>
        </p:nvSpPr>
        <p:spPr bwMode="auto">
          <a:xfrm>
            <a:off x="1390650" y="9486900"/>
            <a:ext cx="50800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ru-RU" altLang="ru-RU" sz="800" b="0">
                <a:latin typeface="Arial" panose="020B0604020202020204" pitchFamily="34" charset="0"/>
              </a:rPr>
              <a:t>Этот материал может быть использован при разрешении автора </a:t>
            </a:r>
            <a:r>
              <a:rPr lang="en-US" altLang="ru-RU" sz="800" b="0">
                <a:latin typeface="Arial" panose="020B0604020202020204" pitchFamily="34" charset="0"/>
              </a:rPr>
              <a:t>art@gci.cbr.ru</a:t>
            </a:r>
            <a:endParaRPr lang="en-US" altLang="ru-RU" b="0">
              <a:latin typeface="Arial" panose="020B0604020202020204" pitchFamily="34" charset="0"/>
            </a:endParaRPr>
          </a:p>
        </p:txBody>
      </p:sp>
      <p:grpSp>
        <p:nvGrpSpPr>
          <p:cNvPr id="7174" name="Group 9"/>
          <p:cNvGrpSpPr>
            <a:grpSpLocks/>
          </p:cNvGrpSpPr>
          <p:nvPr/>
        </p:nvGrpSpPr>
        <p:grpSpPr bwMode="auto">
          <a:xfrm>
            <a:off x="203202" y="9420225"/>
            <a:ext cx="6367463" cy="457200"/>
            <a:chOff x="131" y="5542"/>
            <a:chExt cx="4122" cy="269"/>
          </a:xfrm>
        </p:grpSpPr>
        <p:sp>
          <p:nvSpPr>
            <p:cNvPr id="7178" name="Line 10"/>
            <p:cNvSpPr>
              <a:spLocks noChangeShapeType="1"/>
            </p:cNvSpPr>
            <p:nvPr/>
          </p:nvSpPr>
          <p:spPr bwMode="auto">
            <a:xfrm>
              <a:off x="131" y="5544"/>
              <a:ext cx="412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179" name="Line 11"/>
            <p:cNvSpPr>
              <a:spLocks noChangeShapeType="1"/>
            </p:cNvSpPr>
            <p:nvPr/>
          </p:nvSpPr>
          <p:spPr bwMode="auto">
            <a:xfrm>
              <a:off x="4253" y="5542"/>
              <a:ext cx="0" cy="269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7175" name="Line 12"/>
          <p:cNvSpPr>
            <a:spLocks noChangeShapeType="1"/>
          </p:cNvSpPr>
          <p:nvPr/>
        </p:nvSpPr>
        <p:spPr bwMode="auto">
          <a:xfrm>
            <a:off x="195263" y="6135688"/>
            <a:ext cx="64135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176" name="Text Box 13"/>
          <p:cNvSpPr txBox="1">
            <a:spLocks noChangeArrowheads="1"/>
          </p:cNvSpPr>
          <p:nvPr/>
        </p:nvSpPr>
        <p:spPr bwMode="auto">
          <a:xfrm>
            <a:off x="4108452" y="5343526"/>
            <a:ext cx="1425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ru-RU" altLang="ru-RU" sz="2400">
              <a:latin typeface="Arial" panose="020B0604020202020204" pitchFamily="34" charset="0"/>
            </a:endParaRPr>
          </a:p>
        </p:txBody>
      </p:sp>
      <p:sp>
        <p:nvSpPr>
          <p:cNvPr id="7177" name="Rectangle 14"/>
          <p:cNvSpPr>
            <a:spLocks noChangeArrowheads="1"/>
          </p:cNvSpPr>
          <p:nvPr/>
        </p:nvSpPr>
        <p:spPr bwMode="auto">
          <a:xfrm>
            <a:off x="4344988" y="6308725"/>
            <a:ext cx="2233612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ru-RU" altLang="ru-RU" sz="1400">
                <a:latin typeface="Arial" panose="020B0604020202020204" pitchFamily="34" charset="0"/>
              </a:rPr>
              <a:t>Артемьев Валерий </a:t>
            </a:r>
            <a:br>
              <a:rPr lang="ru-RU" altLang="ru-RU" sz="1400">
                <a:latin typeface="Arial" panose="020B0604020202020204" pitchFamily="34" charset="0"/>
              </a:rPr>
            </a:br>
            <a:r>
              <a:rPr lang="ru-RU" altLang="ru-RU" sz="1400">
                <a:latin typeface="Arial" panose="020B0604020202020204" pitchFamily="34" charset="0"/>
              </a:rPr>
              <a:t>Иванович (ГЦИ) </a:t>
            </a: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ru-RU" altLang="ru-RU" sz="1400">
                <a:latin typeface="Arial" panose="020B0604020202020204" pitchFamily="34" charset="0"/>
              </a:rPr>
              <a:t>© 2006</a:t>
            </a:r>
            <a:endParaRPr lang="en-US" altLang="ru-RU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737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9728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ltGray">
          <a:xfrm>
            <a:off x="0" y="0"/>
            <a:ext cx="9144000" cy="22860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ru-RU" altLang="ru-RU">
              <a:cs typeface="+mn-cs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0" y="4114800"/>
            <a:ext cx="9144000" cy="274320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ru-RU" altLang="ru-RU">
              <a:cs typeface="+mn-cs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gray">
          <a:xfrm>
            <a:off x="0" y="3968750"/>
            <a:ext cx="9144000" cy="152400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ru-RU" altLang="ru-RU">
              <a:cs typeface="+mn-cs"/>
            </a:endParaRPr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gray">
          <a:xfrm>
            <a:off x="0" y="4114800"/>
            <a:ext cx="9144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pic>
        <p:nvPicPr>
          <p:cNvPr id="7" name="Picture 27" descr="title pic sample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"/>
          <a:stretch>
            <a:fillRect/>
          </a:stretch>
        </p:blipFill>
        <p:spPr bwMode="auto">
          <a:xfrm>
            <a:off x="0" y="2289175"/>
            <a:ext cx="9144000" cy="167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5"/>
          <p:cNvSpPr>
            <a:spLocks noChangeShapeType="1"/>
          </p:cNvSpPr>
          <p:nvPr/>
        </p:nvSpPr>
        <p:spPr bwMode="gray">
          <a:xfrm>
            <a:off x="0" y="2286000"/>
            <a:ext cx="9144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gray">
          <a:xfrm>
            <a:off x="0" y="3962400"/>
            <a:ext cx="9144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gray">
          <a:xfrm>
            <a:off x="0" y="3962400"/>
            <a:ext cx="9144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" name="Rectangle 1061"/>
          <p:cNvSpPr>
            <a:spLocks noChangeArrowheads="1"/>
          </p:cNvSpPr>
          <p:nvPr userDrawn="1"/>
        </p:nvSpPr>
        <p:spPr bwMode="auto">
          <a:xfrm>
            <a:off x="100013" y="4168775"/>
            <a:ext cx="9043987" cy="2239963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ru-RU" altLang="ru-RU" b="0" dirty="0">
                <a:solidFill>
                  <a:srgbClr val="990033"/>
                </a:solidFill>
                <a:cs typeface="+mn-cs"/>
              </a:rPr>
              <a:t>Московский государственный технический университет </a:t>
            </a:r>
            <a:br>
              <a:rPr lang="ru-RU" altLang="ru-RU" b="0" dirty="0">
                <a:solidFill>
                  <a:srgbClr val="990033"/>
                </a:solidFill>
                <a:cs typeface="+mn-cs"/>
              </a:rPr>
            </a:br>
            <a:r>
              <a:rPr lang="ru-RU" altLang="ru-RU" b="0" dirty="0">
                <a:solidFill>
                  <a:srgbClr val="990033"/>
                </a:solidFill>
                <a:cs typeface="+mn-cs"/>
              </a:rPr>
              <a:t>имени Н.Э. Баумана</a:t>
            </a:r>
            <a:endParaRPr lang="ru-RU" altLang="ru-RU" dirty="0">
              <a:solidFill>
                <a:srgbClr val="990033"/>
              </a:solidFill>
              <a:cs typeface="+mn-cs"/>
            </a:endParaRPr>
          </a:p>
          <a:p>
            <a:pPr algn="ctr">
              <a:defRPr/>
            </a:pPr>
            <a:endParaRPr lang="ru-RU" altLang="ru-RU" sz="1200" dirty="0">
              <a:solidFill>
                <a:srgbClr val="990033"/>
              </a:solidFill>
              <a:cs typeface="+mn-cs"/>
            </a:endParaRPr>
          </a:p>
          <a:p>
            <a:pPr algn="ctr">
              <a:defRPr/>
            </a:pPr>
            <a:r>
              <a:rPr lang="ru-RU" altLang="ru-RU" dirty="0">
                <a:solidFill>
                  <a:srgbClr val="990033"/>
                </a:solidFill>
                <a:cs typeface="+mn-cs"/>
              </a:rPr>
              <a:t>Факультет ИБМ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endParaRPr lang="ru-RU" altLang="ru-RU" sz="1400" b="0" dirty="0">
              <a:solidFill>
                <a:srgbClr val="990033"/>
              </a:solidFill>
              <a:cs typeface="+mn-cs"/>
            </a:endParaRP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endParaRPr lang="ru-RU" altLang="ru-RU" sz="1400" b="0" dirty="0">
              <a:solidFill>
                <a:srgbClr val="990033"/>
              </a:solidFill>
              <a:cs typeface="+mn-cs"/>
            </a:endParaRPr>
          </a:p>
          <a:p>
            <a:pPr algn="ctr">
              <a:lnSpc>
                <a:spcPct val="80000"/>
              </a:lnSpc>
              <a:defRPr/>
            </a:pPr>
            <a:r>
              <a:rPr lang="ru-RU" altLang="ru-RU" b="0" dirty="0">
                <a:solidFill>
                  <a:srgbClr val="990033"/>
                </a:solidFill>
                <a:cs typeface="+mn-cs"/>
              </a:rPr>
              <a:t>        Артемьев Валерий Иванович </a:t>
            </a:r>
            <a:r>
              <a:rPr lang="ru-RU" altLang="ru-RU" b="0" dirty="0">
                <a:solidFill>
                  <a:srgbClr val="990033"/>
                </a:solidFill>
                <a:cs typeface="Arial" charset="0"/>
              </a:rPr>
              <a:t>©</a:t>
            </a:r>
            <a:r>
              <a:rPr lang="ru-RU" altLang="ru-RU" b="0" dirty="0">
                <a:solidFill>
                  <a:srgbClr val="990033"/>
                </a:solidFill>
                <a:cs typeface="+mn-cs"/>
              </a:rPr>
              <a:t> 2025</a:t>
            </a:r>
          </a:p>
        </p:txBody>
      </p:sp>
      <p:sp>
        <p:nvSpPr>
          <p:cNvPr id="12" name="Прямоугольник 11"/>
          <p:cNvSpPr>
            <a:spLocks noChangeArrowheads="1"/>
          </p:cNvSpPr>
          <p:nvPr userDrawn="1"/>
        </p:nvSpPr>
        <p:spPr bwMode="auto">
          <a:xfrm>
            <a:off x="293688" y="5583238"/>
            <a:ext cx="17631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altLang="ru-RU" sz="1800" b="0" dirty="0" err="1">
                <a:solidFill>
                  <a:srgbClr val="990033"/>
                </a:solidFill>
                <a:cs typeface="+mn-cs"/>
              </a:rPr>
              <a:t>Апр</a:t>
            </a:r>
            <a:r>
              <a:rPr lang="ru-RU" altLang="ru-RU" sz="1800" b="0" dirty="0">
                <a:solidFill>
                  <a:srgbClr val="990033"/>
                </a:solidFill>
                <a:cs typeface="+mn-cs"/>
              </a:rPr>
              <a:t> 2025 года </a:t>
            </a:r>
            <a:endParaRPr lang="ru-RU" altLang="ru-RU" dirty="0">
              <a:cs typeface="+mn-cs"/>
            </a:endParaRPr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7915275" y="5491163"/>
            <a:ext cx="1057275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30000"/>
              </a:spcBef>
              <a:defRPr/>
            </a:pPr>
            <a:r>
              <a:rPr lang="ru-RU" sz="1800" b="0" dirty="0">
                <a:solidFill>
                  <a:srgbClr val="990033"/>
                </a:solidFill>
                <a:latin typeface="Arial" charset="0"/>
                <a:cs typeface="+mn-cs"/>
              </a:rPr>
              <a:t>Москва</a:t>
            </a:r>
            <a:r>
              <a:rPr lang="ru-RU" dirty="0">
                <a:solidFill>
                  <a:srgbClr val="990033"/>
                </a:solidFill>
                <a:latin typeface="Arial" charset="0"/>
                <a:cs typeface="+mn-cs"/>
              </a:rPr>
              <a:t> </a:t>
            </a:r>
            <a:endParaRPr lang="ru-RU" sz="1400" dirty="0">
              <a:solidFill>
                <a:srgbClr val="FFFF66"/>
              </a:solidFill>
              <a:effectDag name="">
                <a:cont type="tree" name="">
                  <a:effect ref="fillLine"/>
                  <a:outerShdw dist="38100" dir="13500000" algn="br">
                    <a:srgbClr val="FFFF99"/>
                  </a:outerShdw>
                </a:cont>
                <a:cont type="tree" name="">
                  <a:effect ref="fillLine"/>
                  <a:outerShdw dist="38100" dir="2700000" algn="tl">
                    <a:srgbClr val="99983D"/>
                  </a:outerShdw>
                </a:cont>
                <a:effect ref="fillLine"/>
              </a:effectDag>
              <a:latin typeface="Arial" charset="0"/>
              <a:cs typeface="+mn-cs"/>
            </a:endParaRPr>
          </a:p>
        </p:txBody>
      </p:sp>
      <p:sp>
        <p:nvSpPr>
          <p:cNvPr id="28058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0" y="311150"/>
            <a:ext cx="9144000" cy="1055688"/>
          </a:xfrm>
          <a:noFill/>
        </p:spPr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723953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445FF-375A-4F2F-B0D2-9B85F66A14E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3419748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0800"/>
            <a:ext cx="2286000" cy="58388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0" y="50800"/>
            <a:ext cx="6705600" cy="58388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193AB-4634-4B50-A43C-D5600A690CB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0944329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0800"/>
            <a:ext cx="9144000" cy="10668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19550" cy="44418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29150" y="1447800"/>
            <a:ext cx="4019550" cy="21447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29150" y="3744913"/>
            <a:ext cx="4019550" cy="21447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A2CB5-FC9A-47A3-9897-65B830A5DA7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203920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0800"/>
            <a:ext cx="9144000" cy="10668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019550" cy="44418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29150" y="1447800"/>
            <a:ext cx="4019550" cy="44418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386A1C-A41A-4E0A-AD0A-E371F617206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8613052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B80C58-0818-4B3C-822A-0E0DC6A1F79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2046736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AD1BFA-05A2-47A7-96DC-4A9AEAE1875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9921237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19550" cy="4441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29150" y="1447800"/>
            <a:ext cx="4019550" cy="4441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61984-A732-4E36-BC90-CE93A539433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9006540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095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68F70F-294E-4C26-BE49-BAD542931A9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3201669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2EEC0E-674D-4422-87D5-B46285E99C3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4894195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77FA9-112D-495B-9401-B6C9F051D9A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8696379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AF4D4-87A7-4F2A-B5C2-5A5BD689268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21721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D89CE-6C1E-4AAB-A96C-5349ED62EDA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7595883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B2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white">
          <a:xfrm>
            <a:off x="0" y="0"/>
            <a:ext cx="9144000" cy="11430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ru-RU" altLang="ru-RU">
              <a:cs typeface="+mn-cs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gray">
          <a:xfrm>
            <a:off x="0" y="1139825"/>
            <a:ext cx="9144000" cy="57181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ru-RU" altLang="ru-RU">
              <a:cs typeface="+mn-cs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47800"/>
            <a:ext cx="8191500" cy="44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text styles</a:t>
            </a:r>
          </a:p>
          <a:p>
            <a:pPr lvl="1"/>
            <a:r>
              <a:rPr lang="en-US" altLang="ru-RU"/>
              <a:t>Second level</a:t>
            </a:r>
          </a:p>
          <a:p>
            <a:pPr lvl="2"/>
            <a:r>
              <a:rPr lang="en-US" altLang="ru-RU"/>
              <a:t>Third level</a:t>
            </a:r>
          </a:p>
          <a:p>
            <a:pPr lvl="3"/>
            <a:r>
              <a:rPr lang="en-US" altLang="ru-RU"/>
              <a:t>Fourth level</a:t>
            </a:r>
          </a:p>
          <a:p>
            <a:pPr lvl="4"/>
            <a:r>
              <a:rPr lang="en-US" altLang="ru-RU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0" y="50800"/>
            <a:ext cx="9144000" cy="10668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title style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gray">
          <a:xfrm>
            <a:off x="0" y="1155700"/>
            <a:ext cx="9144000" cy="7302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ru-RU" altLang="ru-RU">
              <a:cs typeface="+mn-cs"/>
            </a:endParaRPr>
          </a:p>
        </p:txBody>
      </p:sp>
      <p:sp>
        <p:nvSpPr>
          <p:cNvPr id="1031" name="Line 14"/>
          <p:cNvSpPr>
            <a:spLocks noChangeShapeType="1"/>
          </p:cNvSpPr>
          <p:nvPr/>
        </p:nvSpPr>
        <p:spPr bwMode="gray">
          <a:xfrm>
            <a:off x="0" y="1143000"/>
            <a:ext cx="9144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32" name="Text Box 19"/>
          <p:cNvSpPr txBox="1">
            <a:spLocks noChangeArrowheads="1"/>
          </p:cNvSpPr>
          <p:nvPr/>
        </p:nvSpPr>
        <p:spPr bwMode="auto">
          <a:xfrm>
            <a:off x="4078288" y="5486400"/>
            <a:ext cx="101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ru-RU" altLang="ru-RU">
              <a:cs typeface="+mn-cs"/>
            </a:endParaRPr>
          </a:p>
        </p:txBody>
      </p:sp>
      <p:sp>
        <p:nvSpPr>
          <p:cNvPr id="279572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/>
            </a:lvl1pPr>
          </a:lstStyle>
          <a:p>
            <a:pPr>
              <a:defRPr/>
            </a:pPr>
            <a:fld id="{33B0A099-821F-44A5-8C48-A10B3D63B95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58" r:id="rId2"/>
    <p:sldLayoutId id="2147483859" r:id="rId3"/>
    <p:sldLayoutId id="2147483860" r:id="rId4"/>
    <p:sldLayoutId id="214748387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</p:sldLayoutIdLst>
  <p:transition/>
  <p:hf hdr="0" ftr="0" dt="0"/>
  <p:txStyles>
    <p:titleStyle>
      <a:lvl1pPr marL="374650" indent="-37465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+mj-lt"/>
          <a:ea typeface="+mj-ea"/>
          <a:cs typeface="+mj-cs"/>
        </a:defRPr>
      </a:lvl1pPr>
      <a:lvl2pPr marL="374650" indent="-37465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charset="0"/>
        </a:defRPr>
      </a:lvl2pPr>
      <a:lvl3pPr marL="374650" indent="-37465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charset="0"/>
        </a:defRPr>
      </a:lvl3pPr>
      <a:lvl4pPr marL="374650" indent="-37465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charset="0"/>
        </a:defRPr>
      </a:lvl4pPr>
      <a:lvl5pPr marL="374650" indent="-37465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charset="0"/>
        </a:defRPr>
      </a:lvl5pPr>
      <a:lvl6pPr marL="83185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charset="0"/>
        </a:defRPr>
      </a:lvl6pPr>
      <a:lvl7pPr marL="128905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charset="0"/>
        </a:defRPr>
      </a:lvl7pPr>
      <a:lvl8pPr marL="174625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charset="0"/>
        </a:defRPr>
      </a:lvl8pPr>
      <a:lvl9pPr marL="220345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30000"/>
        </a:spcBef>
        <a:spcAft>
          <a:spcPct val="10000"/>
        </a:spcAft>
        <a:buClr>
          <a:srgbClr val="CC0000"/>
        </a:buClr>
        <a:buSzPct val="70000"/>
        <a:buFont typeface="Wingdings" panose="05000000000000000000" pitchFamily="2" charset="2"/>
        <a:buChar char="n"/>
        <a:defRPr sz="2800">
          <a:solidFill>
            <a:srgbClr val="99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ct val="30000"/>
        </a:spcBef>
        <a:spcAft>
          <a:spcPct val="10000"/>
        </a:spcAft>
        <a:buClr>
          <a:srgbClr val="CC0000"/>
        </a:buClr>
        <a:buChar char="–"/>
        <a:defRPr sz="2400">
          <a:solidFill>
            <a:srgbClr val="990000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10000"/>
        </a:spcAft>
        <a:buClr>
          <a:srgbClr val="CC0000"/>
        </a:buClr>
        <a:buChar char="•"/>
        <a:defRPr>
          <a:solidFill>
            <a:srgbClr val="990000"/>
          </a:solidFill>
          <a:latin typeface="+mn-lt"/>
        </a:defRPr>
      </a:lvl3pPr>
      <a:lvl4pPr marL="1600200" indent="-228600" algn="l" rtl="0" eaLnBrk="0" fontAlgn="base" hangingPunct="0">
        <a:lnSpc>
          <a:spcPct val="90000"/>
        </a:lnSpc>
        <a:spcBef>
          <a:spcPct val="30000"/>
        </a:spcBef>
        <a:spcAft>
          <a:spcPct val="10000"/>
        </a:spcAft>
        <a:buClr>
          <a:srgbClr val="CC0000"/>
        </a:buClr>
        <a:buSzPct val="50000"/>
        <a:buFont typeface="Wingdings" panose="05000000000000000000" pitchFamily="2" charset="2"/>
        <a:buChar char="n"/>
        <a:defRPr sz="1600">
          <a:solidFill>
            <a:srgbClr val="990000"/>
          </a:solidFill>
          <a:latin typeface="+mn-lt"/>
        </a:defRPr>
      </a:lvl4pPr>
      <a:lvl5pPr marL="2057400" indent="-228600" algn="l" rtl="0" eaLnBrk="0" fontAlgn="base" hangingPunct="0">
        <a:lnSpc>
          <a:spcPct val="90000"/>
        </a:lnSpc>
        <a:spcBef>
          <a:spcPct val="30000"/>
        </a:spcBef>
        <a:spcAft>
          <a:spcPct val="10000"/>
        </a:spcAft>
        <a:buClr>
          <a:srgbClr val="CC0000"/>
        </a:buClr>
        <a:buSzPct val="70000"/>
        <a:buChar char="–"/>
        <a:defRPr sz="1600">
          <a:solidFill>
            <a:srgbClr val="990000"/>
          </a:solidFill>
          <a:latin typeface="+mn-lt"/>
        </a:defRPr>
      </a:lvl5pPr>
      <a:lvl6pPr marL="2514600" indent="-228600" algn="l" rtl="0" eaLnBrk="0" fontAlgn="base" hangingPunct="0">
        <a:lnSpc>
          <a:spcPct val="90000"/>
        </a:lnSpc>
        <a:spcBef>
          <a:spcPct val="30000"/>
        </a:spcBef>
        <a:spcAft>
          <a:spcPct val="10000"/>
        </a:spcAft>
        <a:buClr>
          <a:srgbClr val="CC0000"/>
        </a:buClr>
        <a:buSzPct val="70000"/>
        <a:buChar char="–"/>
        <a:defRPr sz="1600">
          <a:solidFill>
            <a:srgbClr val="990000"/>
          </a:solidFill>
          <a:latin typeface="+mn-lt"/>
        </a:defRPr>
      </a:lvl6pPr>
      <a:lvl7pPr marL="2971800" indent="-228600" algn="l" rtl="0" eaLnBrk="0" fontAlgn="base" hangingPunct="0">
        <a:lnSpc>
          <a:spcPct val="90000"/>
        </a:lnSpc>
        <a:spcBef>
          <a:spcPct val="30000"/>
        </a:spcBef>
        <a:spcAft>
          <a:spcPct val="10000"/>
        </a:spcAft>
        <a:buClr>
          <a:srgbClr val="CC0000"/>
        </a:buClr>
        <a:buSzPct val="70000"/>
        <a:buChar char="–"/>
        <a:defRPr sz="1600">
          <a:solidFill>
            <a:srgbClr val="990000"/>
          </a:solidFill>
          <a:latin typeface="+mn-lt"/>
        </a:defRPr>
      </a:lvl7pPr>
      <a:lvl8pPr marL="3429000" indent="-228600" algn="l" rtl="0" eaLnBrk="0" fontAlgn="base" hangingPunct="0">
        <a:lnSpc>
          <a:spcPct val="90000"/>
        </a:lnSpc>
        <a:spcBef>
          <a:spcPct val="30000"/>
        </a:spcBef>
        <a:spcAft>
          <a:spcPct val="10000"/>
        </a:spcAft>
        <a:buClr>
          <a:srgbClr val="CC0000"/>
        </a:buClr>
        <a:buSzPct val="70000"/>
        <a:buChar char="–"/>
        <a:defRPr sz="1600">
          <a:solidFill>
            <a:srgbClr val="990000"/>
          </a:solidFill>
          <a:latin typeface="+mn-lt"/>
        </a:defRPr>
      </a:lvl8pPr>
      <a:lvl9pPr marL="3886200" indent="-228600" algn="l" rtl="0" eaLnBrk="0" fontAlgn="base" hangingPunct="0">
        <a:lnSpc>
          <a:spcPct val="90000"/>
        </a:lnSpc>
        <a:spcBef>
          <a:spcPct val="30000"/>
        </a:spcBef>
        <a:spcAft>
          <a:spcPct val="10000"/>
        </a:spcAft>
        <a:buClr>
          <a:srgbClr val="CC0000"/>
        </a:buClr>
        <a:buSzPct val="70000"/>
        <a:buChar char="–"/>
        <a:defRPr sz="1600">
          <a:solidFill>
            <a:srgbClr val="990000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" y="0"/>
            <a:ext cx="9098280" cy="2368296"/>
          </a:xfrm>
          <a:solidFill>
            <a:srgbClr val="FF9900"/>
          </a:solidFill>
        </p:spPr>
        <p:txBody>
          <a:bodyPr/>
          <a:lstStyle/>
          <a:p>
            <a:pPr marL="357188" indent="0" algn="l">
              <a:spcBef>
                <a:spcPts val="1200"/>
              </a:spcBef>
              <a:spcAft>
                <a:spcPts val="0"/>
              </a:spcAft>
            </a:pPr>
            <a:r>
              <a:rPr lang="ru-RU" altLang="ru-RU" sz="4400" dirty="0">
                <a:solidFill>
                  <a:schemeClr val="tx2">
                    <a:lumMod val="50000"/>
                  </a:schemeClr>
                </a:solidFill>
              </a:rPr>
              <a:t>Базы данных</a:t>
            </a:r>
            <a:br>
              <a:rPr lang="ru-RU" altLang="ru-RU" sz="44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ru-RU" altLang="ru-RU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ru-RU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ru-RU" altLang="ru-RU" dirty="0">
                <a:solidFill>
                  <a:schemeClr val="accent1">
                    <a:lumMod val="75000"/>
                  </a:schemeClr>
                </a:solidFill>
              </a:rPr>
              <a:t>9</a:t>
            </a:r>
            <a:r>
              <a:rPr lang="en-US" altLang="ru-RU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altLang="ru-RU" sz="4400" dirty="0">
                <a:solidFill>
                  <a:srgbClr val="800000"/>
                </a:solidFill>
              </a:rPr>
              <a:t> </a:t>
            </a:r>
            <a:r>
              <a:rPr lang="ru-RU" altLang="ru-RU" dirty="0">
                <a:solidFill>
                  <a:schemeClr val="accent1">
                    <a:lumMod val="75000"/>
                  </a:schemeClr>
                </a:solidFill>
              </a:rPr>
              <a:t>Анализ данных на </a:t>
            </a:r>
            <a:r>
              <a:rPr lang="en-US" altLang="ru-RU" dirty="0">
                <a:solidFill>
                  <a:schemeClr val="accent1">
                    <a:lumMod val="75000"/>
                  </a:schemeClr>
                </a:solidFill>
              </a:rPr>
              <a:t>SQL</a:t>
            </a:r>
            <a:r>
              <a:rPr lang="ru-RU" altLang="ru-RU" dirty="0">
                <a:solidFill>
                  <a:schemeClr val="accent1">
                    <a:lumMod val="75000"/>
                  </a:schemeClr>
                </a:solidFill>
              </a:rPr>
              <a:t>: итоги и перекрёстные таблицы</a:t>
            </a:r>
            <a:br>
              <a:rPr lang="ru-RU" altLang="ru-RU" dirty="0">
                <a:solidFill>
                  <a:schemeClr val="accent1">
                    <a:lumMod val="75000"/>
                  </a:schemeClr>
                </a:solidFill>
              </a:rPr>
            </a:br>
            <a:endParaRPr lang="ru-RU" altLang="ru-RU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DEC06-C18A-D7F0-A5FF-B4DE3510E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24010018-43A7-E65B-4BE5-095C010DD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442913" indent="0">
              <a:spcBef>
                <a:spcPts val="0"/>
              </a:spcBef>
              <a:spcAft>
                <a:spcPts val="0"/>
              </a:spcAft>
            </a:pPr>
            <a:r>
              <a:rPr lang="ru-RU" sz="3600" dirty="0">
                <a:solidFill>
                  <a:schemeClr val="tx2">
                    <a:lumMod val="50000"/>
                  </a:schemeClr>
                </a:solidFill>
              </a:rPr>
              <a:t>2 основных способа получить перекрёстную таблицу</a:t>
            </a:r>
          </a:p>
        </p:txBody>
      </p:sp>
      <p:sp>
        <p:nvSpPr>
          <p:cNvPr id="39939" name="Объект 2">
            <a:extLst>
              <a:ext uri="{FF2B5EF4-FFF2-40B4-BE49-F238E27FC236}">
                <a16:creationId xmlns:a16="http://schemas.microsoft.com/office/drawing/2014/main" id="{64565012-515B-372F-9B39-8B220F13D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24" y="1219200"/>
            <a:ext cx="8613476" cy="4953000"/>
          </a:xfrm>
          <a:solidFill>
            <a:srgbClr val="FFFFFF"/>
          </a:solidFill>
        </p:spPr>
        <p:txBody>
          <a:bodyPr anchor="t"/>
          <a:lstStyle/>
          <a:p>
            <a:pPr marL="35401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401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alibri" panose="020F0502020204030204" pitchFamily="34" charset="0"/>
            </a:endParaRP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FF49851B-62B4-D824-808D-92FCB0BA06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9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704989"/>
              </p:ext>
            </p:extLst>
          </p:nvPr>
        </p:nvGraphicFramePr>
        <p:xfrm>
          <a:off x="767747" y="1657657"/>
          <a:ext cx="4337653" cy="7463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63506">
                  <a:extLst>
                    <a:ext uri="{9D8B030D-6E8A-4147-A177-3AD203B41FA5}">
                      <a16:colId xmlns:a16="http://schemas.microsoft.com/office/drawing/2014/main" val="2377084845"/>
                    </a:ext>
                  </a:extLst>
                </a:gridCol>
                <a:gridCol w="775670">
                  <a:extLst>
                    <a:ext uri="{9D8B030D-6E8A-4147-A177-3AD203B41FA5}">
                      <a16:colId xmlns:a16="http://schemas.microsoft.com/office/drawing/2014/main" val="1781631991"/>
                    </a:ext>
                  </a:extLst>
                </a:gridCol>
                <a:gridCol w="874477">
                  <a:extLst>
                    <a:ext uri="{9D8B030D-6E8A-4147-A177-3AD203B41FA5}">
                      <a16:colId xmlns:a16="http://schemas.microsoft.com/office/drawing/2014/main" val="38576583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7830284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20646790"/>
                    </a:ext>
                  </a:extLst>
                </a:gridCol>
              </a:tblGrid>
              <a:tr h="370584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/>
                        <a:t>Сотр</a:t>
                      </a:r>
                      <a:r>
                        <a:rPr lang="ru-RU" sz="1400" dirty="0"/>
                        <a:t>_</a:t>
                      </a:r>
                      <a:r>
                        <a:rPr lang="en-US" sz="1400" dirty="0"/>
                        <a:t>ID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ФИО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отдел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год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сумма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4928101"/>
                  </a:ext>
                </a:extLst>
              </a:tr>
              <a:tr h="37573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147808"/>
                  </a:ext>
                </a:extLst>
              </a:tr>
            </a:tbl>
          </a:graphicData>
        </a:graphic>
      </p:graphicFrame>
      <p:sp>
        <p:nvSpPr>
          <p:cNvPr id="3" name="Стрелка вниз 2"/>
          <p:cNvSpPr/>
          <p:nvPr/>
        </p:nvSpPr>
        <p:spPr bwMode="auto">
          <a:xfrm>
            <a:off x="3219123" y="2409266"/>
            <a:ext cx="514950" cy="746316"/>
          </a:xfrm>
          <a:prstGeom prst="downArrow">
            <a:avLst>
              <a:gd name="adj1" fmla="val 62903"/>
              <a:gd name="adj2" fmla="val 50000"/>
            </a:avLst>
          </a:prstGeom>
          <a:solidFill>
            <a:srgbClr val="66FF99"/>
          </a:solidFill>
          <a:ln w="12700" cap="flat" cmpd="sng" algn="ctr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739425"/>
              </p:ext>
            </p:extLst>
          </p:nvPr>
        </p:nvGraphicFramePr>
        <p:xfrm>
          <a:off x="4526537" y="3206741"/>
          <a:ext cx="2660988" cy="179210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46672">
                  <a:extLst>
                    <a:ext uri="{9D8B030D-6E8A-4147-A177-3AD203B41FA5}">
                      <a16:colId xmlns:a16="http://schemas.microsoft.com/office/drawing/2014/main" val="385765836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78302841"/>
                    </a:ext>
                  </a:extLst>
                </a:gridCol>
                <a:gridCol w="852316">
                  <a:extLst>
                    <a:ext uri="{9D8B030D-6E8A-4147-A177-3AD203B41FA5}">
                      <a16:colId xmlns:a16="http://schemas.microsoft.com/office/drawing/2014/main" val="720646790"/>
                    </a:ext>
                  </a:extLst>
                </a:gridCol>
              </a:tblGrid>
              <a:tr h="322915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отдел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год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4928101"/>
                  </a:ext>
                </a:extLst>
              </a:tr>
              <a:tr h="268473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147808"/>
                  </a:ext>
                </a:extLst>
              </a:tr>
              <a:tr h="4103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/>
                        <a:t>Бухгалтерия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Итог1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Итог2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3476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dirty="0"/>
                        <a:t>Закупки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Итог3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Итог4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7312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dirty="0"/>
                        <a:t>Реализация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Итог5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Итог6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031186"/>
                  </a:ext>
                </a:extLst>
              </a:tr>
            </a:tbl>
          </a:graphicData>
        </a:graphic>
      </p:graphicFrame>
      <p:sp>
        <p:nvSpPr>
          <p:cNvPr id="4" name="Стрелка вправо 3"/>
          <p:cNvSpPr/>
          <p:nvPr/>
        </p:nvSpPr>
        <p:spPr bwMode="auto">
          <a:xfrm>
            <a:off x="3708033" y="4333583"/>
            <a:ext cx="863967" cy="533400"/>
          </a:xfrm>
          <a:prstGeom prst="rightArrow">
            <a:avLst/>
          </a:prstGeom>
          <a:solidFill>
            <a:srgbClr val="66FF99"/>
          </a:solidFill>
          <a:ln w="12700" cap="flat" cmpd="sng" algn="ctr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4425" y="1295400"/>
            <a:ext cx="4567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Таблица детальных данных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8794" y="2814737"/>
            <a:ext cx="2687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Итоговая таблица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62112" y="5100444"/>
            <a:ext cx="3918758" cy="92333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chemeClr val="tx2">
                    <a:lumMod val="50000"/>
                  </a:schemeClr>
                </a:solidFill>
              </a:rPr>
              <a:t>2. Развернуть результаты обычного или расширенного агрегирования </a:t>
            </a:r>
            <a:endParaRPr lang="ru-RU" sz="1800" b="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62112" y="1591276"/>
            <a:ext cx="3563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0" dirty="0">
                <a:solidFill>
                  <a:schemeClr val="tx2">
                    <a:lumMod val="50000"/>
                  </a:schemeClr>
                </a:solidFill>
              </a:rPr>
              <a:t>1</a:t>
            </a:r>
            <a:r>
              <a:rPr lang="ru-RU" sz="1800" dirty="0">
                <a:solidFill>
                  <a:schemeClr val="tx2">
                    <a:lumMod val="50000"/>
                  </a:schemeClr>
                </a:solidFill>
              </a:rPr>
              <a:t>. Использовать условное агрегирование значений </a:t>
            </a:r>
            <a:br>
              <a:rPr lang="ru-RU" sz="18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ru-RU" sz="1800" dirty="0">
                <a:solidFill>
                  <a:schemeClr val="tx2">
                    <a:lumMod val="50000"/>
                  </a:schemeClr>
                </a:solidFill>
              </a:rPr>
              <a:t>для обычных или расширенных итогов</a:t>
            </a:r>
          </a:p>
        </p:txBody>
      </p:sp>
      <p:sp>
        <p:nvSpPr>
          <p:cNvPr id="17" name="Куб 16">
            <a:extLst>
              <a:ext uri="{FF2B5EF4-FFF2-40B4-BE49-F238E27FC236}">
                <a16:creationId xmlns:a16="http://schemas.microsoft.com/office/drawing/2014/main" id="{715B72D7-1F71-4122-9E34-B61BFA9C3371}"/>
              </a:ext>
            </a:extLst>
          </p:cNvPr>
          <p:cNvSpPr/>
          <p:nvPr/>
        </p:nvSpPr>
        <p:spPr>
          <a:xfrm>
            <a:off x="8281144" y="770267"/>
            <a:ext cx="781812" cy="722526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177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Стрелка вниз 8">
            <a:extLst>
              <a:ext uri="{FF2B5EF4-FFF2-40B4-BE49-F238E27FC236}">
                <a16:creationId xmlns:a16="http://schemas.microsoft.com/office/drawing/2014/main" id="{299B20D8-C8D4-EC81-B82B-DA4759189275}"/>
              </a:ext>
            </a:extLst>
          </p:cNvPr>
          <p:cNvSpPr/>
          <p:nvPr/>
        </p:nvSpPr>
        <p:spPr bwMode="auto">
          <a:xfrm>
            <a:off x="4449335" y="2449531"/>
            <a:ext cx="613042" cy="806318"/>
          </a:xfrm>
          <a:prstGeom prst="downArrow">
            <a:avLst/>
          </a:prstGeom>
          <a:solidFill>
            <a:srgbClr val="66FF99"/>
          </a:solidFill>
          <a:ln w="12700" cap="flat" cmpd="sng" algn="ctr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5A2CCA-4B88-DCA7-6ED4-FA6D4149801C}"/>
              </a:ext>
            </a:extLst>
          </p:cNvPr>
          <p:cNvSpPr txBox="1"/>
          <p:nvPr/>
        </p:nvSpPr>
        <p:spPr>
          <a:xfrm>
            <a:off x="5135068" y="2891026"/>
            <a:ext cx="2687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Перекрёстная таблица</a:t>
            </a:r>
          </a:p>
        </p:txBody>
      </p:sp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AF74466C-D720-D419-69B2-09BAD7A4F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170622"/>
              </p:ext>
            </p:extLst>
          </p:nvPr>
        </p:nvGraphicFramePr>
        <p:xfrm>
          <a:off x="798288" y="3157872"/>
          <a:ext cx="2909745" cy="199191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63992">
                  <a:extLst>
                    <a:ext uri="{9D8B030D-6E8A-4147-A177-3AD203B41FA5}">
                      <a16:colId xmlns:a16="http://schemas.microsoft.com/office/drawing/2014/main" val="2665357509"/>
                    </a:ext>
                  </a:extLst>
                </a:gridCol>
                <a:gridCol w="950854">
                  <a:extLst>
                    <a:ext uri="{9D8B030D-6E8A-4147-A177-3AD203B41FA5}">
                      <a16:colId xmlns:a16="http://schemas.microsoft.com/office/drawing/2014/main" val="1519357008"/>
                    </a:ext>
                  </a:extLst>
                </a:gridCol>
                <a:gridCol w="894899">
                  <a:extLst>
                    <a:ext uri="{9D8B030D-6E8A-4147-A177-3AD203B41FA5}">
                      <a16:colId xmlns:a16="http://schemas.microsoft.com/office/drawing/2014/main" val="3166714357"/>
                    </a:ext>
                  </a:extLst>
                </a:gridCol>
              </a:tblGrid>
              <a:tr h="246038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Отдел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год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итог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205303"/>
                  </a:ext>
                </a:extLst>
              </a:tr>
              <a:tr h="2811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Бухгалтерия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Итог1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180913"/>
                  </a:ext>
                </a:extLst>
              </a:tr>
              <a:tr h="2811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Бухгалтерия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Итог2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360511"/>
                  </a:ext>
                </a:extLst>
              </a:tr>
              <a:tr h="281185">
                <a:tc>
                  <a:txBody>
                    <a:bodyPr/>
                    <a:lstStyle/>
                    <a:p>
                      <a:r>
                        <a:rPr lang="ru-RU" sz="1100" dirty="0"/>
                        <a:t>Закупки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Итог3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92250"/>
                  </a:ext>
                </a:extLst>
              </a:tr>
              <a:tr h="281185">
                <a:tc>
                  <a:txBody>
                    <a:bodyPr/>
                    <a:lstStyle/>
                    <a:p>
                      <a:r>
                        <a:rPr lang="ru-RU" sz="1100" dirty="0"/>
                        <a:t>Закупки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Итог4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5236134"/>
                  </a:ext>
                </a:extLst>
              </a:tr>
              <a:tr h="281185">
                <a:tc>
                  <a:txBody>
                    <a:bodyPr/>
                    <a:lstStyle/>
                    <a:p>
                      <a:r>
                        <a:rPr lang="ru-RU" sz="1100" dirty="0"/>
                        <a:t>Реализация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Итог5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4856576"/>
                  </a:ext>
                </a:extLst>
              </a:tr>
              <a:tr h="281185">
                <a:tc>
                  <a:txBody>
                    <a:bodyPr/>
                    <a:lstStyle/>
                    <a:p>
                      <a:r>
                        <a:rPr lang="ru-RU" sz="1100" dirty="0"/>
                        <a:t>Реализация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Итог6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693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25398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DEC06-C18A-D7F0-A5FF-B4DE3510E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24010018-43A7-E65B-4BE5-095C010DD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442913" indent="0"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Строим перекрёстную таблицу </a:t>
            </a:r>
            <a:br>
              <a:rPr lang="ru-RU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с помощью условного агрегирования</a:t>
            </a:r>
          </a:p>
        </p:txBody>
      </p:sp>
      <p:sp>
        <p:nvSpPr>
          <p:cNvPr id="39939" name="Объект 2">
            <a:extLst>
              <a:ext uri="{FF2B5EF4-FFF2-40B4-BE49-F238E27FC236}">
                <a16:creationId xmlns:a16="http://schemas.microsoft.com/office/drawing/2014/main" id="{64565012-515B-372F-9B39-8B220F13D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19200"/>
            <a:ext cx="8610600" cy="5029200"/>
          </a:xfrm>
          <a:solidFill>
            <a:srgbClr val="FFFFFF"/>
          </a:solidFill>
        </p:spPr>
        <p:txBody>
          <a:bodyPr anchor="t"/>
          <a:lstStyle/>
          <a:p>
            <a:pPr marL="35401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401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alibri" panose="020F0502020204030204" pitchFamily="34" charset="0"/>
            </a:endParaRP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FF49851B-62B4-D824-808D-92FCB0BA06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10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098779"/>
              </p:ext>
            </p:extLst>
          </p:nvPr>
        </p:nvGraphicFramePr>
        <p:xfrm>
          <a:off x="867693" y="1615884"/>
          <a:ext cx="4582765" cy="7463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26910">
                  <a:extLst>
                    <a:ext uri="{9D8B030D-6E8A-4147-A177-3AD203B41FA5}">
                      <a16:colId xmlns:a16="http://schemas.microsoft.com/office/drawing/2014/main" val="2377084845"/>
                    </a:ext>
                  </a:extLst>
                </a:gridCol>
                <a:gridCol w="751273">
                  <a:extLst>
                    <a:ext uri="{9D8B030D-6E8A-4147-A177-3AD203B41FA5}">
                      <a16:colId xmlns:a16="http://schemas.microsoft.com/office/drawing/2014/main" val="1781631991"/>
                    </a:ext>
                  </a:extLst>
                </a:gridCol>
                <a:gridCol w="976654">
                  <a:extLst>
                    <a:ext uri="{9D8B030D-6E8A-4147-A177-3AD203B41FA5}">
                      <a16:colId xmlns:a16="http://schemas.microsoft.com/office/drawing/2014/main" val="3857658367"/>
                    </a:ext>
                  </a:extLst>
                </a:gridCol>
                <a:gridCol w="767025">
                  <a:extLst>
                    <a:ext uri="{9D8B030D-6E8A-4147-A177-3AD203B41FA5}">
                      <a16:colId xmlns:a16="http://schemas.microsoft.com/office/drawing/2014/main" val="2778302841"/>
                    </a:ext>
                  </a:extLst>
                </a:gridCol>
                <a:gridCol w="960903">
                  <a:extLst>
                    <a:ext uri="{9D8B030D-6E8A-4147-A177-3AD203B41FA5}">
                      <a16:colId xmlns:a16="http://schemas.microsoft.com/office/drawing/2014/main" val="720646790"/>
                    </a:ext>
                  </a:extLst>
                </a:gridCol>
              </a:tblGrid>
              <a:tr h="370584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err="1"/>
                        <a:t>Сотр</a:t>
                      </a:r>
                      <a:r>
                        <a:rPr lang="ru-RU" sz="1600" dirty="0"/>
                        <a:t>_</a:t>
                      </a:r>
                      <a:r>
                        <a:rPr lang="en-US" sz="1600" dirty="0"/>
                        <a:t>ID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ФИО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отдел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год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сумма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4928101"/>
                  </a:ext>
                </a:extLst>
              </a:tr>
              <a:tr h="37573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147808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843042" y="4724036"/>
            <a:ext cx="7438102" cy="132343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9EDE"/>
                </a:solidFill>
              </a:rPr>
              <a:t>SELECT</a:t>
            </a:r>
            <a:r>
              <a:rPr lang="en-US" sz="2000" dirty="0"/>
              <a:t> </a:t>
            </a:r>
            <a:r>
              <a:rPr lang="ru-RU" sz="2000" b="0" dirty="0"/>
              <a:t>отдел, </a:t>
            </a:r>
            <a:br>
              <a:rPr lang="ru-RU" sz="2000" dirty="0"/>
            </a:br>
            <a:r>
              <a:rPr lang="en-US" sz="2000" b="0" dirty="0">
                <a:solidFill>
                  <a:schemeClr val="tx2">
                    <a:lumMod val="50000"/>
                  </a:schemeClr>
                </a:solidFill>
              </a:rPr>
              <a:t>SUM(case when </a:t>
            </a:r>
            <a:r>
              <a:rPr lang="ru-RU" sz="2000" b="0" dirty="0">
                <a:solidFill>
                  <a:schemeClr val="tx2">
                    <a:lumMod val="50000"/>
                  </a:schemeClr>
                </a:solidFill>
              </a:rPr>
              <a:t>год</a:t>
            </a:r>
            <a:r>
              <a:rPr lang="en-US" sz="2000" b="0" dirty="0">
                <a:solidFill>
                  <a:schemeClr val="tx2">
                    <a:lumMod val="50000"/>
                  </a:schemeClr>
                </a:solidFill>
              </a:rPr>
              <a:t>=20</a:t>
            </a:r>
            <a:r>
              <a:rPr lang="ru-RU" sz="2000" b="0" dirty="0">
                <a:solidFill>
                  <a:schemeClr val="tx2">
                    <a:lumMod val="50000"/>
                  </a:schemeClr>
                </a:solidFill>
              </a:rPr>
              <a:t>1</a:t>
            </a:r>
            <a:r>
              <a:rPr lang="en-US" sz="2000" b="0" dirty="0">
                <a:solidFill>
                  <a:schemeClr val="tx2">
                    <a:lumMod val="50000"/>
                  </a:schemeClr>
                </a:solidFill>
              </a:rPr>
              <a:t>4 </a:t>
            </a:r>
            <a:r>
              <a:rPr lang="ru-RU" sz="2000" b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000" b="0" dirty="0">
                <a:solidFill>
                  <a:schemeClr val="tx2">
                    <a:lumMod val="50000"/>
                  </a:schemeClr>
                </a:solidFill>
              </a:rPr>
              <a:t>then </a:t>
            </a:r>
            <a:r>
              <a:rPr lang="ru-RU" sz="2000" b="0" dirty="0">
                <a:solidFill>
                  <a:schemeClr val="tx2">
                    <a:lumMod val="50000"/>
                  </a:schemeClr>
                </a:solidFill>
              </a:rPr>
              <a:t>сумма </a:t>
            </a:r>
            <a:r>
              <a:rPr lang="en-US" sz="2000" b="0" dirty="0">
                <a:solidFill>
                  <a:schemeClr val="tx2">
                    <a:lumMod val="50000"/>
                  </a:schemeClr>
                </a:solidFill>
              </a:rPr>
              <a:t>end</a:t>
            </a:r>
            <a:r>
              <a:rPr lang="ru-RU" sz="2000" b="0" dirty="0">
                <a:solidFill>
                  <a:schemeClr val="tx2">
                    <a:lumMod val="50000"/>
                  </a:schemeClr>
                </a:solidFill>
              </a:rPr>
              <a:t>)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AS </a:t>
            </a:r>
            <a:r>
              <a:rPr lang="en-US" sz="2000" b="0" dirty="0">
                <a:solidFill>
                  <a:schemeClr val="tx2">
                    <a:lumMod val="50000"/>
                  </a:schemeClr>
                </a:solidFill>
              </a:rPr>
              <a:t>[</a:t>
            </a:r>
            <a:r>
              <a:rPr lang="ru-RU" sz="2000" b="0" dirty="0">
                <a:solidFill>
                  <a:schemeClr val="tx2">
                    <a:lumMod val="50000"/>
                  </a:schemeClr>
                </a:solidFill>
              </a:rPr>
              <a:t>2014</a:t>
            </a:r>
            <a:r>
              <a:rPr lang="en-US" sz="2000" b="0" dirty="0">
                <a:solidFill>
                  <a:schemeClr val="tx2">
                    <a:lumMod val="50000"/>
                  </a:schemeClr>
                </a:solidFill>
              </a:rPr>
              <a:t>]</a:t>
            </a:r>
            <a:r>
              <a:rPr lang="ru-RU" sz="2000" b="0" dirty="0">
                <a:solidFill>
                  <a:schemeClr val="tx2">
                    <a:lumMod val="50000"/>
                  </a:schemeClr>
                </a:solidFill>
              </a:rPr>
              <a:t>,</a:t>
            </a:r>
          </a:p>
          <a:p>
            <a:r>
              <a:rPr lang="en-US" sz="2000" b="0" dirty="0">
                <a:solidFill>
                  <a:schemeClr val="tx2">
                    <a:lumMod val="50000"/>
                  </a:schemeClr>
                </a:solidFill>
              </a:rPr>
              <a:t>SUM(case when </a:t>
            </a:r>
            <a:r>
              <a:rPr lang="ru-RU" sz="2000" b="0" dirty="0">
                <a:solidFill>
                  <a:schemeClr val="tx2">
                    <a:lumMod val="50000"/>
                  </a:schemeClr>
                </a:solidFill>
              </a:rPr>
              <a:t>год</a:t>
            </a:r>
            <a:r>
              <a:rPr lang="en-US" sz="2000" b="0" dirty="0">
                <a:solidFill>
                  <a:schemeClr val="tx2">
                    <a:lumMod val="50000"/>
                  </a:schemeClr>
                </a:solidFill>
              </a:rPr>
              <a:t>=20</a:t>
            </a:r>
            <a:r>
              <a:rPr lang="ru-RU" sz="2000" b="0" dirty="0">
                <a:solidFill>
                  <a:schemeClr val="tx2">
                    <a:lumMod val="50000"/>
                  </a:schemeClr>
                </a:solidFill>
              </a:rPr>
              <a:t>15</a:t>
            </a:r>
            <a:r>
              <a:rPr lang="en-US" sz="2000" b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2000" b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000" b="0" dirty="0">
                <a:solidFill>
                  <a:schemeClr val="tx2">
                    <a:lumMod val="50000"/>
                  </a:schemeClr>
                </a:solidFill>
              </a:rPr>
              <a:t>then </a:t>
            </a:r>
            <a:r>
              <a:rPr lang="ru-RU" sz="2000" b="0" dirty="0">
                <a:solidFill>
                  <a:schemeClr val="tx2">
                    <a:lumMod val="50000"/>
                  </a:schemeClr>
                </a:solidFill>
              </a:rPr>
              <a:t>сумма</a:t>
            </a:r>
            <a:r>
              <a:rPr lang="en-US" sz="2000" b="0" dirty="0">
                <a:solidFill>
                  <a:schemeClr val="tx2">
                    <a:lumMod val="50000"/>
                  </a:schemeClr>
                </a:solidFill>
              </a:rPr>
              <a:t> end</a:t>
            </a:r>
            <a:r>
              <a:rPr lang="ru-RU" sz="2000" b="0" dirty="0">
                <a:solidFill>
                  <a:schemeClr val="tx2">
                    <a:lumMod val="50000"/>
                  </a:schemeClr>
                </a:solidFill>
              </a:rPr>
              <a:t>)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AS </a:t>
            </a:r>
            <a:r>
              <a:rPr lang="en-US" sz="2000" b="0" dirty="0">
                <a:solidFill>
                  <a:schemeClr val="tx2">
                    <a:lumMod val="50000"/>
                  </a:schemeClr>
                </a:solidFill>
              </a:rPr>
              <a:t>[</a:t>
            </a:r>
            <a:r>
              <a:rPr lang="ru-RU" sz="2000" b="0" dirty="0">
                <a:solidFill>
                  <a:schemeClr val="tx2">
                    <a:lumMod val="50000"/>
                  </a:schemeClr>
                </a:solidFill>
              </a:rPr>
              <a:t>2015</a:t>
            </a:r>
            <a:r>
              <a:rPr lang="en-US" sz="2000" b="0" dirty="0">
                <a:solidFill>
                  <a:schemeClr val="tx2">
                    <a:lumMod val="50000"/>
                  </a:schemeClr>
                </a:solidFill>
              </a:rPr>
              <a:t>]</a:t>
            </a:r>
            <a:endParaRPr lang="ru-RU" sz="2000" b="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rgbClr val="009EDE"/>
                </a:solidFill>
              </a:rPr>
              <a:t>FROM </a:t>
            </a:r>
            <a:r>
              <a:rPr lang="en-US" sz="2000" dirty="0"/>
              <a:t> </a:t>
            </a:r>
            <a:r>
              <a:rPr lang="ru-RU" sz="2000" b="0" dirty="0" err="1"/>
              <a:t>ДеталТабл</a:t>
            </a:r>
            <a:r>
              <a:rPr lang="ru-RU" sz="2000" b="0" dirty="0"/>
              <a:t>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GROUP BY </a:t>
            </a:r>
            <a:r>
              <a:rPr lang="ru-RU" sz="2000" b="0" dirty="0">
                <a:solidFill>
                  <a:srgbClr val="6C0000"/>
                </a:solidFill>
              </a:rPr>
              <a:t>отдел</a:t>
            </a:r>
            <a:r>
              <a:rPr lang="ru-RU" sz="2000" b="0" dirty="0"/>
              <a:t>;</a:t>
            </a:r>
          </a:p>
        </p:txBody>
      </p:sp>
      <p:sp>
        <p:nvSpPr>
          <p:cNvPr id="18" name="Куб 17">
            <a:extLst>
              <a:ext uri="{FF2B5EF4-FFF2-40B4-BE49-F238E27FC236}">
                <a16:creationId xmlns:a16="http://schemas.microsoft.com/office/drawing/2014/main" id="{715B72D7-1F71-4122-9E34-B61BFA9C3371}"/>
              </a:ext>
            </a:extLst>
          </p:cNvPr>
          <p:cNvSpPr/>
          <p:nvPr/>
        </p:nvSpPr>
        <p:spPr>
          <a:xfrm>
            <a:off x="8281144" y="770267"/>
            <a:ext cx="781812" cy="722526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177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F422E8-4D2E-D989-6402-0BFEEEF83F47}"/>
              </a:ext>
            </a:extLst>
          </p:cNvPr>
          <p:cNvSpPr txBox="1"/>
          <p:nvPr/>
        </p:nvSpPr>
        <p:spPr>
          <a:xfrm>
            <a:off x="4125250" y="2509953"/>
            <a:ext cx="46891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0" dirty="0">
                <a:solidFill>
                  <a:schemeClr val="tx2">
                    <a:lumMod val="50000"/>
                  </a:schemeClr>
                </a:solidFill>
              </a:rPr>
              <a:t>Используем условное суммирование с помощью стандартного условного оператора</a:t>
            </a:r>
            <a:r>
              <a:rPr lang="en-US" sz="2000" b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CASE</a:t>
            </a:r>
            <a:r>
              <a:rPr lang="en-US" sz="2000" b="0" dirty="0">
                <a:solidFill>
                  <a:schemeClr val="tx2">
                    <a:lumMod val="50000"/>
                  </a:schemeClr>
                </a:solidFill>
              </a:rPr>
              <a:t>:</a:t>
            </a:r>
            <a:endParaRPr lang="ru-RU" sz="2000" b="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case when </a:t>
            </a:r>
            <a:r>
              <a:rPr lang="ru-RU" sz="2000" b="0" dirty="0">
                <a:solidFill>
                  <a:schemeClr val="tx2">
                    <a:lumMod val="50000"/>
                  </a:schemeClr>
                </a:solidFill>
              </a:rPr>
              <a:t>условие </a:t>
            </a:r>
            <a:br>
              <a:rPr lang="ru-RU" sz="2000" b="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ru-RU" sz="2000" b="0" dirty="0">
                <a:solidFill>
                  <a:schemeClr val="tx2">
                    <a:lumMod val="50000"/>
                  </a:schemeClr>
                </a:solidFill>
              </a:rPr>
              <a:t>        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then</a:t>
            </a:r>
            <a:r>
              <a:rPr lang="en-US" sz="2000" b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2000" b="0" dirty="0">
                <a:solidFill>
                  <a:schemeClr val="tx2">
                    <a:lumMod val="50000"/>
                  </a:schemeClr>
                </a:solidFill>
              </a:rPr>
              <a:t>выражение1</a:t>
            </a:r>
          </a:p>
          <a:p>
            <a:r>
              <a:rPr lang="en-US" sz="2000" b="0" dirty="0">
                <a:solidFill>
                  <a:schemeClr val="tx2">
                    <a:lumMod val="50000"/>
                  </a:schemeClr>
                </a:solidFill>
              </a:rPr>
              <a:t>        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else</a:t>
            </a:r>
            <a:r>
              <a:rPr lang="en-US" sz="2000" b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2000" b="0" dirty="0">
                <a:solidFill>
                  <a:schemeClr val="tx2">
                    <a:lumMod val="50000"/>
                  </a:schemeClr>
                </a:solidFill>
              </a:rPr>
              <a:t>выражение2</a:t>
            </a:r>
            <a:endParaRPr lang="en-US" sz="2000" b="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end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951019-BE82-FCE9-3435-9AB55D6FDF15}"/>
              </a:ext>
            </a:extLst>
          </p:cNvPr>
          <p:cNvSpPr txBox="1"/>
          <p:nvPr/>
        </p:nvSpPr>
        <p:spPr>
          <a:xfrm>
            <a:off x="843042" y="1199710"/>
            <a:ext cx="15606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 err="1"/>
              <a:t>ДеталТабл</a:t>
            </a:r>
            <a:endParaRPr lang="ru-RU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7CB73F-10A6-6E8F-556E-E9B3F12FC049}"/>
              </a:ext>
            </a:extLst>
          </p:cNvPr>
          <p:cNvSpPr txBox="1"/>
          <p:nvPr/>
        </p:nvSpPr>
        <p:spPr>
          <a:xfrm>
            <a:off x="865235" y="6318959"/>
            <a:ext cx="780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0" dirty="0">
                <a:solidFill>
                  <a:schemeClr val="tx2">
                    <a:lumMod val="75000"/>
                  </a:schemeClr>
                </a:solidFill>
              </a:rPr>
              <a:t>Вместо</a:t>
            </a:r>
            <a:r>
              <a:rPr lang="ru-RU" sz="1600" b="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CASE</a:t>
            </a:r>
            <a:r>
              <a:rPr lang="en-US" sz="1600" b="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1600" b="0" dirty="0">
                <a:solidFill>
                  <a:schemeClr val="tx2">
                    <a:lumMod val="75000"/>
                  </a:schemeClr>
                </a:solidFill>
              </a:rPr>
              <a:t>используем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IIF</a:t>
            </a:r>
            <a:r>
              <a:rPr lang="ru-RU" sz="1600" dirty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en-US" sz="1600" b="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1600" b="0" dirty="0">
                <a:solidFill>
                  <a:schemeClr val="tx2">
                    <a:lumMod val="75000"/>
                  </a:schemeClr>
                </a:solidFill>
              </a:rPr>
              <a:t>в </a:t>
            </a:r>
            <a:r>
              <a:rPr lang="en-US" sz="1600" b="0" dirty="0">
                <a:solidFill>
                  <a:schemeClr val="tx2">
                    <a:lumMod val="75000"/>
                  </a:schemeClr>
                </a:solidFill>
              </a:rPr>
              <a:t>MS Access </a:t>
            </a:r>
            <a:r>
              <a:rPr lang="ru-RU" sz="1600" b="0" dirty="0">
                <a:solidFill>
                  <a:schemeClr val="tx2">
                    <a:lumMod val="75000"/>
                  </a:schemeClr>
                </a:solidFill>
              </a:rPr>
              <a:t>и </a:t>
            </a:r>
            <a:r>
              <a:rPr lang="en-US" sz="1600" b="0" dirty="0">
                <a:solidFill>
                  <a:schemeClr val="tx2">
                    <a:lumMod val="75000"/>
                  </a:schemeClr>
                </a:solidFill>
              </a:rPr>
              <a:t>MS SQL Server</a:t>
            </a:r>
            <a:endParaRPr lang="ru-RU" sz="1600" b="0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19" name="Таблица 18">
            <a:extLst>
              <a:ext uri="{FF2B5EF4-FFF2-40B4-BE49-F238E27FC236}">
                <a16:creationId xmlns:a16="http://schemas.microsoft.com/office/drawing/2014/main" id="{50157E5E-8136-27EC-A623-A354DB470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417790"/>
              </p:ext>
            </p:extLst>
          </p:nvPr>
        </p:nvGraphicFramePr>
        <p:xfrm>
          <a:off x="865235" y="2742738"/>
          <a:ext cx="2660988" cy="1752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46672">
                  <a:extLst>
                    <a:ext uri="{9D8B030D-6E8A-4147-A177-3AD203B41FA5}">
                      <a16:colId xmlns:a16="http://schemas.microsoft.com/office/drawing/2014/main" val="385765836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78302841"/>
                    </a:ext>
                  </a:extLst>
                </a:gridCol>
                <a:gridCol w="852316">
                  <a:extLst>
                    <a:ext uri="{9D8B030D-6E8A-4147-A177-3AD203B41FA5}">
                      <a16:colId xmlns:a16="http://schemas.microsoft.com/office/drawing/2014/main" val="720646790"/>
                    </a:ext>
                  </a:extLst>
                </a:gridCol>
              </a:tblGrid>
              <a:tr h="322915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отдел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год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4928101"/>
                  </a:ext>
                </a:extLst>
              </a:tr>
              <a:tr h="268473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147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/>
                        <a:t>Бухгалтерия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Итог1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Итог2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3476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dirty="0"/>
                        <a:t>Закупки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Итог3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Итог4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7312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dirty="0"/>
                        <a:t>Реализация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Итог5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Итог6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031186"/>
                  </a:ext>
                </a:extLst>
              </a:tr>
            </a:tbl>
          </a:graphicData>
        </a:graphic>
      </p:graphicFrame>
      <p:sp>
        <p:nvSpPr>
          <p:cNvPr id="3" name="Стрелка вниз 2"/>
          <p:cNvSpPr/>
          <p:nvPr/>
        </p:nvSpPr>
        <p:spPr bwMode="auto">
          <a:xfrm>
            <a:off x="1796290" y="2195312"/>
            <a:ext cx="457200" cy="629282"/>
          </a:xfrm>
          <a:prstGeom prst="downArrow">
            <a:avLst/>
          </a:prstGeom>
          <a:solidFill>
            <a:srgbClr val="66FF99"/>
          </a:solidFill>
          <a:ln w="12700" cap="flat" cmpd="sng" algn="ctr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A281A3-C4D3-D5B3-45DF-0E2A8264BE3D}"/>
              </a:ext>
            </a:extLst>
          </p:cNvPr>
          <p:cNvSpPr txBox="1"/>
          <p:nvPr/>
        </p:nvSpPr>
        <p:spPr>
          <a:xfrm>
            <a:off x="5638800" y="1588532"/>
            <a:ext cx="3033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CASE+GROUP BY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81155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0FE75E-69DF-3897-49E6-69D732840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C12F17DC-CE4E-902E-A1A0-AE00CD734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442913" indent="0"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Перекрёстная таблица в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MS Access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 </a:t>
            </a:r>
            <a:br>
              <a:rPr lang="ru-RU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с помощью условного агрегирования</a:t>
            </a:r>
          </a:p>
        </p:txBody>
      </p:sp>
      <p:sp>
        <p:nvSpPr>
          <p:cNvPr id="39939" name="Объект 2">
            <a:extLst>
              <a:ext uri="{FF2B5EF4-FFF2-40B4-BE49-F238E27FC236}">
                <a16:creationId xmlns:a16="http://schemas.microsoft.com/office/drawing/2014/main" id="{9A3EDA2D-3E8B-352D-B10C-F29C29ECE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1259656"/>
            <a:ext cx="8610600" cy="5029200"/>
          </a:xfrm>
          <a:solidFill>
            <a:srgbClr val="FFFFFF"/>
          </a:solidFill>
        </p:spPr>
        <p:txBody>
          <a:bodyPr anchor="t"/>
          <a:lstStyle/>
          <a:p>
            <a:pPr marL="35401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401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alibri" panose="020F0502020204030204" pitchFamily="34" charset="0"/>
            </a:endParaRP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30B56092-51DC-FB00-2C5D-7E48974D1A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11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D96C76-683E-325B-5672-CC0A1C3A4412}"/>
              </a:ext>
            </a:extLst>
          </p:cNvPr>
          <p:cNvSpPr txBox="1"/>
          <p:nvPr/>
        </p:nvSpPr>
        <p:spPr>
          <a:xfrm>
            <a:off x="685800" y="1334806"/>
            <a:ext cx="6091156" cy="156966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9EDE"/>
                </a:solidFill>
              </a:rPr>
              <a:t>SELECT</a:t>
            </a:r>
            <a:r>
              <a:rPr lang="en-US" dirty="0"/>
              <a:t> </a:t>
            </a:r>
            <a:r>
              <a:rPr lang="ru-RU" b="0" dirty="0"/>
              <a:t>отдел, </a:t>
            </a:r>
            <a:br>
              <a:rPr lang="ru-RU" dirty="0"/>
            </a:br>
            <a:r>
              <a:rPr lang="ru-RU" b="0" dirty="0"/>
              <a:t>-</a:t>
            </a:r>
            <a:r>
              <a:rPr lang="en-US" b="0" dirty="0">
                <a:solidFill>
                  <a:schemeClr val="tx2">
                    <a:lumMod val="50000"/>
                  </a:schemeClr>
                </a:solidFill>
              </a:rPr>
              <a:t>SUM(</a:t>
            </a:r>
            <a:r>
              <a:rPr lang="ru-RU" b="0" dirty="0">
                <a:solidFill>
                  <a:schemeClr val="tx2">
                    <a:lumMod val="50000"/>
                  </a:schemeClr>
                </a:solidFill>
              </a:rPr>
              <a:t>сумма*(год</a:t>
            </a:r>
            <a:r>
              <a:rPr lang="en-US" b="0" dirty="0">
                <a:solidFill>
                  <a:schemeClr val="tx2">
                    <a:lumMod val="50000"/>
                  </a:schemeClr>
                </a:solidFill>
              </a:rPr>
              <a:t>=20</a:t>
            </a:r>
            <a:r>
              <a:rPr lang="ru-RU" b="0" dirty="0">
                <a:solidFill>
                  <a:schemeClr val="tx2">
                    <a:lumMod val="50000"/>
                  </a:schemeClr>
                </a:solidFill>
              </a:rPr>
              <a:t>1</a:t>
            </a:r>
            <a:r>
              <a:rPr lang="en-US" b="0" dirty="0">
                <a:solidFill>
                  <a:schemeClr val="tx2">
                    <a:lumMod val="50000"/>
                  </a:schemeClr>
                </a:solidFill>
              </a:rPr>
              <a:t>4</a:t>
            </a:r>
            <a:r>
              <a:rPr lang="ru-RU" b="0" dirty="0">
                <a:solidFill>
                  <a:schemeClr val="tx2">
                    <a:lumMod val="50000"/>
                  </a:schemeClr>
                </a:solidFill>
              </a:rPr>
              <a:t>))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AS </a:t>
            </a:r>
            <a:r>
              <a:rPr lang="en-US" b="0" dirty="0">
                <a:solidFill>
                  <a:schemeClr val="tx2">
                    <a:lumMod val="50000"/>
                  </a:schemeClr>
                </a:solidFill>
              </a:rPr>
              <a:t>[</a:t>
            </a:r>
            <a:r>
              <a:rPr lang="ru-RU" b="0" dirty="0">
                <a:solidFill>
                  <a:schemeClr val="tx2">
                    <a:lumMod val="50000"/>
                  </a:schemeClr>
                </a:solidFill>
              </a:rPr>
              <a:t>2014</a:t>
            </a:r>
            <a:r>
              <a:rPr lang="en-US" b="0" dirty="0">
                <a:solidFill>
                  <a:schemeClr val="tx2">
                    <a:lumMod val="50000"/>
                  </a:schemeClr>
                </a:solidFill>
              </a:rPr>
              <a:t>]</a:t>
            </a:r>
            <a:r>
              <a:rPr lang="ru-RU" b="0" dirty="0">
                <a:solidFill>
                  <a:schemeClr val="tx2">
                    <a:lumMod val="50000"/>
                  </a:schemeClr>
                </a:solidFill>
              </a:rPr>
              <a:t>,</a:t>
            </a:r>
          </a:p>
          <a:p>
            <a:r>
              <a:rPr lang="ru-RU" b="0" dirty="0">
                <a:solidFill>
                  <a:schemeClr val="tx2">
                    <a:lumMod val="50000"/>
                  </a:schemeClr>
                </a:solidFill>
              </a:rPr>
              <a:t>-</a:t>
            </a:r>
            <a:r>
              <a:rPr lang="en-US" b="0" dirty="0">
                <a:solidFill>
                  <a:schemeClr val="tx2">
                    <a:lumMod val="50000"/>
                  </a:schemeClr>
                </a:solidFill>
              </a:rPr>
              <a:t>SUM(</a:t>
            </a:r>
            <a:r>
              <a:rPr lang="ru-RU" b="0" dirty="0">
                <a:solidFill>
                  <a:schemeClr val="tx2">
                    <a:lumMod val="50000"/>
                  </a:schemeClr>
                </a:solidFill>
              </a:rPr>
              <a:t>сумма*(год</a:t>
            </a:r>
            <a:r>
              <a:rPr lang="en-US" b="0" dirty="0">
                <a:solidFill>
                  <a:schemeClr val="tx2">
                    <a:lumMod val="50000"/>
                  </a:schemeClr>
                </a:solidFill>
              </a:rPr>
              <a:t>=20</a:t>
            </a:r>
            <a:r>
              <a:rPr lang="ru-RU" b="0" dirty="0">
                <a:solidFill>
                  <a:schemeClr val="tx2">
                    <a:lumMod val="50000"/>
                  </a:schemeClr>
                </a:solidFill>
              </a:rPr>
              <a:t>15))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AS </a:t>
            </a:r>
            <a:r>
              <a:rPr lang="en-US" b="0" dirty="0">
                <a:solidFill>
                  <a:schemeClr val="tx2">
                    <a:lumMod val="50000"/>
                  </a:schemeClr>
                </a:solidFill>
              </a:rPr>
              <a:t>[</a:t>
            </a:r>
            <a:r>
              <a:rPr lang="ru-RU" b="0" dirty="0">
                <a:solidFill>
                  <a:schemeClr val="tx2">
                    <a:lumMod val="50000"/>
                  </a:schemeClr>
                </a:solidFill>
              </a:rPr>
              <a:t>2015</a:t>
            </a:r>
            <a:r>
              <a:rPr lang="en-US" b="0" dirty="0">
                <a:solidFill>
                  <a:schemeClr val="tx2">
                    <a:lumMod val="50000"/>
                  </a:schemeClr>
                </a:solidFill>
              </a:rPr>
              <a:t>]</a:t>
            </a:r>
            <a:endParaRPr lang="ru-RU" b="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rgbClr val="009EDE"/>
                </a:solidFill>
              </a:rPr>
              <a:t>FROM </a:t>
            </a:r>
            <a:r>
              <a:rPr lang="en-US" dirty="0"/>
              <a:t> </a:t>
            </a:r>
            <a:r>
              <a:rPr lang="ru-RU" b="0" dirty="0" err="1"/>
              <a:t>ДеталТабл</a:t>
            </a:r>
            <a:r>
              <a:rPr lang="ru-RU" b="0" dirty="0"/>
              <a:t>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GROUP BY </a:t>
            </a:r>
            <a:r>
              <a:rPr lang="ru-RU" b="0" dirty="0"/>
              <a:t>отдел;</a:t>
            </a:r>
            <a:endParaRPr lang="ru-RU" sz="2000" b="0" dirty="0"/>
          </a:p>
        </p:txBody>
      </p:sp>
      <p:pic>
        <p:nvPicPr>
          <p:cNvPr id="7" name="Picture 2" descr="Picture background">
            <a:extLst>
              <a:ext uri="{FF2B5EF4-FFF2-40B4-BE49-F238E27FC236}">
                <a16:creationId xmlns:a16="http://schemas.microsoft.com/office/drawing/2014/main" id="{4FB457BE-B60F-7462-49AC-E3A23E42D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008" y="1245161"/>
            <a:ext cx="1443980" cy="81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Куб 17">
            <a:extLst>
              <a:ext uri="{FF2B5EF4-FFF2-40B4-BE49-F238E27FC236}">
                <a16:creationId xmlns:a16="http://schemas.microsoft.com/office/drawing/2014/main" id="{C7ADAA54-D13C-9B8F-5A26-A631DF3324C1}"/>
              </a:ext>
            </a:extLst>
          </p:cNvPr>
          <p:cNvSpPr/>
          <p:nvPr/>
        </p:nvSpPr>
        <p:spPr>
          <a:xfrm>
            <a:off x="8281144" y="770267"/>
            <a:ext cx="781812" cy="722526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177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655621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DEC06-C18A-D7F0-A5FF-B4DE3510E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24010018-43A7-E65B-4BE5-095C010DD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442913" indent="0"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Как получить столбец </a:t>
            </a:r>
            <a:r>
              <a:rPr lang="ru-RU" dirty="0" err="1">
                <a:solidFill>
                  <a:schemeClr val="tx2">
                    <a:lumMod val="50000"/>
                  </a:schemeClr>
                </a:solidFill>
              </a:rPr>
              <a:t>подытогов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 </a:t>
            </a:r>
            <a:br>
              <a:rPr lang="ru-RU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в перекрёстной таблице?</a:t>
            </a:r>
          </a:p>
        </p:txBody>
      </p:sp>
      <p:sp>
        <p:nvSpPr>
          <p:cNvPr id="39939" name="Объект 2">
            <a:extLst>
              <a:ext uri="{FF2B5EF4-FFF2-40B4-BE49-F238E27FC236}">
                <a16:creationId xmlns:a16="http://schemas.microsoft.com/office/drawing/2014/main" id="{64565012-515B-372F-9B39-8B220F13D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19200"/>
            <a:ext cx="8610600" cy="4953000"/>
          </a:xfrm>
          <a:solidFill>
            <a:srgbClr val="FFFFFF"/>
          </a:solidFill>
        </p:spPr>
        <p:txBody>
          <a:bodyPr anchor="t"/>
          <a:lstStyle/>
          <a:p>
            <a:pPr marL="35401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401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alibri" panose="020F0502020204030204" pitchFamily="34" charset="0"/>
            </a:endParaRP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FF49851B-62B4-D824-808D-92FCB0BA06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12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515286"/>
              </p:ext>
            </p:extLst>
          </p:nvPr>
        </p:nvGraphicFramePr>
        <p:xfrm>
          <a:off x="678611" y="1644802"/>
          <a:ext cx="4731589" cy="7463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63506">
                  <a:extLst>
                    <a:ext uri="{9D8B030D-6E8A-4147-A177-3AD203B41FA5}">
                      <a16:colId xmlns:a16="http://schemas.microsoft.com/office/drawing/2014/main" val="2377084845"/>
                    </a:ext>
                  </a:extLst>
                </a:gridCol>
                <a:gridCol w="775670">
                  <a:extLst>
                    <a:ext uri="{9D8B030D-6E8A-4147-A177-3AD203B41FA5}">
                      <a16:colId xmlns:a16="http://schemas.microsoft.com/office/drawing/2014/main" val="1781631991"/>
                    </a:ext>
                  </a:extLst>
                </a:gridCol>
                <a:gridCol w="1008371">
                  <a:extLst>
                    <a:ext uri="{9D8B030D-6E8A-4147-A177-3AD203B41FA5}">
                      <a16:colId xmlns:a16="http://schemas.microsoft.com/office/drawing/2014/main" val="3857658367"/>
                    </a:ext>
                  </a:extLst>
                </a:gridCol>
                <a:gridCol w="791934">
                  <a:extLst>
                    <a:ext uri="{9D8B030D-6E8A-4147-A177-3AD203B41FA5}">
                      <a16:colId xmlns:a16="http://schemas.microsoft.com/office/drawing/2014/main" val="2778302841"/>
                    </a:ext>
                  </a:extLst>
                </a:gridCol>
                <a:gridCol w="992108">
                  <a:extLst>
                    <a:ext uri="{9D8B030D-6E8A-4147-A177-3AD203B41FA5}">
                      <a16:colId xmlns:a16="http://schemas.microsoft.com/office/drawing/2014/main" val="720646790"/>
                    </a:ext>
                  </a:extLst>
                </a:gridCol>
              </a:tblGrid>
              <a:tr h="370584">
                <a:tc>
                  <a:txBody>
                    <a:bodyPr/>
                    <a:lstStyle/>
                    <a:p>
                      <a:pPr algn="ctr"/>
                      <a:r>
                        <a:rPr lang="ru-RU" dirty="0" err="1"/>
                        <a:t>Сотр</a:t>
                      </a:r>
                      <a:r>
                        <a:rPr lang="ru-RU" dirty="0"/>
                        <a:t>_</a:t>
                      </a:r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ФИО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отдел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год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сумма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4928101"/>
                  </a:ext>
                </a:extLst>
              </a:tr>
              <a:tr h="37573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14780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42512" y="1295400"/>
            <a:ext cx="4567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Таблица детальных данных (</a:t>
            </a:r>
            <a:r>
              <a:rPr lang="ru-RU" sz="1600" dirty="0" err="1"/>
              <a:t>ДеталТабл</a:t>
            </a:r>
            <a:r>
              <a:rPr lang="ru-RU" sz="1600" dirty="0"/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6128" y="4617676"/>
            <a:ext cx="8507871" cy="132343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9EDE"/>
                </a:solidFill>
              </a:rPr>
              <a:t>SELECT</a:t>
            </a:r>
            <a:r>
              <a:rPr lang="en-US" sz="2000" dirty="0"/>
              <a:t> </a:t>
            </a:r>
            <a:r>
              <a:rPr lang="ru-RU" sz="2000" b="0" dirty="0"/>
              <a:t>отдел, </a:t>
            </a:r>
            <a:r>
              <a:rPr lang="en-US" sz="2000" b="0" dirty="0"/>
              <a:t>SUM(Case when </a:t>
            </a:r>
            <a:r>
              <a:rPr lang="ru-RU" sz="2000" b="0" dirty="0"/>
              <a:t>год</a:t>
            </a:r>
            <a:r>
              <a:rPr lang="en-US" sz="2000" b="0" dirty="0"/>
              <a:t>=20</a:t>
            </a:r>
            <a:r>
              <a:rPr lang="ru-RU" sz="2000" b="0" dirty="0"/>
              <a:t>1</a:t>
            </a:r>
            <a:r>
              <a:rPr lang="en-US" sz="2000" b="0" dirty="0"/>
              <a:t>4 </a:t>
            </a:r>
            <a:r>
              <a:rPr lang="ru-RU" sz="2000" b="0" dirty="0"/>
              <a:t> </a:t>
            </a:r>
            <a:r>
              <a:rPr lang="en-US" sz="2000" b="0" dirty="0"/>
              <a:t>then </a:t>
            </a:r>
            <a:r>
              <a:rPr lang="ru-RU" sz="2000" b="0" dirty="0"/>
              <a:t>сумма</a:t>
            </a:r>
            <a:r>
              <a:rPr lang="en-US" sz="2000" b="0" dirty="0"/>
              <a:t> end</a:t>
            </a:r>
            <a:r>
              <a:rPr lang="ru-RU" sz="2000" b="0" dirty="0"/>
              <a:t>) </a:t>
            </a:r>
            <a:r>
              <a:rPr lang="en-US" sz="2000" dirty="0">
                <a:solidFill>
                  <a:srgbClr val="009EDE"/>
                </a:solidFill>
              </a:rPr>
              <a:t>AS</a:t>
            </a:r>
            <a:r>
              <a:rPr lang="en-US" sz="2000" b="0" dirty="0"/>
              <a:t> [</a:t>
            </a:r>
            <a:r>
              <a:rPr lang="ru-RU" sz="2000" b="0" dirty="0"/>
              <a:t>2014</a:t>
            </a:r>
            <a:r>
              <a:rPr lang="en-US" sz="2000" b="0" dirty="0"/>
              <a:t>]</a:t>
            </a:r>
            <a:r>
              <a:rPr lang="ru-RU" sz="2000" b="0" dirty="0"/>
              <a:t>,</a:t>
            </a:r>
          </a:p>
          <a:p>
            <a:pPr marL="1887538"/>
            <a:r>
              <a:rPr lang="en-US" sz="2000" b="0" dirty="0"/>
              <a:t>SUM(Case when </a:t>
            </a:r>
            <a:r>
              <a:rPr lang="ru-RU" sz="2000" b="0" dirty="0"/>
              <a:t>год</a:t>
            </a:r>
            <a:r>
              <a:rPr lang="en-US" sz="2000" b="0" dirty="0"/>
              <a:t>=20</a:t>
            </a:r>
            <a:r>
              <a:rPr lang="ru-RU" sz="2000" b="0" dirty="0"/>
              <a:t>15</a:t>
            </a:r>
            <a:r>
              <a:rPr lang="en-US" sz="2000" b="0" dirty="0"/>
              <a:t> </a:t>
            </a:r>
            <a:r>
              <a:rPr lang="ru-RU" sz="2000" b="0" dirty="0"/>
              <a:t> </a:t>
            </a:r>
            <a:r>
              <a:rPr lang="en-US" sz="2000" b="0" dirty="0"/>
              <a:t>then </a:t>
            </a:r>
            <a:r>
              <a:rPr lang="ru-RU" sz="2000" b="0" dirty="0"/>
              <a:t>сумма</a:t>
            </a:r>
            <a:r>
              <a:rPr lang="en-US" sz="2000" b="0" dirty="0"/>
              <a:t> end</a:t>
            </a:r>
            <a:r>
              <a:rPr lang="ru-RU" sz="2000" b="0" dirty="0"/>
              <a:t>) </a:t>
            </a:r>
            <a:r>
              <a:rPr lang="en-US" sz="2000" dirty="0">
                <a:solidFill>
                  <a:srgbClr val="009EDE"/>
                </a:solidFill>
              </a:rPr>
              <a:t>AS</a:t>
            </a:r>
            <a:r>
              <a:rPr lang="en-US" sz="2000" dirty="0"/>
              <a:t> </a:t>
            </a:r>
            <a:r>
              <a:rPr lang="en-US" sz="2000" b="0" dirty="0"/>
              <a:t>[</a:t>
            </a:r>
            <a:r>
              <a:rPr lang="ru-RU" sz="2000" b="0" dirty="0"/>
              <a:t>2015</a:t>
            </a:r>
            <a:r>
              <a:rPr lang="en-US" sz="2000" b="0" dirty="0"/>
              <a:t>]</a:t>
            </a:r>
            <a:r>
              <a:rPr lang="ru-RU" sz="2000" b="0" dirty="0"/>
              <a:t>,</a:t>
            </a:r>
          </a:p>
          <a:p>
            <a:pPr marL="1887538"/>
            <a:r>
              <a:rPr lang="en-US" sz="2000" b="0" dirty="0">
                <a:solidFill>
                  <a:schemeClr val="tx2">
                    <a:lumMod val="50000"/>
                  </a:schemeClr>
                </a:solidFill>
              </a:rPr>
              <a:t>SUM(</a:t>
            </a:r>
            <a:r>
              <a:rPr lang="ru-RU" sz="2000" b="0" dirty="0">
                <a:solidFill>
                  <a:schemeClr val="tx2">
                    <a:lumMod val="50000"/>
                  </a:schemeClr>
                </a:solidFill>
              </a:rPr>
              <a:t>сумма)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AS</a:t>
            </a:r>
            <a:r>
              <a:rPr lang="en-US" sz="2000" b="0" dirty="0">
                <a:solidFill>
                  <a:schemeClr val="tx2">
                    <a:lumMod val="50000"/>
                  </a:schemeClr>
                </a:solidFill>
              </a:rPr>
              <a:t> [</a:t>
            </a:r>
            <a:r>
              <a:rPr lang="ru-RU" sz="2000" b="0" dirty="0">
                <a:solidFill>
                  <a:schemeClr val="tx2">
                    <a:lumMod val="50000"/>
                  </a:schemeClr>
                </a:solidFill>
              </a:rPr>
              <a:t>Все годы</a:t>
            </a:r>
            <a:r>
              <a:rPr lang="en-US" sz="2000" b="0" dirty="0">
                <a:solidFill>
                  <a:schemeClr val="tx2">
                    <a:lumMod val="50000"/>
                  </a:schemeClr>
                </a:solidFill>
              </a:rPr>
              <a:t>]</a:t>
            </a:r>
            <a:endParaRPr lang="ru-RU" sz="2000" b="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rgbClr val="009EDE"/>
                </a:solidFill>
              </a:rPr>
              <a:t>FROM </a:t>
            </a:r>
            <a:r>
              <a:rPr lang="en-US" sz="2000" dirty="0"/>
              <a:t> </a:t>
            </a:r>
            <a:r>
              <a:rPr lang="ru-RU" sz="2000" b="0" dirty="0" err="1"/>
              <a:t>ДеталТабл</a:t>
            </a:r>
            <a:r>
              <a:rPr lang="ru-RU" sz="2000" b="0" dirty="0"/>
              <a:t> </a:t>
            </a:r>
            <a:r>
              <a:rPr lang="en-US" sz="2000" dirty="0">
                <a:solidFill>
                  <a:srgbClr val="6C0000"/>
                </a:solidFill>
              </a:rPr>
              <a:t>GROUP BY</a:t>
            </a:r>
            <a:r>
              <a:rPr lang="en-US" sz="2000" dirty="0">
                <a:solidFill>
                  <a:srgbClr val="009EDE"/>
                </a:solidFill>
              </a:rPr>
              <a:t> </a:t>
            </a:r>
            <a:r>
              <a:rPr lang="ru-RU" sz="2000" b="0" dirty="0">
                <a:solidFill>
                  <a:srgbClr val="6C0000"/>
                </a:solidFill>
              </a:rPr>
              <a:t>отдел</a:t>
            </a:r>
            <a:r>
              <a:rPr lang="ru-RU" sz="2000" b="0" dirty="0"/>
              <a:t>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59010" y="2758918"/>
            <a:ext cx="38039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dirty="0">
                <a:solidFill>
                  <a:schemeClr val="tx2">
                    <a:lumMod val="50000"/>
                  </a:schemeClr>
                </a:solidFill>
              </a:rPr>
              <a:t>Просто добавим </a:t>
            </a:r>
            <a:br>
              <a:rPr lang="ru-RU" b="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ru-RU" b="0" dirty="0">
                <a:solidFill>
                  <a:schemeClr val="tx2">
                    <a:lumMod val="50000"/>
                  </a:schemeClr>
                </a:solidFill>
              </a:rPr>
              <a:t>к основному запросу агрегирование сумм </a:t>
            </a:r>
            <a:br>
              <a:rPr lang="ru-RU" b="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ru-RU" b="0" dirty="0">
                <a:solidFill>
                  <a:schemeClr val="tx2">
                    <a:lumMod val="50000"/>
                  </a:schemeClr>
                </a:solidFill>
              </a:rPr>
              <a:t>по отделам за все годы.</a:t>
            </a:r>
            <a:endParaRPr lang="ru-RU" dirty="0"/>
          </a:p>
        </p:txBody>
      </p:sp>
      <p:sp>
        <p:nvSpPr>
          <p:cNvPr id="14" name="Куб 13">
            <a:extLst>
              <a:ext uri="{FF2B5EF4-FFF2-40B4-BE49-F238E27FC236}">
                <a16:creationId xmlns:a16="http://schemas.microsoft.com/office/drawing/2014/main" id="{715B72D7-1F71-4122-9E34-B61BFA9C3371}"/>
              </a:ext>
            </a:extLst>
          </p:cNvPr>
          <p:cNvSpPr/>
          <p:nvPr/>
        </p:nvSpPr>
        <p:spPr>
          <a:xfrm>
            <a:off x="8281144" y="770267"/>
            <a:ext cx="781812" cy="722526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177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9E4C5F83-4917-CAE2-A6C3-0C1E0CA06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472407"/>
              </p:ext>
            </p:extLst>
          </p:nvPr>
        </p:nvGraphicFramePr>
        <p:xfrm>
          <a:off x="678611" y="2758918"/>
          <a:ext cx="3962400" cy="16939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385765836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77830284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2064679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253225212"/>
                    </a:ext>
                  </a:extLst>
                </a:gridCol>
              </a:tblGrid>
              <a:tr h="307068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Отдел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год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4928101"/>
                  </a:ext>
                </a:extLst>
              </a:tr>
              <a:tr h="268473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Все годы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147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/>
                        <a:t>Бухгалтерия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Итог1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Итог2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Подытог1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3476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dirty="0"/>
                        <a:t>Закупки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Итог3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Итог4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Подытог2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7312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dirty="0"/>
                        <a:t>Реализация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Итог5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Итог6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Подытог3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031186"/>
                  </a:ext>
                </a:extLst>
              </a:tr>
            </a:tbl>
          </a:graphicData>
        </a:graphic>
      </p:graphicFrame>
      <p:sp>
        <p:nvSpPr>
          <p:cNvPr id="5" name="Овал 4"/>
          <p:cNvSpPr/>
          <p:nvPr/>
        </p:nvSpPr>
        <p:spPr bwMode="auto">
          <a:xfrm>
            <a:off x="3581400" y="2667000"/>
            <a:ext cx="1092858" cy="2070607"/>
          </a:xfrm>
          <a:prstGeom prst="ellipse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Стрелка вниз 8"/>
          <p:cNvSpPr/>
          <p:nvPr/>
        </p:nvSpPr>
        <p:spPr bwMode="auto">
          <a:xfrm>
            <a:off x="2425649" y="2230572"/>
            <a:ext cx="457200" cy="746315"/>
          </a:xfrm>
          <a:prstGeom prst="downArrow">
            <a:avLst/>
          </a:prstGeom>
          <a:solidFill>
            <a:srgbClr val="66FF99"/>
          </a:solidFill>
          <a:ln w="12700" cap="flat" cmpd="sng" algn="ctr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8868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92705-9CC0-72C6-AB2C-75BEA963A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DBE55368-7ED9-E81E-A515-A5FB1895C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442913" indent="0"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Перекрёстная таблица в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MS Access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 </a:t>
            </a:r>
            <a:br>
              <a:rPr lang="ru-RU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со столбцом </a:t>
            </a:r>
            <a:r>
              <a:rPr lang="ru-RU" dirty="0" err="1">
                <a:solidFill>
                  <a:schemeClr val="tx2">
                    <a:lumMod val="50000"/>
                  </a:schemeClr>
                </a:solidFill>
              </a:rPr>
              <a:t>подытогов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9939" name="Объект 2">
            <a:extLst>
              <a:ext uri="{FF2B5EF4-FFF2-40B4-BE49-F238E27FC236}">
                <a16:creationId xmlns:a16="http://schemas.microsoft.com/office/drawing/2014/main" id="{98E06F2C-52B9-97DF-D1E7-D4932B8E0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1259656"/>
            <a:ext cx="8610600" cy="5029200"/>
          </a:xfrm>
          <a:solidFill>
            <a:srgbClr val="FFFFFF"/>
          </a:solidFill>
        </p:spPr>
        <p:txBody>
          <a:bodyPr anchor="t"/>
          <a:lstStyle/>
          <a:p>
            <a:pPr marL="35401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401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alibri" panose="020F0502020204030204" pitchFamily="34" charset="0"/>
            </a:endParaRP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387FD54D-4B28-BD6C-1738-552029D26E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13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EC1F00-7087-0891-2D85-898D9E8C7441}"/>
              </a:ext>
            </a:extLst>
          </p:cNvPr>
          <p:cNvSpPr txBox="1"/>
          <p:nvPr/>
        </p:nvSpPr>
        <p:spPr>
          <a:xfrm>
            <a:off x="685800" y="1334806"/>
            <a:ext cx="6091156" cy="193899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9EDE"/>
                </a:solidFill>
              </a:rPr>
              <a:t>SELECT</a:t>
            </a:r>
            <a:r>
              <a:rPr lang="en-US" dirty="0"/>
              <a:t> </a:t>
            </a:r>
            <a:r>
              <a:rPr lang="ru-RU" b="0" dirty="0"/>
              <a:t>отдел, </a:t>
            </a:r>
            <a:br>
              <a:rPr lang="ru-RU" dirty="0"/>
            </a:br>
            <a:r>
              <a:rPr lang="ru-RU" b="0" dirty="0"/>
              <a:t>-</a:t>
            </a:r>
            <a:r>
              <a:rPr lang="en-US" b="0" dirty="0"/>
              <a:t>SUM(</a:t>
            </a:r>
            <a:r>
              <a:rPr lang="ru-RU" b="0" dirty="0"/>
              <a:t>сумма*(год</a:t>
            </a:r>
            <a:r>
              <a:rPr lang="en-US" b="0" dirty="0"/>
              <a:t>=20</a:t>
            </a:r>
            <a:r>
              <a:rPr lang="ru-RU" b="0" dirty="0"/>
              <a:t>1</a:t>
            </a:r>
            <a:r>
              <a:rPr lang="en-US" b="0" dirty="0"/>
              <a:t>4</a:t>
            </a:r>
            <a:r>
              <a:rPr lang="ru-RU" b="0" dirty="0"/>
              <a:t>)) </a:t>
            </a:r>
            <a:r>
              <a:rPr lang="en-US" dirty="0">
                <a:solidFill>
                  <a:srgbClr val="009EDE"/>
                </a:solidFill>
              </a:rPr>
              <a:t>AS</a:t>
            </a:r>
            <a:r>
              <a:rPr lang="en-US" b="0" dirty="0"/>
              <a:t> [</a:t>
            </a:r>
            <a:r>
              <a:rPr lang="ru-RU" b="0" dirty="0"/>
              <a:t>2014</a:t>
            </a:r>
            <a:r>
              <a:rPr lang="en-US" b="0" dirty="0"/>
              <a:t>]</a:t>
            </a:r>
            <a:r>
              <a:rPr lang="ru-RU" b="0" dirty="0"/>
              <a:t>,</a:t>
            </a:r>
          </a:p>
          <a:p>
            <a:r>
              <a:rPr lang="ru-RU" b="0" dirty="0"/>
              <a:t>-</a:t>
            </a:r>
            <a:r>
              <a:rPr lang="en-US" b="0" dirty="0"/>
              <a:t>SUM(</a:t>
            </a:r>
            <a:r>
              <a:rPr lang="ru-RU" b="0" dirty="0"/>
              <a:t>сумма*(год</a:t>
            </a:r>
            <a:r>
              <a:rPr lang="en-US" b="0" dirty="0"/>
              <a:t>=20</a:t>
            </a:r>
            <a:r>
              <a:rPr lang="ru-RU" b="0" dirty="0"/>
              <a:t>15)) </a:t>
            </a:r>
            <a:r>
              <a:rPr lang="en-US" dirty="0">
                <a:solidFill>
                  <a:srgbClr val="009EDE"/>
                </a:solidFill>
              </a:rPr>
              <a:t>AS</a:t>
            </a:r>
            <a:r>
              <a:rPr lang="en-US" dirty="0"/>
              <a:t> </a:t>
            </a:r>
            <a:r>
              <a:rPr lang="en-US" b="0" dirty="0"/>
              <a:t>[</a:t>
            </a:r>
            <a:r>
              <a:rPr lang="ru-RU" b="0" dirty="0"/>
              <a:t>2015</a:t>
            </a:r>
            <a:r>
              <a:rPr lang="en-US" b="0" dirty="0"/>
              <a:t>]</a:t>
            </a:r>
            <a:r>
              <a:rPr lang="ru-RU" b="0" dirty="0"/>
              <a:t>, </a:t>
            </a:r>
          </a:p>
          <a:p>
            <a:r>
              <a:rPr lang="en-US" b="0" dirty="0">
                <a:solidFill>
                  <a:schemeClr val="tx2">
                    <a:lumMod val="50000"/>
                  </a:schemeClr>
                </a:solidFill>
              </a:rPr>
              <a:t>SUM (</a:t>
            </a:r>
            <a:r>
              <a:rPr lang="ru-RU" b="0" dirty="0">
                <a:solidFill>
                  <a:schemeClr val="tx2">
                    <a:lumMod val="50000"/>
                  </a:schemeClr>
                </a:solidFill>
              </a:rPr>
              <a:t>сумма)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AS</a:t>
            </a:r>
            <a:r>
              <a:rPr lang="en-US" b="0" dirty="0">
                <a:solidFill>
                  <a:schemeClr val="tx2">
                    <a:lumMod val="50000"/>
                  </a:schemeClr>
                </a:solidFill>
              </a:rPr>
              <a:t> [</a:t>
            </a:r>
            <a:r>
              <a:rPr lang="ru-RU" b="0" dirty="0">
                <a:solidFill>
                  <a:schemeClr val="tx2">
                    <a:lumMod val="50000"/>
                  </a:schemeClr>
                </a:solidFill>
              </a:rPr>
              <a:t>Все годы</a:t>
            </a:r>
            <a:r>
              <a:rPr lang="en-US" b="0" dirty="0">
                <a:solidFill>
                  <a:schemeClr val="tx2">
                    <a:lumMod val="50000"/>
                  </a:schemeClr>
                </a:solidFill>
              </a:rPr>
              <a:t>]</a:t>
            </a:r>
            <a:endParaRPr lang="ru-RU" b="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rgbClr val="009EDE"/>
                </a:solidFill>
              </a:rPr>
              <a:t>FROM </a:t>
            </a:r>
            <a:r>
              <a:rPr lang="en-US" dirty="0"/>
              <a:t> </a:t>
            </a:r>
            <a:r>
              <a:rPr lang="ru-RU" b="0" dirty="0" err="1"/>
              <a:t>ДеталТабл</a:t>
            </a:r>
            <a:r>
              <a:rPr lang="ru-RU" b="0" dirty="0"/>
              <a:t> </a:t>
            </a:r>
            <a:r>
              <a:rPr lang="en-US" dirty="0">
                <a:solidFill>
                  <a:srgbClr val="6C0000"/>
                </a:solidFill>
              </a:rPr>
              <a:t>GROUP BY </a:t>
            </a:r>
            <a:r>
              <a:rPr lang="ru-RU" b="0" dirty="0"/>
              <a:t>отдел;</a:t>
            </a:r>
            <a:endParaRPr lang="ru-RU" sz="2000" b="0" dirty="0"/>
          </a:p>
        </p:txBody>
      </p:sp>
      <p:pic>
        <p:nvPicPr>
          <p:cNvPr id="7" name="Picture 2" descr="Picture background">
            <a:extLst>
              <a:ext uri="{FF2B5EF4-FFF2-40B4-BE49-F238E27FC236}">
                <a16:creationId xmlns:a16="http://schemas.microsoft.com/office/drawing/2014/main" id="{0F80DCF4-BB02-1EDF-FB9B-48B9DD877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008" y="1245161"/>
            <a:ext cx="1443980" cy="81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Куб 17">
            <a:extLst>
              <a:ext uri="{FF2B5EF4-FFF2-40B4-BE49-F238E27FC236}">
                <a16:creationId xmlns:a16="http://schemas.microsoft.com/office/drawing/2014/main" id="{3B135695-C9DD-18E5-AAA2-2128CF339E9E}"/>
              </a:ext>
            </a:extLst>
          </p:cNvPr>
          <p:cNvSpPr/>
          <p:nvPr/>
        </p:nvSpPr>
        <p:spPr>
          <a:xfrm>
            <a:off x="8281144" y="770267"/>
            <a:ext cx="781812" cy="722526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177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858618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C37682-6502-4579-56F6-24BCF6BD8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2CEDA2D4-7BFF-080D-445A-65284911C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442913" indent="0"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Как получить строку </a:t>
            </a:r>
            <a:r>
              <a:rPr lang="ru-RU" dirty="0" err="1">
                <a:solidFill>
                  <a:schemeClr val="tx2">
                    <a:lumMod val="50000"/>
                  </a:schemeClr>
                </a:solidFill>
              </a:rPr>
              <a:t>подытогов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 </a:t>
            </a:r>
            <a:br>
              <a:rPr lang="ru-RU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в перекрёстной таблице?</a:t>
            </a:r>
          </a:p>
        </p:txBody>
      </p:sp>
      <p:sp>
        <p:nvSpPr>
          <p:cNvPr id="39939" name="Объект 2">
            <a:extLst>
              <a:ext uri="{FF2B5EF4-FFF2-40B4-BE49-F238E27FC236}">
                <a16:creationId xmlns:a16="http://schemas.microsoft.com/office/drawing/2014/main" id="{13020D9D-71B4-4446-050F-DD36DC274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19200"/>
            <a:ext cx="8610600" cy="5020676"/>
          </a:xfrm>
          <a:solidFill>
            <a:srgbClr val="FFFFFF"/>
          </a:solidFill>
        </p:spPr>
        <p:txBody>
          <a:bodyPr anchor="t"/>
          <a:lstStyle/>
          <a:p>
            <a:pPr marL="35401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401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alibri" panose="020F0502020204030204" pitchFamily="34" charset="0"/>
            </a:endParaRP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6FE9434A-A39D-9871-6E0A-DF5F6C9BB2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14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162BD1E4-CDE9-E378-A7F7-417B71A54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863117"/>
              </p:ext>
            </p:extLst>
          </p:nvPr>
        </p:nvGraphicFramePr>
        <p:xfrm>
          <a:off x="686703" y="1709010"/>
          <a:ext cx="4266297" cy="7463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63506">
                  <a:extLst>
                    <a:ext uri="{9D8B030D-6E8A-4147-A177-3AD203B41FA5}">
                      <a16:colId xmlns:a16="http://schemas.microsoft.com/office/drawing/2014/main" val="2377084845"/>
                    </a:ext>
                  </a:extLst>
                </a:gridCol>
                <a:gridCol w="775670">
                  <a:extLst>
                    <a:ext uri="{9D8B030D-6E8A-4147-A177-3AD203B41FA5}">
                      <a16:colId xmlns:a16="http://schemas.microsoft.com/office/drawing/2014/main" val="1781631991"/>
                    </a:ext>
                  </a:extLst>
                </a:gridCol>
                <a:gridCol w="726920">
                  <a:extLst>
                    <a:ext uri="{9D8B030D-6E8A-4147-A177-3AD203B41FA5}">
                      <a16:colId xmlns:a16="http://schemas.microsoft.com/office/drawing/2014/main" val="385765836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778302841"/>
                    </a:ext>
                  </a:extLst>
                </a:gridCol>
                <a:gridCol w="914401">
                  <a:extLst>
                    <a:ext uri="{9D8B030D-6E8A-4147-A177-3AD203B41FA5}">
                      <a16:colId xmlns:a16="http://schemas.microsoft.com/office/drawing/2014/main" val="720646790"/>
                    </a:ext>
                  </a:extLst>
                </a:gridCol>
              </a:tblGrid>
              <a:tr h="370584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/>
                        <a:t>Сотр</a:t>
                      </a:r>
                      <a:r>
                        <a:rPr lang="ru-RU" sz="1400" dirty="0"/>
                        <a:t>_</a:t>
                      </a:r>
                      <a:r>
                        <a:rPr lang="en-US" sz="1400" dirty="0"/>
                        <a:t>ID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ФИО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отдел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год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сумма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4928101"/>
                  </a:ext>
                </a:extLst>
              </a:tr>
              <a:tr h="37573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147808"/>
                  </a:ext>
                </a:extLst>
              </a:tr>
            </a:tbl>
          </a:graphicData>
        </a:graphic>
      </p:graphicFrame>
      <p:sp>
        <p:nvSpPr>
          <p:cNvPr id="9" name="Стрелка вниз 8">
            <a:extLst>
              <a:ext uri="{FF2B5EF4-FFF2-40B4-BE49-F238E27FC236}">
                <a16:creationId xmlns:a16="http://schemas.microsoft.com/office/drawing/2014/main" id="{253DE1F6-0181-3541-2241-ADFA54058073}"/>
              </a:ext>
            </a:extLst>
          </p:cNvPr>
          <p:cNvSpPr/>
          <p:nvPr/>
        </p:nvSpPr>
        <p:spPr bwMode="auto">
          <a:xfrm>
            <a:off x="2785927" y="2374332"/>
            <a:ext cx="457200" cy="607280"/>
          </a:xfrm>
          <a:prstGeom prst="downArrow">
            <a:avLst/>
          </a:prstGeom>
          <a:solidFill>
            <a:srgbClr val="66FF99"/>
          </a:solidFill>
          <a:ln w="12700" cap="flat" cmpd="sng" algn="ctr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>
              <a:latin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9433A2-3F9E-AB67-ED67-34E579E977AF}"/>
              </a:ext>
            </a:extLst>
          </p:cNvPr>
          <p:cNvSpPr txBox="1"/>
          <p:nvPr/>
        </p:nvSpPr>
        <p:spPr>
          <a:xfrm>
            <a:off x="649832" y="1357222"/>
            <a:ext cx="4567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Таблица детальных данных (</a:t>
            </a:r>
            <a:r>
              <a:rPr lang="ru-RU" sz="1600" dirty="0" err="1"/>
              <a:t>ДеталТабл</a:t>
            </a:r>
            <a:r>
              <a:rPr lang="ru-RU" sz="1600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946301-6CE2-50B0-15D7-CB915D9EF4B0}"/>
              </a:ext>
            </a:extLst>
          </p:cNvPr>
          <p:cNvSpPr txBox="1"/>
          <p:nvPr/>
        </p:nvSpPr>
        <p:spPr>
          <a:xfrm>
            <a:off x="5138656" y="1560469"/>
            <a:ext cx="3468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0" dirty="0">
                <a:solidFill>
                  <a:schemeClr val="tx2">
                    <a:lumMod val="50000"/>
                  </a:schemeClr>
                </a:solidFill>
              </a:rPr>
              <a:t>С помощью оператора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UNION</a:t>
            </a:r>
            <a:r>
              <a:rPr lang="ru-RU" sz="1800" b="0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r>
              <a:rPr lang="ru-RU" sz="1800" b="0" dirty="0">
                <a:solidFill>
                  <a:schemeClr val="tx2">
                    <a:lumMod val="50000"/>
                  </a:schemeClr>
                </a:solidFill>
              </a:rPr>
              <a:t>добавим к основному запросу получение итоговой строки</a:t>
            </a:r>
            <a:endParaRPr lang="en-US" sz="1800" b="0" dirty="0">
              <a:solidFill>
                <a:schemeClr val="tx2">
                  <a:lumMod val="50000"/>
                </a:schemeClr>
              </a:solidFill>
            </a:endParaRPr>
          </a:p>
          <a:p>
            <a:endParaRPr lang="ru-RU" sz="1800" b="0" dirty="0"/>
          </a:p>
        </p:txBody>
      </p:sp>
      <p:sp>
        <p:nvSpPr>
          <p:cNvPr id="14" name="Куб 13">
            <a:extLst>
              <a:ext uri="{FF2B5EF4-FFF2-40B4-BE49-F238E27FC236}">
                <a16:creationId xmlns:a16="http://schemas.microsoft.com/office/drawing/2014/main" id="{893C8BE0-7B15-F11D-3CB7-5726D0444910}"/>
              </a:ext>
            </a:extLst>
          </p:cNvPr>
          <p:cNvSpPr/>
          <p:nvPr/>
        </p:nvSpPr>
        <p:spPr>
          <a:xfrm>
            <a:off x="8281144" y="770267"/>
            <a:ext cx="781812" cy="722526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177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C70361F3-F77F-D51C-B7BD-86FFB3B43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827367"/>
              </p:ext>
            </p:extLst>
          </p:nvPr>
        </p:nvGraphicFramePr>
        <p:xfrm>
          <a:off x="691620" y="2997159"/>
          <a:ext cx="3388666" cy="22476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26466">
                  <a:extLst>
                    <a:ext uri="{9D8B030D-6E8A-4147-A177-3AD203B41FA5}">
                      <a16:colId xmlns:a16="http://schemas.microsoft.com/office/drawing/2014/main" val="3857658367"/>
                    </a:ext>
                  </a:extLst>
                </a:gridCol>
                <a:gridCol w="720314">
                  <a:extLst>
                    <a:ext uri="{9D8B030D-6E8A-4147-A177-3AD203B41FA5}">
                      <a16:colId xmlns:a16="http://schemas.microsoft.com/office/drawing/2014/main" val="277830284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720646790"/>
                    </a:ext>
                  </a:extLst>
                </a:gridCol>
                <a:gridCol w="803686">
                  <a:extLst>
                    <a:ext uri="{9D8B030D-6E8A-4147-A177-3AD203B41FA5}">
                      <a16:colId xmlns:a16="http://schemas.microsoft.com/office/drawing/2014/main" val="4253225212"/>
                    </a:ext>
                  </a:extLst>
                </a:gridCol>
              </a:tblGrid>
              <a:tr h="307068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Отдел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год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4928101"/>
                  </a:ext>
                </a:extLst>
              </a:tr>
              <a:tr h="268473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Все годы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147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/>
                        <a:t>Бухгалтерия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Итог1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Итог2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Подытог1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3476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dirty="0"/>
                        <a:t>Закупки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Итог3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Итог4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Подытог2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7312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dirty="0"/>
                        <a:t>Реализация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Итог5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Итог6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Подытог3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031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C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Подытог4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C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Подытог5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ОбщИтог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798365"/>
                  </a:ext>
                </a:extLst>
              </a:tr>
            </a:tbl>
          </a:graphicData>
        </a:graphic>
      </p:graphicFrame>
      <p:sp>
        <p:nvSpPr>
          <p:cNvPr id="5" name="Овал 4">
            <a:extLst>
              <a:ext uri="{FF2B5EF4-FFF2-40B4-BE49-F238E27FC236}">
                <a16:creationId xmlns:a16="http://schemas.microsoft.com/office/drawing/2014/main" id="{7D269B42-6B0C-87CA-CE31-15BE3E4F18F9}"/>
              </a:ext>
            </a:extLst>
          </p:cNvPr>
          <p:cNvSpPr/>
          <p:nvPr/>
        </p:nvSpPr>
        <p:spPr bwMode="auto">
          <a:xfrm>
            <a:off x="533400" y="4869235"/>
            <a:ext cx="3696214" cy="362678"/>
          </a:xfrm>
          <a:prstGeom prst="ellipse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B19A04-FE82-6290-B5E2-8C60D25DB360}"/>
              </a:ext>
            </a:extLst>
          </p:cNvPr>
          <p:cNvSpPr txBox="1"/>
          <p:nvPr/>
        </p:nvSpPr>
        <p:spPr>
          <a:xfrm>
            <a:off x="4308724" y="2639441"/>
            <a:ext cx="4905493" cy="341632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9EDE"/>
                </a:solidFill>
              </a:rPr>
              <a:t>SELECT</a:t>
            </a:r>
            <a:r>
              <a:rPr lang="en-US" sz="1800" dirty="0"/>
              <a:t> </a:t>
            </a:r>
            <a:r>
              <a:rPr lang="ru-RU" sz="1800" b="0" dirty="0"/>
              <a:t>отдел, </a:t>
            </a:r>
            <a:br>
              <a:rPr lang="ru-RU" sz="1800" dirty="0"/>
            </a:br>
            <a:r>
              <a:rPr lang="en-US" sz="1800" b="0" dirty="0"/>
              <a:t>SUM(Case when </a:t>
            </a:r>
            <a:r>
              <a:rPr lang="ru-RU" sz="1800" b="0" dirty="0"/>
              <a:t>год</a:t>
            </a:r>
            <a:r>
              <a:rPr lang="en-US" sz="1800" b="0" dirty="0"/>
              <a:t>=20</a:t>
            </a:r>
            <a:r>
              <a:rPr lang="ru-RU" sz="1800" b="0" dirty="0"/>
              <a:t>1</a:t>
            </a:r>
            <a:r>
              <a:rPr lang="en-US" sz="1800" b="0" dirty="0"/>
              <a:t>4 then </a:t>
            </a:r>
            <a:r>
              <a:rPr lang="ru-RU" sz="1800" b="0" dirty="0"/>
              <a:t>сумма</a:t>
            </a:r>
            <a:r>
              <a:rPr lang="en-US" sz="1800" b="0" dirty="0"/>
              <a:t> end</a:t>
            </a:r>
            <a:r>
              <a:rPr lang="ru-RU" sz="1800" b="0" dirty="0"/>
              <a:t>) </a:t>
            </a:r>
          </a:p>
          <a:p>
            <a:r>
              <a:rPr lang="en-US" sz="1800" dirty="0">
                <a:solidFill>
                  <a:srgbClr val="009EDE"/>
                </a:solidFill>
              </a:rPr>
              <a:t>AS</a:t>
            </a:r>
            <a:r>
              <a:rPr lang="en-US" sz="1800" b="0" dirty="0"/>
              <a:t> [</a:t>
            </a:r>
            <a:r>
              <a:rPr lang="ru-RU" sz="1800" b="0" dirty="0"/>
              <a:t>2014</a:t>
            </a:r>
            <a:r>
              <a:rPr lang="en-US" sz="1800" b="0" dirty="0"/>
              <a:t>]</a:t>
            </a:r>
            <a:r>
              <a:rPr lang="ru-RU" sz="1800" b="0" dirty="0"/>
              <a:t>,</a:t>
            </a:r>
          </a:p>
          <a:p>
            <a:r>
              <a:rPr lang="en-US" sz="1800" b="0" dirty="0"/>
              <a:t>SUM(Case when </a:t>
            </a:r>
            <a:r>
              <a:rPr lang="ru-RU" sz="1800" b="0" dirty="0"/>
              <a:t>год</a:t>
            </a:r>
            <a:r>
              <a:rPr lang="en-US" sz="1800" b="0" dirty="0"/>
              <a:t>=20</a:t>
            </a:r>
            <a:r>
              <a:rPr lang="ru-RU" sz="1800" b="0" dirty="0"/>
              <a:t>15</a:t>
            </a:r>
            <a:r>
              <a:rPr lang="en-US" sz="1800" b="0" dirty="0"/>
              <a:t> then </a:t>
            </a:r>
            <a:r>
              <a:rPr lang="ru-RU" sz="1800" b="0" dirty="0"/>
              <a:t>сумма</a:t>
            </a:r>
            <a:r>
              <a:rPr lang="en-US" sz="1800" b="0" dirty="0"/>
              <a:t> end</a:t>
            </a:r>
            <a:r>
              <a:rPr lang="ru-RU" sz="1800" b="0" dirty="0"/>
              <a:t>) </a:t>
            </a:r>
          </a:p>
          <a:p>
            <a:r>
              <a:rPr lang="en-US" sz="1800" dirty="0">
                <a:solidFill>
                  <a:srgbClr val="009EDE"/>
                </a:solidFill>
              </a:rPr>
              <a:t>AS</a:t>
            </a:r>
            <a:r>
              <a:rPr lang="en-US" sz="1800" dirty="0"/>
              <a:t> </a:t>
            </a:r>
            <a:r>
              <a:rPr lang="en-US" sz="1800" b="0" dirty="0"/>
              <a:t>[</a:t>
            </a:r>
            <a:r>
              <a:rPr lang="ru-RU" sz="1800" b="0" dirty="0"/>
              <a:t>2015</a:t>
            </a:r>
            <a:r>
              <a:rPr lang="en-US" sz="1800" b="0" dirty="0"/>
              <a:t>],</a:t>
            </a:r>
          </a:p>
          <a:p>
            <a:r>
              <a:rPr lang="en-US" sz="1800" b="0" dirty="0"/>
              <a:t>SUM(</a:t>
            </a:r>
            <a:r>
              <a:rPr lang="ru-RU" sz="1800" b="0" dirty="0"/>
              <a:t>сумма) </a:t>
            </a:r>
            <a:r>
              <a:rPr lang="en-US" sz="1800" b="0" dirty="0"/>
              <a:t>AS [</a:t>
            </a:r>
            <a:r>
              <a:rPr lang="ru-RU" sz="1800" b="0" dirty="0"/>
              <a:t>Все годы</a:t>
            </a:r>
            <a:r>
              <a:rPr lang="en-US" sz="1800" b="0" dirty="0"/>
              <a:t>]</a:t>
            </a:r>
            <a:endParaRPr lang="ru-RU" sz="1800" b="0" dirty="0"/>
          </a:p>
          <a:p>
            <a:r>
              <a:rPr lang="en-US" sz="1800" dirty="0">
                <a:solidFill>
                  <a:srgbClr val="009EDE"/>
                </a:solidFill>
              </a:rPr>
              <a:t>FROM </a:t>
            </a:r>
            <a:r>
              <a:rPr lang="en-US" sz="1800" dirty="0"/>
              <a:t> </a:t>
            </a:r>
            <a:r>
              <a:rPr lang="ru-RU" sz="1800" b="0" dirty="0" err="1"/>
              <a:t>ДеталТабл</a:t>
            </a:r>
            <a:r>
              <a:rPr lang="ru-RU" sz="1800" b="0" dirty="0"/>
              <a:t> </a:t>
            </a:r>
            <a:r>
              <a:rPr lang="en-US" sz="1800" dirty="0">
                <a:solidFill>
                  <a:srgbClr val="009EDE"/>
                </a:solidFill>
              </a:rPr>
              <a:t>GROUP BY </a:t>
            </a:r>
            <a:r>
              <a:rPr lang="ru-RU" sz="1800" b="0" dirty="0"/>
              <a:t>отдел</a:t>
            </a:r>
          </a:p>
          <a:p>
            <a:r>
              <a:rPr lang="ru-RU" sz="1800" b="0" dirty="0"/>
              <a:t>      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UNION</a:t>
            </a:r>
          </a:p>
          <a:p>
            <a:r>
              <a:rPr lang="en-US" sz="1800" dirty="0">
                <a:solidFill>
                  <a:srgbClr val="009EDE"/>
                </a:solidFill>
              </a:rPr>
              <a:t>SELECT</a:t>
            </a:r>
            <a:r>
              <a:rPr lang="en-US" sz="1800" dirty="0"/>
              <a:t> </a:t>
            </a:r>
            <a:r>
              <a:rPr lang="en-US" sz="1800" b="0" dirty="0">
                <a:solidFill>
                  <a:schemeClr val="tx2">
                    <a:lumMod val="50000"/>
                  </a:schemeClr>
                </a:solidFill>
              </a:rPr>
              <a:t>NULL</a:t>
            </a:r>
            <a:r>
              <a:rPr lang="ru-RU" sz="1800" b="0" dirty="0">
                <a:solidFill>
                  <a:schemeClr val="tx2">
                    <a:lumMod val="50000"/>
                  </a:schemeClr>
                </a:solidFill>
              </a:rPr>
              <a:t>,</a:t>
            </a:r>
            <a:r>
              <a:rPr lang="ru-RU" sz="1800" b="0" dirty="0"/>
              <a:t> </a:t>
            </a:r>
            <a:br>
              <a:rPr lang="ru-RU" sz="1800" dirty="0"/>
            </a:br>
            <a:r>
              <a:rPr lang="en-US" sz="1800" b="0" dirty="0">
                <a:solidFill>
                  <a:schemeClr val="tx2">
                    <a:lumMod val="50000"/>
                  </a:schemeClr>
                </a:solidFill>
              </a:rPr>
              <a:t>SUM(Case when </a:t>
            </a:r>
            <a:r>
              <a:rPr lang="ru-RU" sz="1800" b="0" dirty="0">
                <a:solidFill>
                  <a:schemeClr val="tx2">
                    <a:lumMod val="50000"/>
                  </a:schemeClr>
                </a:solidFill>
              </a:rPr>
              <a:t>год</a:t>
            </a:r>
            <a:r>
              <a:rPr lang="en-US" sz="1800" b="0" dirty="0">
                <a:solidFill>
                  <a:schemeClr val="tx2">
                    <a:lumMod val="50000"/>
                  </a:schemeClr>
                </a:solidFill>
              </a:rPr>
              <a:t>=20</a:t>
            </a:r>
            <a:r>
              <a:rPr lang="ru-RU" sz="1800" b="0" dirty="0">
                <a:solidFill>
                  <a:schemeClr val="tx2">
                    <a:lumMod val="50000"/>
                  </a:schemeClr>
                </a:solidFill>
              </a:rPr>
              <a:t>1</a:t>
            </a:r>
            <a:r>
              <a:rPr lang="en-US" sz="1800" b="0" dirty="0">
                <a:solidFill>
                  <a:schemeClr val="tx2">
                    <a:lumMod val="50000"/>
                  </a:schemeClr>
                </a:solidFill>
              </a:rPr>
              <a:t>4 then </a:t>
            </a:r>
            <a:r>
              <a:rPr lang="ru-RU" sz="1800" b="0" dirty="0">
                <a:solidFill>
                  <a:schemeClr val="tx2">
                    <a:lumMod val="50000"/>
                  </a:schemeClr>
                </a:solidFill>
              </a:rPr>
              <a:t>сумма </a:t>
            </a:r>
            <a:r>
              <a:rPr lang="en-US" sz="1800" b="0" dirty="0">
                <a:solidFill>
                  <a:schemeClr val="tx2">
                    <a:lumMod val="50000"/>
                  </a:schemeClr>
                </a:solidFill>
              </a:rPr>
              <a:t>end</a:t>
            </a:r>
            <a:r>
              <a:rPr lang="ru-RU" sz="1800" b="0" dirty="0">
                <a:solidFill>
                  <a:schemeClr val="tx2">
                    <a:lumMod val="50000"/>
                  </a:schemeClr>
                </a:solidFill>
              </a:rPr>
              <a:t>),</a:t>
            </a:r>
          </a:p>
          <a:p>
            <a:r>
              <a:rPr lang="en-US" sz="1800" b="0" dirty="0">
                <a:solidFill>
                  <a:schemeClr val="tx2">
                    <a:lumMod val="50000"/>
                  </a:schemeClr>
                </a:solidFill>
              </a:rPr>
              <a:t>SUM(Case when </a:t>
            </a:r>
            <a:r>
              <a:rPr lang="ru-RU" sz="1800" b="0" dirty="0">
                <a:solidFill>
                  <a:schemeClr val="tx2">
                    <a:lumMod val="50000"/>
                  </a:schemeClr>
                </a:solidFill>
              </a:rPr>
              <a:t>год</a:t>
            </a:r>
            <a:r>
              <a:rPr lang="en-US" sz="1800" b="0" dirty="0">
                <a:solidFill>
                  <a:schemeClr val="tx2">
                    <a:lumMod val="50000"/>
                  </a:schemeClr>
                </a:solidFill>
              </a:rPr>
              <a:t>=20</a:t>
            </a:r>
            <a:r>
              <a:rPr lang="ru-RU" sz="1800" b="0" dirty="0">
                <a:solidFill>
                  <a:schemeClr val="tx2">
                    <a:lumMod val="50000"/>
                  </a:schemeClr>
                </a:solidFill>
              </a:rPr>
              <a:t>15</a:t>
            </a:r>
            <a:r>
              <a:rPr lang="en-US" sz="1800" b="0" dirty="0">
                <a:solidFill>
                  <a:schemeClr val="tx2">
                    <a:lumMod val="50000"/>
                  </a:schemeClr>
                </a:solidFill>
              </a:rPr>
              <a:t> then </a:t>
            </a:r>
            <a:r>
              <a:rPr lang="ru-RU" sz="1800" b="0" dirty="0">
                <a:solidFill>
                  <a:schemeClr val="tx2">
                    <a:lumMod val="50000"/>
                  </a:schemeClr>
                </a:solidFill>
              </a:rPr>
              <a:t>сумма</a:t>
            </a:r>
            <a:r>
              <a:rPr lang="en-US" sz="1800" b="0" dirty="0">
                <a:solidFill>
                  <a:schemeClr val="tx2">
                    <a:lumMod val="50000"/>
                  </a:schemeClr>
                </a:solidFill>
              </a:rPr>
              <a:t> end</a:t>
            </a:r>
            <a:r>
              <a:rPr lang="ru-RU" sz="1800" b="0" dirty="0">
                <a:solidFill>
                  <a:schemeClr val="tx2">
                    <a:lumMod val="50000"/>
                  </a:schemeClr>
                </a:solidFill>
              </a:rPr>
              <a:t>)</a:t>
            </a:r>
            <a:r>
              <a:rPr lang="en-US" sz="1800" b="0" dirty="0">
                <a:solidFill>
                  <a:schemeClr val="tx2">
                    <a:lumMod val="50000"/>
                  </a:schemeClr>
                </a:solidFill>
              </a:rPr>
              <a:t>,</a:t>
            </a:r>
          </a:p>
          <a:p>
            <a:r>
              <a:rPr lang="en-US" sz="1800" b="0" dirty="0">
                <a:solidFill>
                  <a:schemeClr val="tx2">
                    <a:lumMod val="50000"/>
                  </a:schemeClr>
                </a:solidFill>
              </a:rPr>
              <a:t>SUM(</a:t>
            </a:r>
            <a:r>
              <a:rPr lang="ru-RU" sz="1800" b="0" dirty="0">
                <a:solidFill>
                  <a:schemeClr val="tx2">
                    <a:lumMod val="50000"/>
                  </a:schemeClr>
                </a:solidFill>
              </a:rPr>
              <a:t>сумма</a:t>
            </a:r>
            <a:r>
              <a:rPr lang="en-US" sz="1800" b="0" dirty="0">
                <a:solidFill>
                  <a:schemeClr val="tx2">
                    <a:lumMod val="50000"/>
                  </a:schemeClr>
                </a:solidFill>
              </a:rPr>
              <a:t>)</a:t>
            </a:r>
            <a:r>
              <a:rPr lang="ru-RU" sz="1800" b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800" dirty="0">
                <a:solidFill>
                  <a:srgbClr val="009EDE"/>
                </a:solidFill>
              </a:rPr>
              <a:t>FROM </a:t>
            </a:r>
            <a:r>
              <a:rPr lang="en-US" sz="1800" dirty="0"/>
              <a:t> </a:t>
            </a:r>
            <a:r>
              <a:rPr lang="ru-RU" sz="1800" b="0" dirty="0" err="1"/>
              <a:t>ДеталТабл</a:t>
            </a:r>
            <a:r>
              <a:rPr lang="ru-RU" sz="1800" b="0" dirty="0"/>
              <a:t>;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306845076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3E911F-F8BC-EFAF-7E83-BC62102DB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695F4367-31F7-1E4E-DA46-5ECD74EA7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442913" indent="0"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Перекрёстная таблица в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MS Access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 </a:t>
            </a:r>
            <a:br>
              <a:rPr lang="ru-RU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с расширенными итогами</a:t>
            </a:r>
          </a:p>
        </p:txBody>
      </p:sp>
      <p:sp>
        <p:nvSpPr>
          <p:cNvPr id="39939" name="Объект 2">
            <a:extLst>
              <a:ext uri="{FF2B5EF4-FFF2-40B4-BE49-F238E27FC236}">
                <a16:creationId xmlns:a16="http://schemas.microsoft.com/office/drawing/2014/main" id="{3782C7FF-B923-60B8-44C8-433B6BF2D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1259656"/>
            <a:ext cx="8610600" cy="5029200"/>
          </a:xfrm>
          <a:solidFill>
            <a:srgbClr val="FFFFFF"/>
          </a:solidFill>
        </p:spPr>
        <p:txBody>
          <a:bodyPr anchor="t"/>
          <a:lstStyle/>
          <a:p>
            <a:pPr marL="35401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621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</a:rPr>
              <a:t>SELECT </a:t>
            </a:r>
            <a:r>
              <a:rPr lang="ru-RU" sz="2000" b="0" dirty="0">
                <a:solidFill>
                  <a:schemeClr val="tx1"/>
                </a:solidFill>
              </a:rPr>
              <a:t>отдел, -</a:t>
            </a:r>
            <a:r>
              <a:rPr lang="en-US" sz="2000" b="0" dirty="0">
                <a:solidFill>
                  <a:schemeClr val="tx1"/>
                </a:solidFill>
              </a:rPr>
              <a:t>SUM(</a:t>
            </a:r>
            <a:r>
              <a:rPr lang="ru-RU" sz="2000" b="0" dirty="0">
                <a:solidFill>
                  <a:schemeClr val="tx1"/>
                </a:solidFill>
              </a:rPr>
              <a:t>сумма*(год</a:t>
            </a:r>
            <a:r>
              <a:rPr lang="en-US" sz="2000" b="0" dirty="0">
                <a:solidFill>
                  <a:schemeClr val="tx1"/>
                </a:solidFill>
              </a:rPr>
              <a:t>=20</a:t>
            </a:r>
            <a:r>
              <a:rPr lang="ru-RU" sz="2000" b="0" dirty="0">
                <a:solidFill>
                  <a:schemeClr val="tx1"/>
                </a:solidFill>
              </a:rPr>
              <a:t>1</a:t>
            </a:r>
            <a:r>
              <a:rPr lang="en-US" sz="2000" b="0" dirty="0">
                <a:solidFill>
                  <a:schemeClr val="tx1"/>
                </a:solidFill>
              </a:rPr>
              <a:t>4</a:t>
            </a:r>
            <a:r>
              <a:rPr lang="ru-RU" sz="2000" b="0" dirty="0">
                <a:solidFill>
                  <a:schemeClr val="tx1"/>
                </a:solidFill>
              </a:rPr>
              <a:t>)) </a:t>
            </a:r>
            <a:r>
              <a:rPr lang="en-US" sz="2000" dirty="0">
                <a:solidFill>
                  <a:schemeClr val="tx1"/>
                </a:solidFill>
              </a:rPr>
              <a:t>AS</a:t>
            </a:r>
            <a:r>
              <a:rPr lang="en-US" sz="2000" b="0" dirty="0">
                <a:solidFill>
                  <a:schemeClr val="tx1"/>
                </a:solidFill>
              </a:rPr>
              <a:t> [</a:t>
            </a:r>
            <a:r>
              <a:rPr lang="ru-RU" sz="2000" b="0" dirty="0">
                <a:solidFill>
                  <a:schemeClr val="tx1"/>
                </a:solidFill>
              </a:rPr>
              <a:t>2014</a:t>
            </a:r>
            <a:r>
              <a:rPr lang="en-US" sz="2000" b="0" dirty="0">
                <a:solidFill>
                  <a:schemeClr val="tx1"/>
                </a:solidFill>
              </a:rPr>
              <a:t>]</a:t>
            </a:r>
            <a:r>
              <a:rPr lang="ru-RU" sz="2000" b="0" dirty="0">
                <a:solidFill>
                  <a:schemeClr val="tx1"/>
                </a:solidFill>
              </a:rPr>
              <a:t>,</a:t>
            </a:r>
          </a:p>
          <a:p>
            <a:pPr marL="2065338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dirty="0">
                <a:solidFill>
                  <a:schemeClr val="tx1"/>
                </a:solidFill>
              </a:rPr>
              <a:t>-</a:t>
            </a:r>
            <a:r>
              <a:rPr lang="en-US" sz="2000" b="0" dirty="0">
                <a:solidFill>
                  <a:schemeClr val="tx1"/>
                </a:solidFill>
              </a:rPr>
              <a:t>SUM(</a:t>
            </a:r>
            <a:r>
              <a:rPr lang="ru-RU" sz="2000" b="0" dirty="0">
                <a:solidFill>
                  <a:schemeClr val="tx1"/>
                </a:solidFill>
              </a:rPr>
              <a:t>сумма*(год</a:t>
            </a:r>
            <a:r>
              <a:rPr lang="en-US" sz="2000" b="0" dirty="0">
                <a:solidFill>
                  <a:schemeClr val="tx1"/>
                </a:solidFill>
              </a:rPr>
              <a:t>=20</a:t>
            </a:r>
            <a:r>
              <a:rPr lang="ru-RU" sz="2000" b="0" dirty="0">
                <a:solidFill>
                  <a:schemeClr val="tx1"/>
                </a:solidFill>
              </a:rPr>
              <a:t>15)) </a:t>
            </a:r>
            <a:r>
              <a:rPr lang="en-US" sz="2000" dirty="0">
                <a:solidFill>
                  <a:schemeClr val="tx1"/>
                </a:solidFill>
              </a:rPr>
              <a:t>AS </a:t>
            </a:r>
            <a:r>
              <a:rPr lang="en-US" sz="2000" b="0" dirty="0">
                <a:solidFill>
                  <a:schemeClr val="tx1"/>
                </a:solidFill>
              </a:rPr>
              <a:t>[</a:t>
            </a:r>
            <a:r>
              <a:rPr lang="ru-RU" sz="2000" b="0" dirty="0">
                <a:solidFill>
                  <a:schemeClr val="tx1"/>
                </a:solidFill>
              </a:rPr>
              <a:t>2015</a:t>
            </a:r>
            <a:r>
              <a:rPr lang="en-US" sz="2000" b="0" dirty="0">
                <a:solidFill>
                  <a:schemeClr val="tx1"/>
                </a:solidFill>
              </a:rPr>
              <a:t>]</a:t>
            </a:r>
            <a:r>
              <a:rPr lang="ru-RU" sz="2000" b="0" dirty="0">
                <a:solidFill>
                  <a:schemeClr val="tx1"/>
                </a:solidFill>
              </a:rPr>
              <a:t>, </a:t>
            </a:r>
          </a:p>
          <a:p>
            <a:pPr marL="2065338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dirty="0">
                <a:solidFill>
                  <a:schemeClr val="tx1"/>
                </a:solidFill>
              </a:rPr>
              <a:t> </a:t>
            </a:r>
            <a:r>
              <a:rPr lang="en-US" sz="2000" b="0" dirty="0">
                <a:solidFill>
                  <a:schemeClr val="tx1"/>
                </a:solidFill>
              </a:rPr>
              <a:t>SUM (</a:t>
            </a:r>
            <a:r>
              <a:rPr lang="ru-RU" sz="2000" b="0" dirty="0">
                <a:solidFill>
                  <a:schemeClr val="tx1"/>
                </a:solidFill>
              </a:rPr>
              <a:t>сумма) </a:t>
            </a:r>
            <a:r>
              <a:rPr lang="en-US" sz="2000" dirty="0">
                <a:solidFill>
                  <a:schemeClr val="tx1"/>
                </a:solidFill>
              </a:rPr>
              <a:t>AS</a:t>
            </a:r>
            <a:r>
              <a:rPr lang="en-US" sz="2000" b="0" dirty="0">
                <a:solidFill>
                  <a:schemeClr val="tx1"/>
                </a:solidFill>
              </a:rPr>
              <a:t> [</a:t>
            </a:r>
            <a:r>
              <a:rPr lang="ru-RU" sz="2000" b="0" dirty="0">
                <a:solidFill>
                  <a:schemeClr val="tx1"/>
                </a:solidFill>
              </a:rPr>
              <a:t>Все годы</a:t>
            </a:r>
            <a:r>
              <a:rPr lang="en-US" sz="2000" b="0" dirty="0">
                <a:solidFill>
                  <a:schemeClr val="tx1"/>
                </a:solidFill>
              </a:rPr>
              <a:t>]</a:t>
            </a:r>
            <a:endParaRPr lang="ru-RU" sz="2000" b="0" dirty="0">
              <a:solidFill>
                <a:schemeClr val="tx1"/>
              </a:solidFill>
            </a:endParaRPr>
          </a:p>
          <a:p>
            <a:pPr marL="17621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</a:rPr>
              <a:t>FROM  </a:t>
            </a:r>
            <a:r>
              <a:rPr lang="ru-RU" sz="2000" b="0" dirty="0" err="1">
                <a:solidFill>
                  <a:schemeClr val="tx1"/>
                </a:solidFill>
              </a:rPr>
              <a:t>ДеталТабл</a:t>
            </a:r>
            <a:r>
              <a:rPr lang="ru-RU" sz="2000" b="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GROUP BY </a:t>
            </a:r>
            <a:r>
              <a:rPr lang="ru-RU" sz="2000" b="0" dirty="0">
                <a:solidFill>
                  <a:schemeClr val="tx1"/>
                </a:solidFill>
              </a:rPr>
              <a:t>отдел</a:t>
            </a:r>
          </a:p>
          <a:p>
            <a:pPr marL="17621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dirty="0">
                <a:solidFill>
                  <a:schemeClr val="tx1"/>
                </a:solidFill>
              </a:rPr>
              <a:t>        </a:t>
            </a:r>
            <a:r>
              <a:rPr lang="en-US" sz="2000" dirty="0">
                <a:solidFill>
                  <a:schemeClr val="tx1"/>
                </a:solidFill>
              </a:rPr>
              <a:t>UNION</a:t>
            </a:r>
          </a:p>
          <a:p>
            <a:pPr marL="17621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</a:rPr>
              <a:t>SELECT </a:t>
            </a:r>
            <a:r>
              <a:rPr lang="en-US" sz="2000" b="0" dirty="0">
                <a:solidFill>
                  <a:schemeClr val="tx1"/>
                </a:solidFill>
              </a:rPr>
              <a:t>NULL</a:t>
            </a:r>
            <a:r>
              <a:rPr lang="ru-RU" sz="2000" b="0" dirty="0">
                <a:solidFill>
                  <a:schemeClr val="tx1"/>
                </a:solidFill>
              </a:rPr>
              <a:t>,  -</a:t>
            </a:r>
            <a:r>
              <a:rPr lang="en-US" sz="2000" b="0" dirty="0">
                <a:solidFill>
                  <a:schemeClr val="tx1"/>
                </a:solidFill>
              </a:rPr>
              <a:t>SUM(</a:t>
            </a:r>
            <a:r>
              <a:rPr lang="ru-RU" sz="2000" b="0" dirty="0">
                <a:solidFill>
                  <a:schemeClr val="tx1"/>
                </a:solidFill>
              </a:rPr>
              <a:t>сумма*(год</a:t>
            </a:r>
            <a:r>
              <a:rPr lang="en-US" sz="2000" b="0" dirty="0">
                <a:solidFill>
                  <a:schemeClr val="tx1"/>
                </a:solidFill>
              </a:rPr>
              <a:t>=20</a:t>
            </a:r>
            <a:r>
              <a:rPr lang="ru-RU" sz="2000" b="0" dirty="0">
                <a:solidFill>
                  <a:schemeClr val="tx1"/>
                </a:solidFill>
              </a:rPr>
              <a:t>1</a:t>
            </a:r>
            <a:r>
              <a:rPr lang="en-US" sz="2000" b="0" dirty="0">
                <a:solidFill>
                  <a:schemeClr val="tx1"/>
                </a:solidFill>
              </a:rPr>
              <a:t>4</a:t>
            </a:r>
            <a:r>
              <a:rPr lang="ru-RU" sz="2000" b="0" dirty="0">
                <a:solidFill>
                  <a:schemeClr val="tx1"/>
                </a:solidFill>
              </a:rPr>
              <a:t>)), </a:t>
            </a:r>
          </a:p>
          <a:p>
            <a:pPr marL="2065338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dirty="0">
                <a:solidFill>
                  <a:schemeClr val="tx1"/>
                </a:solidFill>
              </a:rPr>
              <a:t>-</a:t>
            </a:r>
            <a:r>
              <a:rPr lang="en-US" sz="2000" b="0" dirty="0">
                <a:solidFill>
                  <a:schemeClr val="tx1"/>
                </a:solidFill>
              </a:rPr>
              <a:t>SUM(</a:t>
            </a:r>
            <a:r>
              <a:rPr lang="ru-RU" sz="2000" b="0" dirty="0">
                <a:solidFill>
                  <a:schemeClr val="tx1"/>
                </a:solidFill>
              </a:rPr>
              <a:t>сумма*(год</a:t>
            </a:r>
            <a:r>
              <a:rPr lang="en-US" sz="2000" b="0" dirty="0">
                <a:solidFill>
                  <a:schemeClr val="tx1"/>
                </a:solidFill>
              </a:rPr>
              <a:t>=20</a:t>
            </a:r>
            <a:r>
              <a:rPr lang="ru-RU" sz="2000" b="0" dirty="0">
                <a:solidFill>
                  <a:schemeClr val="tx1"/>
                </a:solidFill>
              </a:rPr>
              <a:t>15)), </a:t>
            </a:r>
          </a:p>
          <a:p>
            <a:pPr marL="2065338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dirty="0">
                <a:solidFill>
                  <a:schemeClr val="tx1"/>
                </a:solidFill>
              </a:rPr>
              <a:t> </a:t>
            </a:r>
            <a:r>
              <a:rPr lang="en-US" sz="2000" b="0" dirty="0">
                <a:solidFill>
                  <a:schemeClr val="tx1"/>
                </a:solidFill>
              </a:rPr>
              <a:t>SUM (</a:t>
            </a:r>
            <a:r>
              <a:rPr lang="ru-RU" sz="2000" b="0" dirty="0">
                <a:solidFill>
                  <a:schemeClr val="tx1"/>
                </a:solidFill>
              </a:rPr>
              <a:t>сумма)</a:t>
            </a:r>
          </a:p>
          <a:p>
            <a:pPr marL="17621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</a:rPr>
              <a:t>FROM  </a:t>
            </a:r>
            <a:r>
              <a:rPr lang="ru-RU" sz="2000" b="0" dirty="0" err="1">
                <a:solidFill>
                  <a:schemeClr val="tx1"/>
                </a:solidFill>
              </a:rPr>
              <a:t>ДеталТабл</a:t>
            </a:r>
            <a:r>
              <a:rPr lang="ru-RU" sz="2000" b="0" dirty="0">
                <a:solidFill>
                  <a:schemeClr val="tx1"/>
                </a:solidFill>
              </a:rPr>
              <a:t>;</a:t>
            </a:r>
            <a:endParaRPr lang="ru-RU" sz="1800" b="0" dirty="0">
              <a:solidFill>
                <a:schemeClr val="tx1"/>
              </a:solidFill>
            </a:endParaRPr>
          </a:p>
          <a:p>
            <a:pPr marL="35401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alibri" panose="020F0502020204030204" pitchFamily="34" charset="0"/>
            </a:endParaRP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B45CDA5C-E048-2744-5541-2454897FA5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15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pic>
        <p:nvPicPr>
          <p:cNvPr id="7" name="Picture 2" descr="Picture background">
            <a:extLst>
              <a:ext uri="{FF2B5EF4-FFF2-40B4-BE49-F238E27FC236}">
                <a16:creationId xmlns:a16="http://schemas.microsoft.com/office/drawing/2014/main" id="{5A38DDE5-DEC5-C310-5722-BAF2108F2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008" y="1245161"/>
            <a:ext cx="1443980" cy="81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Куб 17">
            <a:extLst>
              <a:ext uri="{FF2B5EF4-FFF2-40B4-BE49-F238E27FC236}">
                <a16:creationId xmlns:a16="http://schemas.microsoft.com/office/drawing/2014/main" id="{F695279B-C69A-2A74-635B-8555FD29BA99}"/>
              </a:ext>
            </a:extLst>
          </p:cNvPr>
          <p:cNvSpPr/>
          <p:nvPr/>
        </p:nvSpPr>
        <p:spPr>
          <a:xfrm>
            <a:off x="8281144" y="770267"/>
            <a:ext cx="781812" cy="722526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177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733928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030AD5-E145-0E1E-BE0A-B1F46F5A7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B6914856-BA9C-C6E8-003C-136AB1E6B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442913" indent="0">
              <a:spcBef>
                <a:spcPts val="0"/>
              </a:spcBef>
              <a:spcAft>
                <a:spcPts val="0"/>
              </a:spcAft>
            </a:pPr>
            <a:r>
              <a:rPr lang="ru-RU" sz="3600" dirty="0">
                <a:solidFill>
                  <a:schemeClr val="tx2">
                    <a:lumMod val="50000"/>
                  </a:schemeClr>
                </a:solidFill>
              </a:rPr>
              <a:t>Перекрёстные таблицы</a:t>
            </a:r>
            <a:r>
              <a:rPr lang="en-US" sz="3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600" dirty="0">
                <a:solidFill>
                  <a:schemeClr val="tx2">
                    <a:lumMod val="50000"/>
                  </a:schemeClr>
                </a:solidFill>
              </a:rPr>
              <a:t>с </a:t>
            </a:r>
            <a:r>
              <a:rPr lang="en-US" sz="3600" dirty="0">
                <a:solidFill>
                  <a:schemeClr val="tx2">
                    <a:lumMod val="50000"/>
                  </a:schemeClr>
                </a:solidFill>
              </a:rPr>
              <a:t>ROLLUP</a:t>
            </a:r>
            <a:endParaRPr lang="ru-RU" sz="3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9939" name="Объект 2">
            <a:extLst>
              <a:ext uri="{FF2B5EF4-FFF2-40B4-BE49-F238E27FC236}">
                <a16:creationId xmlns:a16="http://schemas.microsoft.com/office/drawing/2014/main" id="{33CFB746-842A-22C2-EF18-FC2E8BCE2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30477"/>
            <a:ext cx="8621186" cy="5017923"/>
          </a:xfrm>
          <a:solidFill>
            <a:srgbClr val="FFFFFF"/>
          </a:solidFill>
        </p:spPr>
        <p:txBody>
          <a:bodyPr anchor="t"/>
          <a:lstStyle/>
          <a:p>
            <a:pPr marL="35401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0" lang="en-US" altLang="ru-RU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6213" indent="0">
              <a:buNone/>
            </a:pPr>
            <a:r>
              <a:rPr lang="en-US" sz="1800" dirty="0">
                <a:solidFill>
                  <a:srgbClr val="009EDE"/>
                </a:solidFill>
              </a:rPr>
              <a:t>SELECT</a:t>
            </a:r>
            <a:r>
              <a:rPr lang="en-US" sz="1800" dirty="0"/>
              <a:t> </a:t>
            </a:r>
            <a:r>
              <a:rPr lang="en-US" sz="1800" b="0" dirty="0">
                <a:solidFill>
                  <a:schemeClr val="tx2">
                    <a:lumMod val="50000"/>
                  </a:schemeClr>
                </a:solidFill>
              </a:rPr>
              <a:t>Coalesce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 (</a:t>
            </a:r>
            <a:r>
              <a:rPr lang="ru-RU" sz="1800" b="0" dirty="0">
                <a:solidFill>
                  <a:schemeClr val="tx2">
                    <a:lumMod val="50000"/>
                  </a:schemeClr>
                </a:solidFill>
              </a:rPr>
              <a:t>отдел,</a:t>
            </a:r>
            <a:r>
              <a:rPr lang="en-US" sz="1800" b="0" dirty="0">
                <a:solidFill>
                  <a:schemeClr val="tx2">
                    <a:lumMod val="50000"/>
                  </a:schemeClr>
                </a:solidFill>
              </a:rPr>
              <a:t> “</a:t>
            </a:r>
            <a:r>
              <a:rPr lang="ru-RU" sz="1800" b="0" dirty="0">
                <a:solidFill>
                  <a:schemeClr val="tx2">
                    <a:lumMod val="50000"/>
                  </a:schemeClr>
                </a:solidFill>
              </a:rPr>
              <a:t>Все отделы</a:t>
            </a:r>
            <a:r>
              <a:rPr lang="en-US" sz="1800" b="0" dirty="0">
                <a:solidFill>
                  <a:schemeClr val="tx2">
                    <a:lumMod val="50000"/>
                  </a:schemeClr>
                </a:solidFill>
              </a:rPr>
              <a:t>”</a:t>
            </a:r>
            <a:r>
              <a:rPr lang="ru-RU" sz="1800" b="0" dirty="0">
                <a:solidFill>
                  <a:schemeClr val="tx2">
                    <a:lumMod val="50000"/>
                  </a:schemeClr>
                </a:solidFill>
              </a:rPr>
              <a:t>) </a:t>
            </a:r>
            <a:r>
              <a:rPr lang="en-US" sz="1800" b="0" dirty="0">
                <a:solidFill>
                  <a:schemeClr val="tx2">
                    <a:lumMod val="50000"/>
                  </a:schemeClr>
                </a:solidFill>
              </a:rPr>
              <a:t>AS </a:t>
            </a:r>
            <a:r>
              <a:rPr lang="ru-RU" sz="1800" b="0" dirty="0">
                <a:solidFill>
                  <a:schemeClr val="tx2">
                    <a:lumMod val="50000"/>
                  </a:schemeClr>
                </a:solidFill>
              </a:rPr>
              <a:t>отдел</a:t>
            </a:r>
            <a:endParaRPr lang="en-US" sz="1800" b="0" dirty="0">
              <a:solidFill>
                <a:schemeClr val="tx2">
                  <a:lumMod val="50000"/>
                </a:schemeClr>
              </a:solidFill>
            </a:endParaRPr>
          </a:p>
          <a:p>
            <a:pPr marL="1165225" indent="0">
              <a:buNone/>
            </a:pPr>
            <a:r>
              <a:rPr lang="en-US" sz="1800" b="0" dirty="0">
                <a:solidFill>
                  <a:schemeClr val="tx2">
                    <a:lumMod val="50000"/>
                  </a:schemeClr>
                </a:solidFill>
              </a:rPr>
              <a:t>SUM(Case when </a:t>
            </a:r>
            <a:r>
              <a:rPr lang="ru-RU" sz="1800" b="0" dirty="0">
                <a:solidFill>
                  <a:schemeClr val="tx2">
                    <a:lumMod val="50000"/>
                  </a:schemeClr>
                </a:solidFill>
              </a:rPr>
              <a:t>год</a:t>
            </a:r>
            <a:r>
              <a:rPr lang="en-US" sz="1800" b="0" dirty="0">
                <a:solidFill>
                  <a:schemeClr val="tx2">
                    <a:lumMod val="50000"/>
                  </a:schemeClr>
                </a:solidFill>
              </a:rPr>
              <a:t>=20</a:t>
            </a:r>
            <a:r>
              <a:rPr lang="ru-RU" sz="1800" b="0" dirty="0">
                <a:solidFill>
                  <a:schemeClr val="tx2">
                    <a:lumMod val="50000"/>
                  </a:schemeClr>
                </a:solidFill>
              </a:rPr>
              <a:t>1</a:t>
            </a:r>
            <a:r>
              <a:rPr lang="en-US" sz="1800" b="0" dirty="0">
                <a:solidFill>
                  <a:schemeClr val="tx2">
                    <a:lumMod val="50000"/>
                  </a:schemeClr>
                </a:solidFill>
              </a:rPr>
              <a:t>4 </a:t>
            </a:r>
            <a:r>
              <a:rPr lang="ru-RU" sz="1800" b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800" b="0" dirty="0">
                <a:solidFill>
                  <a:schemeClr val="tx2">
                    <a:lumMod val="50000"/>
                  </a:schemeClr>
                </a:solidFill>
              </a:rPr>
              <a:t>then </a:t>
            </a:r>
            <a:r>
              <a:rPr lang="ru-RU" sz="1800" b="0" dirty="0">
                <a:solidFill>
                  <a:schemeClr val="tx2">
                    <a:lumMod val="50000"/>
                  </a:schemeClr>
                </a:solidFill>
              </a:rPr>
              <a:t>сумма</a:t>
            </a:r>
            <a:r>
              <a:rPr lang="en-US" sz="1800" b="0" dirty="0">
                <a:solidFill>
                  <a:schemeClr val="tx2">
                    <a:lumMod val="50000"/>
                  </a:schemeClr>
                </a:solidFill>
              </a:rPr>
              <a:t> end</a:t>
            </a:r>
            <a:r>
              <a:rPr lang="ru-RU" sz="1800" b="0" dirty="0">
                <a:solidFill>
                  <a:schemeClr val="tx2">
                    <a:lumMod val="50000"/>
                  </a:schemeClr>
                </a:solidFill>
              </a:rPr>
              <a:t>)</a:t>
            </a:r>
            <a:r>
              <a:rPr lang="en-US" sz="1800" b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AS</a:t>
            </a:r>
            <a:r>
              <a:rPr lang="en-US" sz="1800" b="0" dirty="0">
                <a:solidFill>
                  <a:schemeClr val="tx2">
                    <a:lumMod val="50000"/>
                  </a:schemeClr>
                </a:solidFill>
              </a:rPr>
              <a:t> [</a:t>
            </a:r>
            <a:r>
              <a:rPr lang="ru-RU" sz="1800" b="0" dirty="0">
                <a:solidFill>
                  <a:schemeClr val="tx2">
                    <a:lumMod val="50000"/>
                  </a:schemeClr>
                </a:solidFill>
              </a:rPr>
              <a:t>2014</a:t>
            </a:r>
            <a:r>
              <a:rPr lang="en-US" sz="1800" b="0" dirty="0">
                <a:solidFill>
                  <a:schemeClr val="tx2">
                    <a:lumMod val="50000"/>
                  </a:schemeClr>
                </a:solidFill>
              </a:rPr>
              <a:t>]</a:t>
            </a:r>
            <a:r>
              <a:rPr lang="ru-RU" sz="1800" b="0" dirty="0">
                <a:solidFill>
                  <a:schemeClr val="tx2">
                    <a:lumMod val="50000"/>
                  </a:schemeClr>
                </a:solidFill>
              </a:rPr>
              <a:t>,</a:t>
            </a:r>
          </a:p>
          <a:p>
            <a:pPr marL="1165225" indent="0">
              <a:buNone/>
            </a:pPr>
            <a:r>
              <a:rPr lang="en-US" sz="1800" b="0" dirty="0">
                <a:solidFill>
                  <a:schemeClr val="tx2">
                    <a:lumMod val="50000"/>
                  </a:schemeClr>
                </a:solidFill>
              </a:rPr>
              <a:t>SUM(Case when </a:t>
            </a:r>
            <a:r>
              <a:rPr lang="ru-RU" sz="1800" b="0" dirty="0">
                <a:solidFill>
                  <a:schemeClr val="tx2">
                    <a:lumMod val="50000"/>
                  </a:schemeClr>
                </a:solidFill>
              </a:rPr>
              <a:t>год</a:t>
            </a:r>
            <a:r>
              <a:rPr lang="en-US" sz="1800" b="0" dirty="0">
                <a:solidFill>
                  <a:schemeClr val="tx2">
                    <a:lumMod val="50000"/>
                  </a:schemeClr>
                </a:solidFill>
              </a:rPr>
              <a:t>=20</a:t>
            </a:r>
            <a:r>
              <a:rPr lang="ru-RU" sz="1800" b="0" dirty="0">
                <a:solidFill>
                  <a:schemeClr val="tx2">
                    <a:lumMod val="50000"/>
                  </a:schemeClr>
                </a:solidFill>
              </a:rPr>
              <a:t>15</a:t>
            </a:r>
            <a:r>
              <a:rPr lang="en-US" sz="1800" b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1800" b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800" b="0" dirty="0">
                <a:solidFill>
                  <a:schemeClr val="tx2">
                    <a:lumMod val="50000"/>
                  </a:schemeClr>
                </a:solidFill>
              </a:rPr>
              <a:t>then </a:t>
            </a:r>
            <a:r>
              <a:rPr lang="ru-RU" sz="1800" b="0" dirty="0">
                <a:solidFill>
                  <a:schemeClr val="tx2">
                    <a:lumMod val="50000"/>
                  </a:schemeClr>
                </a:solidFill>
              </a:rPr>
              <a:t>сумма</a:t>
            </a:r>
            <a:r>
              <a:rPr lang="en-US" sz="1800" b="0" dirty="0">
                <a:solidFill>
                  <a:schemeClr val="tx2">
                    <a:lumMod val="50000"/>
                  </a:schemeClr>
                </a:solidFill>
              </a:rPr>
              <a:t> end</a:t>
            </a:r>
            <a:r>
              <a:rPr lang="ru-RU" sz="1800" b="0" dirty="0">
                <a:solidFill>
                  <a:schemeClr val="tx2">
                    <a:lumMod val="50000"/>
                  </a:schemeClr>
                </a:solidFill>
              </a:rPr>
              <a:t>)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AS </a:t>
            </a:r>
            <a:r>
              <a:rPr lang="en-US" sz="1800" b="0" dirty="0">
                <a:solidFill>
                  <a:schemeClr val="tx2">
                    <a:lumMod val="50000"/>
                  </a:schemeClr>
                </a:solidFill>
              </a:rPr>
              <a:t>[</a:t>
            </a:r>
            <a:r>
              <a:rPr lang="ru-RU" sz="1800" b="0" dirty="0">
                <a:solidFill>
                  <a:schemeClr val="tx2">
                    <a:lumMod val="50000"/>
                  </a:schemeClr>
                </a:solidFill>
              </a:rPr>
              <a:t>2015</a:t>
            </a:r>
            <a:r>
              <a:rPr lang="en-US" sz="1800" b="0" dirty="0">
                <a:solidFill>
                  <a:schemeClr val="tx2">
                    <a:lumMod val="50000"/>
                  </a:schemeClr>
                </a:solidFill>
              </a:rPr>
              <a:t>],</a:t>
            </a:r>
          </a:p>
          <a:p>
            <a:pPr marL="1165225" indent="0">
              <a:buNone/>
            </a:pPr>
            <a:r>
              <a:rPr lang="en-US" sz="1800" b="0" dirty="0">
                <a:solidFill>
                  <a:schemeClr val="tx2">
                    <a:lumMod val="50000"/>
                  </a:schemeClr>
                </a:solidFill>
              </a:rPr>
              <a:t>SUM(</a:t>
            </a:r>
            <a:r>
              <a:rPr lang="ru-RU" sz="1800" b="0" dirty="0">
                <a:solidFill>
                  <a:schemeClr val="tx2">
                    <a:lumMod val="50000"/>
                  </a:schemeClr>
                </a:solidFill>
              </a:rPr>
              <a:t>сумма) </a:t>
            </a:r>
            <a:r>
              <a:rPr lang="en-US" sz="1800" b="0" dirty="0">
                <a:solidFill>
                  <a:schemeClr val="tx2">
                    <a:lumMod val="50000"/>
                  </a:schemeClr>
                </a:solidFill>
              </a:rPr>
              <a:t>AS [</a:t>
            </a:r>
            <a:r>
              <a:rPr lang="ru-RU" sz="1800" b="0" dirty="0">
                <a:solidFill>
                  <a:schemeClr val="tx2">
                    <a:lumMod val="50000"/>
                  </a:schemeClr>
                </a:solidFill>
              </a:rPr>
              <a:t>Все годы</a:t>
            </a:r>
            <a:r>
              <a:rPr lang="en-US" sz="1800" b="0" dirty="0">
                <a:solidFill>
                  <a:schemeClr val="tx2">
                    <a:lumMod val="50000"/>
                  </a:schemeClr>
                </a:solidFill>
              </a:rPr>
              <a:t>]</a:t>
            </a:r>
            <a:endParaRPr lang="ru-RU" sz="1800" b="0" dirty="0">
              <a:solidFill>
                <a:schemeClr val="tx2">
                  <a:lumMod val="50000"/>
                </a:schemeClr>
              </a:solidFill>
            </a:endParaRPr>
          </a:p>
          <a:p>
            <a:pPr marL="176213" indent="0">
              <a:buNone/>
            </a:pPr>
            <a:r>
              <a:rPr lang="en-US" sz="1800" dirty="0">
                <a:solidFill>
                  <a:srgbClr val="009EDE"/>
                </a:solidFill>
              </a:rPr>
              <a:t>FROM </a:t>
            </a:r>
            <a:r>
              <a:rPr lang="en-US" sz="1800" dirty="0"/>
              <a:t> </a:t>
            </a:r>
            <a:r>
              <a:rPr lang="ru-RU" sz="1800" b="0" dirty="0" err="1"/>
              <a:t>ДеталТабл</a:t>
            </a:r>
            <a:r>
              <a:rPr lang="ru-RU" sz="1800" b="0" dirty="0"/>
              <a:t> </a:t>
            </a:r>
            <a:endParaRPr lang="en-US" sz="1800" b="0" dirty="0"/>
          </a:p>
          <a:p>
            <a:pPr marL="176213" indent="0">
              <a:buNone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GROUP BY ROLLUP </a:t>
            </a:r>
            <a:r>
              <a:rPr lang="ru-RU" sz="1800" b="0" dirty="0">
                <a:solidFill>
                  <a:schemeClr val="tx2">
                    <a:lumMod val="50000"/>
                  </a:schemeClr>
                </a:solidFill>
              </a:rPr>
              <a:t>отдел</a:t>
            </a:r>
          </a:p>
          <a:p>
            <a:pPr marL="176213" indent="0">
              <a:buNone/>
            </a:pPr>
            <a:endParaRPr lang="ru-RU" sz="1800" dirty="0">
              <a:solidFill>
                <a:schemeClr val="tx2">
                  <a:lumMod val="50000"/>
                </a:schemeClr>
              </a:solidFill>
            </a:endParaRPr>
          </a:p>
          <a:p>
            <a:pPr marL="176213" indent="0">
              <a:buNone/>
            </a:pPr>
            <a:r>
              <a:rPr lang="ru-RU" sz="1800" b="0" dirty="0">
                <a:solidFill>
                  <a:schemeClr val="tx2">
                    <a:lumMod val="50000"/>
                  </a:schemeClr>
                </a:solidFill>
              </a:rPr>
              <a:t>Надо отметить, что для данного </a:t>
            </a:r>
            <a:br>
              <a:rPr lang="ru-RU" sz="1800" b="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ru-RU" sz="1800" b="0" dirty="0">
                <a:solidFill>
                  <a:schemeClr val="tx2">
                    <a:lumMod val="50000"/>
                  </a:schemeClr>
                </a:solidFill>
              </a:rPr>
              <a:t>примера применение </a:t>
            </a:r>
            <a:r>
              <a:rPr lang="en-US" sz="1800" b="0" dirty="0">
                <a:solidFill>
                  <a:schemeClr val="tx2">
                    <a:lumMod val="50000"/>
                  </a:schemeClr>
                </a:solidFill>
              </a:rPr>
              <a:t>ROLLUP </a:t>
            </a:r>
            <a:br>
              <a:rPr lang="ru-RU" sz="18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ru-RU" sz="1800" dirty="0">
                <a:solidFill>
                  <a:schemeClr val="tx2">
                    <a:lumMod val="50000"/>
                  </a:schemeClr>
                </a:solidFill>
              </a:rPr>
              <a:t>даёт такие же результаты как </a:t>
            </a:r>
            <a:br>
              <a:rPr lang="ru-RU" sz="18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1800" b="0" dirty="0">
                <a:solidFill>
                  <a:schemeClr val="tx2">
                    <a:lumMod val="50000"/>
                  </a:schemeClr>
                </a:solidFill>
              </a:rPr>
              <a:t>CUBE </a:t>
            </a:r>
            <a:r>
              <a:rPr lang="ru-RU" sz="1800" b="0" dirty="0">
                <a:solidFill>
                  <a:schemeClr val="tx2">
                    <a:lumMod val="50000"/>
                  </a:schemeClr>
                </a:solidFill>
              </a:rPr>
              <a:t>и </a:t>
            </a:r>
            <a:r>
              <a:rPr lang="en-US" sz="1800" b="0" dirty="0">
                <a:solidFill>
                  <a:schemeClr val="tx2">
                    <a:lumMod val="50000"/>
                  </a:schemeClr>
                </a:solidFill>
              </a:rPr>
              <a:t>GROUPING SETS.</a:t>
            </a:r>
            <a:endParaRPr lang="ru-RU" sz="1800" b="0" dirty="0">
              <a:solidFill>
                <a:schemeClr val="tx2">
                  <a:lumMod val="50000"/>
                </a:schemeClr>
              </a:solidFill>
            </a:endParaRPr>
          </a:p>
          <a:p>
            <a:pPr marL="354013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altLang="ru-RU" sz="1800" dirty="0">
              <a:solidFill>
                <a:schemeClr val="tx2">
                  <a:lumMod val="50000"/>
                </a:schemeClr>
              </a:solidFill>
              <a:cs typeface="Calibri" panose="020F0502020204030204" pitchFamily="34" charset="0"/>
            </a:endParaRPr>
          </a:p>
          <a:p>
            <a:pPr marL="4306888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altLang="ru-RU" sz="1800" dirty="0">
              <a:solidFill>
                <a:schemeClr val="tx2">
                  <a:lumMod val="50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21B699F6-21C1-AAB1-8073-A6368F0B3E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16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04588647-A57F-219A-1994-9D105D7DF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109658"/>
              </p:ext>
            </p:extLst>
          </p:nvPr>
        </p:nvGraphicFramePr>
        <p:xfrm>
          <a:off x="4495800" y="3429000"/>
          <a:ext cx="3962400" cy="206474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385765836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77830284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2064679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253225212"/>
                    </a:ext>
                  </a:extLst>
                </a:gridCol>
              </a:tblGrid>
              <a:tr h="307068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Отдел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год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4928101"/>
                  </a:ext>
                </a:extLst>
              </a:tr>
              <a:tr h="268473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Все годы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147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/>
                        <a:t>Бухгалтерия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Итог1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Итог2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Подытог1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3476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dirty="0"/>
                        <a:t>Закупки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Итог3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Итог4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Подытог2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7312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dirty="0"/>
                        <a:t>Реализация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Итог5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Итог6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Подытог3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031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Все отделы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Подытог4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Подытог5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ОбщИтог</a:t>
                      </a:r>
                      <a:endParaRPr kumimoji="0" lang="ru-RU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4769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18556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DEC06-C18A-D7F0-A5FF-B4DE3510E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24010018-43A7-E65B-4BE5-095C010DD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442913" indent="0"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Создание перекрёстных таблиц </a:t>
            </a:r>
            <a:br>
              <a:rPr lang="en-US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в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MS SQL Server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9939" name="Объект 2">
            <a:extLst>
              <a:ext uri="{FF2B5EF4-FFF2-40B4-BE49-F238E27FC236}">
                <a16:creationId xmlns:a16="http://schemas.microsoft.com/office/drawing/2014/main" id="{64565012-515B-372F-9B39-8B220F13D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672944" cy="4933950"/>
          </a:xfrm>
          <a:solidFill>
            <a:srgbClr val="FFFFFF"/>
          </a:solidFill>
        </p:spPr>
        <p:txBody>
          <a:bodyPr anchor="t"/>
          <a:lstStyle/>
          <a:p>
            <a:pPr marL="35401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altLang="ru-RU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56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ru-RU" sz="2000" dirty="0">
                <a:solidFill>
                  <a:srgbClr val="00B0F0"/>
                </a:solidFill>
                <a:cs typeface="Calibri" panose="020F0502020204030204" pitchFamily="34" charset="0"/>
              </a:rPr>
              <a:t>SELECT</a:t>
            </a:r>
            <a:r>
              <a:rPr lang="en-US" altLang="ru-RU" sz="20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 </a:t>
            </a:r>
            <a:r>
              <a:rPr lang="ru-RU" altLang="ru-RU" sz="2000" dirty="0">
                <a:solidFill>
                  <a:schemeClr val="tx1"/>
                </a:solidFill>
                <a:cs typeface="Calibri" panose="020F0502020204030204" pitchFamily="34" charset="0"/>
              </a:rPr>
              <a:t>отдел, </a:t>
            </a:r>
            <a:r>
              <a:rPr lang="en-US" altLang="ru-RU" sz="20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[2014] AS [</a:t>
            </a:r>
            <a:r>
              <a:rPr lang="ru-RU" altLang="ru-RU" sz="20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г2014</a:t>
            </a:r>
            <a:r>
              <a:rPr lang="en-US" altLang="ru-RU" sz="20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]</a:t>
            </a:r>
            <a:r>
              <a:rPr lang="ru-RU" altLang="ru-RU" sz="20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, </a:t>
            </a:r>
            <a:r>
              <a:rPr lang="en-US" altLang="ru-RU" sz="20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[201</a:t>
            </a:r>
            <a:r>
              <a:rPr lang="ru-RU" altLang="ru-RU" sz="20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5</a:t>
            </a:r>
            <a:r>
              <a:rPr lang="en-US" altLang="ru-RU" sz="20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] AS [</a:t>
            </a:r>
            <a:r>
              <a:rPr lang="ru-RU" altLang="ru-RU" sz="20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г2015</a:t>
            </a:r>
            <a:r>
              <a:rPr lang="en-US" altLang="ru-RU" sz="20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]</a:t>
            </a:r>
            <a:r>
              <a:rPr lang="ru-RU" altLang="ru-RU" sz="20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 </a:t>
            </a:r>
          </a:p>
          <a:p>
            <a:pPr marL="18256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ru-RU" sz="2000" dirty="0">
                <a:solidFill>
                  <a:srgbClr val="00B0F0"/>
                </a:solidFill>
                <a:cs typeface="Calibri" panose="020F0502020204030204" pitchFamily="34" charset="0"/>
              </a:rPr>
              <a:t>FROM</a:t>
            </a:r>
            <a:r>
              <a:rPr lang="en-US" altLang="ru-RU" sz="20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endParaRPr lang="ru-RU" altLang="ru-RU" sz="2000" dirty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pPr marL="18256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ru-RU" sz="2000" dirty="0">
                <a:solidFill>
                  <a:schemeClr val="tx1"/>
                </a:solidFill>
                <a:cs typeface="Calibri" panose="020F0502020204030204" pitchFamily="34" charset="0"/>
              </a:rPr>
              <a:t>   </a:t>
            </a:r>
            <a:r>
              <a:rPr lang="en-US" altLang="ru-RU" sz="2000" dirty="0">
                <a:solidFill>
                  <a:schemeClr val="tx1"/>
                </a:solidFill>
                <a:cs typeface="Calibri" panose="020F0502020204030204" pitchFamily="34" charset="0"/>
              </a:rPr>
              <a:t>(</a:t>
            </a:r>
            <a:r>
              <a:rPr lang="en-US" altLang="ru-RU" sz="2000" dirty="0">
                <a:solidFill>
                  <a:srgbClr val="00B0F0"/>
                </a:solidFill>
                <a:cs typeface="Calibri" panose="020F0502020204030204" pitchFamily="34" charset="0"/>
              </a:rPr>
              <a:t>SELECT</a:t>
            </a:r>
            <a:r>
              <a:rPr lang="en-US" altLang="ru-RU" sz="2000" dirty="0">
                <a:solidFill>
                  <a:schemeClr val="tx1"/>
                </a:solidFill>
                <a:cs typeface="Calibri" panose="020F0502020204030204" pitchFamily="34" charset="0"/>
              </a:rPr>
              <a:t> [</a:t>
            </a:r>
            <a:r>
              <a:rPr lang="ru-RU" altLang="ru-RU" sz="2000" dirty="0">
                <a:solidFill>
                  <a:schemeClr val="tx1"/>
                </a:solidFill>
                <a:cs typeface="Calibri" panose="020F0502020204030204" pitchFamily="34" charset="0"/>
              </a:rPr>
              <a:t>сотрудник</a:t>
            </a:r>
            <a:r>
              <a:rPr lang="en-US" altLang="ru-RU" sz="2000" dirty="0">
                <a:solidFill>
                  <a:schemeClr val="tx1"/>
                </a:solidFill>
                <a:cs typeface="Calibri" panose="020F0502020204030204" pitchFamily="34" charset="0"/>
              </a:rPr>
              <a:t>_id], [</a:t>
            </a:r>
            <a:r>
              <a:rPr lang="ru-RU" altLang="ru-RU" sz="2000" dirty="0">
                <a:solidFill>
                  <a:schemeClr val="tx1"/>
                </a:solidFill>
                <a:cs typeface="Calibri" panose="020F0502020204030204" pitchFamily="34" charset="0"/>
              </a:rPr>
              <a:t>отдел</a:t>
            </a:r>
            <a:r>
              <a:rPr lang="en-US" altLang="ru-RU" sz="2000" dirty="0">
                <a:solidFill>
                  <a:schemeClr val="tx1"/>
                </a:solidFill>
                <a:cs typeface="Calibri" panose="020F0502020204030204" pitchFamily="34" charset="0"/>
              </a:rPr>
              <a:t>]</a:t>
            </a:r>
            <a:r>
              <a:rPr lang="ru-RU" altLang="ru-RU" sz="2000" dirty="0">
                <a:solidFill>
                  <a:schemeClr val="tx1"/>
                </a:solidFill>
                <a:cs typeface="Calibri" panose="020F0502020204030204" pitchFamily="34" charset="0"/>
              </a:rPr>
              <a:t>, </a:t>
            </a:r>
            <a:r>
              <a:rPr lang="en-US" altLang="ru-RU" sz="2000" dirty="0">
                <a:solidFill>
                  <a:schemeClr val="tx1"/>
                </a:solidFill>
                <a:cs typeface="Calibri" panose="020F0502020204030204" pitchFamily="34" charset="0"/>
              </a:rPr>
              <a:t>[</a:t>
            </a:r>
            <a:r>
              <a:rPr lang="ru-RU" altLang="ru-RU" sz="2000" dirty="0">
                <a:solidFill>
                  <a:schemeClr val="tx1"/>
                </a:solidFill>
                <a:cs typeface="Calibri" panose="020F0502020204030204" pitchFamily="34" charset="0"/>
              </a:rPr>
              <a:t>год</a:t>
            </a:r>
            <a:r>
              <a:rPr lang="en-US" altLang="ru-RU" sz="2000" dirty="0">
                <a:solidFill>
                  <a:schemeClr val="tx1"/>
                </a:solidFill>
                <a:cs typeface="Calibri" panose="020F0502020204030204" pitchFamily="34" charset="0"/>
              </a:rPr>
              <a:t>]</a:t>
            </a:r>
            <a:r>
              <a:rPr lang="ru-RU" altLang="ru-RU" sz="2000" dirty="0">
                <a:solidFill>
                  <a:schemeClr val="tx1"/>
                </a:solidFill>
                <a:cs typeface="Calibri" panose="020F0502020204030204" pitchFamily="34" charset="0"/>
              </a:rPr>
              <a:t>, </a:t>
            </a:r>
            <a:r>
              <a:rPr lang="en-US" altLang="ru-RU" sz="2000" dirty="0">
                <a:solidFill>
                  <a:schemeClr val="tx1"/>
                </a:solidFill>
                <a:cs typeface="Calibri" panose="020F0502020204030204" pitchFamily="34" charset="0"/>
              </a:rPr>
              <a:t>[</a:t>
            </a:r>
            <a:r>
              <a:rPr lang="ru-RU" altLang="ru-RU" sz="2000" dirty="0">
                <a:solidFill>
                  <a:schemeClr val="tx1"/>
                </a:solidFill>
                <a:cs typeface="Calibri" panose="020F0502020204030204" pitchFamily="34" charset="0"/>
              </a:rPr>
              <a:t>сумма</a:t>
            </a:r>
            <a:r>
              <a:rPr lang="en-US" altLang="ru-RU" sz="2000" dirty="0">
                <a:solidFill>
                  <a:schemeClr val="tx1"/>
                </a:solidFill>
                <a:cs typeface="Calibri" panose="020F0502020204030204" pitchFamily="34" charset="0"/>
              </a:rPr>
              <a:t>] </a:t>
            </a:r>
            <a:endParaRPr lang="ru-RU" altLang="ru-RU" sz="2000" dirty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pPr marL="18256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ru-RU" sz="2000" dirty="0">
                <a:solidFill>
                  <a:schemeClr val="tx1"/>
                </a:solidFill>
                <a:cs typeface="Calibri" panose="020F0502020204030204" pitchFamily="34" charset="0"/>
              </a:rPr>
              <a:t>     </a:t>
            </a:r>
            <a:r>
              <a:rPr lang="en-US" altLang="ru-RU" sz="2000" dirty="0">
                <a:solidFill>
                  <a:srgbClr val="00B0F0"/>
                </a:solidFill>
                <a:cs typeface="Calibri" panose="020F0502020204030204" pitchFamily="34" charset="0"/>
              </a:rPr>
              <a:t>FROM</a:t>
            </a:r>
            <a:r>
              <a:rPr lang="en-US" altLang="ru-RU" sz="2000" dirty="0">
                <a:solidFill>
                  <a:schemeClr val="tx1"/>
                </a:solidFill>
                <a:cs typeface="Calibri" panose="020F0502020204030204" pitchFamily="34" charset="0"/>
              </a:rPr>
              <a:t> [</a:t>
            </a:r>
            <a:r>
              <a:rPr lang="ru-RU" altLang="ru-RU" sz="2000" dirty="0" err="1">
                <a:solidFill>
                  <a:schemeClr val="tx1"/>
                </a:solidFill>
                <a:cs typeface="Calibri" panose="020F0502020204030204" pitchFamily="34" charset="0"/>
              </a:rPr>
              <a:t>ДеталТабл</a:t>
            </a:r>
            <a:r>
              <a:rPr lang="en-US" altLang="ru-RU" sz="2000" dirty="0">
                <a:solidFill>
                  <a:schemeClr val="tx1"/>
                </a:solidFill>
                <a:cs typeface="Calibri" panose="020F0502020204030204" pitchFamily="34" charset="0"/>
              </a:rPr>
              <a:t>]</a:t>
            </a:r>
            <a:r>
              <a:rPr lang="ru-RU" altLang="ru-RU" sz="2000" dirty="0">
                <a:solidFill>
                  <a:schemeClr val="tx1"/>
                </a:solidFill>
                <a:cs typeface="Calibri" panose="020F0502020204030204" pitchFamily="34" charset="0"/>
              </a:rPr>
              <a:t>) </a:t>
            </a:r>
            <a:r>
              <a:rPr lang="en-US" altLang="ru-RU" sz="2000" dirty="0">
                <a:solidFill>
                  <a:srgbClr val="00B0F0"/>
                </a:solidFill>
                <a:cs typeface="Calibri" panose="020F0502020204030204" pitchFamily="34" charset="0"/>
              </a:rPr>
              <a:t>AS</a:t>
            </a:r>
            <a:r>
              <a:rPr lang="en-US" altLang="ru-RU" sz="2000" dirty="0">
                <a:solidFill>
                  <a:schemeClr val="tx1"/>
                </a:solidFill>
                <a:cs typeface="Calibri" panose="020F0502020204030204" pitchFamily="34" charset="0"/>
              </a:rPr>
              <a:t> T</a:t>
            </a:r>
          </a:p>
          <a:p>
            <a:pPr marL="18256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ru-RU" sz="20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PIVOT(</a:t>
            </a:r>
          </a:p>
          <a:p>
            <a:pPr marL="18256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ru-RU" sz="20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    SUM(T.[</a:t>
            </a:r>
            <a:r>
              <a:rPr lang="ru-RU" altLang="ru-RU" sz="20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сумма</a:t>
            </a:r>
            <a:r>
              <a:rPr lang="en-US" altLang="ru-RU" sz="20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])</a:t>
            </a:r>
            <a:r>
              <a:rPr lang="ru-RU" altLang="ru-RU" sz="20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 </a:t>
            </a:r>
            <a:br>
              <a:rPr lang="en-US" altLang="ru-RU" sz="20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</a:br>
            <a:r>
              <a:rPr lang="en-US" altLang="ru-RU" sz="20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FOR T</a:t>
            </a:r>
            <a:r>
              <a:rPr lang="ru-RU" altLang="ru-RU" sz="20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.</a:t>
            </a:r>
            <a:r>
              <a:rPr lang="en-US" altLang="ru-RU" sz="20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[</a:t>
            </a:r>
            <a:r>
              <a:rPr lang="ru-RU" altLang="ru-RU" sz="20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год</a:t>
            </a:r>
            <a:r>
              <a:rPr lang="en-US" altLang="ru-RU" sz="20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]</a:t>
            </a:r>
            <a:r>
              <a:rPr lang="ru-RU" altLang="ru-RU" sz="20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 </a:t>
            </a:r>
            <a:r>
              <a:rPr lang="en-US" altLang="ru-RU" sz="20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IN ([</a:t>
            </a:r>
            <a:r>
              <a:rPr lang="ru-RU" altLang="ru-RU" sz="20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2014</a:t>
            </a:r>
            <a:r>
              <a:rPr lang="en-US" altLang="ru-RU" sz="20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]</a:t>
            </a:r>
            <a:r>
              <a:rPr lang="ru-RU" altLang="ru-RU" sz="20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, </a:t>
            </a:r>
            <a:r>
              <a:rPr lang="en-US" altLang="ru-RU" sz="20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[201</a:t>
            </a:r>
            <a:r>
              <a:rPr lang="ru-RU" altLang="ru-RU" sz="20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5</a:t>
            </a:r>
            <a:r>
              <a:rPr lang="en-US" altLang="ru-RU" sz="20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]) </a:t>
            </a:r>
          </a:p>
          <a:p>
            <a:pPr marL="18256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ru-RU" sz="20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GROUP BY [</a:t>
            </a:r>
            <a:r>
              <a:rPr lang="ru-RU" altLang="ru-RU" sz="20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отдел</a:t>
            </a:r>
            <a:r>
              <a:rPr lang="en-US" altLang="ru-RU" sz="20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]</a:t>
            </a:r>
          </a:p>
          <a:p>
            <a:pPr marL="18256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ru-RU" sz="2000" dirty="0">
                <a:solidFill>
                  <a:schemeClr val="tx1"/>
                </a:solidFill>
                <a:cs typeface="Calibri" panose="020F0502020204030204" pitchFamily="34" charset="0"/>
              </a:rPr>
              <a:t>) </a:t>
            </a:r>
            <a:r>
              <a:rPr lang="en-US" altLang="ru-RU" sz="2000" dirty="0">
                <a:solidFill>
                  <a:srgbClr val="00B0F0"/>
                </a:solidFill>
                <a:cs typeface="Calibri" panose="020F0502020204030204" pitchFamily="34" charset="0"/>
              </a:rPr>
              <a:t>AS</a:t>
            </a:r>
            <a:r>
              <a:rPr lang="en-US" altLang="ru-RU" sz="2000" dirty="0">
                <a:solidFill>
                  <a:schemeClr val="tx1"/>
                </a:solidFill>
                <a:cs typeface="Calibri" panose="020F0502020204030204" pitchFamily="34" charset="0"/>
              </a:rPr>
              <a:t> P</a:t>
            </a: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FF49851B-62B4-D824-808D-92FCB0BA06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17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sp>
        <p:nvSpPr>
          <p:cNvPr id="8" name="Куб 7">
            <a:extLst>
              <a:ext uri="{FF2B5EF4-FFF2-40B4-BE49-F238E27FC236}">
                <a16:creationId xmlns:a16="http://schemas.microsoft.com/office/drawing/2014/main" id="{715B72D7-1F71-4122-9E34-B61BFA9C3371}"/>
              </a:ext>
            </a:extLst>
          </p:cNvPr>
          <p:cNvSpPr/>
          <p:nvPr/>
        </p:nvSpPr>
        <p:spPr>
          <a:xfrm>
            <a:off x="8281144" y="770267"/>
            <a:ext cx="781812" cy="722526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177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698939"/>
              </p:ext>
            </p:extLst>
          </p:nvPr>
        </p:nvGraphicFramePr>
        <p:xfrm>
          <a:off x="5257800" y="2743200"/>
          <a:ext cx="2660988" cy="1752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46672">
                  <a:extLst>
                    <a:ext uri="{9D8B030D-6E8A-4147-A177-3AD203B41FA5}">
                      <a16:colId xmlns:a16="http://schemas.microsoft.com/office/drawing/2014/main" val="385765836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78302841"/>
                    </a:ext>
                  </a:extLst>
                </a:gridCol>
                <a:gridCol w="852316">
                  <a:extLst>
                    <a:ext uri="{9D8B030D-6E8A-4147-A177-3AD203B41FA5}">
                      <a16:colId xmlns:a16="http://schemas.microsoft.com/office/drawing/2014/main" val="720646790"/>
                    </a:ext>
                  </a:extLst>
                </a:gridCol>
              </a:tblGrid>
              <a:tr h="322915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отдел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год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4928101"/>
                  </a:ext>
                </a:extLst>
              </a:tr>
              <a:tr h="268473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г2014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г2015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147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/>
                        <a:t>Бухгалтерия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Итог1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Итог4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3476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dirty="0"/>
                        <a:t>Закупки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Итог2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Итог5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7312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dirty="0"/>
                        <a:t>Реализация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Итог3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Итог6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031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49724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DEC06-C18A-D7F0-A5FF-B4DE3510E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24010018-43A7-E65B-4BE5-095C010DD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442913" indent="0"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Создание перекрёстных запросов </a:t>
            </a:r>
            <a:br>
              <a:rPr lang="en-US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в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MS Access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9939" name="Объект 2">
            <a:extLst>
              <a:ext uri="{FF2B5EF4-FFF2-40B4-BE49-F238E27FC236}">
                <a16:creationId xmlns:a16="http://schemas.microsoft.com/office/drawing/2014/main" id="{64565012-515B-372F-9B39-8B220F13D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672944" cy="4933950"/>
          </a:xfrm>
          <a:solidFill>
            <a:srgbClr val="FFFFFF"/>
          </a:solidFill>
        </p:spPr>
        <p:txBody>
          <a:bodyPr anchor="t"/>
          <a:lstStyle/>
          <a:p>
            <a:pPr marL="35401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altLang="ru-RU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56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ru-RU" sz="20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TRANSFORM Sum(</a:t>
            </a:r>
            <a:r>
              <a:rPr lang="ru-RU" altLang="ru-RU" sz="2000" dirty="0" err="1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ДеталТабл.Сумма</a:t>
            </a:r>
            <a:r>
              <a:rPr lang="ru-RU" altLang="ru-RU" sz="20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) </a:t>
            </a:r>
            <a:r>
              <a:rPr lang="en-US" altLang="ru-RU" sz="20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AS [Sum-</a:t>
            </a:r>
            <a:r>
              <a:rPr lang="ru-RU" altLang="ru-RU" sz="20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Сумма]</a:t>
            </a:r>
          </a:p>
          <a:p>
            <a:pPr marL="18256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ru-RU" sz="2000" dirty="0">
                <a:solidFill>
                  <a:srgbClr val="00B0F0"/>
                </a:solidFill>
                <a:cs typeface="Calibri" panose="020F0502020204030204" pitchFamily="34" charset="0"/>
              </a:rPr>
              <a:t>        SELECT </a:t>
            </a:r>
            <a:r>
              <a:rPr lang="ru-RU" altLang="ru-RU" sz="2000" dirty="0" err="1">
                <a:solidFill>
                  <a:schemeClr val="tx1"/>
                </a:solidFill>
                <a:cs typeface="Calibri" panose="020F0502020204030204" pitchFamily="34" charset="0"/>
              </a:rPr>
              <a:t>ДеталТабл.Отдел</a:t>
            </a:r>
            <a:endParaRPr lang="ru-RU" altLang="ru-RU" sz="2000" dirty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pPr marL="18256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ru-RU" sz="2000" dirty="0">
                <a:solidFill>
                  <a:srgbClr val="00B0F0"/>
                </a:solidFill>
                <a:cs typeface="Calibri" panose="020F0502020204030204" pitchFamily="34" charset="0"/>
              </a:rPr>
              <a:t>        FROM </a:t>
            </a:r>
            <a:r>
              <a:rPr lang="ru-RU" altLang="ru-RU" sz="2000" dirty="0" err="1">
                <a:solidFill>
                  <a:schemeClr val="tx1"/>
                </a:solidFill>
                <a:cs typeface="Calibri" panose="020F0502020204030204" pitchFamily="34" charset="0"/>
              </a:rPr>
              <a:t>ДеталТабл</a:t>
            </a:r>
            <a:endParaRPr lang="ru-RU" altLang="ru-RU" sz="2000" dirty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pPr marL="18256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ru-RU" sz="2000" dirty="0">
                <a:solidFill>
                  <a:srgbClr val="00B0F0"/>
                </a:solidFill>
                <a:cs typeface="Calibri" panose="020F0502020204030204" pitchFamily="34" charset="0"/>
              </a:rPr>
              <a:t>        </a:t>
            </a:r>
            <a:r>
              <a:rPr lang="en-US" altLang="ru-RU" sz="20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GROUP BY </a:t>
            </a:r>
            <a:r>
              <a:rPr lang="ru-RU" altLang="ru-RU" sz="2000" dirty="0" err="1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ДеталТабл.Отдел</a:t>
            </a:r>
            <a:endParaRPr lang="ru-RU" altLang="ru-RU" sz="2000" dirty="0">
              <a:solidFill>
                <a:schemeClr val="tx2">
                  <a:lumMod val="50000"/>
                </a:schemeClr>
              </a:solidFill>
              <a:cs typeface="Calibri" panose="020F0502020204030204" pitchFamily="34" charset="0"/>
            </a:endParaRPr>
          </a:p>
          <a:p>
            <a:pPr marL="18256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ru-RU" sz="20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PIVOT </a:t>
            </a:r>
            <a:r>
              <a:rPr lang="ru-RU" altLang="ru-RU" sz="2000" dirty="0" err="1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ДеталТабл.Год</a:t>
            </a:r>
            <a:r>
              <a:rPr lang="ru-RU" altLang="ru-RU" sz="2000" dirty="0">
                <a:solidFill>
                  <a:schemeClr val="tx1"/>
                </a:solidFill>
                <a:cs typeface="Calibri" panose="020F0502020204030204" pitchFamily="34" charset="0"/>
              </a:rPr>
              <a:t>;</a:t>
            </a:r>
            <a:endParaRPr lang="en-US" altLang="ru-RU" sz="2000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FF49851B-62B4-D824-808D-92FCB0BA06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18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sp>
        <p:nvSpPr>
          <p:cNvPr id="8" name="Куб 7">
            <a:extLst>
              <a:ext uri="{FF2B5EF4-FFF2-40B4-BE49-F238E27FC236}">
                <a16:creationId xmlns:a16="http://schemas.microsoft.com/office/drawing/2014/main" id="{715B72D7-1F71-4122-9E34-B61BFA9C3371}"/>
              </a:ext>
            </a:extLst>
          </p:cNvPr>
          <p:cNvSpPr/>
          <p:nvPr/>
        </p:nvSpPr>
        <p:spPr>
          <a:xfrm>
            <a:off x="8281144" y="770267"/>
            <a:ext cx="781812" cy="722526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177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998697"/>
              </p:ext>
            </p:extLst>
          </p:nvPr>
        </p:nvGraphicFramePr>
        <p:xfrm>
          <a:off x="5257800" y="2743200"/>
          <a:ext cx="2660988" cy="1752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46672">
                  <a:extLst>
                    <a:ext uri="{9D8B030D-6E8A-4147-A177-3AD203B41FA5}">
                      <a16:colId xmlns:a16="http://schemas.microsoft.com/office/drawing/2014/main" val="385765836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78302841"/>
                    </a:ext>
                  </a:extLst>
                </a:gridCol>
                <a:gridCol w="852316">
                  <a:extLst>
                    <a:ext uri="{9D8B030D-6E8A-4147-A177-3AD203B41FA5}">
                      <a16:colId xmlns:a16="http://schemas.microsoft.com/office/drawing/2014/main" val="720646790"/>
                    </a:ext>
                  </a:extLst>
                </a:gridCol>
              </a:tblGrid>
              <a:tr h="322915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отдел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год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4928101"/>
                  </a:ext>
                </a:extLst>
              </a:tr>
              <a:tr h="268473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147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/>
                        <a:t>Бухгалтерия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Итог1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Итог4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3476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dirty="0"/>
                        <a:t>Закупки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Итог2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Итог5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7312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dirty="0"/>
                        <a:t>Реализация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Итог3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Итог6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031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35792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DEC06-C18A-D7F0-A5FF-B4DE3510E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24010018-43A7-E65B-4BE5-095C010DD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442913" indent="0">
              <a:spcBef>
                <a:spcPts val="0"/>
              </a:spcBef>
              <a:spcAft>
                <a:spcPts val="0"/>
              </a:spcAft>
            </a:pPr>
            <a:r>
              <a:rPr lang="ru-RU" sz="3600" dirty="0">
                <a:solidFill>
                  <a:schemeClr val="tx2">
                    <a:lumMod val="50000"/>
                  </a:schemeClr>
                </a:solidFill>
              </a:rPr>
              <a:t>Расширенные итоговые таблицы</a:t>
            </a:r>
          </a:p>
        </p:txBody>
      </p:sp>
      <p:sp>
        <p:nvSpPr>
          <p:cNvPr id="39939" name="Объект 2">
            <a:extLst>
              <a:ext uri="{FF2B5EF4-FFF2-40B4-BE49-F238E27FC236}">
                <a16:creationId xmlns:a16="http://schemas.microsoft.com/office/drawing/2014/main" id="{64565012-515B-372F-9B39-8B220F13D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958" y="1238249"/>
            <a:ext cx="8621186" cy="5017923"/>
          </a:xfrm>
          <a:solidFill>
            <a:srgbClr val="FFFFFF"/>
          </a:solidFill>
        </p:spPr>
        <p:txBody>
          <a:bodyPr anchor="t"/>
          <a:lstStyle/>
          <a:p>
            <a:pPr marL="35401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0" lang="en-US" altLang="ru-RU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4013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ru-RU" sz="18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Это важные средства анализа данных. Кроме обычного агрегирования </a:t>
            </a:r>
            <a:br>
              <a:rPr lang="ru-RU" altLang="ru-RU" sz="18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</a:br>
            <a:r>
              <a:rPr lang="ru-RU" altLang="ru-RU" sz="18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по столбцам, создаются промежуточные итоги (</a:t>
            </a:r>
            <a:r>
              <a:rPr lang="ru-RU" altLang="ru-RU" sz="1800" dirty="0" err="1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подытоги</a:t>
            </a:r>
            <a:r>
              <a:rPr lang="ru-RU" altLang="ru-RU" sz="18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) и общие итоги </a:t>
            </a:r>
            <a:br>
              <a:rPr lang="ru-RU" altLang="ru-RU" sz="18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</a:br>
            <a:r>
              <a:rPr lang="ru-RU" altLang="ru-RU" sz="18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по столбцам (расширенные итоги).</a:t>
            </a:r>
            <a:endParaRPr lang="ru-RU" altLang="ru-RU" sz="2000" dirty="0">
              <a:solidFill>
                <a:schemeClr val="tx2">
                  <a:lumMod val="50000"/>
                </a:schemeClr>
              </a:solidFill>
              <a:cs typeface="Calibri" panose="020F0502020204030204" pitchFamily="34" charset="0"/>
            </a:endParaRPr>
          </a:p>
          <a:p>
            <a:pPr marL="35401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0" lang="ru-RU" altLang="ru-RU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FF49851B-62B4-D824-808D-92FCB0BA06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sp>
        <p:nvSpPr>
          <p:cNvPr id="12" name="5-конечная звезда 11"/>
          <p:cNvSpPr/>
          <p:nvPr/>
        </p:nvSpPr>
        <p:spPr bwMode="auto">
          <a:xfrm>
            <a:off x="8534400" y="534823"/>
            <a:ext cx="457200" cy="457200"/>
          </a:xfrm>
          <a:prstGeom prst="star5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7C288D79-2EC2-D68D-11D5-BE8931B19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403547"/>
              </p:ext>
            </p:extLst>
          </p:nvPr>
        </p:nvGraphicFramePr>
        <p:xfrm>
          <a:off x="988142" y="2794734"/>
          <a:ext cx="3886200" cy="548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55623">
                  <a:extLst>
                    <a:ext uri="{9D8B030D-6E8A-4147-A177-3AD203B41FA5}">
                      <a16:colId xmlns:a16="http://schemas.microsoft.com/office/drawing/2014/main" val="2227730055"/>
                    </a:ext>
                  </a:extLst>
                </a:gridCol>
                <a:gridCol w="637082">
                  <a:extLst>
                    <a:ext uri="{9D8B030D-6E8A-4147-A177-3AD203B41FA5}">
                      <a16:colId xmlns:a16="http://schemas.microsoft.com/office/drawing/2014/main" val="2980406915"/>
                    </a:ext>
                  </a:extLst>
                </a:gridCol>
                <a:gridCol w="828206">
                  <a:extLst>
                    <a:ext uri="{9D8B030D-6E8A-4147-A177-3AD203B41FA5}">
                      <a16:colId xmlns:a16="http://schemas.microsoft.com/office/drawing/2014/main" val="2786268685"/>
                    </a:ext>
                  </a:extLst>
                </a:gridCol>
                <a:gridCol w="650440">
                  <a:extLst>
                    <a:ext uri="{9D8B030D-6E8A-4147-A177-3AD203B41FA5}">
                      <a16:colId xmlns:a16="http://schemas.microsoft.com/office/drawing/2014/main" val="2622110689"/>
                    </a:ext>
                  </a:extLst>
                </a:gridCol>
                <a:gridCol w="814849">
                  <a:extLst>
                    <a:ext uri="{9D8B030D-6E8A-4147-A177-3AD203B41FA5}">
                      <a16:colId xmlns:a16="http://schemas.microsoft.com/office/drawing/2014/main" val="1774327233"/>
                    </a:ext>
                  </a:extLst>
                </a:gridCol>
              </a:tblGrid>
              <a:tr h="237318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err="1"/>
                        <a:t>Сотр</a:t>
                      </a:r>
                      <a:r>
                        <a:rPr lang="ru-RU" sz="1200" dirty="0"/>
                        <a:t>_</a:t>
                      </a:r>
                      <a:r>
                        <a:rPr lang="en-US" sz="1200" dirty="0"/>
                        <a:t>ID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ФИО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отдел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год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сумма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7595391"/>
                  </a:ext>
                </a:extLst>
              </a:tr>
              <a:tr h="240615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99323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B552FF5-0BEE-0BEA-C11E-A79B48F46865}"/>
              </a:ext>
            </a:extLst>
          </p:cNvPr>
          <p:cNvSpPr txBox="1"/>
          <p:nvPr/>
        </p:nvSpPr>
        <p:spPr>
          <a:xfrm>
            <a:off x="762000" y="2438400"/>
            <a:ext cx="4114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b="0" dirty="0"/>
              <a:t>Таблица детальных данных</a:t>
            </a: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A376C46C-AF7C-90C4-13C1-A44221324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271652"/>
              </p:ext>
            </p:extLst>
          </p:nvPr>
        </p:nvGraphicFramePr>
        <p:xfrm>
          <a:off x="2283542" y="4117941"/>
          <a:ext cx="2590800" cy="196143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34498">
                  <a:extLst>
                    <a:ext uri="{9D8B030D-6E8A-4147-A177-3AD203B41FA5}">
                      <a16:colId xmlns:a16="http://schemas.microsoft.com/office/drawing/2014/main" val="2665357509"/>
                    </a:ext>
                  </a:extLst>
                </a:gridCol>
                <a:gridCol w="742685">
                  <a:extLst>
                    <a:ext uri="{9D8B030D-6E8A-4147-A177-3AD203B41FA5}">
                      <a16:colId xmlns:a16="http://schemas.microsoft.com/office/drawing/2014/main" val="1519357008"/>
                    </a:ext>
                  </a:extLst>
                </a:gridCol>
                <a:gridCol w="813617">
                  <a:extLst>
                    <a:ext uri="{9D8B030D-6E8A-4147-A177-3AD203B41FA5}">
                      <a16:colId xmlns:a16="http://schemas.microsoft.com/office/drawing/2014/main" val="3166714357"/>
                    </a:ext>
                  </a:extLst>
                </a:gridCol>
              </a:tblGrid>
              <a:tr h="246038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отдел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год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итог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205303"/>
                  </a:ext>
                </a:extLst>
              </a:tr>
              <a:tr h="2811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Бухгалтерия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Итог1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180913"/>
                  </a:ext>
                </a:extLst>
              </a:tr>
              <a:tr h="2811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Бухгалтерия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Итог2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92250"/>
                  </a:ext>
                </a:extLst>
              </a:tr>
              <a:tr h="281185">
                <a:tc>
                  <a:txBody>
                    <a:bodyPr/>
                    <a:lstStyle/>
                    <a:p>
                      <a:r>
                        <a:rPr lang="ru-RU" sz="1100" dirty="0"/>
                        <a:t>Закупки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Итог3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5236134"/>
                  </a:ext>
                </a:extLst>
              </a:tr>
              <a:tr h="2811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/>
                        <a:t>Закупки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Итог4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4856576"/>
                  </a:ext>
                </a:extLst>
              </a:tr>
              <a:tr h="2811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/>
                        <a:t>Реализация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Итог5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693819"/>
                  </a:ext>
                </a:extLst>
              </a:tr>
              <a:tr h="281185">
                <a:tc>
                  <a:txBody>
                    <a:bodyPr/>
                    <a:lstStyle/>
                    <a:p>
                      <a:r>
                        <a:rPr lang="ru-RU" sz="1100" dirty="0"/>
                        <a:t>Реализация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Итог6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6804416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EEE95804-D0DE-0F73-70EB-E8825FEF4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091711"/>
              </p:ext>
            </p:extLst>
          </p:nvPr>
        </p:nvGraphicFramePr>
        <p:xfrm>
          <a:off x="5757554" y="2472154"/>
          <a:ext cx="2909745" cy="36485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63992">
                  <a:extLst>
                    <a:ext uri="{9D8B030D-6E8A-4147-A177-3AD203B41FA5}">
                      <a16:colId xmlns:a16="http://schemas.microsoft.com/office/drawing/2014/main" val="2665357509"/>
                    </a:ext>
                  </a:extLst>
                </a:gridCol>
                <a:gridCol w="950854">
                  <a:extLst>
                    <a:ext uri="{9D8B030D-6E8A-4147-A177-3AD203B41FA5}">
                      <a16:colId xmlns:a16="http://schemas.microsoft.com/office/drawing/2014/main" val="1519357008"/>
                    </a:ext>
                  </a:extLst>
                </a:gridCol>
                <a:gridCol w="894899">
                  <a:extLst>
                    <a:ext uri="{9D8B030D-6E8A-4147-A177-3AD203B41FA5}">
                      <a16:colId xmlns:a16="http://schemas.microsoft.com/office/drawing/2014/main" val="3166714357"/>
                    </a:ext>
                  </a:extLst>
                </a:gridCol>
              </a:tblGrid>
              <a:tr h="246038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отдел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год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итог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205303"/>
                  </a:ext>
                </a:extLst>
              </a:tr>
              <a:tr h="2811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Бухгалтерия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Итог1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180913"/>
                  </a:ext>
                </a:extLst>
              </a:tr>
              <a:tr h="2811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Бухгалтерия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Итог2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360511"/>
                  </a:ext>
                </a:extLst>
              </a:tr>
              <a:tr h="2811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Бухгалтерия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все годы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Подытог1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207671"/>
                  </a:ext>
                </a:extLst>
              </a:tr>
              <a:tr h="281185">
                <a:tc>
                  <a:txBody>
                    <a:bodyPr/>
                    <a:lstStyle/>
                    <a:p>
                      <a:r>
                        <a:rPr lang="ru-RU" sz="1100" dirty="0"/>
                        <a:t>Закупки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Итог3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92250"/>
                  </a:ext>
                </a:extLst>
              </a:tr>
              <a:tr h="281185">
                <a:tc>
                  <a:txBody>
                    <a:bodyPr/>
                    <a:lstStyle/>
                    <a:p>
                      <a:r>
                        <a:rPr lang="ru-RU" sz="1100" dirty="0"/>
                        <a:t>Закупки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Итог4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5236134"/>
                  </a:ext>
                </a:extLst>
              </a:tr>
              <a:tr h="2811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/>
                        <a:t>Закупки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все годы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Подытог2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3807777"/>
                  </a:ext>
                </a:extLst>
              </a:tr>
              <a:tr h="281185">
                <a:tc>
                  <a:txBody>
                    <a:bodyPr/>
                    <a:lstStyle/>
                    <a:p>
                      <a:r>
                        <a:rPr lang="ru-RU" sz="1100" dirty="0"/>
                        <a:t>Реализация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Итог5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4856576"/>
                  </a:ext>
                </a:extLst>
              </a:tr>
              <a:tr h="281185">
                <a:tc>
                  <a:txBody>
                    <a:bodyPr/>
                    <a:lstStyle/>
                    <a:p>
                      <a:r>
                        <a:rPr lang="ru-RU" sz="1100" dirty="0"/>
                        <a:t>Реализация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Итог6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693819"/>
                  </a:ext>
                </a:extLst>
              </a:tr>
              <a:tr h="281185">
                <a:tc>
                  <a:txBody>
                    <a:bodyPr/>
                    <a:lstStyle/>
                    <a:p>
                      <a:r>
                        <a:rPr lang="ru-RU" sz="1100" dirty="0"/>
                        <a:t>Реализация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все годы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Подытог3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6804416"/>
                  </a:ext>
                </a:extLst>
              </a:tr>
              <a:tr h="281185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Все отделы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Подытог4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6272290"/>
                  </a:ext>
                </a:extLst>
              </a:tr>
              <a:tr h="2811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Все отделы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Подытог5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072674"/>
                  </a:ext>
                </a:extLst>
              </a:tr>
              <a:tr h="2811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Все отделы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все годы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ОбщИтог</a:t>
                      </a:r>
                      <a:endParaRPr kumimoji="0" lang="ru-RU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676270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AFE6422-9F60-B8D0-5330-81BA77A8AD9C}"/>
              </a:ext>
            </a:extLst>
          </p:cNvPr>
          <p:cNvSpPr txBox="1"/>
          <p:nvPr/>
        </p:nvSpPr>
        <p:spPr>
          <a:xfrm>
            <a:off x="1967055" y="3810000"/>
            <a:ext cx="2909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b="0" dirty="0"/>
              <a:t>Обычная итоговая таблица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4371EA-0B93-F60C-31ED-E326868E9DCF}"/>
              </a:ext>
            </a:extLst>
          </p:cNvPr>
          <p:cNvSpPr txBox="1"/>
          <p:nvPr/>
        </p:nvSpPr>
        <p:spPr>
          <a:xfrm>
            <a:off x="5454647" y="2133600"/>
            <a:ext cx="3215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b="0" dirty="0"/>
              <a:t>Расширенная итоговая таблица</a:t>
            </a:r>
          </a:p>
        </p:txBody>
      </p:sp>
      <p:sp>
        <p:nvSpPr>
          <p:cNvPr id="15" name="Стрелка: вниз 14">
            <a:extLst>
              <a:ext uri="{FF2B5EF4-FFF2-40B4-BE49-F238E27FC236}">
                <a16:creationId xmlns:a16="http://schemas.microsoft.com/office/drawing/2014/main" id="{62C87DE7-3B2C-617E-C55E-D486608655FC}"/>
              </a:ext>
            </a:extLst>
          </p:cNvPr>
          <p:cNvSpPr/>
          <p:nvPr/>
        </p:nvSpPr>
        <p:spPr bwMode="auto">
          <a:xfrm>
            <a:off x="3276601" y="3343374"/>
            <a:ext cx="533400" cy="548640"/>
          </a:xfrm>
          <a:prstGeom prst="downArrow">
            <a:avLst/>
          </a:prstGeom>
          <a:solidFill>
            <a:srgbClr val="66FF99"/>
          </a:solidFill>
          <a:ln w="12700" cap="flat" cmpd="sng" algn="ctr">
            <a:solidFill>
              <a:srgbClr val="009EDE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Стрелка: вправо 15">
            <a:extLst>
              <a:ext uri="{FF2B5EF4-FFF2-40B4-BE49-F238E27FC236}">
                <a16:creationId xmlns:a16="http://schemas.microsoft.com/office/drawing/2014/main" id="{7E39C279-78FA-C85B-FC32-76B1CD3BB9D1}"/>
              </a:ext>
            </a:extLst>
          </p:cNvPr>
          <p:cNvSpPr/>
          <p:nvPr/>
        </p:nvSpPr>
        <p:spPr bwMode="auto">
          <a:xfrm>
            <a:off x="4874341" y="2794284"/>
            <a:ext cx="880753" cy="548640"/>
          </a:xfrm>
          <a:prstGeom prst="rightArrow">
            <a:avLst/>
          </a:prstGeom>
          <a:solidFill>
            <a:srgbClr val="66FF99"/>
          </a:solidFill>
          <a:ln w="12700" cap="flat" cmpd="sng" algn="ctr">
            <a:solidFill>
              <a:srgbClr val="009EDE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36767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DEC06-C18A-D7F0-A5FF-B4DE3510E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24010018-43A7-E65B-4BE5-095C010DD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442913" indent="0"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Выводы по формированию перекрёстных таблиц</a:t>
            </a:r>
          </a:p>
        </p:txBody>
      </p:sp>
      <p:sp>
        <p:nvSpPr>
          <p:cNvPr id="39939" name="Объект 2">
            <a:extLst>
              <a:ext uri="{FF2B5EF4-FFF2-40B4-BE49-F238E27FC236}">
                <a16:creationId xmlns:a16="http://schemas.microsoft.com/office/drawing/2014/main" id="{64565012-515B-372F-9B39-8B220F13D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672944" cy="4933950"/>
          </a:xfrm>
          <a:solidFill>
            <a:srgbClr val="FFFFFF"/>
          </a:solidFill>
        </p:spPr>
        <p:txBody>
          <a:bodyPr anchor="t"/>
          <a:lstStyle/>
          <a:p>
            <a:pPr marL="35401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altLang="ru-RU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54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altLang="ru-RU" sz="20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Разворот данных одного разреза по столбцам не вызывает </a:t>
            </a:r>
            <a:br>
              <a:rPr lang="ru-RU" altLang="ru-RU" sz="20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</a:br>
            <a:r>
              <a:rPr lang="ru-RU" altLang="ru-RU" sz="20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особых трудностей </a:t>
            </a:r>
          </a:p>
          <a:p>
            <a:pPr marL="5254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altLang="ru-RU" sz="20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Сложнее разворот при гнездовании уровней нескольких разрезов как по столбцам, так и по строкам</a:t>
            </a:r>
          </a:p>
          <a:p>
            <a:pPr marL="5254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altLang="ru-RU" sz="20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Дополнительные трудности возникают при наличии </a:t>
            </a:r>
            <a:r>
              <a:rPr lang="ru-RU" altLang="ru-RU" sz="2000" dirty="0" err="1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подытогов</a:t>
            </a:r>
            <a:endParaRPr lang="ru-RU" altLang="ru-RU" sz="2000" dirty="0">
              <a:solidFill>
                <a:schemeClr val="tx2">
                  <a:lumMod val="50000"/>
                </a:schemeClr>
              </a:solidFill>
              <a:cs typeface="Calibri" panose="020F0502020204030204" pitchFamily="34" charset="0"/>
            </a:endParaRPr>
          </a:p>
          <a:p>
            <a:pPr marL="5254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altLang="ru-RU" sz="20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Запрос на разворот зависит от размеров разрезов, в общем случае не может быть заготовлен заранее</a:t>
            </a:r>
          </a:p>
          <a:p>
            <a:pPr marL="5254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altLang="ru-RU" sz="20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Имеются в </a:t>
            </a:r>
            <a:r>
              <a:rPr lang="en-US" altLang="ru-RU" sz="20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MS SQL Server, MS Access, Oracle </a:t>
            </a:r>
            <a:r>
              <a:rPr lang="ru-RU" altLang="ru-RU" sz="20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сходные, </a:t>
            </a:r>
            <a:br>
              <a:rPr lang="ru-RU" altLang="ru-RU" sz="20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</a:br>
            <a:r>
              <a:rPr lang="ru-RU" altLang="ru-RU" sz="20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но нестандартные возможности для разворота данных </a:t>
            </a:r>
            <a:br>
              <a:rPr lang="ru-RU" altLang="ru-RU" sz="20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</a:br>
            <a:r>
              <a:rPr lang="en-US" altLang="ru-RU" sz="20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PIVOT, TRANSFORM – PIVOT</a:t>
            </a:r>
            <a:r>
              <a:rPr lang="ru-RU" altLang="ru-RU" sz="20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, </a:t>
            </a:r>
            <a:r>
              <a:rPr lang="en-US" altLang="ru-RU" sz="20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MODEL</a:t>
            </a:r>
            <a:endParaRPr lang="ru-RU" altLang="ru-RU" sz="2000" dirty="0">
              <a:solidFill>
                <a:schemeClr val="tx2">
                  <a:lumMod val="50000"/>
                </a:schemeClr>
              </a:solidFill>
              <a:cs typeface="Calibri" panose="020F0502020204030204" pitchFamily="34" charset="0"/>
            </a:endParaRPr>
          </a:p>
          <a:p>
            <a:pPr marL="5254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altLang="ru-RU" sz="20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Как правило, разворот данных осуществляет механизм </a:t>
            </a:r>
            <a:r>
              <a:rPr lang="en-US" altLang="ru-RU" sz="20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OLAP</a:t>
            </a:r>
            <a:r>
              <a:rPr lang="ru-RU" altLang="ru-RU" sz="20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, </a:t>
            </a:r>
            <a:br>
              <a:rPr lang="ru-RU" altLang="ru-RU" sz="20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</a:br>
            <a:r>
              <a:rPr lang="ru-RU" altLang="ru-RU" sz="20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не редко в оперативной памяти. </a:t>
            </a:r>
          </a:p>
          <a:p>
            <a:pPr marL="18256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ru-RU" sz="2000" dirty="0">
              <a:solidFill>
                <a:schemeClr val="tx2">
                  <a:lumMod val="50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FF49851B-62B4-D824-808D-92FCB0BA06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19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sp>
        <p:nvSpPr>
          <p:cNvPr id="8" name="Куб 7">
            <a:extLst>
              <a:ext uri="{FF2B5EF4-FFF2-40B4-BE49-F238E27FC236}">
                <a16:creationId xmlns:a16="http://schemas.microsoft.com/office/drawing/2014/main" id="{715B72D7-1F71-4122-9E34-B61BFA9C3371}"/>
              </a:ext>
            </a:extLst>
          </p:cNvPr>
          <p:cNvSpPr/>
          <p:nvPr/>
        </p:nvSpPr>
        <p:spPr>
          <a:xfrm>
            <a:off x="8281144" y="770267"/>
            <a:ext cx="781812" cy="722526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177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27310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DEC06-C18A-D7F0-A5FF-B4DE3510E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24010018-43A7-E65B-4BE5-095C010DD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442913" indent="0"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Выводы по формированию перекрёстных таблиц</a:t>
            </a:r>
          </a:p>
        </p:txBody>
      </p:sp>
      <p:sp>
        <p:nvSpPr>
          <p:cNvPr id="39939" name="Объект 2">
            <a:extLst>
              <a:ext uri="{FF2B5EF4-FFF2-40B4-BE49-F238E27FC236}">
                <a16:creationId xmlns:a16="http://schemas.microsoft.com/office/drawing/2014/main" id="{64565012-515B-372F-9B39-8B220F13D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672944" cy="4933950"/>
          </a:xfrm>
          <a:solidFill>
            <a:srgbClr val="FFFFFF"/>
          </a:solidFill>
        </p:spPr>
        <p:txBody>
          <a:bodyPr anchor="t"/>
          <a:lstStyle/>
          <a:p>
            <a:pPr marL="35401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altLang="ru-RU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54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altLang="ru-RU" sz="20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Разворот данных одного разреза по столбцам не вызывает </a:t>
            </a:r>
            <a:br>
              <a:rPr lang="ru-RU" altLang="ru-RU" sz="20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</a:br>
            <a:r>
              <a:rPr lang="ru-RU" altLang="ru-RU" sz="20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особых трудностей </a:t>
            </a:r>
          </a:p>
          <a:p>
            <a:pPr marL="5254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altLang="ru-RU" sz="20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Сложнее разворот при гнездовании уровней нескольких разрезов как по столбцам, так и по строкам</a:t>
            </a:r>
          </a:p>
          <a:p>
            <a:pPr marL="5254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altLang="ru-RU" sz="20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Дополнительные трудности возникают при наличии </a:t>
            </a:r>
            <a:r>
              <a:rPr lang="ru-RU" altLang="ru-RU" sz="2000" dirty="0" err="1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подытогов</a:t>
            </a:r>
            <a:endParaRPr lang="ru-RU" altLang="ru-RU" sz="2000" dirty="0">
              <a:solidFill>
                <a:schemeClr val="tx2">
                  <a:lumMod val="50000"/>
                </a:schemeClr>
              </a:solidFill>
              <a:cs typeface="Calibri" panose="020F0502020204030204" pitchFamily="34" charset="0"/>
            </a:endParaRPr>
          </a:p>
          <a:p>
            <a:pPr marL="5254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altLang="ru-RU" sz="20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Запрос на разворот зависит от размеров разрезов, в общем случае не может быть заготовлен заранее</a:t>
            </a:r>
          </a:p>
          <a:p>
            <a:pPr marL="5254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altLang="ru-RU" sz="20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Разворот данных осуществляет механизм </a:t>
            </a:r>
            <a:r>
              <a:rPr lang="en-US" altLang="ru-RU" sz="20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OLAP</a:t>
            </a:r>
            <a:r>
              <a:rPr lang="ru-RU" altLang="ru-RU" sz="20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, не редко </a:t>
            </a:r>
            <a:r>
              <a:rPr lang="en-US" altLang="ru-RU" sz="20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 </a:t>
            </a:r>
            <a:br>
              <a:rPr lang="ru-RU" altLang="ru-RU" sz="20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</a:br>
            <a:r>
              <a:rPr lang="ru-RU" altLang="ru-RU" sz="20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в оперативной памяти. </a:t>
            </a:r>
          </a:p>
          <a:p>
            <a:pPr marL="5254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altLang="ru-RU" sz="20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Имеются нестандартные возможности для разворота данных </a:t>
            </a:r>
            <a:br>
              <a:rPr lang="ru-RU" altLang="ru-RU" sz="20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</a:br>
            <a:r>
              <a:rPr lang="en-US" altLang="ru-RU" sz="20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PIVOT </a:t>
            </a:r>
            <a:r>
              <a:rPr lang="ru-RU" altLang="ru-RU" sz="20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в </a:t>
            </a:r>
            <a:r>
              <a:rPr lang="en-US" altLang="ru-RU" sz="20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MS SQL Server, TRANSFORM – PIVOT </a:t>
            </a:r>
            <a:r>
              <a:rPr lang="ru-RU" altLang="ru-RU" sz="20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в </a:t>
            </a:r>
            <a:r>
              <a:rPr lang="en-US" altLang="ru-RU" sz="20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MS Access, MODEL </a:t>
            </a:r>
            <a:r>
              <a:rPr lang="ru-RU" altLang="ru-RU" sz="20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в </a:t>
            </a:r>
            <a:r>
              <a:rPr lang="en-US" altLang="ru-RU" sz="20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Oracle</a:t>
            </a:r>
            <a:br>
              <a:rPr lang="ru-RU" altLang="ru-RU" sz="20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</a:br>
            <a:endParaRPr lang="en-US" altLang="ru-RU" sz="2000" dirty="0">
              <a:solidFill>
                <a:schemeClr val="tx2">
                  <a:lumMod val="50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FF49851B-62B4-D824-808D-92FCB0BA06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20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sp>
        <p:nvSpPr>
          <p:cNvPr id="8" name="Куб 7">
            <a:extLst>
              <a:ext uri="{FF2B5EF4-FFF2-40B4-BE49-F238E27FC236}">
                <a16:creationId xmlns:a16="http://schemas.microsoft.com/office/drawing/2014/main" id="{715B72D7-1F71-4122-9E34-B61BFA9C3371}"/>
              </a:ext>
            </a:extLst>
          </p:cNvPr>
          <p:cNvSpPr/>
          <p:nvPr/>
        </p:nvSpPr>
        <p:spPr>
          <a:xfrm>
            <a:off x="8281144" y="770267"/>
            <a:ext cx="781812" cy="722526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177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006534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44500" indent="0"/>
            <a:r>
              <a:rPr lang="ru-RU" altLang="ru-RU" sz="3600" dirty="0"/>
              <a:t>Терпения и удачи всем, </a:t>
            </a:r>
            <a:br>
              <a:rPr lang="ru-RU" altLang="ru-RU" sz="3600" dirty="0"/>
            </a:br>
            <a:r>
              <a:rPr lang="ru-RU" altLang="ru-RU" sz="3600" dirty="0"/>
              <a:t>кто связан с базами данных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452846" y="1237017"/>
            <a:ext cx="8691154" cy="5036783"/>
          </a:xfrm>
          <a:solidFill>
            <a:srgbClr val="FFFFFF"/>
          </a:solidFill>
        </p:spPr>
        <p:txBody>
          <a:bodyPr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ru-RU" sz="5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ru-RU" altLang="ru-RU" sz="5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8372" name="Номер слайда 1"/>
          <p:cNvSpPr>
            <a:spLocks noGrp="1"/>
          </p:cNvSpPr>
          <p:nvPr>
            <p:ph type="sldNum" sz="quarter" idx="10"/>
          </p:nvPr>
        </p:nvSpPr>
        <p:spPr>
          <a:xfrm>
            <a:off x="6934200" y="6288088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80FA5082-6767-4009-9D0F-66B8CEF9FA62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21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" t="4974" r="-295" b="23244"/>
          <a:stretch/>
        </p:blipFill>
        <p:spPr>
          <a:xfrm>
            <a:off x="448568" y="1237017"/>
            <a:ext cx="4349855" cy="5051071"/>
          </a:xfrm>
          <a:prstGeom prst="rect">
            <a:avLst/>
          </a:prstGeom>
        </p:spPr>
      </p:pic>
      <p:sp>
        <p:nvSpPr>
          <p:cNvPr id="2" name="Загнутый угол 1"/>
          <p:cNvSpPr/>
          <p:nvPr/>
        </p:nvSpPr>
        <p:spPr bwMode="auto">
          <a:xfrm rot="170907">
            <a:off x="4706088" y="4312525"/>
            <a:ext cx="4369972" cy="2438400"/>
          </a:xfrm>
          <a:prstGeom prst="foldedCorner">
            <a:avLst/>
          </a:prstGeom>
          <a:solidFill>
            <a:schemeClr val="bg1">
              <a:lumMod val="20000"/>
              <a:lumOff val="80000"/>
            </a:schemeClr>
          </a:solidFill>
          <a:ln w="12700" cap="flat" cmpd="sng" algn="ctr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  <a:spcAft>
                <a:spcPts val="1200"/>
              </a:spcAft>
              <a:buFont typeface="Wingdings" panose="05000000000000000000" pitchFamily="2" charset="2"/>
              <a:buNone/>
            </a:pPr>
            <a:endParaRPr lang="en-US" altLang="ru-RU" sz="2000" dirty="0"/>
          </a:p>
          <a:p>
            <a:pPr algn="ctr">
              <a:lnSpc>
                <a:spcPct val="80000"/>
              </a:lnSpc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ru-RU" altLang="ru-RU" sz="2000" dirty="0"/>
              <a:t>Валерий Иванович Артемьев</a:t>
            </a:r>
          </a:p>
          <a:p>
            <a:pPr algn="ctr">
              <a:spcAft>
                <a:spcPts val="600"/>
              </a:spcAft>
            </a:pPr>
            <a:r>
              <a:rPr lang="ru-RU" altLang="ru-RU" sz="1600" dirty="0">
                <a:solidFill>
                  <a:schemeClr val="bg2">
                    <a:lumMod val="75000"/>
                  </a:schemeClr>
                </a:solidFill>
                <a:latin typeface="Arial Narrow" panose="020B0606020202030204" pitchFamily="34" charset="0"/>
              </a:rPr>
              <a:t>МГТУ имени </a:t>
            </a:r>
            <a:r>
              <a:rPr lang="en-US" altLang="ru-RU" sz="1600" dirty="0">
                <a:solidFill>
                  <a:schemeClr val="bg2">
                    <a:lumMod val="75000"/>
                  </a:schemeClr>
                </a:solidFill>
                <a:latin typeface="Arial Narrow" panose="020B0606020202030204" pitchFamily="34" charset="0"/>
              </a:rPr>
              <a:t>H.</a:t>
            </a:r>
            <a:r>
              <a:rPr lang="ru-RU" altLang="ru-RU" sz="1600" dirty="0">
                <a:solidFill>
                  <a:schemeClr val="bg2">
                    <a:lumMod val="75000"/>
                  </a:schemeClr>
                </a:solidFill>
                <a:latin typeface="Arial Narrow" panose="020B0606020202030204" pitchFamily="34" charset="0"/>
              </a:rPr>
              <a:t>Э. Баумана, кафедра ИУ-5</a:t>
            </a:r>
          </a:p>
          <a:p>
            <a:pPr algn="ctr">
              <a:spcBef>
                <a:spcPts val="600"/>
              </a:spcBef>
              <a:buNone/>
            </a:pPr>
            <a:r>
              <a:rPr lang="ru-RU" altLang="ru-RU" sz="1600" dirty="0">
                <a:solidFill>
                  <a:schemeClr val="bg2">
                    <a:lumMod val="75000"/>
                  </a:schemeClr>
                </a:solidFill>
                <a:latin typeface="Arial Narrow" panose="020B0606020202030204" pitchFamily="34" charset="0"/>
              </a:rPr>
              <a:t>Банк России</a:t>
            </a:r>
            <a:br>
              <a:rPr lang="ru-RU" altLang="ru-RU" sz="1600" dirty="0">
                <a:solidFill>
                  <a:schemeClr val="bg2">
                    <a:lumMod val="75000"/>
                  </a:schemeClr>
                </a:solidFill>
                <a:latin typeface="Arial Narrow" panose="020B0606020202030204" pitchFamily="34" charset="0"/>
              </a:rPr>
            </a:br>
            <a:r>
              <a:rPr lang="ru-RU" altLang="ru-RU" sz="1600" dirty="0">
                <a:solidFill>
                  <a:schemeClr val="bg2">
                    <a:lumMod val="75000"/>
                  </a:schemeClr>
                </a:solidFill>
                <a:latin typeface="Arial Narrow" panose="020B0606020202030204" pitchFamily="34" charset="0"/>
              </a:rPr>
              <a:t>Департамент данных, проектов и процессов</a:t>
            </a:r>
            <a:br>
              <a:rPr lang="ru-RU" altLang="ru-RU" sz="1600" dirty="0">
                <a:solidFill>
                  <a:schemeClr val="bg2">
                    <a:lumMod val="75000"/>
                  </a:schemeClr>
                </a:solidFill>
              </a:rPr>
            </a:br>
            <a:endParaRPr lang="en-US" altLang="ru-RU" sz="1400" dirty="0">
              <a:solidFill>
                <a:schemeClr val="bg2">
                  <a:lumMod val="75000"/>
                </a:schemeClr>
              </a:solidFill>
            </a:endParaRPr>
          </a:p>
          <a:p>
            <a:pPr algn="ctr">
              <a:lnSpc>
                <a:spcPct val="80000"/>
              </a:lnSpc>
              <a:buNone/>
            </a:pPr>
            <a:r>
              <a:rPr lang="ru-RU" altLang="ru-RU" sz="1600" dirty="0"/>
              <a:t>Тел.: +7(495) 753-96-25</a:t>
            </a:r>
          </a:p>
          <a:p>
            <a:pPr algn="ctr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ru-RU" sz="1600" dirty="0"/>
              <a:t>    e-mail:</a:t>
            </a:r>
            <a:r>
              <a:rPr lang="ru-RU" altLang="ru-RU" sz="1600" dirty="0"/>
              <a:t> </a:t>
            </a:r>
            <a:r>
              <a:rPr lang="en-US" altLang="ru-RU" sz="1600" dirty="0"/>
              <a:t>viart@bmstu.ru</a:t>
            </a:r>
            <a:endParaRPr lang="ru-RU" altLang="ru-RU" sz="1600" dirty="0"/>
          </a:p>
        </p:txBody>
      </p:sp>
      <p:sp>
        <p:nvSpPr>
          <p:cNvPr id="3" name="Прямоугольник 2"/>
          <p:cNvSpPr/>
          <p:nvPr/>
        </p:nvSpPr>
        <p:spPr>
          <a:xfrm rot="21413946">
            <a:off x="4883620" y="1712496"/>
            <a:ext cx="4191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ru-RU" altLang="ru-RU" sz="4400" dirty="0">
                <a:solidFill>
                  <a:schemeClr val="tx2">
                    <a:lumMod val="75000"/>
                  </a:schemeClr>
                </a:solidFill>
              </a:rPr>
              <a:t>Спасибо </a:t>
            </a:r>
            <a:br>
              <a:rPr lang="en-US" altLang="ru-RU" sz="4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ru-RU" altLang="ru-RU" sz="4400" dirty="0">
                <a:solidFill>
                  <a:schemeClr val="tx2">
                    <a:lumMod val="75000"/>
                  </a:schemeClr>
                </a:solidFill>
              </a:rPr>
              <a:t>за внимание!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DEC06-C18A-D7F0-A5FF-B4DE3510E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24010018-43A7-E65B-4BE5-095C010DD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442913" indent="0"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Получение расширенных итогов </a:t>
            </a:r>
            <a:br>
              <a:rPr lang="ru-RU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с помощью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GROUP BY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 +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UNION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9939" name="Объект 2">
            <a:extLst>
              <a:ext uri="{FF2B5EF4-FFF2-40B4-BE49-F238E27FC236}">
                <a16:creationId xmlns:a16="http://schemas.microsoft.com/office/drawing/2014/main" id="{64565012-515B-372F-9B39-8B220F13D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19200"/>
            <a:ext cx="8596744" cy="5029200"/>
          </a:xfrm>
          <a:solidFill>
            <a:srgbClr val="FFFFFF"/>
          </a:solidFill>
        </p:spPr>
        <p:txBody>
          <a:bodyPr anchor="t"/>
          <a:lstStyle/>
          <a:p>
            <a:pPr marL="35401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altLang="ru-RU" sz="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56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ru-RU" sz="20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С помощью обычного агрегирования по уровням детальности </a:t>
            </a:r>
            <a:br>
              <a:rPr lang="ru-RU" altLang="ru-RU" sz="20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</a:br>
            <a:r>
              <a:rPr lang="ru-RU" altLang="ru-RU" sz="20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и оператора объединения </a:t>
            </a:r>
            <a:r>
              <a:rPr lang="en-US" altLang="ru-RU" sz="2000" b="1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UNION</a:t>
            </a:r>
            <a:r>
              <a:rPr lang="en-US" altLang="ru-RU" sz="20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 </a:t>
            </a:r>
            <a:r>
              <a:rPr lang="ru-RU" altLang="ru-RU" sz="20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можно получить «вертикальную» таблицу со всеми </a:t>
            </a:r>
            <a:r>
              <a:rPr lang="ru-RU" altLang="ru-RU" sz="2000" dirty="0" err="1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подытогами</a:t>
            </a:r>
            <a:r>
              <a:rPr lang="ru-RU" altLang="ru-RU" sz="20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 </a:t>
            </a:r>
          </a:p>
          <a:p>
            <a:pPr marL="18256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ru-RU" sz="20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и общим итогом.</a:t>
            </a:r>
            <a:endParaRPr lang="en-US" altLang="ru-RU" sz="2000" dirty="0">
              <a:solidFill>
                <a:schemeClr val="tx2">
                  <a:lumMod val="50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FF49851B-62B4-D824-808D-92FCB0BA06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2896612"/>
            <a:ext cx="4267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/>
            <a:r>
              <a:rPr lang="en-US" sz="1600" dirty="0">
                <a:solidFill>
                  <a:srgbClr val="009EDE"/>
                </a:solidFill>
              </a:rPr>
              <a:t>SELECT</a:t>
            </a:r>
            <a:r>
              <a:rPr lang="en-US" sz="1600" dirty="0"/>
              <a:t> </a:t>
            </a:r>
            <a:r>
              <a:rPr lang="ru-RU" sz="1600" b="0" dirty="0"/>
              <a:t>отдел, год, </a:t>
            </a:r>
            <a:r>
              <a:rPr lang="en-US" sz="1600" b="0" dirty="0"/>
              <a:t>SUM(</a:t>
            </a:r>
            <a:r>
              <a:rPr lang="ru-RU" sz="1600" b="0" dirty="0"/>
              <a:t>сумма) </a:t>
            </a:r>
            <a:r>
              <a:rPr lang="en-US" sz="1600" dirty="0">
                <a:solidFill>
                  <a:srgbClr val="009EDE"/>
                </a:solidFill>
              </a:rPr>
              <a:t>AS</a:t>
            </a:r>
            <a:r>
              <a:rPr lang="en-US" sz="1600" dirty="0"/>
              <a:t> </a:t>
            </a:r>
            <a:r>
              <a:rPr lang="ru-RU" sz="1600" b="0" dirty="0">
                <a:solidFill>
                  <a:schemeClr val="tx2">
                    <a:lumMod val="50000"/>
                  </a:schemeClr>
                </a:solidFill>
              </a:rPr>
              <a:t>итог</a:t>
            </a:r>
          </a:p>
          <a:p>
            <a:pPr marL="88900"/>
            <a:r>
              <a:rPr lang="en-US" sz="1600" dirty="0">
                <a:solidFill>
                  <a:srgbClr val="009EDE"/>
                </a:solidFill>
              </a:rPr>
              <a:t>FROM</a:t>
            </a:r>
            <a:r>
              <a:rPr lang="en-US" sz="1600" dirty="0"/>
              <a:t> </a:t>
            </a:r>
            <a:r>
              <a:rPr lang="ru-RU" sz="1600" dirty="0" err="1"/>
              <a:t>ДеталТабл</a:t>
            </a:r>
            <a:r>
              <a:rPr lang="ru-RU" sz="1600" dirty="0"/>
              <a:t> 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GROUP BY </a:t>
            </a:r>
            <a:r>
              <a:rPr lang="ru-RU" sz="1600" b="0" dirty="0">
                <a:solidFill>
                  <a:schemeClr val="tx2">
                    <a:lumMod val="50000"/>
                  </a:schemeClr>
                </a:solidFill>
              </a:rPr>
              <a:t>отдел, год</a:t>
            </a:r>
          </a:p>
          <a:p>
            <a:pPr marL="88900"/>
            <a:r>
              <a:rPr lang="ru-RU" sz="1600" dirty="0"/>
              <a:t>   </a:t>
            </a:r>
            <a:r>
              <a:rPr lang="en-US" sz="1600" dirty="0"/>
              <a:t>    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UNION</a:t>
            </a:r>
          </a:p>
          <a:p>
            <a:pPr marL="88900"/>
            <a:r>
              <a:rPr lang="en-US" sz="1600" dirty="0">
                <a:solidFill>
                  <a:srgbClr val="009EDE"/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NULL</a:t>
            </a:r>
            <a:r>
              <a:rPr lang="en-US" sz="1600" dirty="0"/>
              <a:t>, </a:t>
            </a:r>
            <a:r>
              <a:rPr lang="ru-RU" sz="1600" b="0" dirty="0"/>
              <a:t>год, </a:t>
            </a:r>
            <a:r>
              <a:rPr lang="en-US" sz="1600" b="0" dirty="0"/>
              <a:t>SUM(</a:t>
            </a:r>
            <a:r>
              <a:rPr lang="ru-RU" sz="1600" b="0" dirty="0"/>
              <a:t>сумма)</a:t>
            </a:r>
          </a:p>
          <a:p>
            <a:pPr marL="88900"/>
            <a:r>
              <a:rPr lang="en-US" sz="1600" dirty="0">
                <a:solidFill>
                  <a:srgbClr val="009EDE"/>
                </a:solidFill>
              </a:rPr>
              <a:t>FROM</a:t>
            </a:r>
            <a:r>
              <a:rPr lang="en-US" sz="1600" dirty="0"/>
              <a:t> </a:t>
            </a:r>
            <a:r>
              <a:rPr lang="ru-RU" sz="1600" dirty="0" err="1"/>
              <a:t>ДеталТабл</a:t>
            </a:r>
            <a:r>
              <a:rPr lang="ru-RU" sz="1600" dirty="0"/>
              <a:t> 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GROUP BY </a:t>
            </a:r>
            <a:r>
              <a:rPr lang="ru-RU" sz="1600" b="0" dirty="0">
                <a:solidFill>
                  <a:schemeClr val="tx2">
                    <a:lumMod val="50000"/>
                  </a:schemeClr>
                </a:solidFill>
              </a:rPr>
              <a:t>год</a:t>
            </a:r>
          </a:p>
          <a:p>
            <a:pPr marL="88900"/>
            <a:r>
              <a:rPr lang="ru-RU" sz="1600" dirty="0"/>
              <a:t>   </a:t>
            </a:r>
            <a:r>
              <a:rPr lang="en-US" sz="1600" dirty="0"/>
              <a:t>    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UNION</a:t>
            </a:r>
          </a:p>
          <a:p>
            <a:pPr marL="88900"/>
            <a:r>
              <a:rPr lang="en-US" sz="1600" dirty="0">
                <a:solidFill>
                  <a:srgbClr val="009EDE"/>
                </a:solidFill>
              </a:rPr>
              <a:t>SELECT</a:t>
            </a:r>
            <a:r>
              <a:rPr lang="en-US" sz="1600" dirty="0"/>
              <a:t> </a:t>
            </a:r>
            <a:r>
              <a:rPr lang="ru-RU" sz="1600" b="0" dirty="0"/>
              <a:t>отдел, 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NULL</a:t>
            </a:r>
            <a:r>
              <a:rPr lang="en-US" sz="1600" dirty="0"/>
              <a:t>, </a:t>
            </a:r>
            <a:r>
              <a:rPr lang="en-US" sz="1600" b="0" dirty="0"/>
              <a:t>SUM(</a:t>
            </a:r>
            <a:r>
              <a:rPr lang="ru-RU" sz="1600" b="0" dirty="0"/>
              <a:t>сумма)</a:t>
            </a:r>
          </a:p>
          <a:p>
            <a:pPr marL="88900"/>
            <a:r>
              <a:rPr lang="en-US" sz="1600" dirty="0">
                <a:solidFill>
                  <a:srgbClr val="009EDE"/>
                </a:solidFill>
              </a:rPr>
              <a:t>FROM</a:t>
            </a:r>
            <a:r>
              <a:rPr lang="en-US" sz="1600" dirty="0">
                <a:solidFill>
                  <a:srgbClr val="76E3FF"/>
                </a:solidFill>
              </a:rPr>
              <a:t> </a:t>
            </a:r>
            <a:r>
              <a:rPr lang="ru-RU" sz="1600" dirty="0" err="1"/>
              <a:t>ДеталТабл</a:t>
            </a:r>
            <a:r>
              <a:rPr lang="ru-RU" sz="1600" dirty="0"/>
              <a:t> 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GROUP BY </a:t>
            </a:r>
            <a:r>
              <a:rPr lang="ru-RU" sz="1600" b="0" dirty="0">
                <a:solidFill>
                  <a:schemeClr val="tx2">
                    <a:lumMod val="50000"/>
                  </a:schemeClr>
                </a:solidFill>
              </a:rPr>
              <a:t>отдел</a:t>
            </a:r>
          </a:p>
          <a:p>
            <a:pPr marL="88900"/>
            <a:r>
              <a:rPr lang="ru-RU" sz="1600" dirty="0"/>
              <a:t>  </a:t>
            </a:r>
            <a:r>
              <a:rPr lang="en-US" sz="1600" dirty="0"/>
              <a:t>     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UNION</a:t>
            </a:r>
          </a:p>
          <a:p>
            <a:pPr marL="88900"/>
            <a:r>
              <a:rPr lang="en-US" sz="1600" dirty="0">
                <a:solidFill>
                  <a:srgbClr val="009EDE"/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NULL, NULL</a:t>
            </a:r>
            <a:r>
              <a:rPr lang="en-US" sz="1600" dirty="0"/>
              <a:t>, </a:t>
            </a:r>
            <a:r>
              <a:rPr lang="en-US" sz="1600" b="0" dirty="0"/>
              <a:t>SUM(</a:t>
            </a:r>
            <a:r>
              <a:rPr lang="ru-RU" sz="1600" b="0" dirty="0"/>
              <a:t>сумма)</a:t>
            </a:r>
          </a:p>
          <a:p>
            <a:pPr marL="88900"/>
            <a:r>
              <a:rPr lang="en-US" sz="1600" dirty="0">
                <a:solidFill>
                  <a:srgbClr val="009EDE"/>
                </a:solidFill>
              </a:rPr>
              <a:t>FROM</a:t>
            </a:r>
            <a:r>
              <a:rPr lang="en-US" sz="1600" dirty="0"/>
              <a:t> </a:t>
            </a:r>
            <a:r>
              <a:rPr lang="ru-RU" sz="1600" dirty="0" err="1"/>
              <a:t>ДеталТабл</a:t>
            </a:r>
            <a:endParaRPr lang="ru-RU" sz="1600" dirty="0"/>
          </a:p>
          <a:p>
            <a:pPr marL="88900"/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ORDER BY 1 ASC, 2 DESC</a:t>
            </a:r>
            <a:r>
              <a:rPr lang="ru-RU" sz="1600" dirty="0">
                <a:solidFill>
                  <a:schemeClr val="tx2">
                    <a:lumMod val="50000"/>
                  </a:schemeClr>
                </a:solidFill>
              </a:rPr>
              <a:t>;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640" y="2048418"/>
            <a:ext cx="4013316" cy="4199982"/>
          </a:xfrm>
          <a:prstGeom prst="rect">
            <a:avLst/>
          </a:prstGeom>
        </p:spPr>
      </p:pic>
      <p:pic>
        <p:nvPicPr>
          <p:cNvPr id="2" name="Рисунок 1" descr="Таблица">
            <a:extLst>
              <a:ext uri="{FF2B5EF4-FFF2-40B4-BE49-F238E27FC236}">
                <a16:creationId xmlns:a16="http://schemas.microsoft.com/office/drawing/2014/main" id="{9CAA4E88-42EB-C259-3BB5-323F9AF9E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73397" y="707254"/>
            <a:ext cx="870603" cy="9687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134239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DEC06-C18A-D7F0-A5FF-B4DE3510E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24010018-43A7-E65B-4BE5-095C010DD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442913" indent="0"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Получение расширенных итогов</a:t>
            </a:r>
            <a:br>
              <a:rPr lang="ru-RU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с помощью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ROLLUP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9939" name="Объект 2">
            <a:extLst>
              <a:ext uri="{FF2B5EF4-FFF2-40B4-BE49-F238E27FC236}">
                <a16:creationId xmlns:a16="http://schemas.microsoft.com/office/drawing/2014/main" id="{64565012-515B-372F-9B39-8B220F13D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328" y="1219200"/>
            <a:ext cx="8589816" cy="4933950"/>
          </a:xfrm>
          <a:solidFill>
            <a:srgbClr val="FFFFFF"/>
          </a:solidFill>
        </p:spPr>
        <p:txBody>
          <a:bodyPr anchor="t"/>
          <a:lstStyle/>
          <a:p>
            <a:pPr marL="18097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800" dirty="0">
              <a:solidFill>
                <a:schemeClr val="tx2">
                  <a:lumMod val="50000"/>
                </a:schemeClr>
              </a:solidFill>
            </a:endParaRPr>
          </a:p>
          <a:p>
            <a:pPr marL="18097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tx2">
                    <a:lumMod val="50000"/>
                  </a:schemeClr>
                </a:solidFill>
              </a:rPr>
              <a:t>Оператор </a:t>
            </a:r>
            <a:r>
              <a:rPr lang="ru-RU" sz="2000" b="1" dirty="0">
                <a:solidFill>
                  <a:schemeClr val="tx2">
                    <a:lumMod val="50000"/>
                  </a:schemeClr>
                </a:solidFill>
              </a:rPr>
              <a:t>ROLLUP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</a:rPr>
              <a:t> используется для вычисления </a:t>
            </a:r>
            <a:r>
              <a:rPr lang="ru-RU" sz="2000" dirty="0" err="1">
                <a:solidFill>
                  <a:schemeClr val="tx2">
                    <a:lumMod val="50000"/>
                  </a:schemeClr>
                </a:solidFill>
              </a:rPr>
              <a:t>подытогов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br>
              <a:rPr lang="ru-RU" sz="20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ru-RU" sz="2000" dirty="0">
                <a:solidFill>
                  <a:schemeClr val="tx2">
                    <a:lumMod val="50000"/>
                  </a:schemeClr>
                </a:solidFill>
              </a:rPr>
              <a:t>и общих итогов для столбцов, упомянутых в предложении </a:t>
            </a:r>
            <a:br>
              <a:rPr lang="en-US" sz="20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ru-RU" sz="2000" b="1" dirty="0">
                <a:solidFill>
                  <a:schemeClr val="tx2">
                    <a:lumMod val="50000"/>
                  </a:schemeClr>
                </a:solidFill>
              </a:rPr>
              <a:t>GROUP BY ROLLUP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altLang="ru-RU" sz="2000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FF49851B-62B4-D824-808D-92FCB0BA06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" y="2381196"/>
            <a:ext cx="449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9EDE"/>
                </a:solidFill>
              </a:rPr>
              <a:t>SELECT</a:t>
            </a:r>
            <a:r>
              <a:rPr lang="en-US" sz="1600" dirty="0"/>
              <a:t> </a:t>
            </a:r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COALESCE</a:t>
            </a:r>
            <a:r>
              <a:rPr lang="en-US" sz="1600" dirty="0"/>
              <a:t> </a:t>
            </a:r>
            <a:r>
              <a:rPr lang="en-US" sz="1600" b="0" dirty="0"/>
              <a:t>(</a:t>
            </a:r>
            <a:r>
              <a:rPr lang="ru-RU" sz="1600" b="0" dirty="0"/>
              <a:t>отдел, "Все отделы")</a:t>
            </a:r>
            <a:r>
              <a:rPr lang="en-US" sz="1600" b="0" dirty="0"/>
              <a:t> </a:t>
            </a:r>
            <a:r>
              <a:rPr lang="en-US" sz="1600" dirty="0">
                <a:solidFill>
                  <a:srgbClr val="009EDE"/>
                </a:solidFill>
              </a:rPr>
              <a:t>AS </a:t>
            </a:r>
            <a:r>
              <a:rPr lang="ru-RU" sz="1600" b="0" dirty="0"/>
              <a:t>отдел, </a:t>
            </a:r>
            <a:endParaRPr lang="en-US" sz="1600" b="0" dirty="0"/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COALESCE</a:t>
            </a:r>
            <a:r>
              <a:rPr lang="en-US" sz="1600" dirty="0"/>
              <a:t> </a:t>
            </a:r>
            <a:r>
              <a:rPr lang="en-US" sz="1600" b="0" dirty="0"/>
              <a:t>(</a:t>
            </a:r>
            <a:r>
              <a:rPr lang="ru-RU" sz="1600" b="0" dirty="0"/>
              <a:t>год, "все годы")</a:t>
            </a:r>
            <a:r>
              <a:rPr lang="en-US" sz="1600" b="0" dirty="0"/>
              <a:t> </a:t>
            </a:r>
            <a:r>
              <a:rPr lang="en-US" sz="1600" dirty="0">
                <a:solidFill>
                  <a:srgbClr val="009EDE"/>
                </a:solidFill>
              </a:rPr>
              <a:t>AS </a:t>
            </a:r>
            <a:r>
              <a:rPr lang="ru-RU" sz="1600" b="0" dirty="0"/>
              <a:t>год, </a:t>
            </a:r>
            <a:r>
              <a:rPr lang="en-US" sz="1600" dirty="0"/>
              <a:t>SUM</a:t>
            </a:r>
            <a:r>
              <a:rPr lang="en-US" sz="1600" b="0" dirty="0"/>
              <a:t>(</a:t>
            </a:r>
            <a:r>
              <a:rPr lang="ru-RU" sz="1600" b="0" dirty="0"/>
              <a:t>сумма) </a:t>
            </a:r>
            <a:r>
              <a:rPr lang="en-US" sz="1600" dirty="0">
                <a:solidFill>
                  <a:srgbClr val="009EDE"/>
                </a:solidFill>
              </a:rPr>
              <a:t>AS</a:t>
            </a:r>
            <a:r>
              <a:rPr lang="en-US" sz="1600" dirty="0"/>
              <a:t> </a:t>
            </a:r>
            <a:r>
              <a:rPr lang="ru-RU" sz="1600" b="0" dirty="0"/>
              <a:t>итог</a:t>
            </a:r>
          </a:p>
          <a:p>
            <a:r>
              <a:rPr lang="en-US" sz="1600" dirty="0">
                <a:solidFill>
                  <a:srgbClr val="009EDE"/>
                </a:solidFill>
              </a:rPr>
              <a:t>FROM</a:t>
            </a:r>
            <a:r>
              <a:rPr lang="en-US" sz="1600" dirty="0"/>
              <a:t> </a:t>
            </a:r>
            <a:r>
              <a:rPr lang="ru-RU" sz="1600" b="0" dirty="0" err="1"/>
              <a:t>ДеталТабл</a:t>
            </a:r>
            <a:r>
              <a:rPr lang="ru-RU" sz="1600" b="0" dirty="0"/>
              <a:t> </a:t>
            </a:r>
            <a:endParaRPr lang="en-US" sz="1600" b="0" dirty="0"/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GROUP BY ROLLUP</a:t>
            </a:r>
            <a:r>
              <a:rPr lang="en-US" sz="1600" b="0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ru-RU" sz="1600" b="0" dirty="0">
                <a:solidFill>
                  <a:schemeClr val="tx2">
                    <a:lumMod val="50000"/>
                  </a:schemeClr>
                </a:solidFill>
              </a:rPr>
              <a:t>отдел, год</a:t>
            </a:r>
            <a:r>
              <a:rPr lang="en-US" sz="1600" b="0" dirty="0">
                <a:solidFill>
                  <a:schemeClr val="tx2">
                    <a:lumMod val="50000"/>
                  </a:schemeClr>
                </a:solidFill>
              </a:rPr>
              <a:t>)</a:t>
            </a:r>
            <a:r>
              <a:rPr lang="ru-RU" sz="1600" b="0" dirty="0">
                <a:solidFill>
                  <a:schemeClr val="tx2">
                    <a:lumMod val="50000"/>
                  </a:schemeClr>
                </a:solidFill>
              </a:rPr>
              <a:t>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0184" y="3968115"/>
            <a:ext cx="43647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0" dirty="0">
                <a:solidFill>
                  <a:schemeClr val="bg2">
                    <a:lumMod val="75000"/>
                  </a:schemeClr>
                </a:solidFill>
              </a:rPr>
              <a:t>В строках </a:t>
            </a:r>
            <a:r>
              <a:rPr lang="ru-RU" sz="1600" b="0" dirty="0" err="1">
                <a:solidFill>
                  <a:schemeClr val="bg2">
                    <a:lumMod val="75000"/>
                  </a:schemeClr>
                </a:solidFill>
              </a:rPr>
              <a:t>подытогов</a:t>
            </a:r>
            <a:r>
              <a:rPr lang="ru-RU" sz="1600" b="0" dirty="0">
                <a:solidFill>
                  <a:schemeClr val="bg2">
                    <a:lumMod val="75000"/>
                  </a:schemeClr>
                </a:solidFill>
              </a:rPr>
              <a:t> и итогов 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ROLLUP</a:t>
            </a:r>
            <a:r>
              <a:rPr lang="ru-RU" sz="1600" b="0" dirty="0">
                <a:solidFill>
                  <a:schemeClr val="bg2">
                    <a:lumMod val="75000"/>
                  </a:schemeClr>
                </a:solidFill>
              </a:rPr>
              <a:t> вернёт NULL вместо имен отделов или лет. Чтобы избежать этого, используем функцию 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COALESCE</a:t>
            </a:r>
            <a:r>
              <a:rPr lang="ru-RU" sz="1600" b="0" dirty="0">
                <a:solidFill>
                  <a:schemeClr val="bg2">
                    <a:lumMod val="75000"/>
                  </a:schemeClr>
                </a:solidFill>
              </a:rPr>
              <a:t>, которая заменит NULL текстом "Все отделы" или "все годы".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710184" y="5550924"/>
            <a:ext cx="86036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tx2">
                    <a:lumMod val="50000"/>
                  </a:schemeClr>
                </a:solidFill>
              </a:rPr>
              <a:t>Нет </a:t>
            </a:r>
            <a:r>
              <a:rPr lang="ru-RU" sz="1600" dirty="0" err="1">
                <a:solidFill>
                  <a:schemeClr val="tx2">
                    <a:lumMod val="50000"/>
                  </a:schemeClr>
                </a:solidFill>
              </a:rPr>
              <a:t>подытогов</a:t>
            </a:r>
            <a:r>
              <a:rPr lang="ru-RU" sz="1600" dirty="0">
                <a:solidFill>
                  <a:schemeClr val="tx2">
                    <a:lumMod val="50000"/>
                  </a:schemeClr>
                </a:solidFill>
              </a:rPr>
              <a:t> по годам за все отделы, потому что сначала суммирование по отделам и годам, затем отделам за все годы, а потом вычисляется общий итог. </a:t>
            </a:r>
          </a:p>
        </p:txBody>
      </p:sp>
      <p:grpSp>
        <p:nvGrpSpPr>
          <p:cNvPr id="17" name="Группа 16"/>
          <p:cNvGrpSpPr/>
          <p:nvPr/>
        </p:nvGrpSpPr>
        <p:grpSpPr>
          <a:xfrm>
            <a:off x="4962955" y="2057400"/>
            <a:ext cx="4081034" cy="3505200"/>
            <a:chOff x="4962955" y="2133600"/>
            <a:chExt cx="4081034" cy="3505200"/>
          </a:xfrm>
        </p:grpSpPr>
        <p:grpSp>
          <p:nvGrpSpPr>
            <p:cNvPr id="13" name="Группа 12"/>
            <p:cNvGrpSpPr/>
            <p:nvPr/>
          </p:nvGrpSpPr>
          <p:grpSpPr>
            <a:xfrm>
              <a:off x="4962955" y="2133600"/>
              <a:ext cx="4081034" cy="3505200"/>
              <a:chOff x="4962955" y="2133600"/>
              <a:chExt cx="4081034" cy="3505200"/>
            </a:xfrm>
          </p:grpSpPr>
          <p:pic>
            <p:nvPicPr>
              <p:cNvPr id="4" name="Рисунок 3"/>
              <p:cNvPicPr>
                <a:picLocks noChangeAspect="1"/>
              </p:cNvPicPr>
              <p:nvPr/>
            </p:nvPicPr>
            <p:blipFill rotWithShape="1">
              <a:blip r:embed="rId2"/>
              <a:srcRect t="1923" b="9616"/>
              <a:stretch/>
            </p:blipFill>
            <p:spPr>
              <a:xfrm>
                <a:off x="4962955" y="2133600"/>
                <a:ext cx="4081034" cy="3505200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6529102" y="5300246"/>
                <a:ext cx="1066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b="0" dirty="0">
                    <a:solidFill>
                      <a:schemeClr val="tx2">
                        <a:lumMod val="50000"/>
                      </a:schemeClr>
                    </a:solidFill>
                  </a:rPr>
                  <a:t>все годы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526054" y="3241844"/>
                <a:ext cx="1066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b="0" dirty="0">
                    <a:solidFill>
                      <a:schemeClr val="tx2">
                        <a:lumMod val="50000"/>
                      </a:schemeClr>
                    </a:solidFill>
                  </a:rPr>
                  <a:t>все годы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526054" y="4135522"/>
                <a:ext cx="1066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b="0" dirty="0">
                    <a:solidFill>
                      <a:schemeClr val="tx2">
                        <a:lumMod val="50000"/>
                      </a:schemeClr>
                    </a:solidFill>
                  </a:rPr>
                  <a:t>все годы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526054" y="5029200"/>
                <a:ext cx="1066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b="0" dirty="0">
                    <a:solidFill>
                      <a:schemeClr val="tx2">
                        <a:lumMod val="50000"/>
                      </a:schemeClr>
                    </a:solidFill>
                  </a:rPr>
                  <a:t>все годы</a:t>
                </a:r>
              </a:p>
            </p:txBody>
          </p:sp>
          <p:sp>
            <p:nvSpPr>
              <p:cNvPr id="6" name="Прямоугольник 5"/>
              <p:cNvSpPr/>
              <p:nvPr/>
            </p:nvSpPr>
            <p:spPr>
              <a:xfrm>
                <a:off x="5238970" y="5300246"/>
                <a:ext cx="128708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1600" b="0" dirty="0">
                    <a:solidFill>
                      <a:schemeClr val="tx2">
                        <a:lumMod val="50000"/>
                      </a:schemeClr>
                    </a:solidFill>
                  </a:rPr>
                  <a:t>Все отделы</a:t>
                </a:r>
                <a:endParaRPr lang="ru-RU" sz="1600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18" name="Прямая соединительная линия 17"/>
            <p:cNvCxnSpPr/>
            <p:nvPr/>
          </p:nvCxnSpPr>
          <p:spPr bwMode="auto">
            <a:xfrm>
              <a:off x="5029200" y="2133600"/>
              <a:ext cx="1600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pic>
        <p:nvPicPr>
          <p:cNvPr id="3" name="Рисунок 2" descr="Таблица">
            <a:extLst>
              <a:ext uri="{FF2B5EF4-FFF2-40B4-BE49-F238E27FC236}">
                <a16:creationId xmlns:a16="http://schemas.microsoft.com/office/drawing/2014/main" id="{6E9AEBA2-7C60-BFBD-3D1E-B34EF8AAB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73397" y="707254"/>
            <a:ext cx="870603" cy="9687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311078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DEC06-C18A-D7F0-A5FF-B4DE3510E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24010018-43A7-E65B-4BE5-095C010DD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442913" indent="0"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Получение </a:t>
            </a:r>
            <a:r>
              <a:rPr lang="ru-RU" dirty="0" err="1">
                <a:solidFill>
                  <a:schemeClr val="tx2">
                    <a:lumMod val="50000"/>
                  </a:schemeClr>
                </a:solidFill>
              </a:rPr>
              <a:t>подытогов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 и итогов </a:t>
            </a:r>
            <a:br>
              <a:rPr lang="ru-RU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с помощью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CUBE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9939" name="Объект 2">
            <a:extLst>
              <a:ext uri="{FF2B5EF4-FFF2-40B4-BE49-F238E27FC236}">
                <a16:creationId xmlns:a16="http://schemas.microsoft.com/office/drawing/2014/main" id="{64565012-515B-372F-9B39-8B220F13D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8250"/>
            <a:ext cx="8672944" cy="4933950"/>
          </a:xfrm>
          <a:solidFill>
            <a:srgbClr val="FFFFFF"/>
          </a:solidFill>
        </p:spPr>
        <p:txBody>
          <a:bodyPr anchor="t"/>
          <a:lstStyle/>
          <a:p>
            <a:pPr marL="35401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altLang="ru-RU" sz="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56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Оператор </a:t>
            </a:r>
            <a:r>
              <a:rPr lang="ru-RU" sz="2000" b="1" dirty="0"/>
              <a:t>CUBE</a:t>
            </a:r>
            <a:r>
              <a:rPr lang="ru-RU" sz="2000" dirty="0"/>
              <a:t> производит результаты посредством </a:t>
            </a:r>
            <a:br>
              <a:rPr lang="ru-RU" sz="2000" dirty="0"/>
            </a:br>
            <a:r>
              <a:rPr lang="ru-RU" sz="2000" i="1" dirty="0"/>
              <a:t>генерации всех комбинаций полей</a:t>
            </a:r>
            <a:r>
              <a:rPr lang="ru-RU" sz="2000" dirty="0"/>
              <a:t>, указанных </a:t>
            </a:r>
            <a:br>
              <a:rPr lang="ru-RU" sz="2000" dirty="0"/>
            </a:br>
            <a:r>
              <a:rPr lang="ru-RU" sz="2000" dirty="0"/>
              <a:t>в предложении </a:t>
            </a:r>
            <a:r>
              <a:rPr lang="ru-RU" sz="2000" b="1" dirty="0"/>
              <a:t>GROUP BY CUBE</a:t>
            </a:r>
            <a:r>
              <a:rPr lang="ru-RU" sz="2000" dirty="0"/>
              <a:t>.</a:t>
            </a:r>
            <a:endParaRPr lang="ru-RU" altLang="ru-RU" sz="200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35401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altLang="ru-RU" sz="1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401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altLang="ru-RU" sz="1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401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ru-RU" sz="1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FF49851B-62B4-D824-808D-92FCB0BA06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2438400"/>
            <a:ext cx="45323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9EDE"/>
                </a:solidFill>
              </a:rPr>
              <a:t>SELECT</a:t>
            </a:r>
            <a:r>
              <a:rPr lang="en-US" sz="1600" dirty="0"/>
              <a:t> </a:t>
            </a:r>
            <a:br>
              <a:rPr lang="ru-RU" sz="1600" dirty="0"/>
            </a:b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COALESCE</a:t>
            </a:r>
            <a:r>
              <a:rPr lang="en-US" sz="1600" dirty="0"/>
              <a:t> </a:t>
            </a:r>
            <a:r>
              <a:rPr lang="en-US" sz="1600" b="0" dirty="0"/>
              <a:t>(</a:t>
            </a:r>
            <a:r>
              <a:rPr lang="ru-RU" sz="1600" b="0" dirty="0"/>
              <a:t>отдел, "Все отделы")</a:t>
            </a:r>
            <a:r>
              <a:rPr lang="en-US" sz="1600" b="0" dirty="0"/>
              <a:t> </a:t>
            </a:r>
            <a:r>
              <a:rPr lang="en-US" sz="1600" dirty="0">
                <a:solidFill>
                  <a:srgbClr val="009EDE"/>
                </a:solidFill>
              </a:rPr>
              <a:t>AS </a:t>
            </a:r>
            <a:r>
              <a:rPr lang="ru-RU" sz="1600" b="0" dirty="0"/>
              <a:t>отдел, </a:t>
            </a:r>
            <a:endParaRPr lang="en-US" sz="1600" b="0" dirty="0"/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COALESCE</a:t>
            </a:r>
            <a:r>
              <a:rPr lang="en-US" sz="1600" dirty="0"/>
              <a:t> </a:t>
            </a:r>
            <a:r>
              <a:rPr lang="en-US" sz="1600" b="0" dirty="0"/>
              <a:t>(</a:t>
            </a:r>
            <a:r>
              <a:rPr lang="ru-RU" sz="1600" b="0" dirty="0"/>
              <a:t>год, "все годы")</a:t>
            </a:r>
            <a:r>
              <a:rPr lang="en-US" sz="1600" b="0" dirty="0"/>
              <a:t> </a:t>
            </a:r>
            <a:r>
              <a:rPr lang="en-US" sz="1600" dirty="0">
                <a:solidFill>
                  <a:srgbClr val="009EDE"/>
                </a:solidFill>
              </a:rPr>
              <a:t>AS </a:t>
            </a:r>
            <a:r>
              <a:rPr lang="ru-RU" sz="1600" b="0" dirty="0"/>
              <a:t>год, </a:t>
            </a:r>
            <a:r>
              <a:rPr lang="en-US" sz="1600" dirty="0"/>
              <a:t>SUM</a:t>
            </a:r>
            <a:r>
              <a:rPr lang="en-US" sz="1600" b="0" dirty="0"/>
              <a:t>(</a:t>
            </a:r>
            <a:r>
              <a:rPr lang="ru-RU" sz="1600" b="0" dirty="0"/>
              <a:t>сумма) </a:t>
            </a:r>
            <a:r>
              <a:rPr lang="en-US" sz="1600" dirty="0">
                <a:solidFill>
                  <a:srgbClr val="009EDE"/>
                </a:solidFill>
              </a:rPr>
              <a:t>AS</a:t>
            </a:r>
            <a:r>
              <a:rPr lang="en-US" sz="1600" dirty="0"/>
              <a:t> </a:t>
            </a:r>
            <a:r>
              <a:rPr lang="ru-RU" sz="1600" b="0" dirty="0">
                <a:solidFill>
                  <a:schemeClr val="tx2">
                    <a:lumMod val="50000"/>
                  </a:schemeClr>
                </a:solidFill>
              </a:rPr>
              <a:t>итог</a:t>
            </a:r>
          </a:p>
          <a:p>
            <a:r>
              <a:rPr lang="en-US" sz="1600" dirty="0">
                <a:solidFill>
                  <a:srgbClr val="009EDE"/>
                </a:solidFill>
              </a:rPr>
              <a:t>FROM</a:t>
            </a:r>
            <a:r>
              <a:rPr lang="en-US" sz="1600" b="0" dirty="0"/>
              <a:t> </a:t>
            </a:r>
            <a:r>
              <a:rPr lang="ru-RU" sz="1600" b="0" dirty="0" err="1"/>
              <a:t>ДеталТабл</a:t>
            </a:r>
            <a:r>
              <a:rPr lang="ru-RU" sz="1600" b="0" dirty="0"/>
              <a:t> </a:t>
            </a:r>
            <a:endParaRPr lang="en-US" sz="1600" b="0" dirty="0"/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GROUP BY CUBE</a:t>
            </a:r>
            <a:r>
              <a:rPr lang="en-US" sz="1600" b="0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ru-RU" sz="1600" b="0" dirty="0">
                <a:solidFill>
                  <a:schemeClr val="tx2">
                    <a:lumMod val="50000"/>
                  </a:schemeClr>
                </a:solidFill>
              </a:rPr>
              <a:t>отдел, год</a:t>
            </a:r>
            <a:r>
              <a:rPr lang="en-US" sz="1600" b="0" dirty="0">
                <a:solidFill>
                  <a:schemeClr val="tx2">
                    <a:lumMod val="50000"/>
                  </a:schemeClr>
                </a:solidFill>
              </a:rPr>
              <a:t>)</a:t>
            </a:r>
            <a:r>
              <a:rPr lang="ru-RU" sz="1600" b="0" dirty="0">
                <a:solidFill>
                  <a:schemeClr val="tx2">
                    <a:lumMod val="50000"/>
                  </a:schemeClr>
                </a:solidFill>
              </a:rPr>
              <a:t>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18744" y="4125994"/>
            <a:ext cx="43212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0" dirty="0">
                <a:solidFill>
                  <a:schemeClr val="bg2">
                    <a:lumMod val="75000"/>
                  </a:schemeClr>
                </a:solidFill>
              </a:rPr>
              <a:t>В строках </a:t>
            </a:r>
            <a:r>
              <a:rPr lang="ru-RU" sz="1600" b="0" dirty="0" err="1">
                <a:solidFill>
                  <a:schemeClr val="bg2">
                    <a:lumMod val="75000"/>
                  </a:schemeClr>
                </a:solidFill>
              </a:rPr>
              <a:t>подытогов</a:t>
            </a:r>
            <a:r>
              <a:rPr lang="ru-RU" sz="1600" b="0" dirty="0">
                <a:solidFill>
                  <a:schemeClr val="bg2">
                    <a:lumMod val="75000"/>
                  </a:schemeClr>
                </a:solidFill>
              </a:rPr>
              <a:t> и итогов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CUBE</a:t>
            </a:r>
            <a:r>
              <a:rPr lang="ru-RU" sz="1600" b="0" dirty="0">
                <a:solidFill>
                  <a:schemeClr val="bg2">
                    <a:lumMod val="75000"/>
                  </a:schemeClr>
                </a:solidFill>
              </a:rPr>
              <a:t> </a:t>
            </a:r>
            <a:br>
              <a:rPr lang="ru-RU" sz="1600" b="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ru-RU" sz="1600" b="0" dirty="0">
                <a:solidFill>
                  <a:schemeClr val="bg2">
                    <a:lumMod val="75000"/>
                  </a:schemeClr>
                </a:solidFill>
              </a:rPr>
              <a:t>вернёт NULL вместо имен отделов или лет. </a:t>
            </a:r>
            <a:br>
              <a:rPr lang="ru-RU" sz="1600" b="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ru-RU" sz="1600" b="0" dirty="0">
                <a:solidFill>
                  <a:schemeClr val="bg2">
                    <a:lumMod val="75000"/>
                  </a:schemeClr>
                </a:solidFill>
              </a:rPr>
              <a:t>Чтобы избежать этого, используем функцию 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COALESCE</a:t>
            </a:r>
            <a:r>
              <a:rPr lang="ru-RU" sz="1600" b="0" dirty="0">
                <a:solidFill>
                  <a:schemeClr val="bg2">
                    <a:lumMod val="75000"/>
                  </a:schemeClr>
                </a:solidFill>
              </a:rPr>
              <a:t>, которая заменит NULL текстом "Все отделы" или "все годы". 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5238970" y="5241417"/>
            <a:ext cx="12870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0" dirty="0">
                <a:solidFill>
                  <a:schemeClr val="bg2">
                    <a:lumMod val="75000"/>
                  </a:schemeClr>
                </a:solidFill>
              </a:rPr>
              <a:t>Все отделы</a:t>
            </a:r>
            <a:endParaRPr lang="ru-RU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5238970" y="5515469"/>
            <a:ext cx="12870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0" dirty="0">
                <a:solidFill>
                  <a:schemeClr val="bg2">
                    <a:lumMod val="75000"/>
                  </a:schemeClr>
                </a:solidFill>
              </a:rPr>
              <a:t>Все отделы</a:t>
            </a:r>
            <a:endParaRPr lang="ru-RU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238970" y="5826788"/>
            <a:ext cx="12870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0" dirty="0">
                <a:solidFill>
                  <a:schemeClr val="bg2">
                    <a:lumMod val="75000"/>
                  </a:schemeClr>
                </a:solidFill>
              </a:rPr>
              <a:t>Все отделы</a:t>
            </a:r>
            <a:endParaRPr lang="ru-RU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6139E6A-00D8-3A2A-C4E8-CF81C4723631}"/>
              </a:ext>
            </a:extLst>
          </p:cNvPr>
          <p:cNvGrpSpPr/>
          <p:nvPr/>
        </p:nvGrpSpPr>
        <p:grpSpPr>
          <a:xfrm>
            <a:off x="4973504" y="2057400"/>
            <a:ext cx="4089452" cy="4235450"/>
            <a:chOff x="4973504" y="2057400"/>
            <a:chExt cx="4089452" cy="4235450"/>
          </a:xfrm>
        </p:grpSpPr>
        <p:grpSp>
          <p:nvGrpSpPr>
            <p:cNvPr id="31" name="Группа 30"/>
            <p:cNvGrpSpPr/>
            <p:nvPr/>
          </p:nvGrpSpPr>
          <p:grpSpPr>
            <a:xfrm>
              <a:off x="4973504" y="2057400"/>
              <a:ext cx="4089452" cy="4235450"/>
              <a:chOff x="4973504" y="2057400"/>
              <a:chExt cx="4000687" cy="4114800"/>
            </a:xfrm>
          </p:grpSpPr>
          <p:pic>
            <p:nvPicPr>
              <p:cNvPr id="6" name="Рисунок 5"/>
              <p:cNvPicPr>
                <a:picLocks noChangeAspect="1"/>
              </p:cNvPicPr>
              <p:nvPr/>
            </p:nvPicPr>
            <p:blipFill rotWithShape="1">
              <a:blip r:embed="rId3"/>
              <a:srcRect t="1700" b="6546"/>
              <a:stretch/>
            </p:blipFill>
            <p:spPr>
              <a:xfrm>
                <a:off x="4973504" y="2057400"/>
                <a:ext cx="4000687" cy="4114800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6526054" y="3160056"/>
                <a:ext cx="1066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b="0" dirty="0">
                    <a:solidFill>
                      <a:schemeClr val="tx2">
                        <a:lumMod val="50000"/>
                      </a:schemeClr>
                    </a:solidFill>
                  </a:rPr>
                  <a:t>все годы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526054" y="4058863"/>
                <a:ext cx="1066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b="0" dirty="0">
                    <a:solidFill>
                      <a:schemeClr val="tx2">
                        <a:lumMod val="50000"/>
                      </a:schemeClr>
                    </a:solidFill>
                  </a:rPr>
                  <a:t>все годы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526054" y="4948732"/>
                <a:ext cx="1066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b="0" dirty="0">
                    <a:solidFill>
                      <a:schemeClr val="tx2">
                        <a:lumMod val="50000"/>
                      </a:schemeClr>
                    </a:solidFill>
                  </a:rPr>
                  <a:t>все годы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526054" y="5805396"/>
                <a:ext cx="1066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b="0" dirty="0">
                    <a:solidFill>
                      <a:schemeClr val="tx2">
                        <a:lumMod val="50000"/>
                      </a:schemeClr>
                    </a:solidFill>
                  </a:rPr>
                  <a:t>все годы</a:t>
                </a:r>
              </a:p>
            </p:txBody>
          </p:sp>
          <p:cxnSp>
            <p:nvCxnSpPr>
              <p:cNvPr id="10" name="Прямая соединительная линия 9"/>
              <p:cNvCxnSpPr/>
              <p:nvPr/>
            </p:nvCxnSpPr>
            <p:spPr bwMode="auto">
              <a:xfrm>
                <a:off x="4973504" y="2057400"/>
                <a:ext cx="1503496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0061B20B-2538-F5E9-FD5A-67F6EAF7CC9C}"/>
                </a:ext>
              </a:extLst>
            </p:cNvPr>
            <p:cNvSpPr/>
            <p:nvPr/>
          </p:nvSpPr>
          <p:spPr>
            <a:xfrm>
              <a:off x="5238970" y="5360032"/>
              <a:ext cx="128708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600" b="0" dirty="0">
                  <a:solidFill>
                    <a:schemeClr val="tx2">
                      <a:lumMod val="50000"/>
                    </a:schemeClr>
                  </a:solidFill>
                </a:rPr>
                <a:t>Все отделы</a:t>
              </a:r>
              <a:endParaRPr lang="ru-RU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ACFC7CB6-293F-05CB-E540-F6EA9A5682BE}"/>
                </a:ext>
              </a:extLst>
            </p:cNvPr>
            <p:cNvSpPr/>
            <p:nvPr/>
          </p:nvSpPr>
          <p:spPr>
            <a:xfrm>
              <a:off x="5238970" y="5924639"/>
              <a:ext cx="128708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600" b="0" dirty="0">
                  <a:solidFill>
                    <a:schemeClr val="tx2">
                      <a:lumMod val="50000"/>
                    </a:schemeClr>
                  </a:solidFill>
                </a:rPr>
                <a:t>Все отделы</a:t>
              </a:r>
              <a:endParaRPr lang="ru-RU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510815D4-4EB3-8719-A5C0-B35EF939C2A0}"/>
                </a:ext>
              </a:extLst>
            </p:cNvPr>
            <p:cNvSpPr/>
            <p:nvPr/>
          </p:nvSpPr>
          <p:spPr>
            <a:xfrm>
              <a:off x="5238970" y="5627854"/>
              <a:ext cx="128708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600" b="0" dirty="0">
                  <a:solidFill>
                    <a:schemeClr val="tx2">
                      <a:lumMod val="50000"/>
                    </a:schemeClr>
                  </a:solidFill>
                </a:rPr>
                <a:t>Все отделы</a:t>
              </a:r>
              <a:endParaRPr lang="ru-RU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12" name="Рисунок 11" descr="Таблица">
            <a:extLst>
              <a:ext uri="{FF2B5EF4-FFF2-40B4-BE49-F238E27FC236}">
                <a16:creationId xmlns:a16="http://schemas.microsoft.com/office/drawing/2014/main" id="{A82F6EE6-F931-C3BE-1FFC-B4D75A6923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73397" y="707254"/>
            <a:ext cx="870603" cy="9687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201658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DEC06-C18A-D7F0-A5FF-B4DE3510E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24010018-43A7-E65B-4BE5-095C010DD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442913" indent="0"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Получение </a:t>
            </a:r>
            <a:r>
              <a:rPr lang="ru-RU" dirty="0" err="1">
                <a:solidFill>
                  <a:schemeClr val="tx2">
                    <a:lumMod val="50000"/>
                  </a:schemeClr>
                </a:solidFill>
              </a:rPr>
              <a:t>подытогов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 и итогов </a:t>
            </a:r>
            <a:br>
              <a:rPr lang="ru-RU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с помощью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GROUPING SETS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9939" name="Объект 2">
            <a:extLst>
              <a:ext uri="{FF2B5EF4-FFF2-40B4-BE49-F238E27FC236}">
                <a16:creationId xmlns:a16="http://schemas.microsoft.com/office/drawing/2014/main" id="{64565012-515B-372F-9B39-8B220F13D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672944" cy="4933950"/>
          </a:xfrm>
          <a:solidFill>
            <a:srgbClr val="FFFFFF"/>
          </a:solidFill>
        </p:spPr>
        <p:txBody>
          <a:bodyPr anchor="t"/>
          <a:lstStyle/>
          <a:p>
            <a:pPr marL="18256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800" dirty="0"/>
          </a:p>
          <a:p>
            <a:pPr marL="18256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Более общий и значительно более мощный оператор </a:t>
            </a:r>
            <a:r>
              <a:rPr lang="ru-RU" sz="1800" b="1" dirty="0"/>
              <a:t>GROUPING </a:t>
            </a:r>
            <a:br>
              <a:rPr lang="ru-RU" sz="1800" b="1" dirty="0"/>
            </a:br>
            <a:r>
              <a:rPr lang="ru-RU" sz="1800" b="1" dirty="0"/>
              <a:t>SETS</a:t>
            </a:r>
            <a:r>
              <a:rPr lang="ru-RU" sz="1800" dirty="0"/>
              <a:t> (стандарт ANSI </a:t>
            </a:r>
            <a:r>
              <a:rPr lang="en-US" sz="1800" dirty="0"/>
              <a:t>SQL 2006)</a:t>
            </a:r>
            <a:r>
              <a:rPr lang="ru-RU" sz="1800" dirty="0"/>
              <a:t> позволяет </a:t>
            </a:r>
            <a:r>
              <a:rPr lang="ru-RU" sz="1800" i="1" dirty="0"/>
              <a:t>явно указать, какие агрегаты </a:t>
            </a:r>
            <a:br>
              <a:rPr lang="ru-RU" sz="1800" dirty="0"/>
            </a:br>
            <a:r>
              <a:rPr lang="ru-RU" sz="1800" dirty="0"/>
              <a:t>нужно вычислить.</a:t>
            </a:r>
            <a:endParaRPr lang="en-US" altLang="ru-RU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FF49851B-62B4-D824-808D-92FCB0BA06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5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5800" y="2320585"/>
            <a:ext cx="45323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9EDE"/>
                </a:solidFill>
              </a:rPr>
              <a:t>SELECT</a:t>
            </a:r>
            <a:r>
              <a:rPr lang="en-US" sz="1600" dirty="0"/>
              <a:t> </a:t>
            </a:r>
            <a:br>
              <a:rPr lang="ru-RU" sz="1600" dirty="0"/>
            </a:b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COALESCE</a:t>
            </a:r>
            <a:r>
              <a:rPr lang="en-US" sz="1600" dirty="0"/>
              <a:t> </a:t>
            </a:r>
            <a:r>
              <a:rPr lang="en-US" sz="1600" b="0" dirty="0"/>
              <a:t>(</a:t>
            </a:r>
            <a:r>
              <a:rPr lang="ru-RU" sz="1600" b="0" dirty="0"/>
              <a:t>отдел, "Все отделы")</a:t>
            </a:r>
            <a:r>
              <a:rPr lang="en-US" sz="1600" b="0" dirty="0"/>
              <a:t> </a:t>
            </a:r>
            <a:r>
              <a:rPr lang="en-US" sz="1600" dirty="0">
                <a:solidFill>
                  <a:srgbClr val="009EDE"/>
                </a:solidFill>
              </a:rPr>
              <a:t>AS </a:t>
            </a:r>
            <a:r>
              <a:rPr lang="ru-RU" sz="1600" b="0" dirty="0"/>
              <a:t>отдел, </a:t>
            </a:r>
            <a:endParaRPr lang="en-US" sz="1600" b="0" dirty="0"/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COALESCE</a:t>
            </a:r>
            <a:r>
              <a:rPr lang="en-US" sz="1600" dirty="0"/>
              <a:t> </a:t>
            </a:r>
            <a:r>
              <a:rPr lang="en-US" sz="1600" b="0" dirty="0"/>
              <a:t>(</a:t>
            </a:r>
            <a:r>
              <a:rPr lang="ru-RU" sz="1600" b="0" dirty="0"/>
              <a:t>год, "все годы")</a:t>
            </a:r>
            <a:r>
              <a:rPr lang="en-US" sz="1600" b="0" dirty="0"/>
              <a:t> </a:t>
            </a:r>
            <a:r>
              <a:rPr lang="en-US" sz="1600" dirty="0">
                <a:solidFill>
                  <a:srgbClr val="009EDE"/>
                </a:solidFill>
              </a:rPr>
              <a:t>AS </a:t>
            </a:r>
            <a:r>
              <a:rPr lang="ru-RU" sz="1600" b="0" dirty="0"/>
              <a:t>год, </a:t>
            </a:r>
            <a:r>
              <a:rPr lang="en-US" sz="1600" dirty="0"/>
              <a:t>SUM</a:t>
            </a:r>
            <a:r>
              <a:rPr lang="en-US" sz="1600" b="0" dirty="0"/>
              <a:t>(</a:t>
            </a:r>
            <a:r>
              <a:rPr lang="ru-RU" sz="1600" b="0" dirty="0"/>
              <a:t>сумма) </a:t>
            </a:r>
            <a:r>
              <a:rPr lang="en-US" sz="1600" dirty="0">
                <a:solidFill>
                  <a:srgbClr val="009EDE"/>
                </a:solidFill>
              </a:rPr>
              <a:t>AS</a:t>
            </a:r>
            <a:r>
              <a:rPr lang="en-US" sz="1600" dirty="0"/>
              <a:t> </a:t>
            </a:r>
            <a:r>
              <a:rPr lang="ru-RU" sz="1600" b="0" dirty="0">
                <a:solidFill>
                  <a:schemeClr val="tx2">
                    <a:lumMod val="50000"/>
                  </a:schemeClr>
                </a:solidFill>
              </a:rPr>
              <a:t>итог</a:t>
            </a:r>
          </a:p>
          <a:p>
            <a:r>
              <a:rPr lang="en-US" sz="1600" dirty="0">
                <a:solidFill>
                  <a:srgbClr val="009EDE"/>
                </a:solidFill>
              </a:rPr>
              <a:t>FROM</a:t>
            </a:r>
            <a:r>
              <a:rPr lang="en-US" sz="1600" b="0" dirty="0"/>
              <a:t> </a:t>
            </a:r>
            <a:r>
              <a:rPr lang="ru-RU" sz="1600" b="0" dirty="0" err="1"/>
              <a:t>ДеталТабл</a:t>
            </a:r>
            <a:r>
              <a:rPr lang="ru-RU" sz="1600" b="0" dirty="0"/>
              <a:t> </a:t>
            </a:r>
            <a:endParaRPr lang="en-US" sz="1600" b="0" dirty="0"/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GROUP BY </a:t>
            </a:r>
            <a:br>
              <a:rPr lang="en-US" sz="16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GROUPING SETS </a:t>
            </a:r>
            <a:r>
              <a:rPr lang="en-US" sz="1600" b="0" dirty="0">
                <a:solidFill>
                  <a:schemeClr val="tx2">
                    <a:lumMod val="50000"/>
                  </a:schemeClr>
                </a:solidFill>
              </a:rPr>
              <a:t>((</a:t>
            </a:r>
            <a:r>
              <a:rPr lang="ru-RU" sz="1600" b="0" dirty="0">
                <a:solidFill>
                  <a:schemeClr val="tx2">
                    <a:lumMod val="50000"/>
                  </a:schemeClr>
                </a:solidFill>
              </a:rPr>
              <a:t>отдел, год</a:t>
            </a:r>
            <a:r>
              <a:rPr lang="en-US" sz="1600" b="0" dirty="0">
                <a:solidFill>
                  <a:schemeClr val="tx2">
                    <a:lumMod val="50000"/>
                  </a:schemeClr>
                </a:solidFill>
              </a:rPr>
              <a:t>),(</a:t>
            </a:r>
            <a:r>
              <a:rPr lang="ru-RU" sz="1600" b="0" dirty="0">
                <a:solidFill>
                  <a:schemeClr val="tx2">
                    <a:lumMod val="50000"/>
                  </a:schemeClr>
                </a:solidFill>
              </a:rPr>
              <a:t>год), ());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4426740"/>
            <a:ext cx="42048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0" dirty="0">
                <a:solidFill>
                  <a:schemeClr val="bg2">
                    <a:lumMod val="75000"/>
                  </a:schemeClr>
                </a:solidFill>
              </a:rPr>
              <a:t>Этот запрос явно указывает выполнить агрегирование сумм по отделам и годам, вычислить агрегаты по годам и общий итог по всем отделам и по всем годам.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2057400"/>
            <a:ext cx="3845944" cy="3810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521560" y="3228781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0" dirty="0">
                <a:solidFill>
                  <a:schemeClr val="bg2">
                    <a:lumMod val="75000"/>
                  </a:schemeClr>
                </a:solidFill>
              </a:rPr>
              <a:t>все годы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21560" y="4131942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0" dirty="0">
                <a:solidFill>
                  <a:schemeClr val="bg2">
                    <a:lumMod val="75000"/>
                  </a:schemeClr>
                </a:solidFill>
              </a:rPr>
              <a:t>все годы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40893" y="4999671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0" dirty="0">
                <a:solidFill>
                  <a:schemeClr val="bg2">
                    <a:lumMod val="75000"/>
                  </a:schemeClr>
                </a:solidFill>
              </a:rPr>
              <a:t>все годы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40893" y="5334681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0" dirty="0">
                <a:solidFill>
                  <a:schemeClr val="bg2">
                    <a:lumMod val="75000"/>
                  </a:schemeClr>
                </a:solidFill>
              </a:rPr>
              <a:t>все годы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5233416" y="5334681"/>
            <a:ext cx="12870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0" dirty="0">
                <a:solidFill>
                  <a:schemeClr val="bg2">
                    <a:lumMod val="75000"/>
                  </a:schemeClr>
                </a:solidFill>
              </a:rPr>
              <a:t>Все отделы</a:t>
            </a:r>
            <a:endParaRPr lang="ru-RU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" name="Рисунок 1" descr="Таблица">
            <a:extLst>
              <a:ext uri="{FF2B5EF4-FFF2-40B4-BE49-F238E27FC236}">
                <a16:creationId xmlns:a16="http://schemas.microsoft.com/office/drawing/2014/main" id="{C9EE5048-21B7-0B3D-C5EE-EAB83396EB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73397" y="707254"/>
            <a:ext cx="870603" cy="9687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309770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DEC06-C18A-D7F0-A5FF-B4DE3510E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24010018-43A7-E65B-4BE5-095C010DD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442913" indent="0"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Рекомендации для применения способов агрегирования</a:t>
            </a:r>
          </a:p>
        </p:txBody>
      </p:sp>
      <p:sp>
        <p:nvSpPr>
          <p:cNvPr id="39939" name="Объект 2">
            <a:extLst>
              <a:ext uri="{FF2B5EF4-FFF2-40B4-BE49-F238E27FC236}">
                <a16:creationId xmlns:a16="http://schemas.microsoft.com/office/drawing/2014/main" id="{64565012-515B-372F-9B39-8B220F13D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958" y="1238250"/>
            <a:ext cx="8621186" cy="4933950"/>
          </a:xfrm>
          <a:solidFill>
            <a:srgbClr val="FFFFFF"/>
          </a:solidFill>
        </p:spPr>
        <p:txBody>
          <a:bodyPr anchor="t"/>
          <a:lstStyle/>
          <a:p>
            <a:pPr marL="35401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alibri" panose="020F0502020204030204" pitchFamily="34" charset="0"/>
            </a:endParaRPr>
          </a:p>
          <a:p>
            <a:pPr marL="539750" indent="-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altLang="ru-RU" sz="24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Не интересуют </a:t>
            </a:r>
            <a:r>
              <a:rPr lang="ru-RU" altLang="ru-RU" sz="2400" dirty="0" err="1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подытоги</a:t>
            </a:r>
            <a:r>
              <a:rPr lang="ru-RU" altLang="ru-RU" sz="24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 и общие итоги – </a:t>
            </a:r>
            <a:br>
              <a:rPr lang="en-US" altLang="ru-RU" sz="24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</a:br>
            <a:r>
              <a:rPr lang="ru-RU" altLang="ru-RU" sz="24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обычное агрегирование </a:t>
            </a:r>
            <a:r>
              <a:rPr lang="en-US" altLang="ru-RU" sz="2400" b="1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GROUP BY</a:t>
            </a:r>
            <a:endParaRPr lang="ru-RU" altLang="ru-RU" sz="2400" b="1" dirty="0">
              <a:solidFill>
                <a:schemeClr val="tx2">
                  <a:lumMod val="50000"/>
                </a:schemeClr>
              </a:solidFill>
              <a:cs typeface="Calibri" panose="020F0502020204030204" pitchFamily="34" charset="0"/>
            </a:endParaRPr>
          </a:p>
          <a:p>
            <a:pPr marL="539750" indent="-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altLang="ru-RU" sz="24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Нужна свёртка данных по иерархическому разрезу (например: страна – регион – город) – </a:t>
            </a:r>
            <a:br>
              <a:rPr lang="en-US" altLang="ru-RU" sz="24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</a:br>
            <a:r>
              <a:rPr lang="ru-RU" altLang="ru-RU" sz="24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агрегирование </a:t>
            </a:r>
            <a:r>
              <a:rPr lang="en-US" altLang="ru-RU" sz="2400" b="1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ROLLUP</a:t>
            </a:r>
          </a:p>
          <a:p>
            <a:pPr marL="539750" indent="-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altLang="ru-RU" sz="24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Нужны только определённые </a:t>
            </a:r>
            <a:r>
              <a:rPr lang="ru-RU" altLang="ru-RU" sz="2400" dirty="0" err="1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подытоги</a:t>
            </a:r>
            <a:r>
              <a:rPr lang="ru-RU" altLang="ru-RU" sz="24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 и, возможно, общий итог – агрегирование </a:t>
            </a:r>
            <a:r>
              <a:rPr lang="en-US" altLang="ru-RU" sz="2400" b="1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GROUPING SETS</a:t>
            </a:r>
          </a:p>
          <a:p>
            <a:pPr marL="539750" indent="-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altLang="ru-RU" sz="24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Необходимы все </a:t>
            </a:r>
            <a:r>
              <a:rPr lang="ru-RU" altLang="ru-RU" sz="2400" dirty="0" err="1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подытоги</a:t>
            </a:r>
            <a:r>
              <a:rPr lang="ru-RU" altLang="ru-RU" sz="24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 и общий итог – </a:t>
            </a:r>
            <a:br>
              <a:rPr lang="ru-RU" altLang="ru-RU" sz="24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</a:br>
            <a:r>
              <a:rPr lang="ru-RU" altLang="ru-RU" sz="24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агрегирование </a:t>
            </a:r>
            <a:r>
              <a:rPr lang="en-US" altLang="ru-RU" sz="2400" b="1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CUBE</a:t>
            </a:r>
          </a:p>
          <a:p>
            <a:pPr marL="539750" indent="-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Нет </a:t>
            </a:r>
            <a:r>
              <a:rPr lang="ru-RU" altLang="ru-RU" sz="24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таких возможностей (</a:t>
            </a:r>
            <a:r>
              <a:rPr lang="en-US" altLang="ru-RU" sz="24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MS Access</a:t>
            </a:r>
            <a:r>
              <a:rPr lang="ru-RU" altLang="ru-RU" sz="24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, </a:t>
            </a:r>
            <a:r>
              <a:rPr lang="en-US" altLang="ru-RU" sz="24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MySQL </a:t>
            </a:r>
            <a:r>
              <a:rPr lang="ru-RU" altLang="ru-RU" sz="24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только </a:t>
            </a:r>
            <a:r>
              <a:rPr lang="en-US" altLang="ru-RU" sz="2400" b="1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ROLLUP</a:t>
            </a:r>
            <a:r>
              <a:rPr lang="ru-RU" altLang="ru-RU" sz="24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)</a:t>
            </a:r>
            <a:r>
              <a:rPr lang="en-US" altLang="ru-RU" sz="24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 </a:t>
            </a:r>
            <a:r>
              <a:rPr lang="ru-RU" altLang="ru-RU" sz="24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применяй обычное агрегирование </a:t>
            </a:r>
            <a:br>
              <a:rPr lang="en-US" altLang="ru-RU" sz="24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</a:br>
            <a:r>
              <a:rPr lang="en-US" altLang="ru-RU" sz="2400" b="1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GROUP BY </a:t>
            </a:r>
            <a:r>
              <a:rPr lang="ru-RU" altLang="ru-RU" sz="24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по уровням и </a:t>
            </a:r>
            <a:r>
              <a:rPr lang="en-US" altLang="ru-RU" sz="2400" b="1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UNION</a:t>
            </a:r>
            <a:r>
              <a:rPr lang="ru-RU" altLang="ru-RU" sz="2400" b="1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 </a:t>
            </a:r>
            <a:r>
              <a:rPr lang="ru-RU" altLang="ru-RU" sz="24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для их объединения.</a:t>
            </a:r>
            <a:endParaRPr lang="en-US" altLang="ru-RU" sz="2400" dirty="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FF49851B-62B4-D824-808D-92FCB0BA06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6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pic>
        <p:nvPicPr>
          <p:cNvPr id="2" name="Рисунок 1" descr="Таблица">
            <a:extLst>
              <a:ext uri="{FF2B5EF4-FFF2-40B4-BE49-F238E27FC236}">
                <a16:creationId xmlns:a16="http://schemas.microsoft.com/office/drawing/2014/main" id="{5F723BD3-6848-1B5D-CCC2-89AB47E4A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3397" y="707254"/>
            <a:ext cx="870603" cy="9687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457587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99E9E-2EB1-487E-A003-17C6A7D72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CC52C3F5-EFE9-61A6-D9E1-21EE2FFB5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442913" indent="0">
              <a:spcBef>
                <a:spcPts val="0"/>
              </a:spcBef>
              <a:spcAft>
                <a:spcPts val="0"/>
              </a:spcAft>
            </a:pPr>
            <a:r>
              <a:rPr lang="ru-RU" sz="3600" dirty="0">
                <a:solidFill>
                  <a:schemeClr val="tx2">
                    <a:lumMod val="50000"/>
                  </a:schemeClr>
                </a:solidFill>
              </a:rPr>
              <a:t>Перекрёстные таблицы</a:t>
            </a:r>
          </a:p>
        </p:txBody>
      </p:sp>
      <p:sp>
        <p:nvSpPr>
          <p:cNvPr id="39939" name="Объект 2">
            <a:extLst>
              <a:ext uri="{FF2B5EF4-FFF2-40B4-BE49-F238E27FC236}">
                <a16:creationId xmlns:a16="http://schemas.microsoft.com/office/drawing/2014/main" id="{1A12E43D-D66E-7D6D-7EBA-C310CF118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30477"/>
            <a:ext cx="8621186" cy="5017923"/>
          </a:xfrm>
          <a:solidFill>
            <a:srgbClr val="FFFFFF"/>
          </a:solidFill>
        </p:spPr>
        <p:txBody>
          <a:bodyPr anchor="t"/>
          <a:lstStyle/>
          <a:p>
            <a:pPr marL="35401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0" lang="en-US" altLang="ru-RU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4013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ru-RU" sz="18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Компактные, легко обозримые представления расширенных итогов как результатов анализа данных (сводные таблицы, </a:t>
            </a:r>
            <a:r>
              <a:rPr lang="en-US" altLang="ru-RU" sz="18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Cross table, Pivot table</a:t>
            </a:r>
            <a:r>
              <a:rPr lang="ru-RU" altLang="ru-RU" sz="18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).</a:t>
            </a:r>
          </a:p>
          <a:p>
            <a:pPr marL="354013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altLang="ru-RU" sz="1800" dirty="0">
              <a:solidFill>
                <a:schemeClr val="tx2">
                  <a:lumMod val="50000"/>
                </a:schemeClr>
              </a:solidFill>
              <a:cs typeface="Calibri" panose="020F0502020204030204" pitchFamily="34" charset="0"/>
            </a:endParaRPr>
          </a:p>
          <a:p>
            <a:pPr marL="4306888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ru-RU" sz="18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Один или несколько разрезов </a:t>
            </a:r>
          </a:p>
          <a:p>
            <a:pPr marL="4306888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ru-RU" sz="18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разворачиваются  </a:t>
            </a:r>
            <a:r>
              <a:rPr lang="ru-RU" altLang="ru-RU" sz="1800" i="1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по столбцам</a:t>
            </a:r>
            <a:r>
              <a:rPr lang="ru-RU" altLang="ru-RU" sz="1800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.</a:t>
            </a:r>
            <a:r>
              <a:rPr lang="ru-RU" sz="1800" b="0" dirty="0"/>
              <a:t> Нужен </a:t>
            </a:r>
            <a:r>
              <a:rPr lang="ru-RU" sz="1800" b="0" i="1" dirty="0"/>
              <a:t>разворот</a:t>
            </a:r>
            <a:r>
              <a:rPr lang="ru-RU" sz="1800" b="0" dirty="0"/>
              <a:t> значений столбцов </a:t>
            </a:r>
            <a:br>
              <a:rPr lang="ru-RU" sz="1800" b="0" dirty="0"/>
            </a:br>
            <a:r>
              <a:rPr lang="ru-RU" sz="1800" b="0" dirty="0"/>
              <a:t>в строки.</a:t>
            </a:r>
          </a:p>
          <a:p>
            <a:pPr marL="4306888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altLang="ru-RU" sz="1800" dirty="0">
              <a:solidFill>
                <a:schemeClr val="tx2">
                  <a:lumMod val="50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E0F03DC6-4635-870C-D03A-3E5D7F0590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7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sp>
        <p:nvSpPr>
          <p:cNvPr id="12" name="5-конечная звезда 11">
            <a:extLst>
              <a:ext uri="{FF2B5EF4-FFF2-40B4-BE49-F238E27FC236}">
                <a16:creationId xmlns:a16="http://schemas.microsoft.com/office/drawing/2014/main" id="{B7F79B45-E2BD-D091-9FDA-4850CD96E11E}"/>
              </a:ext>
            </a:extLst>
          </p:cNvPr>
          <p:cNvSpPr/>
          <p:nvPr/>
        </p:nvSpPr>
        <p:spPr bwMode="auto">
          <a:xfrm>
            <a:off x="8534400" y="534823"/>
            <a:ext cx="457200" cy="457200"/>
          </a:xfrm>
          <a:prstGeom prst="star5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3BABBA99-E295-8F2A-71A8-0C5A8287F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769071"/>
              </p:ext>
            </p:extLst>
          </p:nvPr>
        </p:nvGraphicFramePr>
        <p:xfrm>
          <a:off x="990600" y="2511483"/>
          <a:ext cx="2909745" cy="36485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63992">
                  <a:extLst>
                    <a:ext uri="{9D8B030D-6E8A-4147-A177-3AD203B41FA5}">
                      <a16:colId xmlns:a16="http://schemas.microsoft.com/office/drawing/2014/main" val="2665357509"/>
                    </a:ext>
                  </a:extLst>
                </a:gridCol>
                <a:gridCol w="950854">
                  <a:extLst>
                    <a:ext uri="{9D8B030D-6E8A-4147-A177-3AD203B41FA5}">
                      <a16:colId xmlns:a16="http://schemas.microsoft.com/office/drawing/2014/main" val="1519357008"/>
                    </a:ext>
                  </a:extLst>
                </a:gridCol>
                <a:gridCol w="894899">
                  <a:extLst>
                    <a:ext uri="{9D8B030D-6E8A-4147-A177-3AD203B41FA5}">
                      <a16:colId xmlns:a16="http://schemas.microsoft.com/office/drawing/2014/main" val="3166714357"/>
                    </a:ext>
                  </a:extLst>
                </a:gridCol>
              </a:tblGrid>
              <a:tr h="246038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Отдел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год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итог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205303"/>
                  </a:ext>
                </a:extLst>
              </a:tr>
              <a:tr h="2811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Бухгалтерия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Итог1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180913"/>
                  </a:ext>
                </a:extLst>
              </a:tr>
              <a:tr h="2811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Бухгалтерия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Итог2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360511"/>
                  </a:ext>
                </a:extLst>
              </a:tr>
              <a:tr h="2811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Бухгалтерия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все годы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Подытог1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207671"/>
                  </a:ext>
                </a:extLst>
              </a:tr>
              <a:tr h="281185">
                <a:tc>
                  <a:txBody>
                    <a:bodyPr/>
                    <a:lstStyle/>
                    <a:p>
                      <a:r>
                        <a:rPr lang="ru-RU" sz="1100" dirty="0"/>
                        <a:t>Закупки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Итог3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92250"/>
                  </a:ext>
                </a:extLst>
              </a:tr>
              <a:tr h="281185">
                <a:tc>
                  <a:txBody>
                    <a:bodyPr/>
                    <a:lstStyle/>
                    <a:p>
                      <a:r>
                        <a:rPr lang="ru-RU" sz="1100" dirty="0"/>
                        <a:t>Закупки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Итог4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5236134"/>
                  </a:ext>
                </a:extLst>
              </a:tr>
              <a:tr h="2811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/>
                        <a:t>Закупки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все годы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Подытог2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3807777"/>
                  </a:ext>
                </a:extLst>
              </a:tr>
              <a:tr h="281185">
                <a:tc>
                  <a:txBody>
                    <a:bodyPr/>
                    <a:lstStyle/>
                    <a:p>
                      <a:r>
                        <a:rPr lang="ru-RU" sz="1100" dirty="0"/>
                        <a:t>Реализация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Итог5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4856576"/>
                  </a:ext>
                </a:extLst>
              </a:tr>
              <a:tr h="281185">
                <a:tc>
                  <a:txBody>
                    <a:bodyPr/>
                    <a:lstStyle/>
                    <a:p>
                      <a:r>
                        <a:rPr lang="ru-RU" sz="1100" dirty="0"/>
                        <a:t>Реализация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Итог6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693819"/>
                  </a:ext>
                </a:extLst>
              </a:tr>
              <a:tr h="281185">
                <a:tc>
                  <a:txBody>
                    <a:bodyPr/>
                    <a:lstStyle/>
                    <a:p>
                      <a:r>
                        <a:rPr lang="ru-RU" sz="1100" dirty="0"/>
                        <a:t>Реализация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все годы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Подытог3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6804416"/>
                  </a:ext>
                </a:extLst>
              </a:tr>
              <a:tr h="281185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Все отделы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Подытог4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6272290"/>
                  </a:ext>
                </a:extLst>
              </a:tr>
              <a:tr h="2811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Все отделы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Подытог5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072674"/>
                  </a:ext>
                </a:extLst>
              </a:tr>
              <a:tr h="2811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Все отделы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все годы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ОбщИтог</a:t>
                      </a:r>
                      <a:endParaRPr kumimoji="0" lang="ru-RU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676270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46C2D84-D853-D74F-6E0C-FF36E17C9359}"/>
              </a:ext>
            </a:extLst>
          </p:cNvPr>
          <p:cNvSpPr txBox="1"/>
          <p:nvPr/>
        </p:nvSpPr>
        <p:spPr>
          <a:xfrm>
            <a:off x="838200" y="2172929"/>
            <a:ext cx="3215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b="0" dirty="0"/>
              <a:t>Расширенная итоговая таблица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5073D098-09AD-723B-D96F-8DC61383C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433822"/>
              </p:ext>
            </p:extLst>
          </p:nvPr>
        </p:nvGraphicFramePr>
        <p:xfrm>
          <a:off x="4800600" y="3917761"/>
          <a:ext cx="3962400" cy="206474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385765836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77830284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2064679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253225212"/>
                    </a:ext>
                  </a:extLst>
                </a:gridCol>
              </a:tblGrid>
              <a:tr h="307068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Отдел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год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4928101"/>
                  </a:ext>
                </a:extLst>
              </a:tr>
              <a:tr h="268473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Все годы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147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/>
                        <a:t>Бухгалтерия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Итог1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Итог2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Подытог1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3476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dirty="0"/>
                        <a:t>Закупки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Итог3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Итог4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Подытог2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7312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dirty="0"/>
                        <a:t>Реализация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Итог5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Итог6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Подытог3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031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Все отделы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Подытог4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Подытог5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ОбщИтог</a:t>
                      </a:r>
                      <a:endParaRPr kumimoji="0" lang="ru-RU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4769489"/>
                  </a:ext>
                </a:extLst>
              </a:tr>
            </a:tbl>
          </a:graphicData>
        </a:graphic>
      </p:graphicFrame>
      <p:sp>
        <p:nvSpPr>
          <p:cNvPr id="4" name="Стрелка вправо 3">
            <a:extLst>
              <a:ext uri="{FF2B5EF4-FFF2-40B4-BE49-F238E27FC236}">
                <a16:creationId xmlns:a16="http://schemas.microsoft.com/office/drawing/2014/main" id="{86909783-4178-4A6E-8AFD-53074E666843}"/>
              </a:ext>
            </a:extLst>
          </p:cNvPr>
          <p:cNvSpPr/>
          <p:nvPr/>
        </p:nvSpPr>
        <p:spPr bwMode="auto">
          <a:xfrm>
            <a:off x="3900345" y="4416735"/>
            <a:ext cx="900255" cy="533400"/>
          </a:xfrm>
          <a:prstGeom prst="rightArrow">
            <a:avLst/>
          </a:prstGeom>
          <a:solidFill>
            <a:srgbClr val="66FF99"/>
          </a:solidFill>
          <a:ln w="12700" cap="flat" cmpd="sng" algn="ctr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748ED2-334C-28BF-16BE-A0D0477511C3}"/>
              </a:ext>
            </a:extLst>
          </p:cNvPr>
          <p:cNvSpPr txBox="1"/>
          <p:nvPr/>
        </p:nvSpPr>
        <p:spPr>
          <a:xfrm>
            <a:off x="4724400" y="3505200"/>
            <a:ext cx="388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0" dirty="0"/>
              <a:t>Перекрёстная таблица</a:t>
            </a:r>
          </a:p>
        </p:txBody>
      </p:sp>
    </p:spTree>
    <p:extLst>
      <p:ext uri="{BB962C8B-B14F-4D97-AF65-F5344CB8AC3E}">
        <p14:creationId xmlns:p14="http://schemas.microsoft.com/office/powerpoint/2010/main" val="135895868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DEC06-C18A-D7F0-A5FF-B4DE3510E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24010018-43A7-E65B-4BE5-095C010DD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442913" indent="0"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Почему не устраивают результаты обычного агрегирования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GROUP BY?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39939" name="Объект 2">
            <a:extLst>
              <a:ext uri="{FF2B5EF4-FFF2-40B4-BE49-F238E27FC236}">
                <a16:creationId xmlns:a16="http://schemas.microsoft.com/office/drawing/2014/main" id="{64565012-515B-372F-9B39-8B220F13D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19200"/>
            <a:ext cx="8610600" cy="5017102"/>
          </a:xfrm>
          <a:solidFill>
            <a:srgbClr val="FFFFFF"/>
          </a:solidFill>
        </p:spPr>
        <p:txBody>
          <a:bodyPr anchor="t"/>
          <a:lstStyle/>
          <a:p>
            <a:pPr marL="35401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401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alibri" panose="020F0502020204030204" pitchFamily="34" charset="0"/>
            </a:endParaRP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FF49851B-62B4-D824-808D-92FCB0BA06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8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88680"/>
              </p:ext>
            </p:extLst>
          </p:nvPr>
        </p:nvGraphicFramePr>
        <p:xfrm>
          <a:off x="754811" y="1568602"/>
          <a:ext cx="4502989" cy="7463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63506">
                  <a:extLst>
                    <a:ext uri="{9D8B030D-6E8A-4147-A177-3AD203B41FA5}">
                      <a16:colId xmlns:a16="http://schemas.microsoft.com/office/drawing/2014/main" val="2377084845"/>
                    </a:ext>
                  </a:extLst>
                </a:gridCol>
                <a:gridCol w="775670">
                  <a:extLst>
                    <a:ext uri="{9D8B030D-6E8A-4147-A177-3AD203B41FA5}">
                      <a16:colId xmlns:a16="http://schemas.microsoft.com/office/drawing/2014/main" val="1781631991"/>
                    </a:ext>
                  </a:extLst>
                </a:gridCol>
                <a:gridCol w="887413">
                  <a:extLst>
                    <a:ext uri="{9D8B030D-6E8A-4147-A177-3AD203B41FA5}">
                      <a16:colId xmlns:a16="http://schemas.microsoft.com/office/drawing/2014/main" val="385765836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7830284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20646790"/>
                    </a:ext>
                  </a:extLst>
                </a:gridCol>
              </a:tblGrid>
              <a:tr h="370584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/>
                        <a:t>Сотр</a:t>
                      </a:r>
                      <a:r>
                        <a:rPr lang="ru-RU" sz="1400" dirty="0"/>
                        <a:t>_</a:t>
                      </a:r>
                      <a:r>
                        <a:rPr lang="en-US" sz="1400" dirty="0"/>
                        <a:t>ID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ФИО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отдел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год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сумма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4928101"/>
                  </a:ext>
                </a:extLst>
              </a:tr>
              <a:tr h="375732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147808"/>
                  </a:ext>
                </a:extLst>
              </a:tr>
            </a:tbl>
          </a:graphicData>
        </a:graphic>
      </p:graphicFrame>
      <p:sp>
        <p:nvSpPr>
          <p:cNvPr id="3" name="Стрелка вниз 2"/>
          <p:cNvSpPr/>
          <p:nvPr/>
        </p:nvSpPr>
        <p:spPr bwMode="auto">
          <a:xfrm>
            <a:off x="3334875" y="2263710"/>
            <a:ext cx="457200" cy="512985"/>
          </a:xfrm>
          <a:prstGeom prst="downArrow">
            <a:avLst/>
          </a:prstGeom>
          <a:solidFill>
            <a:srgbClr val="66FF99"/>
          </a:solidFill>
          <a:ln w="12700" cap="flat" cmpd="sng" algn="ctr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4425" y="1219200"/>
            <a:ext cx="4567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Таблица детальных данных (</a:t>
            </a:r>
            <a:r>
              <a:rPr lang="ru-RU" sz="1600" dirty="0" err="1"/>
              <a:t>ДеталТабл</a:t>
            </a:r>
            <a:r>
              <a:rPr lang="ru-RU" sz="1600" dirty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7875" y="2416518"/>
            <a:ext cx="2761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Обычное агрегирование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1483" y="4994622"/>
            <a:ext cx="61901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9EDE"/>
                </a:solidFill>
              </a:rPr>
              <a:t>SELECT</a:t>
            </a:r>
            <a:r>
              <a:rPr lang="en-US" sz="2000" dirty="0"/>
              <a:t> </a:t>
            </a:r>
            <a:r>
              <a:rPr lang="ru-RU" sz="2000" b="0" dirty="0"/>
              <a:t>отдел, год, </a:t>
            </a:r>
            <a:r>
              <a:rPr lang="en-US" sz="2000" b="0" dirty="0">
                <a:solidFill>
                  <a:schemeClr val="tx2">
                    <a:lumMod val="50000"/>
                  </a:schemeClr>
                </a:solidFill>
              </a:rPr>
              <a:t>SUM</a:t>
            </a:r>
            <a:r>
              <a:rPr lang="en-US" sz="2000" b="0" dirty="0">
                <a:solidFill>
                  <a:srgbClr val="6C0000"/>
                </a:solidFill>
              </a:rPr>
              <a:t>(</a:t>
            </a:r>
            <a:r>
              <a:rPr lang="ru-RU" sz="2000" b="0" dirty="0">
                <a:solidFill>
                  <a:srgbClr val="6C0000"/>
                </a:solidFill>
              </a:rPr>
              <a:t>сумма) </a:t>
            </a:r>
            <a:r>
              <a:rPr lang="en-US" sz="2000" dirty="0">
                <a:solidFill>
                  <a:srgbClr val="6C0000"/>
                </a:solidFill>
              </a:rPr>
              <a:t>AS </a:t>
            </a:r>
            <a:r>
              <a:rPr lang="ru-RU" sz="2000" b="0" dirty="0">
                <a:solidFill>
                  <a:srgbClr val="6C0000"/>
                </a:solidFill>
              </a:rPr>
              <a:t>итог</a:t>
            </a:r>
          </a:p>
          <a:p>
            <a:r>
              <a:rPr lang="en-US" sz="2000" dirty="0">
                <a:solidFill>
                  <a:srgbClr val="009EDE"/>
                </a:solidFill>
              </a:rPr>
              <a:t>FROM </a:t>
            </a:r>
            <a:r>
              <a:rPr lang="en-US" sz="2000" dirty="0"/>
              <a:t> </a:t>
            </a:r>
            <a:r>
              <a:rPr lang="ru-RU" sz="2000" b="0" dirty="0" err="1"/>
              <a:t>ДеталТабл</a:t>
            </a:r>
            <a:endParaRPr lang="ru-RU" sz="2000" b="0" dirty="0"/>
          </a:p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GROUP BY </a:t>
            </a:r>
            <a:r>
              <a:rPr lang="ru-RU" sz="2000" b="0" dirty="0">
                <a:solidFill>
                  <a:srgbClr val="6C0000"/>
                </a:solidFill>
              </a:rPr>
              <a:t>отдел, год</a:t>
            </a:r>
            <a:r>
              <a:rPr lang="ru-RU" sz="2000" b="0" dirty="0"/>
              <a:t>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70085" y="2398455"/>
            <a:ext cx="51263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0" dirty="0"/>
              <a:t>Получили «вертикальную» итоговую таблицу – </a:t>
            </a:r>
            <a:r>
              <a:rPr lang="ru-RU" sz="2000" b="0" dirty="0">
                <a:solidFill>
                  <a:schemeClr val="tx2">
                    <a:lumMod val="75000"/>
                  </a:schemeClr>
                </a:solidFill>
              </a:rPr>
              <a:t>не компактный, трудно обозримый результат</a:t>
            </a:r>
            <a:r>
              <a:rPr lang="ru-RU" sz="2000" b="0" dirty="0"/>
              <a:t>.</a:t>
            </a:r>
          </a:p>
          <a:p>
            <a:r>
              <a:rPr lang="ru-RU" sz="2000" b="0" dirty="0"/>
              <a:t>Хотелось бы получить </a:t>
            </a:r>
            <a:r>
              <a:rPr lang="ru-RU" sz="2000" b="0" dirty="0">
                <a:solidFill>
                  <a:srgbClr val="00B050"/>
                </a:solidFill>
              </a:rPr>
              <a:t>компактную перекрёстную таблицу.</a:t>
            </a:r>
          </a:p>
          <a:p>
            <a:r>
              <a:rPr lang="ru-RU" sz="2000" b="0" dirty="0"/>
              <a:t>Однако перекрёстная таблица </a:t>
            </a:r>
            <a:r>
              <a:rPr lang="ru-RU" sz="2000" b="0" i="1" dirty="0"/>
              <a:t>противоречит реляционной идее </a:t>
            </a:r>
            <a:br>
              <a:rPr lang="ru-RU" sz="2000" b="0" i="1" dirty="0"/>
            </a:br>
            <a:r>
              <a:rPr lang="ru-RU" sz="2000" b="0" dirty="0"/>
              <a:t>и требует дополнительных усилий.</a:t>
            </a:r>
          </a:p>
        </p:txBody>
      </p:sp>
      <p:sp>
        <p:nvSpPr>
          <p:cNvPr id="12" name="Куб 11">
            <a:extLst>
              <a:ext uri="{FF2B5EF4-FFF2-40B4-BE49-F238E27FC236}">
                <a16:creationId xmlns:a16="http://schemas.microsoft.com/office/drawing/2014/main" id="{715B72D7-1F71-4122-9E34-B61BFA9C3371}"/>
              </a:ext>
            </a:extLst>
          </p:cNvPr>
          <p:cNvSpPr/>
          <p:nvPr/>
        </p:nvSpPr>
        <p:spPr>
          <a:xfrm>
            <a:off x="8281144" y="770267"/>
            <a:ext cx="781812" cy="722526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177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DDF13853-2E28-2868-AB3A-8027FB5B2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455064"/>
              </p:ext>
            </p:extLst>
          </p:nvPr>
        </p:nvGraphicFramePr>
        <p:xfrm>
          <a:off x="833773" y="2776695"/>
          <a:ext cx="2909745" cy="199191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63992">
                  <a:extLst>
                    <a:ext uri="{9D8B030D-6E8A-4147-A177-3AD203B41FA5}">
                      <a16:colId xmlns:a16="http://schemas.microsoft.com/office/drawing/2014/main" val="2665357509"/>
                    </a:ext>
                  </a:extLst>
                </a:gridCol>
                <a:gridCol w="950854">
                  <a:extLst>
                    <a:ext uri="{9D8B030D-6E8A-4147-A177-3AD203B41FA5}">
                      <a16:colId xmlns:a16="http://schemas.microsoft.com/office/drawing/2014/main" val="1519357008"/>
                    </a:ext>
                  </a:extLst>
                </a:gridCol>
                <a:gridCol w="894899">
                  <a:extLst>
                    <a:ext uri="{9D8B030D-6E8A-4147-A177-3AD203B41FA5}">
                      <a16:colId xmlns:a16="http://schemas.microsoft.com/office/drawing/2014/main" val="3166714357"/>
                    </a:ext>
                  </a:extLst>
                </a:gridCol>
              </a:tblGrid>
              <a:tr h="246038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Отдел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год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итог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205303"/>
                  </a:ext>
                </a:extLst>
              </a:tr>
              <a:tr h="2811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Бухгалтерия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Итог1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180913"/>
                  </a:ext>
                </a:extLst>
              </a:tr>
              <a:tr h="2811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Бухгалтерия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Итог2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360511"/>
                  </a:ext>
                </a:extLst>
              </a:tr>
              <a:tr h="281185">
                <a:tc>
                  <a:txBody>
                    <a:bodyPr/>
                    <a:lstStyle/>
                    <a:p>
                      <a:r>
                        <a:rPr lang="ru-RU" sz="1100" dirty="0"/>
                        <a:t>Закупки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Итог3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92250"/>
                  </a:ext>
                </a:extLst>
              </a:tr>
              <a:tr h="281185">
                <a:tc>
                  <a:txBody>
                    <a:bodyPr/>
                    <a:lstStyle/>
                    <a:p>
                      <a:r>
                        <a:rPr lang="ru-RU" sz="1100" dirty="0"/>
                        <a:t>Закупки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Итог4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5236134"/>
                  </a:ext>
                </a:extLst>
              </a:tr>
              <a:tr h="281185">
                <a:tc>
                  <a:txBody>
                    <a:bodyPr/>
                    <a:lstStyle/>
                    <a:p>
                      <a:r>
                        <a:rPr lang="ru-RU" sz="1100" dirty="0"/>
                        <a:t>Реализация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Итог5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4856576"/>
                  </a:ext>
                </a:extLst>
              </a:tr>
              <a:tr h="281185">
                <a:tc>
                  <a:txBody>
                    <a:bodyPr/>
                    <a:lstStyle/>
                    <a:p>
                      <a:r>
                        <a:rPr lang="ru-RU" sz="1100" dirty="0"/>
                        <a:t>Реализация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Итог6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693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53978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004_Gartner_PPT_one_template">
  <a:themeElements>
    <a:clrScheme name="2004_Gartner_PPT_one_template 9">
      <a:dk1>
        <a:srgbClr val="000000"/>
      </a:dk1>
      <a:lt1>
        <a:srgbClr val="FFCC00"/>
      </a:lt1>
      <a:dk2>
        <a:srgbClr val="FF3300"/>
      </a:dk2>
      <a:lt2>
        <a:srgbClr val="808080"/>
      </a:lt2>
      <a:accent1>
        <a:srgbClr val="FF3300"/>
      </a:accent1>
      <a:accent2>
        <a:srgbClr val="3333CC"/>
      </a:accent2>
      <a:accent3>
        <a:srgbClr val="FFE2AA"/>
      </a:accent3>
      <a:accent4>
        <a:srgbClr val="000000"/>
      </a:accent4>
      <a:accent5>
        <a:srgbClr val="FFADAA"/>
      </a:accent5>
      <a:accent6>
        <a:srgbClr val="2D2DB9"/>
      </a:accent6>
      <a:hlink>
        <a:srgbClr val="CCCCFF"/>
      </a:hlink>
      <a:folHlink>
        <a:srgbClr val="B2B2B2"/>
      </a:folHlink>
    </a:clrScheme>
    <a:fontScheme name="2004_Gartner_PPT_one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004_Gartner_PPT_on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4_Gartner_PPT_one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4_Gartner_PPT_one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4_Gartner_PPT_one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4_Gartner_PPT_one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4_Gartner_PPT_one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4_Gartner_PPT_one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4_Gartner_PPT_one_template 8">
        <a:dk1>
          <a:srgbClr val="000000"/>
        </a:dk1>
        <a:lt1>
          <a:srgbClr val="FFFFFF"/>
        </a:lt1>
        <a:dk2>
          <a:srgbClr val="F8F8F8"/>
        </a:dk2>
        <a:lt2>
          <a:srgbClr val="808080"/>
        </a:lt2>
        <a:accent1>
          <a:srgbClr val="CCFF66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E2FFB8"/>
        </a:accent5>
        <a:accent6>
          <a:srgbClr val="E7B900"/>
        </a:accent6>
        <a:hlink>
          <a:srgbClr val="0066FF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4_Gartner_PPT_one_template 9">
        <a:dk1>
          <a:srgbClr val="000000"/>
        </a:dk1>
        <a:lt1>
          <a:srgbClr val="FFCC00"/>
        </a:lt1>
        <a:dk2>
          <a:srgbClr val="FF3300"/>
        </a:dk2>
        <a:lt2>
          <a:srgbClr val="808080"/>
        </a:lt2>
        <a:accent1>
          <a:srgbClr val="FF3300"/>
        </a:accent1>
        <a:accent2>
          <a:srgbClr val="3333CC"/>
        </a:accent2>
        <a:accent3>
          <a:srgbClr val="FFE2AA"/>
        </a:accent3>
        <a:accent4>
          <a:srgbClr val="000000"/>
        </a:accent4>
        <a:accent5>
          <a:srgbClr val="FFADA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82309</TotalTime>
  <Pages>22</Pages>
  <Words>2123</Words>
  <Application>Microsoft Office PowerPoint</Application>
  <PresentationFormat>Экран (4:3)</PresentationFormat>
  <Paragraphs>535</Paragraphs>
  <Slides>22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Arial</vt:lpstr>
      <vt:lpstr>Arial Narrow</vt:lpstr>
      <vt:lpstr>Calibri</vt:lpstr>
      <vt:lpstr>Times</vt:lpstr>
      <vt:lpstr>Wingdings</vt:lpstr>
      <vt:lpstr>2004_Gartner_PPT_one_template</vt:lpstr>
      <vt:lpstr>Базы данных  A9. Анализ данных на SQL: итоги и перекрёстные таблицы </vt:lpstr>
      <vt:lpstr>Расширенные итоговые таблицы</vt:lpstr>
      <vt:lpstr>Получение расширенных итогов  с помощью GROUP BY + UNION</vt:lpstr>
      <vt:lpstr>Получение расширенных итогов с помощью ROLLUP</vt:lpstr>
      <vt:lpstr>Получение подытогов и итогов  с помощью CUBE</vt:lpstr>
      <vt:lpstr>Получение подытогов и итогов  с помощью GROUPING SETS</vt:lpstr>
      <vt:lpstr>Рекомендации для применения способов агрегирования</vt:lpstr>
      <vt:lpstr>Перекрёстные таблицы</vt:lpstr>
      <vt:lpstr>Почему не устраивают результаты обычного агрегирования GROUP BY? </vt:lpstr>
      <vt:lpstr>2 основных способа получить перекрёстную таблицу</vt:lpstr>
      <vt:lpstr>Строим перекрёстную таблицу  с помощью условного агрегирования</vt:lpstr>
      <vt:lpstr>Перекрёстная таблица в MS Access  с помощью условного агрегирования</vt:lpstr>
      <vt:lpstr>Как получить столбец подытогов  в перекрёстной таблице?</vt:lpstr>
      <vt:lpstr>Перекрёстная таблица в MS Access  со столбцом подытогов</vt:lpstr>
      <vt:lpstr>Как получить строку подытогов  в перекрёстной таблице?</vt:lpstr>
      <vt:lpstr>Перекрёстная таблица в MS Access  с расширенными итогами</vt:lpstr>
      <vt:lpstr>Перекрёстные таблицы с ROLLUP</vt:lpstr>
      <vt:lpstr>Создание перекрёстных таблиц  в MS SQL Server</vt:lpstr>
      <vt:lpstr>Создание перекрёстных запросов  в MS Access</vt:lpstr>
      <vt:lpstr>Выводы по формированию перекрёстных таблиц</vt:lpstr>
      <vt:lpstr>Выводы по формированию перекрёстных таблиц</vt:lpstr>
      <vt:lpstr>Терпения и удачи всем,  кто связан с базами данных</vt:lpstr>
    </vt:vector>
  </TitlesOfParts>
  <Company>ГЦИ, 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Построение многомерных моделей банковской отчетности</dc:title>
  <dc:subject>КПБС</dc:subject>
  <dc:creator>В.И. Артемьев</dc:creator>
  <cp:lastModifiedBy>Valery Artemyev</cp:lastModifiedBy>
  <cp:revision>1198</cp:revision>
  <cp:lastPrinted>2025-04-07T12:37:56Z</cp:lastPrinted>
  <dcterms:created xsi:type="dcterms:W3CDTF">2003-12-29T16:42:05Z</dcterms:created>
  <dcterms:modified xsi:type="dcterms:W3CDTF">2025-04-21T08:20:20Z</dcterms:modified>
</cp:coreProperties>
</file>