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1818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9CBF2D-1F44-46B3-94A9-D07B630081B3}" v="21" dt="2023-09-07T14:11:29.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0D22C608-B23C-46A5-B616-5301929800E3}" type="datetimeFigureOut">
              <a:rPr lang="pl-PL" smtClean="0"/>
              <a:t>07.09.2023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3665955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0D22C608-B23C-46A5-B616-5301929800E3}" type="datetimeFigureOut">
              <a:rPr lang="pl-PL" smtClean="0"/>
              <a:t>07.09.2023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2193743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0D22C608-B23C-46A5-B616-5301929800E3}" type="datetimeFigureOut">
              <a:rPr lang="pl-PL" smtClean="0"/>
              <a:t>07.09.2023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B47D411-6A4F-4473-8F30-9ED4FD2FA0BB}"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37042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0D22C608-B23C-46A5-B616-5301929800E3}" type="datetimeFigureOut">
              <a:rPr lang="pl-PL" smtClean="0"/>
              <a:t>07.09.2023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1799694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0D22C608-B23C-46A5-B616-5301929800E3}" type="datetimeFigureOut">
              <a:rPr lang="pl-PL" smtClean="0"/>
              <a:t>07.09.2023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B47D411-6A4F-4473-8F30-9ED4FD2FA0BB}"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1867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0D22C608-B23C-46A5-B616-5301929800E3}" type="datetimeFigureOut">
              <a:rPr lang="pl-PL" smtClean="0"/>
              <a:t>07.09.2023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3289446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D22C608-B23C-46A5-B616-5301929800E3}" type="datetimeFigureOut">
              <a:rPr lang="pl-PL" smtClean="0"/>
              <a:t>07.09.2023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56334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D22C608-B23C-46A5-B616-5301929800E3}" type="datetimeFigureOut">
              <a:rPr lang="pl-PL" smtClean="0"/>
              <a:t>07.09.2023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219528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D22C608-B23C-46A5-B616-5301929800E3}" type="datetimeFigureOut">
              <a:rPr lang="pl-PL" smtClean="0"/>
              <a:t>07.09.2023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306596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0D22C608-B23C-46A5-B616-5301929800E3}" type="datetimeFigureOut">
              <a:rPr lang="pl-PL" smtClean="0"/>
              <a:t>07.09.2023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2004194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0D22C608-B23C-46A5-B616-5301929800E3}" type="datetimeFigureOut">
              <a:rPr lang="pl-PL" smtClean="0"/>
              <a:t>07.09.2023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49979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0D22C608-B23C-46A5-B616-5301929800E3}" type="datetimeFigureOut">
              <a:rPr lang="pl-PL" smtClean="0"/>
              <a:t>07.09.2023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150137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0D22C608-B23C-46A5-B616-5301929800E3}" type="datetimeFigureOut">
              <a:rPr lang="pl-PL" smtClean="0"/>
              <a:t>07.09.2023</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330855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2C608-B23C-46A5-B616-5301929800E3}" type="datetimeFigureOut">
              <a:rPr lang="pl-PL" smtClean="0"/>
              <a:t>07.09.2023</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320077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D22C608-B23C-46A5-B616-5301929800E3}" type="datetimeFigureOut">
              <a:rPr lang="pl-PL" smtClean="0"/>
              <a:t>07.09.2023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164623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D22C608-B23C-46A5-B616-5301929800E3}" type="datetimeFigureOut">
              <a:rPr lang="pl-PL" smtClean="0"/>
              <a:t>07.09.2023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B47D411-6A4F-4473-8F30-9ED4FD2FA0BB}" type="slidenum">
              <a:rPr lang="pl-PL" smtClean="0"/>
              <a:t>‹#›</a:t>
            </a:fld>
            <a:endParaRPr lang="pl-PL"/>
          </a:p>
        </p:txBody>
      </p:sp>
    </p:spTree>
    <p:extLst>
      <p:ext uri="{BB962C8B-B14F-4D97-AF65-F5344CB8AC3E}">
        <p14:creationId xmlns:p14="http://schemas.microsoft.com/office/powerpoint/2010/main" val="96622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22C608-B23C-46A5-B616-5301929800E3}" type="datetimeFigureOut">
              <a:rPr lang="pl-PL" smtClean="0"/>
              <a:t>07.09.2023</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47D411-6A4F-4473-8F30-9ED4FD2FA0BB}" type="slidenum">
              <a:rPr lang="pl-PL" smtClean="0"/>
              <a:t>‹#›</a:t>
            </a:fld>
            <a:endParaRPr lang="pl-PL"/>
          </a:p>
        </p:txBody>
      </p:sp>
    </p:spTree>
    <p:extLst>
      <p:ext uri="{BB962C8B-B14F-4D97-AF65-F5344CB8AC3E}">
        <p14:creationId xmlns:p14="http://schemas.microsoft.com/office/powerpoint/2010/main" val="1028682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D876C1-88D5-A382-3A9A-C28705700556}"/>
              </a:ext>
            </a:extLst>
          </p:cNvPr>
          <p:cNvSpPr>
            <a:spLocks noGrp="1"/>
          </p:cNvSpPr>
          <p:nvPr>
            <p:ph type="ctrTitle"/>
          </p:nvPr>
        </p:nvSpPr>
        <p:spPr>
          <a:xfrm>
            <a:off x="432619" y="138206"/>
            <a:ext cx="9144000" cy="1305249"/>
          </a:xfrm>
        </p:spPr>
        <p:txBody>
          <a:bodyPr/>
          <a:lstStyle/>
          <a:p>
            <a:pPr algn="ctr"/>
            <a:r>
              <a:rPr lang="pl-PL" dirty="0"/>
              <a:t>Desktop Gui Testing</a:t>
            </a:r>
          </a:p>
        </p:txBody>
      </p:sp>
      <p:sp>
        <p:nvSpPr>
          <p:cNvPr id="3" name="Podtytuł 2">
            <a:extLst>
              <a:ext uri="{FF2B5EF4-FFF2-40B4-BE49-F238E27FC236}">
                <a16:creationId xmlns:a16="http://schemas.microsoft.com/office/drawing/2014/main" id="{251A50B7-1FD3-FCFA-283E-34FEB2AA885D}"/>
              </a:ext>
            </a:extLst>
          </p:cNvPr>
          <p:cNvSpPr>
            <a:spLocks noGrp="1"/>
          </p:cNvSpPr>
          <p:nvPr>
            <p:ph type="subTitle" idx="1"/>
          </p:nvPr>
        </p:nvSpPr>
        <p:spPr>
          <a:xfrm>
            <a:off x="432619" y="1443455"/>
            <a:ext cx="9144000" cy="1655762"/>
          </a:xfrm>
        </p:spPr>
        <p:txBody>
          <a:bodyPr/>
          <a:lstStyle/>
          <a:p>
            <a:pPr algn="ctr"/>
            <a:r>
              <a:rPr lang="pl-PL" dirty="0"/>
              <a:t>Testowanie aplikacji desktopowej za pomocą WinAppDriver</a:t>
            </a:r>
          </a:p>
        </p:txBody>
      </p:sp>
      <p:pic>
        <p:nvPicPr>
          <p:cNvPr id="4098" name="Picture 2" descr="How to Use WinAppDriver for Integration Testing of Windows Apps">
            <a:extLst>
              <a:ext uri="{FF2B5EF4-FFF2-40B4-BE49-F238E27FC236}">
                <a16:creationId xmlns:a16="http://schemas.microsoft.com/office/drawing/2014/main" id="{25B0107A-E9F0-4381-B724-16DF7DD91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81" y="1891884"/>
            <a:ext cx="860107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olicy &amp; PR |">
            <a:extLst>
              <a:ext uri="{FF2B5EF4-FFF2-40B4-BE49-F238E27FC236}">
                <a16:creationId xmlns:a16="http://schemas.microsoft.com/office/drawing/2014/main" id="{7ED9340F-9ED2-22DA-05A2-C7CC5D9648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35305"/>
            <a:ext cx="504276" cy="12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22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DC09878-6381-E468-5437-F42C54BE977E}"/>
              </a:ext>
            </a:extLst>
          </p:cNvPr>
          <p:cNvSpPr>
            <a:spLocks noGrp="1"/>
          </p:cNvSpPr>
          <p:nvPr>
            <p:ph type="title"/>
          </p:nvPr>
        </p:nvSpPr>
        <p:spPr/>
        <p:txBody>
          <a:bodyPr/>
          <a:lstStyle/>
          <a:p>
            <a:r>
              <a:rPr lang="pl-PL" dirty="0"/>
              <a:t>Wymagania dotyczące testu:</a:t>
            </a:r>
          </a:p>
        </p:txBody>
      </p:sp>
      <p:sp>
        <p:nvSpPr>
          <p:cNvPr id="3" name="Symbol zastępczy zawartości 2">
            <a:extLst>
              <a:ext uri="{FF2B5EF4-FFF2-40B4-BE49-F238E27FC236}">
                <a16:creationId xmlns:a16="http://schemas.microsoft.com/office/drawing/2014/main" id="{2FEDBFD8-DBAE-8F91-B9EE-75233CFAC291}"/>
              </a:ext>
            </a:extLst>
          </p:cNvPr>
          <p:cNvSpPr>
            <a:spLocks noGrp="1"/>
          </p:cNvSpPr>
          <p:nvPr>
            <p:ph idx="1"/>
          </p:nvPr>
        </p:nvSpPr>
        <p:spPr>
          <a:xfrm>
            <a:off x="677334" y="2160589"/>
            <a:ext cx="9866668" cy="3880773"/>
          </a:xfrm>
        </p:spPr>
        <p:txBody>
          <a:bodyPr vert="horz" lIns="91440" tIns="45720" rIns="91440" bIns="45720" rtlCol="0" anchor="t">
            <a:normAutofit/>
          </a:bodyPr>
          <a:lstStyle/>
          <a:p>
            <a:r>
              <a:rPr lang="pl-PL" dirty="0"/>
              <a:t>Posiadanie aplikacji </a:t>
            </a:r>
            <a:r>
              <a:rPr lang="pl-PL" dirty="0" err="1"/>
              <a:t>WinAppDriver</a:t>
            </a:r>
            <a:endParaRPr lang="pl-PL" dirty="0"/>
          </a:p>
          <a:p>
            <a:endParaRPr lang="pl-PL" dirty="0"/>
          </a:p>
          <a:p>
            <a:r>
              <a:rPr lang="pl-PL" dirty="0"/>
              <a:t>Posiadanie programu do kompilacji kodu w języku C#</a:t>
            </a:r>
          </a:p>
          <a:p>
            <a:endParaRPr lang="pl-PL" dirty="0"/>
          </a:p>
          <a:p>
            <a:r>
              <a:rPr lang="pl-PL" dirty="0"/>
              <a:t>Dodanie w projekcie pakietu </a:t>
            </a:r>
            <a:r>
              <a:rPr lang="pl-PL" dirty="0" err="1"/>
              <a:t>nuget</a:t>
            </a:r>
            <a:r>
              <a:rPr lang="pl-PL" dirty="0"/>
              <a:t> </a:t>
            </a:r>
            <a:r>
              <a:rPr lang="pl-PL" dirty="0" err="1"/>
              <a:t>Appium.WebDriver</a:t>
            </a:r>
            <a:r>
              <a:rPr lang="pl-PL" dirty="0"/>
              <a:t>, </a:t>
            </a:r>
            <a:r>
              <a:rPr lang="pl-PL" dirty="0" err="1"/>
              <a:t>xunit</a:t>
            </a:r>
            <a:r>
              <a:rPr lang="pl-PL" dirty="0"/>
              <a:t>, </a:t>
            </a:r>
            <a:r>
              <a:rPr lang="pl-PL" dirty="0" err="1"/>
              <a:t>xunit.runner.visualstudio</a:t>
            </a:r>
          </a:p>
          <a:p>
            <a:endParaRPr lang="pl-PL" dirty="0"/>
          </a:p>
          <a:p>
            <a:endParaRPr lang="pl-PL" dirty="0"/>
          </a:p>
        </p:txBody>
      </p:sp>
    </p:spTree>
    <p:extLst>
      <p:ext uri="{BB962C8B-B14F-4D97-AF65-F5344CB8AC3E}">
        <p14:creationId xmlns:p14="http://schemas.microsoft.com/office/powerpoint/2010/main" val="229442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0FA210-1286-491B-C61F-3B9DC4701AEF}"/>
              </a:ext>
            </a:extLst>
          </p:cNvPr>
          <p:cNvSpPr>
            <a:spLocks noGrp="1"/>
          </p:cNvSpPr>
          <p:nvPr>
            <p:ph type="title"/>
          </p:nvPr>
        </p:nvSpPr>
        <p:spPr>
          <a:xfrm>
            <a:off x="1797666" y="538480"/>
            <a:ext cx="8596668" cy="1320800"/>
          </a:xfrm>
        </p:spPr>
        <p:txBody>
          <a:bodyPr/>
          <a:lstStyle/>
          <a:p>
            <a:pPr algn="ctr"/>
            <a:r>
              <a:rPr lang="pl-PL" dirty="0"/>
              <a:t>Analiza kodu</a:t>
            </a:r>
          </a:p>
        </p:txBody>
      </p:sp>
      <p:pic>
        <p:nvPicPr>
          <p:cNvPr id="5" name="Symbol zastępczy zawartości 4" descr="Obraz zawierający tekst, zrzut ekranu, wyświetlacz, oprogramowanie&#10;&#10;Opis wygenerowany automatycznie">
            <a:extLst>
              <a:ext uri="{FF2B5EF4-FFF2-40B4-BE49-F238E27FC236}">
                <a16:creationId xmlns:a16="http://schemas.microsoft.com/office/drawing/2014/main" id="{56E95A08-1167-7C35-B7DD-B5B073CFC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766" y="1687195"/>
            <a:ext cx="9932468" cy="4632325"/>
          </a:xfrm>
        </p:spPr>
      </p:pic>
    </p:spTree>
    <p:extLst>
      <p:ext uri="{BB962C8B-B14F-4D97-AF65-F5344CB8AC3E}">
        <p14:creationId xmlns:p14="http://schemas.microsoft.com/office/powerpoint/2010/main" val="2116481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FF6E16-87CC-5C1A-8787-8504498943B6}"/>
              </a:ext>
            </a:extLst>
          </p:cNvPr>
          <p:cNvSpPr>
            <a:spLocks noGrp="1"/>
          </p:cNvSpPr>
          <p:nvPr>
            <p:ph type="title"/>
          </p:nvPr>
        </p:nvSpPr>
        <p:spPr>
          <a:xfrm>
            <a:off x="1797666" y="2680996"/>
            <a:ext cx="8596668" cy="2562808"/>
          </a:xfrm>
        </p:spPr>
        <p:txBody>
          <a:bodyPr>
            <a:normAutofit fontScale="90000"/>
          </a:bodyPr>
          <a:lstStyle/>
          <a:p>
            <a:pPr algn="ctr"/>
            <a:r>
              <a:rPr lang="pl-PL" dirty="0"/>
              <a:t>Dziękujemy za uwagę</a:t>
            </a:r>
            <a:br>
              <a:rPr lang="pl-PL" dirty="0"/>
            </a:br>
            <a:r>
              <a:rPr lang="pl-PL" dirty="0"/>
              <a:t>Prace wykonali:</a:t>
            </a:r>
            <a:br>
              <a:rPr lang="pl-PL" dirty="0"/>
            </a:br>
            <a:r>
              <a:rPr lang="pl-PL" dirty="0"/>
              <a:t>Dominik Barszcz</a:t>
            </a:r>
            <a:br>
              <a:rPr lang="pl-PL" dirty="0"/>
            </a:br>
            <a:r>
              <a:rPr lang="pl-PL" dirty="0"/>
              <a:t>Kamil Grzegorczyk</a:t>
            </a:r>
            <a:br>
              <a:rPr lang="pl-PL" dirty="0"/>
            </a:br>
            <a:endParaRPr lang="pl-PL" dirty="0"/>
          </a:p>
        </p:txBody>
      </p:sp>
    </p:spTree>
    <p:extLst>
      <p:ext uri="{BB962C8B-B14F-4D97-AF65-F5344CB8AC3E}">
        <p14:creationId xmlns:p14="http://schemas.microsoft.com/office/powerpoint/2010/main" val="18733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tHub - nickarocho/minesweeper: The classic game with the classic look  (Client-side Game) | HTML, CSS, JavaScript, recursion">
            <a:extLst>
              <a:ext uri="{FF2B5EF4-FFF2-40B4-BE49-F238E27FC236}">
                <a16:creationId xmlns:a16="http://schemas.microsoft.com/office/drawing/2014/main" id="{27009E02-9C8D-5E79-9C91-8DC209803F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8" r="1471"/>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F9FF508B-A540-48D2-110A-3EBE73058E76}"/>
              </a:ext>
            </a:extLst>
          </p:cNvPr>
          <p:cNvSpPr>
            <a:spLocks noGrp="1"/>
          </p:cNvSpPr>
          <p:nvPr>
            <p:ph type="title"/>
          </p:nvPr>
        </p:nvSpPr>
        <p:spPr>
          <a:xfrm>
            <a:off x="677333" y="609600"/>
            <a:ext cx="3851123" cy="1320800"/>
          </a:xfrm>
        </p:spPr>
        <p:txBody>
          <a:bodyPr>
            <a:normAutofit/>
          </a:bodyPr>
          <a:lstStyle/>
          <a:p>
            <a:r>
              <a:rPr lang="pl-PL"/>
              <a:t>Co to są aplikacje desktopowe?</a:t>
            </a:r>
            <a:endParaRPr lang="pl-PL" dirty="0"/>
          </a:p>
        </p:txBody>
      </p:sp>
      <p:sp>
        <p:nvSpPr>
          <p:cNvPr id="3" name="Symbol zastępczy zawartości 2">
            <a:extLst>
              <a:ext uri="{FF2B5EF4-FFF2-40B4-BE49-F238E27FC236}">
                <a16:creationId xmlns:a16="http://schemas.microsoft.com/office/drawing/2014/main" id="{570791B7-1F9F-8DA8-4F35-2F2A36116EA2}"/>
              </a:ext>
            </a:extLst>
          </p:cNvPr>
          <p:cNvSpPr>
            <a:spLocks noGrp="1"/>
          </p:cNvSpPr>
          <p:nvPr>
            <p:ph idx="1"/>
          </p:nvPr>
        </p:nvSpPr>
        <p:spPr>
          <a:xfrm>
            <a:off x="677334" y="2160589"/>
            <a:ext cx="3851122" cy="3880773"/>
          </a:xfrm>
        </p:spPr>
        <p:txBody>
          <a:bodyPr>
            <a:normAutofit/>
          </a:bodyPr>
          <a:lstStyle/>
          <a:p>
            <a:pPr>
              <a:lnSpc>
                <a:spcPct val="90000"/>
              </a:lnSpc>
            </a:pPr>
            <a:r>
              <a:rPr lang="pl-PL" sz="1400"/>
              <a:t>Aplikacje desktopowe (nazywane również aplikacjami natywnymi oraz aplikacjami klienta) jest to oprogramowanie które jest zainstalowane i uruchamiane na komputerze użytkownika. Aplikacje te działają bezpośrednio na systemie operacyjnym komputera zazwyczaj są bardziej rozbudowane i funkcjonalne niż aplikacje internetowe. Często mają dostęp do większej ilości zasobów systemowych (dysku twardego, pamięci RAM oraz procesora), dzięki czemu ich działanie jest płynniejsze. Kolejną zaletą jest to że mogą działać bez połączenia z Internetem, przykładem aplikacji są programy biurowe takie jak: Microsoft Word i Excel, ale również programy graficzne np. Adobe Photoshop.</a:t>
            </a:r>
          </a:p>
        </p:txBody>
      </p:sp>
      <p:cxnSp>
        <p:nvCxnSpPr>
          <p:cNvPr id="5129" name="Straight Connector 512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31" name="Straight Connector 513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3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3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3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3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6238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Obraz 5">
            <a:extLst>
              <a:ext uri="{FF2B5EF4-FFF2-40B4-BE49-F238E27FC236}">
                <a16:creationId xmlns:a16="http://schemas.microsoft.com/office/drawing/2014/main" id="{7651196C-229A-4E2F-1245-3ACB46BECD1B}"/>
              </a:ext>
            </a:extLst>
          </p:cNvPr>
          <p:cNvPicPr>
            <a:picLocks noChangeAspect="1"/>
          </p:cNvPicPr>
          <p:nvPr/>
        </p:nvPicPr>
        <p:blipFill rotWithShape="1">
          <a:blip r:embed="rId2">
            <a:duotone>
              <a:schemeClr val="bg2">
                <a:shade val="45000"/>
                <a:satMod val="135000"/>
              </a:schemeClr>
              <a:prstClr val="white"/>
            </a:duotone>
            <a:alphaModFix amt="25000"/>
          </a:blip>
          <a:srcRect t="14844" b="14844"/>
          <a:stretch/>
        </p:blipFill>
        <p:spPr>
          <a:xfrm>
            <a:off x="1" y="10"/>
            <a:ext cx="12191999" cy="6857990"/>
          </a:xfrm>
          <a:prstGeom prst="rect">
            <a:avLst/>
          </a:prstGeom>
        </p:spPr>
      </p:pic>
      <p:grpSp>
        <p:nvGrpSpPr>
          <p:cNvPr id="18" name="Group 17">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ytuł 1">
            <a:extLst>
              <a:ext uri="{FF2B5EF4-FFF2-40B4-BE49-F238E27FC236}">
                <a16:creationId xmlns:a16="http://schemas.microsoft.com/office/drawing/2014/main" id="{848B83EE-EA92-D81A-7363-620B4B85B085}"/>
              </a:ext>
            </a:extLst>
          </p:cNvPr>
          <p:cNvSpPr>
            <a:spLocks noGrp="1"/>
          </p:cNvSpPr>
          <p:nvPr>
            <p:ph type="title"/>
          </p:nvPr>
        </p:nvSpPr>
        <p:spPr>
          <a:xfrm>
            <a:off x="677334" y="609600"/>
            <a:ext cx="8596668" cy="1320800"/>
          </a:xfrm>
        </p:spPr>
        <p:txBody>
          <a:bodyPr>
            <a:normAutofit/>
          </a:bodyPr>
          <a:lstStyle/>
          <a:p>
            <a:r>
              <a:rPr lang="pl-PL"/>
              <a:t>Różne rodzaje testowania</a:t>
            </a:r>
          </a:p>
        </p:txBody>
      </p:sp>
      <p:sp>
        <p:nvSpPr>
          <p:cNvPr id="3" name="Symbol zastępczy zawartości 2">
            <a:extLst>
              <a:ext uri="{FF2B5EF4-FFF2-40B4-BE49-F238E27FC236}">
                <a16:creationId xmlns:a16="http://schemas.microsoft.com/office/drawing/2014/main" id="{0D2CDDCE-D465-93C1-67D5-513F42CDA6EE}"/>
              </a:ext>
            </a:extLst>
          </p:cNvPr>
          <p:cNvSpPr>
            <a:spLocks noGrp="1"/>
          </p:cNvSpPr>
          <p:nvPr>
            <p:ph idx="1"/>
          </p:nvPr>
        </p:nvSpPr>
        <p:spPr>
          <a:xfrm>
            <a:off x="677334" y="2160589"/>
            <a:ext cx="8596668" cy="3880773"/>
          </a:xfrm>
        </p:spPr>
        <p:txBody>
          <a:bodyPr>
            <a:normAutofit/>
          </a:bodyPr>
          <a:lstStyle/>
          <a:p>
            <a:pPr>
              <a:lnSpc>
                <a:spcPct val="90000"/>
              </a:lnSpc>
            </a:pPr>
            <a:r>
              <a:rPr lang="pl-PL" sz="1500"/>
              <a:t>Testowanie funkcjonalności, które polega na upewnieniu się że wszystkie funkcje aplikacji działają prawidłowo i zgodnie z wymaganiami użytkownika. Można tego dokonać za pomocą testów jednostkowych, testów integracyjnych oraz testów akceptacyjnych.</a:t>
            </a:r>
          </a:p>
          <a:p>
            <a:pPr>
              <a:lnSpc>
                <a:spcPct val="90000"/>
              </a:lnSpc>
            </a:pPr>
            <a:r>
              <a:rPr lang="pl-PL" sz="1500"/>
              <a:t>Testowanie wydajności, które polega na sprawdzeniu jak sprawnie i szybko działa aplikacja przy różnych obciążeniach systemu. Sprawdzamy to mierząc czas reakcji interfejsu użytkownika, szybkości przetwarzania pytań i ładowania danych.</a:t>
            </a:r>
          </a:p>
          <a:p>
            <a:pPr>
              <a:lnSpc>
                <a:spcPct val="90000"/>
              </a:lnSpc>
            </a:pPr>
            <a:r>
              <a:rPr lang="pl-PL" sz="1500"/>
              <a:t>Testowanie zgodności upewnia nas że aplikacja desktopowa działa na różnych platformach, systemach operacyjnych, urządzeniach, przeglądarkach internetowych, poprzez uruchomienie aplikacji na każdej z wymienionych wcześniej zagadnień.</a:t>
            </a:r>
          </a:p>
          <a:p>
            <a:pPr>
              <a:lnSpc>
                <a:spcPct val="90000"/>
              </a:lnSpc>
            </a:pPr>
            <a:r>
              <a:rPr lang="pl-PL" sz="1500"/>
              <a:t>Testowanie użyteczności odpowiadają za upewnienie się że interfejs jest łatwy i intuicyjny dla użytkownika.</a:t>
            </a:r>
          </a:p>
          <a:p>
            <a:pPr>
              <a:lnSpc>
                <a:spcPct val="90000"/>
              </a:lnSpc>
            </a:pPr>
            <a:r>
              <a:rPr lang="pl-PL" sz="1500"/>
              <a:t>Testowanie zabezpieczeń odpowiada za sprawdzenie czy aplikacja desktopowa jest odporna na różne zagrożenia np. ataki hackerskie.</a:t>
            </a:r>
          </a:p>
          <a:p>
            <a:pPr>
              <a:lnSpc>
                <a:spcPct val="90000"/>
              </a:lnSpc>
            </a:pPr>
            <a:endParaRPr lang="pl-PL" sz="1500"/>
          </a:p>
        </p:txBody>
      </p:sp>
    </p:spTree>
    <p:extLst>
      <p:ext uri="{BB962C8B-B14F-4D97-AF65-F5344CB8AC3E}">
        <p14:creationId xmlns:p14="http://schemas.microsoft.com/office/powerpoint/2010/main" val="117717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5C364D-1B99-F483-CEE0-6BDE12E63C38}"/>
              </a:ext>
            </a:extLst>
          </p:cNvPr>
          <p:cNvSpPr>
            <a:spLocks noGrp="1"/>
          </p:cNvSpPr>
          <p:nvPr>
            <p:ph type="title"/>
          </p:nvPr>
        </p:nvSpPr>
        <p:spPr/>
        <p:txBody>
          <a:bodyPr/>
          <a:lstStyle/>
          <a:p>
            <a:r>
              <a:rPr lang="pl-PL"/>
              <a:t>Narzędzia i frameworki do testowania interfejsu aplikacji desktopowych</a:t>
            </a:r>
            <a:endParaRPr lang="pl-PL" dirty="0"/>
          </a:p>
        </p:txBody>
      </p:sp>
      <p:sp>
        <p:nvSpPr>
          <p:cNvPr id="3" name="Symbol zastępczy zawartości 2">
            <a:extLst>
              <a:ext uri="{FF2B5EF4-FFF2-40B4-BE49-F238E27FC236}">
                <a16:creationId xmlns:a16="http://schemas.microsoft.com/office/drawing/2014/main" id="{EBD9B8B5-1CB2-D3E4-8A98-5E6A382A45D9}"/>
              </a:ext>
            </a:extLst>
          </p:cNvPr>
          <p:cNvSpPr>
            <a:spLocks noGrp="1"/>
          </p:cNvSpPr>
          <p:nvPr>
            <p:ph idx="1"/>
          </p:nvPr>
        </p:nvSpPr>
        <p:spPr/>
        <p:txBody>
          <a:bodyPr>
            <a:normAutofit/>
          </a:bodyPr>
          <a:lstStyle/>
          <a:p>
            <a:r>
              <a:rPr lang="pl-PL" dirty="0"/>
              <a:t>WinAppDriver</a:t>
            </a:r>
          </a:p>
          <a:p>
            <a:r>
              <a:rPr lang="pl-PL" dirty="0"/>
              <a:t>TestComplete</a:t>
            </a:r>
          </a:p>
          <a:p>
            <a:r>
              <a:rPr lang="pl-PL" dirty="0"/>
              <a:t>Ranorex</a:t>
            </a:r>
          </a:p>
          <a:p>
            <a:r>
              <a:rPr lang="pl-PL" dirty="0"/>
              <a:t>Telerik Test Studio</a:t>
            </a:r>
          </a:p>
          <a:p>
            <a:r>
              <a:rPr lang="pl-PL" dirty="0"/>
              <a:t>CodedUI</a:t>
            </a:r>
          </a:p>
          <a:p>
            <a:r>
              <a:rPr lang="pl-PL" dirty="0"/>
              <a:t>Squish for Windows</a:t>
            </a:r>
          </a:p>
        </p:txBody>
      </p:sp>
      <p:pic>
        <p:nvPicPr>
          <p:cNvPr id="7" name="Obraz 6">
            <a:extLst>
              <a:ext uri="{FF2B5EF4-FFF2-40B4-BE49-F238E27FC236}">
                <a16:creationId xmlns:a16="http://schemas.microsoft.com/office/drawing/2014/main" id="{5EEAD6CF-E376-FBB7-0B5B-5B69396C5AFE}"/>
              </a:ext>
            </a:extLst>
          </p:cNvPr>
          <p:cNvPicPr>
            <a:picLocks noChangeAspect="1"/>
          </p:cNvPicPr>
          <p:nvPr/>
        </p:nvPicPr>
        <p:blipFill>
          <a:blip r:embed="rId2"/>
          <a:stretch>
            <a:fillRect/>
          </a:stretch>
        </p:blipFill>
        <p:spPr>
          <a:xfrm>
            <a:off x="4948237" y="2262187"/>
            <a:ext cx="2295525" cy="2333625"/>
          </a:xfrm>
          <a:prstGeom prst="rect">
            <a:avLst/>
          </a:prstGeom>
        </p:spPr>
      </p:pic>
    </p:spTree>
    <p:extLst>
      <p:ext uri="{BB962C8B-B14F-4D97-AF65-F5344CB8AC3E}">
        <p14:creationId xmlns:p14="http://schemas.microsoft.com/office/powerpoint/2010/main" val="228712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A618D0-27AD-1857-50B9-FE36ACBBF17E}"/>
              </a:ext>
            </a:extLst>
          </p:cNvPr>
          <p:cNvSpPr>
            <a:spLocks noGrp="1"/>
          </p:cNvSpPr>
          <p:nvPr>
            <p:ph type="title"/>
          </p:nvPr>
        </p:nvSpPr>
        <p:spPr>
          <a:xfrm>
            <a:off x="572493" y="238539"/>
            <a:ext cx="11018520" cy="1434415"/>
          </a:xfrm>
        </p:spPr>
        <p:txBody>
          <a:bodyPr anchor="b">
            <a:normAutofit fontScale="90000"/>
          </a:bodyPr>
          <a:lstStyle/>
          <a:p>
            <a:r>
              <a:rPr lang="pl-PL" sz="4600"/>
              <a:t>Najważniejsze kryteria jakości testów GUI oraz dobre praktyki testowania</a:t>
            </a:r>
          </a:p>
        </p:txBody>
      </p:sp>
      <p:sp>
        <p:nvSpPr>
          <p:cNvPr id="3" name="Symbol zastępczy zawartości 2">
            <a:extLst>
              <a:ext uri="{FF2B5EF4-FFF2-40B4-BE49-F238E27FC236}">
                <a16:creationId xmlns:a16="http://schemas.microsoft.com/office/drawing/2014/main" id="{C90E5D79-FEEC-EC2F-E5AB-428CF8B2FE26}"/>
              </a:ext>
            </a:extLst>
          </p:cNvPr>
          <p:cNvSpPr>
            <a:spLocks noGrp="1"/>
          </p:cNvSpPr>
          <p:nvPr>
            <p:ph idx="1"/>
          </p:nvPr>
        </p:nvSpPr>
        <p:spPr>
          <a:xfrm>
            <a:off x="572493" y="2071316"/>
            <a:ext cx="6713552" cy="4119172"/>
          </a:xfrm>
        </p:spPr>
        <p:txBody>
          <a:bodyPr anchor="t">
            <a:normAutofit lnSpcReduction="10000"/>
          </a:bodyPr>
          <a:lstStyle/>
          <a:p>
            <a:r>
              <a:rPr lang="pl-PL" sz="1700" dirty="0"/>
              <a:t>Pokrycie funkcjonalne i wizualne</a:t>
            </a:r>
          </a:p>
          <a:p>
            <a:r>
              <a:rPr lang="pl-PL" sz="1700" dirty="0">
                <a:solidFill>
                  <a:srgbClr val="404040"/>
                </a:solidFill>
              </a:rPr>
              <a:t>Dokładność</a:t>
            </a:r>
            <a:r>
              <a:rPr lang="pl-PL" sz="1700" dirty="0"/>
              <a:t> i niezawodność testów</a:t>
            </a:r>
          </a:p>
          <a:p>
            <a:r>
              <a:rPr lang="pl-PL" sz="1700" dirty="0"/>
              <a:t>Powtarzalność i łatwość automatyzacji</a:t>
            </a:r>
          </a:p>
          <a:p>
            <a:r>
              <a:rPr lang="pl-PL" sz="1700" dirty="0"/>
              <a:t>Skalowalność testów</a:t>
            </a:r>
          </a:p>
          <a:p>
            <a:r>
              <a:rPr lang="pl-PL" sz="1700" dirty="0"/>
              <a:t>Odporność na zmiany w aplikacji</a:t>
            </a:r>
          </a:p>
          <a:p>
            <a:pPr marL="0" indent="0">
              <a:buNone/>
            </a:pPr>
            <a:r>
              <a:rPr lang="pl-PL" sz="1700" dirty="0"/>
              <a:t>Najlepsze praktyki podczas testowania GUI w aplikacjach desktopowych:</a:t>
            </a:r>
          </a:p>
          <a:p>
            <a:r>
              <a:rPr lang="pl-PL" sz="1700" dirty="0"/>
              <a:t>Testowanie na różnych etapach cyklu życia aplikacji</a:t>
            </a:r>
          </a:p>
          <a:p>
            <a:r>
              <a:rPr lang="pl-PL" sz="1700" dirty="0"/>
              <a:t>Stosowanie narzędzi do raportowania błędów pomoże skuteczniej rozwiązywać napotkane problemy</a:t>
            </a:r>
          </a:p>
          <a:p>
            <a:r>
              <a:rPr lang="pl-PL" sz="1700" dirty="0"/>
              <a:t>Weryfikacja wyników w celu zapewnienia dokładności i niezawodności testów</a:t>
            </a:r>
          </a:p>
          <a:p>
            <a:endParaRPr lang="pl-PL" sz="1700" dirty="0"/>
          </a:p>
          <a:p>
            <a:endParaRPr lang="pl-PL" sz="1700" dirty="0"/>
          </a:p>
        </p:txBody>
      </p:sp>
      <p:pic>
        <p:nvPicPr>
          <p:cNvPr id="2056" name="Picture 8" descr="Post image">
            <a:extLst>
              <a:ext uri="{FF2B5EF4-FFF2-40B4-BE49-F238E27FC236}">
                <a16:creationId xmlns:a16="http://schemas.microsoft.com/office/drawing/2014/main" id="{4E41CBB2-5718-D749-38CC-01D83885CF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423" r="27181"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87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596E270-6037-8458-D44E-B1D1059CD24E}"/>
              </a:ext>
            </a:extLst>
          </p:cNvPr>
          <p:cNvSpPr>
            <a:spLocks noGrp="1"/>
          </p:cNvSpPr>
          <p:nvPr>
            <p:ph type="title"/>
          </p:nvPr>
        </p:nvSpPr>
        <p:spPr/>
        <p:txBody>
          <a:bodyPr/>
          <a:lstStyle/>
          <a:p>
            <a:r>
              <a:rPr lang="pl-PL"/>
              <a:t>Najczęściej używane techniki do testowania GUI oraz występujące błędy</a:t>
            </a:r>
            <a:endParaRPr lang="pl-PL" dirty="0"/>
          </a:p>
        </p:txBody>
      </p:sp>
      <p:sp>
        <p:nvSpPr>
          <p:cNvPr id="3" name="Symbol zastępczy zawartości 2">
            <a:extLst>
              <a:ext uri="{FF2B5EF4-FFF2-40B4-BE49-F238E27FC236}">
                <a16:creationId xmlns:a16="http://schemas.microsoft.com/office/drawing/2014/main" id="{5D8B69EB-1074-20B3-648C-1633CE829CBA}"/>
              </a:ext>
            </a:extLst>
          </p:cNvPr>
          <p:cNvSpPr>
            <a:spLocks noGrp="1"/>
          </p:cNvSpPr>
          <p:nvPr>
            <p:ph idx="1"/>
          </p:nvPr>
        </p:nvSpPr>
        <p:spPr/>
        <p:txBody>
          <a:bodyPr>
            <a:normAutofit fontScale="92500" lnSpcReduction="10000"/>
          </a:bodyPr>
          <a:lstStyle/>
          <a:p>
            <a:r>
              <a:rPr lang="pl-PL" dirty="0"/>
              <a:t>Testy ręczne</a:t>
            </a:r>
          </a:p>
          <a:p>
            <a:r>
              <a:rPr lang="pl-PL" dirty="0"/>
              <a:t>Testy automatyczne</a:t>
            </a:r>
          </a:p>
          <a:p>
            <a:r>
              <a:rPr lang="pl-PL" dirty="0"/>
              <a:t>Testy wizualne</a:t>
            </a:r>
          </a:p>
          <a:p>
            <a:r>
              <a:rPr lang="pl-PL" dirty="0"/>
              <a:t>Testy </a:t>
            </a:r>
            <a:r>
              <a:rPr lang="pl-PL" dirty="0">
                <a:solidFill>
                  <a:schemeClr val="tx1"/>
                </a:solidFill>
              </a:rPr>
              <a:t>użyteczności</a:t>
            </a:r>
          </a:p>
          <a:p>
            <a:r>
              <a:rPr lang="pl-PL" dirty="0"/>
              <a:t>Testy akcesybilności</a:t>
            </a:r>
          </a:p>
          <a:p>
            <a:pPr marL="0" indent="0">
              <a:buNone/>
            </a:pPr>
            <a:r>
              <a:rPr lang="pl-PL" dirty="0"/>
              <a:t>Występujące problemy podczas testowania GUI w aplikacjach desktopowych to:</a:t>
            </a:r>
          </a:p>
          <a:p>
            <a:r>
              <a:rPr lang="pl-PL" dirty="0"/>
              <a:t>Trudności z automatyzacją testów</a:t>
            </a:r>
          </a:p>
          <a:p>
            <a:r>
              <a:rPr lang="pl-PL" dirty="0"/>
              <a:t>Ogromna ilość możliwych konfiguracji systemu operacyjnego</a:t>
            </a:r>
          </a:p>
          <a:p>
            <a:r>
              <a:rPr lang="pl-PL" dirty="0"/>
              <a:t>Zmiany w aplikacji mogą wpłynąć na stabilność testów</a:t>
            </a:r>
          </a:p>
          <a:p>
            <a:r>
              <a:rPr lang="pl-PL" dirty="0"/>
              <a:t>Konieczność zapewnienia zgodności z różnymi rodzajami sprzętu i systemów operacyjnych</a:t>
            </a:r>
          </a:p>
        </p:txBody>
      </p:sp>
    </p:spTree>
    <p:extLst>
      <p:ext uri="{BB962C8B-B14F-4D97-AF65-F5344CB8AC3E}">
        <p14:creationId xmlns:p14="http://schemas.microsoft.com/office/powerpoint/2010/main" val="424711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6521622-63A1-1A01-4CF7-663E6B49C16F}"/>
              </a:ext>
            </a:extLst>
          </p:cNvPr>
          <p:cNvSpPr>
            <a:spLocks noGrp="1"/>
          </p:cNvSpPr>
          <p:nvPr>
            <p:ph type="title"/>
          </p:nvPr>
        </p:nvSpPr>
        <p:spPr/>
        <p:txBody>
          <a:bodyPr/>
          <a:lstStyle/>
          <a:p>
            <a:r>
              <a:rPr lang="pl-PL" dirty="0"/>
              <a:t>WinAppDriver</a:t>
            </a:r>
          </a:p>
        </p:txBody>
      </p:sp>
      <p:sp>
        <p:nvSpPr>
          <p:cNvPr id="3" name="Symbol zastępczy zawartości 2">
            <a:extLst>
              <a:ext uri="{FF2B5EF4-FFF2-40B4-BE49-F238E27FC236}">
                <a16:creationId xmlns:a16="http://schemas.microsoft.com/office/drawing/2014/main" id="{A362116B-F49E-B0A4-C66C-57F200C7EEB9}"/>
              </a:ext>
            </a:extLst>
          </p:cNvPr>
          <p:cNvSpPr>
            <a:spLocks noGrp="1"/>
          </p:cNvSpPr>
          <p:nvPr>
            <p:ph idx="1"/>
          </p:nvPr>
        </p:nvSpPr>
        <p:spPr>
          <a:xfrm>
            <a:off x="490721" y="1488785"/>
            <a:ext cx="8596668" cy="4268203"/>
          </a:xfrm>
        </p:spPr>
        <p:txBody>
          <a:bodyPr>
            <a:noAutofit/>
          </a:bodyPr>
          <a:lstStyle/>
          <a:p>
            <a:pPr algn="l"/>
            <a:r>
              <a:rPr lang="pl-PL" sz="1700" b="0" i="0" dirty="0">
                <a:solidFill>
                  <a:schemeClr val="tx1"/>
                </a:solidFill>
                <a:effectLst/>
              </a:rPr>
              <a:t>WinAppDriver to narzędzie, które umożliwia automatyzację testów aplikacji desktopowych na platformie Windows. Jest to narzędzie open-</a:t>
            </a:r>
            <a:r>
              <a:rPr lang="pl-PL" sz="1700" b="0" i="0" dirty="0" err="1">
                <a:solidFill>
                  <a:schemeClr val="tx1"/>
                </a:solidFill>
                <a:effectLst/>
              </a:rPr>
              <a:t>source</a:t>
            </a:r>
            <a:r>
              <a:rPr lang="pl-PL" sz="1700" b="0" i="0" dirty="0">
                <a:solidFill>
                  <a:schemeClr val="tx1"/>
                </a:solidFill>
                <a:effectLst/>
              </a:rPr>
              <a:t>, stworzone przez Microsoft, które opiera się na protokole </a:t>
            </a:r>
            <a:r>
              <a:rPr lang="pl-PL" sz="1700" b="0" i="0" dirty="0" err="1">
                <a:solidFill>
                  <a:schemeClr val="tx1"/>
                </a:solidFill>
                <a:effectLst/>
              </a:rPr>
              <a:t>WebDriver</a:t>
            </a:r>
            <a:r>
              <a:rPr lang="pl-PL" sz="1700" b="0" i="0" dirty="0">
                <a:solidFill>
                  <a:schemeClr val="tx1"/>
                </a:solidFill>
                <a:effectLst/>
              </a:rPr>
              <a:t>, wykorzystywanym również do automatyzacji testów aplikacji internetowych.</a:t>
            </a:r>
          </a:p>
          <a:p>
            <a:pPr algn="l"/>
            <a:r>
              <a:rPr lang="pl-PL" sz="1700" b="0" i="0" dirty="0">
                <a:solidFill>
                  <a:schemeClr val="tx1"/>
                </a:solidFill>
                <a:effectLst/>
              </a:rPr>
              <a:t>WinAppDriver działa jako serwer, który pozwala na zdalną kontrolę aplikacji desktopowej z poziomu skryptów testowych. Dzięki temu narzędziu można w łatwy sposób automatyzować testy aplikacji desktopowych, co pozwala na szybsze i bardziej efektywne przeprowadzenie testów, a także redukcję kosztów związanych z ręcznym testowaniem.</a:t>
            </a:r>
          </a:p>
          <a:p>
            <a:pPr algn="l"/>
            <a:r>
              <a:rPr lang="pl-PL" sz="1700" b="0" i="0" dirty="0">
                <a:solidFill>
                  <a:schemeClr val="tx1"/>
                </a:solidFill>
                <a:effectLst/>
              </a:rPr>
              <a:t>WinAppDriver obsługuje różne języki programowania, takie jak C#, Java, Python, Ruby, JavaScript i inne. Poza tym, narzędzie to umożliwia emulację gestów interakcji użytkownika, takich jak kliknięcie, przeciągnięcie, przewijanie, a także dostarcza wiele innych funkcji, które ułatwiają i przyspieszają proces automatyzacji testów.</a:t>
            </a:r>
          </a:p>
          <a:p>
            <a:pPr algn="l"/>
            <a:r>
              <a:rPr lang="pl-PL" sz="1700" b="0" i="0" dirty="0">
                <a:solidFill>
                  <a:schemeClr val="tx1"/>
                </a:solidFill>
                <a:effectLst/>
              </a:rPr>
              <a:t>WinAppDriver jest szczególnie przydatny w przypadku testowania aplikacji desktopowych w środowisku Windows, ale może być również stosowany do automatyzacji testów aplikacji mobilnych na platformie Windows 10 Mobile.</a:t>
            </a:r>
          </a:p>
          <a:p>
            <a:endParaRPr lang="pl-PL" sz="1700" dirty="0"/>
          </a:p>
        </p:txBody>
      </p:sp>
    </p:spTree>
    <p:extLst>
      <p:ext uri="{BB962C8B-B14F-4D97-AF65-F5344CB8AC3E}">
        <p14:creationId xmlns:p14="http://schemas.microsoft.com/office/powerpoint/2010/main" val="124755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B6DB88-4E4E-0E18-C230-6CEB93CB06E3}"/>
              </a:ext>
            </a:extLst>
          </p:cNvPr>
          <p:cNvSpPr>
            <a:spLocks noGrp="1"/>
          </p:cNvSpPr>
          <p:nvPr>
            <p:ph type="title"/>
          </p:nvPr>
        </p:nvSpPr>
        <p:spPr/>
        <p:txBody>
          <a:bodyPr>
            <a:normAutofit/>
          </a:bodyPr>
          <a:lstStyle/>
          <a:p>
            <a:r>
              <a:rPr lang="pl-PL" dirty="0"/>
              <a:t>Inspect.exe</a:t>
            </a:r>
          </a:p>
        </p:txBody>
      </p:sp>
      <p:sp>
        <p:nvSpPr>
          <p:cNvPr id="3" name="Symbol zastępczy zawartości 2">
            <a:extLst>
              <a:ext uri="{FF2B5EF4-FFF2-40B4-BE49-F238E27FC236}">
                <a16:creationId xmlns:a16="http://schemas.microsoft.com/office/drawing/2014/main" id="{2F64546F-FDDC-A3EC-F86A-35422B9DC324}"/>
              </a:ext>
            </a:extLst>
          </p:cNvPr>
          <p:cNvSpPr>
            <a:spLocks noGrp="1"/>
          </p:cNvSpPr>
          <p:nvPr>
            <p:ph idx="1"/>
          </p:nvPr>
        </p:nvSpPr>
        <p:spPr>
          <a:xfrm>
            <a:off x="677334" y="2160589"/>
            <a:ext cx="5854095" cy="3880773"/>
          </a:xfrm>
        </p:spPr>
        <p:txBody>
          <a:bodyPr>
            <a:normAutofit lnSpcReduction="10000"/>
          </a:bodyPr>
          <a:lstStyle/>
          <a:p>
            <a:pPr algn="l"/>
            <a:r>
              <a:rPr lang="pl-PL" sz="1700" b="0" i="0" dirty="0">
                <a:solidFill>
                  <a:srgbClr val="404040"/>
                </a:solidFill>
                <a:effectLst/>
              </a:rPr>
              <a:t>Inspect.exe to narzędzie systemowe, które jest dostarczane z systemem operacyjnym Windows i służy do wykonywania inspekcji elementów interfejsu użytkownika na ekranie. Inspektor aplikacji to część tego narzędzia i jest używany do identyfikowania, identyfikatorów elementów interfejsu użytkownika aplikacji Windows, które mają być testowane za pomocą narzędzia WinAppDriver.</a:t>
            </a:r>
          </a:p>
          <a:p>
            <a:pPr algn="l"/>
            <a:r>
              <a:rPr lang="pl-PL" sz="1700" b="0" i="0" dirty="0">
                <a:solidFill>
                  <a:srgbClr val="404040"/>
                </a:solidFill>
                <a:effectLst/>
              </a:rPr>
              <a:t>Inspektor aplikacji Windows pozwala na wskazanie elementu interfejsu użytkownika na ekranie, a następnie wyświetla szczegółowe informacje na temat wybranego elementu, w tym jego nazwę, typ, wartość, identyfikator i lokalizację. Można również uzyskać dostęp do dodatkowych właściwości elementu, takich jak stylizacja, atrybuty i zdarzenia.</a:t>
            </a:r>
          </a:p>
          <a:p>
            <a:endParaRPr lang="pl-PL" dirty="0"/>
          </a:p>
        </p:txBody>
      </p:sp>
      <p:pic>
        <p:nvPicPr>
          <p:cNvPr id="5" name="Obraz 4" descr="Obraz zawierający tekst&#10;&#10;Opis wygenerowany automatycznie">
            <a:extLst>
              <a:ext uri="{FF2B5EF4-FFF2-40B4-BE49-F238E27FC236}">
                <a16:creationId xmlns:a16="http://schemas.microsoft.com/office/drawing/2014/main" id="{EEDAD5B2-694C-FB75-56A0-7D3AC3401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208" y="1999595"/>
            <a:ext cx="4286848" cy="3810532"/>
          </a:xfrm>
          <a:prstGeom prst="rect">
            <a:avLst/>
          </a:prstGeom>
        </p:spPr>
      </p:pic>
    </p:spTree>
    <p:extLst>
      <p:ext uri="{BB962C8B-B14F-4D97-AF65-F5344CB8AC3E}">
        <p14:creationId xmlns:p14="http://schemas.microsoft.com/office/powerpoint/2010/main" val="387781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46DB5F1-379B-F699-067A-87D679B3EE05}"/>
              </a:ext>
            </a:extLst>
          </p:cNvPr>
          <p:cNvSpPr>
            <a:spLocks noGrp="1"/>
          </p:cNvSpPr>
          <p:nvPr>
            <p:ph type="title"/>
          </p:nvPr>
        </p:nvSpPr>
        <p:spPr>
          <a:xfrm>
            <a:off x="1703844" y="477521"/>
            <a:ext cx="8596668" cy="1320800"/>
          </a:xfrm>
        </p:spPr>
        <p:txBody>
          <a:bodyPr/>
          <a:lstStyle/>
          <a:p>
            <a:pPr algn="ctr"/>
            <a:r>
              <a:rPr lang="pl-PL" dirty="0"/>
              <a:t>Pora na test przy pomocy aplikacji </a:t>
            </a:r>
            <a:r>
              <a:rPr lang="pl-PL" dirty="0" err="1"/>
              <a:t>WinAppDriver</a:t>
            </a:r>
            <a:endParaRPr lang="pl-PL" dirty="0"/>
          </a:p>
        </p:txBody>
      </p:sp>
      <p:pic>
        <p:nvPicPr>
          <p:cNvPr id="5" name="Symbol zastępczy zawartości 4" descr="Obraz zawierający zrzut ekranu, tekst, Oprogramowanie multimedialne, oprogramowanie&#10;&#10;Opis wygenerowany automatycznie">
            <a:extLst>
              <a:ext uri="{FF2B5EF4-FFF2-40B4-BE49-F238E27FC236}">
                <a16:creationId xmlns:a16="http://schemas.microsoft.com/office/drawing/2014/main" id="{B54EAD3B-D8DE-3E50-471C-5A9B575E7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088" y="1798321"/>
            <a:ext cx="8406180" cy="4484052"/>
          </a:xfrm>
        </p:spPr>
      </p:pic>
    </p:spTree>
    <p:extLst>
      <p:ext uri="{BB962C8B-B14F-4D97-AF65-F5344CB8AC3E}">
        <p14:creationId xmlns:p14="http://schemas.microsoft.com/office/powerpoint/2010/main" val="495328201"/>
      </p:ext>
    </p:extLst>
  </p:cSld>
  <p:clrMapOvr>
    <a:masterClrMapping/>
  </p:clrMapOvr>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TM02900688[[fn=Faseta]]</Template>
  <TotalTime>486</TotalTime>
  <Words>710</Words>
  <Application>Microsoft Office PowerPoint</Application>
  <PresentationFormat>Panoramiczny</PresentationFormat>
  <Paragraphs>55</Paragraphs>
  <Slides>12</Slides>
  <Notes>0</Notes>
  <HiddenSlides>0</HiddenSlides>
  <MMClips>0</MMClips>
  <ScaleCrop>false</ScaleCrop>
  <HeadingPairs>
    <vt:vector size="4" baseType="variant">
      <vt:variant>
        <vt:lpstr>Motyw</vt:lpstr>
      </vt:variant>
      <vt:variant>
        <vt:i4>1</vt:i4>
      </vt:variant>
      <vt:variant>
        <vt:lpstr>Tytuły slajdów</vt:lpstr>
      </vt:variant>
      <vt:variant>
        <vt:i4>12</vt:i4>
      </vt:variant>
    </vt:vector>
  </HeadingPairs>
  <TitlesOfParts>
    <vt:vector size="13" baseType="lpstr">
      <vt:lpstr>Faseta</vt:lpstr>
      <vt:lpstr>Desktop Gui Testing</vt:lpstr>
      <vt:lpstr>Co to są aplikacje desktopowe?</vt:lpstr>
      <vt:lpstr>Różne rodzaje testowania</vt:lpstr>
      <vt:lpstr>Narzędzia i frameworki do testowania interfejsu aplikacji desktopowych</vt:lpstr>
      <vt:lpstr>Najważniejsze kryteria jakości testów GUI oraz dobre praktyki testowania</vt:lpstr>
      <vt:lpstr>Najczęściej używane techniki do testowania GUI oraz występujące błędy</vt:lpstr>
      <vt:lpstr>WinAppDriver</vt:lpstr>
      <vt:lpstr>Inspect.exe</vt:lpstr>
      <vt:lpstr>Pora na test przy pomocy aplikacji WinAppDriver</vt:lpstr>
      <vt:lpstr>Wymagania dotyczące testu:</vt:lpstr>
      <vt:lpstr>Analiza kodu</vt:lpstr>
      <vt:lpstr>Dziękujemy za uwagę Prace wykonali: Dominik Barszcz Kamil Grzegorczyk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Gui Testing</dc:title>
  <dc:creator>dominik.barszcz98@wp.pl</dc:creator>
  <cp:lastModifiedBy>dominik.barszcz98@wp.pl</cp:lastModifiedBy>
  <cp:revision>12</cp:revision>
  <dcterms:created xsi:type="dcterms:W3CDTF">2023-03-16T16:37:22Z</dcterms:created>
  <dcterms:modified xsi:type="dcterms:W3CDTF">2023-09-07T14:11:47Z</dcterms:modified>
</cp:coreProperties>
</file>