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2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4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9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4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2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6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0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9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381-7FD0-B267-BBA5-C6081E79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329" y="1972235"/>
            <a:ext cx="6517341" cy="2913530"/>
          </a:xfrm>
          <a:solidFill>
            <a:srgbClr val="92D050"/>
          </a:solidFill>
        </p:spPr>
        <p:txBody>
          <a:bodyPr/>
          <a:lstStyle/>
          <a:p>
            <a:pPr marL="666115" marR="593090" algn="ctr">
              <a:spcBef>
                <a:spcPts val="1340"/>
              </a:spcBef>
              <a:spcAft>
                <a:spcPts val="0"/>
              </a:spcAft>
            </a:pP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Capstone</a:t>
            </a:r>
            <a:r>
              <a:rPr lang="en-US" sz="2400" b="1" spc="3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en-US" sz="2400" b="1" spc="3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spc="-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br>
              <a:rPr lang="en-US" sz="2400" b="1" spc="-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sz="24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16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65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haring</a:t>
            </a:r>
            <a:r>
              <a:rPr lang="en-US" sz="1800" b="1" spc="-1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6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emand</a:t>
            </a:r>
            <a:r>
              <a:rPr lang="en-US" sz="1800" b="1" spc="-1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spc="-1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rediction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C965-E420-B5FD-931D-25DDE05B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376" y="3808010"/>
            <a:ext cx="6400800" cy="77295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Submitted -By</a:t>
            </a:r>
          </a:p>
          <a:p>
            <a:r>
              <a:rPr lang="en-US" sz="2400" b="1" spc="-25" dirty="0">
                <a:latin typeface="Calibri" panose="020F0502020204030204" pitchFamily="34" charset="0"/>
                <a:cs typeface="Arial" panose="020B0604020202020204" pitchFamily="34" charset="0"/>
              </a:rPr>
              <a:t>Vibha Kumari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9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47E-5A34-89C7-401B-4D689965AA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linear regression with L2 regularization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B23E1-E6B1-57B8-2AE5-C905B4A70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0389" y="2690336"/>
            <a:ext cx="310662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 63.970414183155796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RMSE : 7.99815067269652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R2 : 0.5950378509066457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Adjusted R2 : 0.5899805067690322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B25-1923-269C-F8E5-9F1EA63947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linear regression with elastic net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3A529-17BA-5365-B44B-E14E04206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37966" y="2763391"/>
            <a:ext cx="34817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 64.21904581736311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RMSE : 8.013678669460306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MAE : 6.120582120893882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: 0.582967967163351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Adjusted R2 : 0.5777598890474447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485B-EA0E-E6FD-1BFF-C3325415DF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Random Forest Regressor with Grid SearchCV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18220-3FEC-2202-EDFE-BCCD76EAA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9872" y="2764007"/>
            <a:ext cx="3787587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MSE= 6.256727094752333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RMSE= 2.501345057114738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R2_Score_train= 0.9593694427249925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MSE= 24.438900966231504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RMSE= 4.943571681105828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R2_Score_test= 0.8452905146365189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65A6DD7-1901-E7AB-232F-DD50801C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44" y="2617975"/>
            <a:ext cx="5474254" cy="26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0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A65D-8223-C734-06FF-4087FC2564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Gradient Boosting Regressor with Grid SearchCV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BD0CBB-9D79-10C1-C5E0-47948E96D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463"/>
            <a:ext cx="8731624" cy="36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6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5F32-FE78-74FC-734A-1A6657F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comparing the model with r2 value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9AA5BA-B746-3414-9CDC-01DDF4A85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61482"/>
              </p:ext>
            </p:extLst>
          </p:nvPr>
        </p:nvGraphicFramePr>
        <p:xfrm>
          <a:off x="2611148" y="2653553"/>
          <a:ext cx="6969703" cy="24333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601639">
                  <a:extLst>
                    <a:ext uri="{9D8B030D-6E8A-4147-A177-3AD203B41FA5}">
                      <a16:colId xmlns:a16="http://schemas.microsoft.com/office/drawing/2014/main" val="2198926062"/>
                    </a:ext>
                  </a:extLst>
                </a:gridCol>
                <a:gridCol w="1342016">
                  <a:extLst>
                    <a:ext uri="{9D8B030D-6E8A-4147-A177-3AD203B41FA5}">
                      <a16:colId xmlns:a16="http://schemas.microsoft.com/office/drawing/2014/main" val="1543551316"/>
                    </a:ext>
                  </a:extLst>
                </a:gridCol>
                <a:gridCol w="1342016">
                  <a:extLst>
                    <a:ext uri="{9D8B030D-6E8A-4147-A177-3AD203B41FA5}">
                      <a16:colId xmlns:a16="http://schemas.microsoft.com/office/drawing/2014/main" val="131682502"/>
                    </a:ext>
                  </a:extLst>
                </a:gridCol>
                <a:gridCol w="1342016">
                  <a:extLst>
                    <a:ext uri="{9D8B030D-6E8A-4147-A177-3AD203B41FA5}">
                      <a16:colId xmlns:a16="http://schemas.microsoft.com/office/drawing/2014/main" val="1862906226"/>
                    </a:ext>
                  </a:extLst>
                </a:gridCol>
                <a:gridCol w="1342016">
                  <a:extLst>
                    <a:ext uri="{9D8B030D-6E8A-4147-A177-3AD203B41FA5}">
                      <a16:colId xmlns:a16="http://schemas.microsoft.com/office/drawing/2014/main" val="2511638513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Ridge</a:t>
                      </a:r>
                    </a:p>
                    <a:p>
                      <a:pPr algn="r" fontAlgn="ctr"/>
                      <a:r>
                        <a:rPr lang="en-IN" b="1" dirty="0">
                          <a:effectLst/>
                        </a:rPr>
                        <a:t>model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Elastic-net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random -forest</a:t>
                      </a:r>
                    </a:p>
                    <a:p>
                      <a:pPr algn="r" fontAlgn="ctr"/>
                      <a:r>
                        <a:rPr lang="en-IN" b="1" dirty="0">
                          <a:effectLst/>
                        </a:rPr>
                        <a:t>           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gradient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56458"/>
                  </a:ext>
                </a:extLst>
              </a:tr>
              <a:tr h="875308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9293"/>
                  </a:ext>
                </a:extLst>
              </a:tr>
              <a:tr h="64361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r2_value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0.595038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0.57776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0.845291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0.854841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1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FD3-EEF5-01C8-C718-DAAA51AF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93631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2553-A62F-91FF-ACC3-E49395F113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● Hour of the day holds most importance among all the features for prediction of</a:t>
            </a:r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pPr marL="0" indent="0">
              <a:buNone/>
            </a:pPr>
            <a:r>
              <a:rPr lang="en-US" b="1" dirty="0"/>
              <a:t>● It is observed that highest number bike rentals counts in Summer</a:t>
            </a:r>
          </a:p>
          <a:p>
            <a:pPr marL="0" indent="0">
              <a:buNone/>
            </a:pPr>
            <a:r>
              <a:rPr lang="en-US" b="1" dirty="0"/>
              <a:t>Seasons and the lowest in Winter season.</a:t>
            </a:r>
          </a:p>
          <a:p>
            <a:pPr marL="0" indent="0">
              <a:buNone/>
            </a:pPr>
            <a:r>
              <a:rPr lang="en-US" b="1" dirty="0"/>
              <a:t>● We observed that the highest number of bike rentals on a clear day and the lowest on</a:t>
            </a:r>
          </a:p>
          <a:p>
            <a:pPr marL="0" indent="0">
              <a:buNone/>
            </a:pPr>
            <a:r>
              <a:rPr lang="en-US" b="1" dirty="0"/>
              <a:t>a snowy or rainy day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● Peoples dont use rented bikes in no functioning day</a:t>
            </a:r>
          </a:p>
          <a:p>
            <a:pPr marL="0" indent="0">
              <a:buNone/>
            </a:pPr>
            <a:r>
              <a:rPr lang="en-US" b="1" dirty="0"/>
              <a:t>● for all the above experiments we can conclude that by  gradient boosting  we got the best result.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3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389A-59F2-F9E2-306D-553239D03D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 statement: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4792-539D-6F95-AF7A-F0A17905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46685" lvl="0" indent="-342900">
              <a:lnSpc>
                <a:spcPct val="102000"/>
              </a:lnSpc>
              <a:spcBef>
                <a:spcPts val="655"/>
              </a:spcBef>
              <a:spcAft>
                <a:spcPts val="0"/>
              </a:spcAft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Currently Rental bikes are introduced in many urban cities for 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comfort.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 rental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time as it lessens the waiting time.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 marL="342900" lvl="0" indent="-342900">
              <a:lnSpc>
                <a:spcPts val="2880"/>
              </a:lnSpc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Eventually,</a:t>
            </a:r>
            <a:r>
              <a:rPr lang="en-US" sz="1800" b="1" spc="-5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bikes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1800" b="1" spc="-1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spc="-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US" sz="1800" b="1" spc="-5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concern.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14985" lvl="0" indent="-34290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en-US" sz="1800" b="1" spc="-7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knowing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right time is crucial for bike rental companies in the city of Seoul.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 marL="342900" marR="381000" lvl="0" indent="-342900">
              <a:lnSpc>
                <a:spcPct val="101000"/>
              </a:lnSpc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n-US" sz="1800" b="1" spc="-8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 demand across different hours and also various other inputs which are related to the weather conditions of the city.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3AD54-9E34-2F32-E0E4-8E879B28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5106" tIns="11743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EB59-94CB-DF26-6905-D3F22A70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57656"/>
          </a:xfrm>
          <a:solidFill>
            <a:srgbClr val="92D050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752ECDE9-7E32-45B5-EB86-A8FB8FD9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0859" y="2519081"/>
            <a:ext cx="8310282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4D0-820B-88A1-A0F9-D18332B0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55" y="982132"/>
            <a:ext cx="9601196" cy="1303867"/>
          </a:xfrm>
          <a:solidFill>
            <a:srgbClr val="92D050"/>
          </a:solidFill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n-US" sz="1800" b="1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Flowchart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4AC9-0ECA-112F-D59D-17E6429566B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lvl="0" indent="-342900">
              <a:spcBef>
                <a:spcPts val="930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Initial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preparations.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30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2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EDA.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30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Clean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up.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30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Engineering.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358765" lvl="0" indent="-342900">
              <a:lnSpc>
                <a:spcPct val="103000"/>
              </a:lnSpc>
              <a:spcBef>
                <a:spcPts val="135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</a:t>
            </a:r>
            <a:r>
              <a:rPr lang="en-US" sz="1800" b="1" spc="-10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processing</a:t>
            </a:r>
            <a:r>
              <a:rPr lang="en-US" sz="1800" b="1" spc="-10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20"/>
              </a:spcBef>
              <a:spcAft>
                <a:spcPts val="0"/>
              </a:spcAft>
              <a:buClr>
                <a:srgbClr val="134F5C"/>
              </a:buClr>
              <a:buSzPts val="2600"/>
              <a:buFont typeface="Arial" panose="020B0604020202020204" pitchFamily="34" charset="0"/>
              <a:buAutoNum type="arabicPeriod"/>
              <a:tabLst>
                <a:tab pos="814070" algn="l"/>
              </a:tabLst>
            </a:pPr>
            <a:r>
              <a:rPr lang="en-US" sz="1800" b="1" spc="-2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implementation.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 Model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4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A2A3BD-600A-E662-BB3B-22D51A9B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5614"/>
            <a:ext cx="9601196" cy="1070786"/>
          </a:xfrm>
          <a:solidFill>
            <a:srgbClr val="92D050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EDA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9FFB66A-BA07-0FF0-5399-825C6514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41" y="1890990"/>
            <a:ext cx="4210695" cy="3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75618E92-994F-CC1B-F01C-76F24050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6" y="1824814"/>
            <a:ext cx="2921007" cy="29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D3DECF4-B2FE-C8FC-BA9E-18965D7D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2" y="1890990"/>
            <a:ext cx="3020145" cy="3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DC51ED4-AC2A-1E56-1699-CACEF2E0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933" y="4956937"/>
            <a:ext cx="81357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From the above bar plot we can clearly say that from the month 5 to 10 the demand of the rented bike is high as compare to other months.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Helvetica Neue"/>
              </a:rPr>
              <a:t>In weekdays count of rented bike are more in comparison to weekend.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FD47A-9E0C-A980-C9C7-0F0EABAF0264}"/>
              </a:ext>
            </a:extLst>
          </p:cNvPr>
          <p:cNvSpPr txBox="1"/>
          <p:nvPr/>
        </p:nvSpPr>
        <p:spPr>
          <a:xfrm>
            <a:off x="1030942" y="5538625"/>
            <a:ext cx="9959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 it clearly shows that, In summer season the use of rented bike is high In winter season the use of rented bike is very low because of snowfall.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77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32B34AA7-0366-A2CA-4733-1B303609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0" y="1102659"/>
            <a:ext cx="5118847" cy="3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>
            <a:extLst>
              <a:ext uri="{FF2B5EF4-FFF2-40B4-BE49-F238E27FC236}">
                <a16:creationId xmlns:a16="http://schemas.microsoft.com/office/drawing/2014/main" id="{AFCAD161-AD81-895E-4259-CC9DBDB2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2659"/>
            <a:ext cx="5031355" cy="3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ED460-6550-2519-0DA0-90870A028323}"/>
              </a:ext>
            </a:extLst>
          </p:cNvPr>
          <p:cNvSpPr txBox="1"/>
          <p:nvPr/>
        </p:nvSpPr>
        <p:spPr>
          <a:xfrm>
            <a:off x="773014" y="4679577"/>
            <a:ext cx="10955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the demand of the bike higher because of the office. Peak Time are 7 am to 9 am and 5 pm to 7 pm The orange color represent the weekend days, and it show that the demand of rented bikes are very low specially in the morning hour but when the evening start from 4 pm to 8 pm the demand slightly increases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8C906-AC62-146C-67CA-8DC32E81AFC3}"/>
              </a:ext>
            </a:extLst>
          </p:cNvPr>
          <p:cNvSpPr txBox="1"/>
          <p:nvPr/>
        </p:nvSpPr>
        <p:spPr>
          <a:xfrm>
            <a:off x="773014" y="5490447"/>
            <a:ext cx="10058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clearly shows that, Peoples don't use rented bikes in no functioning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day 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77944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C7FB-1F78-13BC-4FB1-55DF7DF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Cleaning  D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52E4-D0B2-A29C-C163-D0A928CB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157480" lvl="0" indent="-342900">
              <a:lnSpc>
                <a:spcPct val="102000"/>
              </a:lnSpc>
              <a:spcBef>
                <a:spcPts val="1645"/>
              </a:spcBef>
              <a:spcAft>
                <a:spcPts val="0"/>
              </a:spcAft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 Null values: In this project the first step in Data cleaning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is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the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null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values.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Null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can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affect the accuracy and quality of our ML models, therefore it is a good practice to handle null values. In our case, fortunately there are no null values in our dataset, so we are good to go.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 marL="342900" lvl="0" indent="-342900">
              <a:lnSpc>
                <a:spcPts val="2950"/>
              </a:lnSpc>
              <a:buFont typeface="MS PGothic" panose="020B0600070205080204" pitchFamily="34" charset="-128"/>
              <a:buChar char="❖"/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duplicate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values: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Duplicate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can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have</a:t>
            </a:r>
            <a:r>
              <a:rPr lang="en-IN" sz="1800" spc="-20" dirty="0"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adverse effects on our ML models, therefore we have to try and remove it. Luckily we don’t have any duplicate values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next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cleaning.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Removing Outliers: First of all we find the variables that may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contain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outliers,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detect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I’ve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box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plot offered by seaborn library. try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outliers from them using the IQR method.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b="1" dirty="0">
              <a:solidFill>
                <a:srgbClr val="134F5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50D53-B581-1028-4DB6-85385A60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9353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2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8758-2EDA-5716-B5AA-32186E4B7D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 Engineering: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FC88-974B-7542-41E9-453DF8A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Checking correlation for feature removal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Here we can see that the column Dew point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temperature has high correlation with the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Temperature column. 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134F5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 also don’t think that the dew point 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temperature would add any value to the ML model,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therefore keeping these things in mind,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I’ve dropped the Dew point temperature column.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E5B8FE-2DF7-80A1-AFC0-9B6DB7AE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9561" tIns="28566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4BBA9-E50D-D12E-DB34-87A92448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732"/>
            <a:ext cx="10230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❖"/>
              <a:tabLst>
                <a:tab pos="66357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35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C224428-DB95-AF46-FFAD-BE507F3B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35" y="2499783"/>
            <a:ext cx="3398808" cy="29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0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343D-2F23-710F-CBD8-3D9D0803DA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0DF93-151C-C4DC-9E62-61BE63EB7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3647" y="2661041"/>
            <a:ext cx="861508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MSE : 63.9737098153107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RMSE : 7.998356694678645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MAE : 6.097329463925885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R2 : 0.584561154517067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Adjusted R2 : 0.5793729728204717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5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766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Calibri</vt:lpstr>
      <vt:lpstr>Courier New</vt:lpstr>
      <vt:lpstr>Garamond</vt:lpstr>
      <vt:lpstr>Helvetica Neue</vt:lpstr>
      <vt:lpstr>Times New Roman</vt:lpstr>
      <vt:lpstr>Wingdings</vt:lpstr>
      <vt:lpstr>Organic</vt:lpstr>
      <vt:lpstr>   Capstone Project 2 Supervised ML – regression  Bike Sharing Demand Prediction   </vt:lpstr>
      <vt:lpstr>Problem statement: </vt:lpstr>
      <vt:lpstr>DATASET</vt:lpstr>
      <vt:lpstr>Project Flowchart</vt:lpstr>
      <vt:lpstr>EDA</vt:lpstr>
      <vt:lpstr>PowerPoint Presentation</vt:lpstr>
      <vt:lpstr>Cleaning  Data: </vt:lpstr>
      <vt:lpstr>Feature Engineering:  </vt:lpstr>
      <vt:lpstr>LINEAR REGRESSION</vt:lpstr>
      <vt:lpstr>linear regression with L2 regularization</vt:lpstr>
      <vt:lpstr>linear regression with elastic net</vt:lpstr>
      <vt:lpstr>Random Forest Regressor with Grid SearchCV</vt:lpstr>
      <vt:lpstr>Gradient Boosting Regressor with Grid SearchCV</vt:lpstr>
      <vt:lpstr>comparing the model with r2 value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Capstone Project 2 Supervised ML – regression  Bike sharing demand prediction   </dc:title>
  <dc:creator>mary abha</dc:creator>
  <cp:lastModifiedBy>mary abha</cp:lastModifiedBy>
  <cp:revision>7</cp:revision>
  <dcterms:created xsi:type="dcterms:W3CDTF">2023-03-10T10:40:27Z</dcterms:created>
  <dcterms:modified xsi:type="dcterms:W3CDTF">2023-03-22T08:52:46Z</dcterms:modified>
</cp:coreProperties>
</file>