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74"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67F319BA-4FC0-459B-9851-09240F93584B}"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82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F319BA-4FC0-459B-9851-09240F93584B}" type="slidenum">
              <a:rPr lang="en-IN" smtClean="0"/>
              <a:t>‹#›</a:t>
            </a:fld>
            <a:endParaRPr lang="en-IN" dirty="0"/>
          </a:p>
        </p:txBody>
      </p:sp>
    </p:spTree>
    <p:extLst>
      <p:ext uri="{BB962C8B-B14F-4D97-AF65-F5344CB8AC3E}">
        <p14:creationId xmlns:p14="http://schemas.microsoft.com/office/powerpoint/2010/main" val="121573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021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15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spTree>
    <p:extLst>
      <p:ext uri="{BB962C8B-B14F-4D97-AF65-F5344CB8AC3E}">
        <p14:creationId xmlns:p14="http://schemas.microsoft.com/office/powerpoint/2010/main" val="345989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792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588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4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3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spTree>
    <p:extLst>
      <p:ext uri="{BB962C8B-B14F-4D97-AF65-F5344CB8AC3E}">
        <p14:creationId xmlns:p14="http://schemas.microsoft.com/office/powerpoint/2010/main" val="147838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F319BA-4FC0-459B-9851-09240F93584B}"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72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F319BA-4FC0-459B-9851-09240F93584B}" type="slidenum">
              <a:rPr lang="en-IN" smtClean="0"/>
              <a:t>‹#›</a:t>
            </a:fld>
            <a:endParaRPr lang="en-IN" dirty="0"/>
          </a:p>
        </p:txBody>
      </p:sp>
    </p:spTree>
    <p:extLst>
      <p:ext uri="{BB962C8B-B14F-4D97-AF65-F5344CB8AC3E}">
        <p14:creationId xmlns:p14="http://schemas.microsoft.com/office/powerpoint/2010/main" val="239047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F319BA-4FC0-459B-9851-09240F93584B}"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F319BA-4FC0-459B-9851-09240F93584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01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F319BA-4FC0-459B-9851-09240F93584B}" type="slidenum">
              <a:rPr lang="en-IN" smtClean="0"/>
              <a:t>‹#›</a:t>
            </a:fld>
            <a:endParaRPr lang="en-IN" dirty="0"/>
          </a:p>
        </p:txBody>
      </p:sp>
    </p:spTree>
    <p:extLst>
      <p:ext uri="{BB962C8B-B14F-4D97-AF65-F5344CB8AC3E}">
        <p14:creationId xmlns:p14="http://schemas.microsoft.com/office/powerpoint/2010/main" val="62722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F319BA-4FC0-459B-9851-09240F93584B}"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1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08792-B92F-40CF-81C5-ABF67EB69AAA}" type="datetimeFigureOut">
              <a:rPr lang="en-IN" smtClean="0"/>
              <a:t>23-03-2023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F319BA-4FC0-459B-9851-09240F93584B}" type="slidenum">
              <a:rPr lang="en-IN" smtClean="0"/>
              <a:t>‹#›</a:t>
            </a:fld>
            <a:endParaRPr lang="en-IN" dirty="0"/>
          </a:p>
        </p:txBody>
      </p:sp>
    </p:spTree>
    <p:extLst>
      <p:ext uri="{BB962C8B-B14F-4D97-AF65-F5344CB8AC3E}">
        <p14:creationId xmlns:p14="http://schemas.microsoft.com/office/powerpoint/2010/main" val="264362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A08792-B92F-40CF-81C5-ABF67EB69AAA}" type="datetimeFigureOut">
              <a:rPr lang="en-IN" smtClean="0"/>
              <a:t>23-03-2023</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F319BA-4FC0-459B-9851-09240F93584B}" type="slidenum">
              <a:rPr lang="en-IN" smtClean="0"/>
              <a:t>‹#›</a:t>
            </a:fld>
            <a:endParaRPr lang="en-IN" dirty="0"/>
          </a:p>
        </p:txBody>
      </p:sp>
    </p:spTree>
    <p:extLst>
      <p:ext uri="{BB962C8B-B14F-4D97-AF65-F5344CB8AC3E}">
        <p14:creationId xmlns:p14="http://schemas.microsoft.com/office/powerpoint/2010/main" val="545108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F4EF-4F79-0536-9971-39A05EC9D415}"/>
              </a:ext>
            </a:extLst>
          </p:cNvPr>
          <p:cNvSpPr>
            <a:spLocks noGrp="1"/>
          </p:cNvSpPr>
          <p:nvPr>
            <p:ph type="ctrTitle"/>
          </p:nvPr>
        </p:nvSpPr>
        <p:spPr>
          <a:solidFill>
            <a:srgbClr val="92D050"/>
          </a:solidFill>
        </p:spPr>
        <p:txBody>
          <a:bodyPr/>
          <a:lstStyle/>
          <a:p>
            <a:r>
              <a:rPr lang="en-IN" sz="3600" b="1" dirty="0"/>
              <a:t>Capstone Project 3</a:t>
            </a:r>
            <a:br>
              <a:rPr lang="en-IN" sz="3600" b="1" dirty="0"/>
            </a:br>
            <a:r>
              <a:rPr lang="en-IN" sz="3600" b="1" dirty="0"/>
              <a:t>Cardiovascular disease prediction </a:t>
            </a:r>
          </a:p>
        </p:txBody>
      </p:sp>
      <p:sp>
        <p:nvSpPr>
          <p:cNvPr id="3" name="Subtitle 2">
            <a:extLst>
              <a:ext uri="{FF2B5EF4-FFF2-40B4-BE49-F238E27FC236}">
                <a16:creationId xmlns:a16="http://schemas.microsoft.com/office/drawing/2014/main" id="{DE021806-CC31-2623-8DEF-AE8F984D5DA8}"/>
              </a:ext>
            </a:extLst>
          </p:cNvPr>
          <p:cNvSpPr>
            <a:spLocks noGrp="1"/>
          </p:cNvSpPr>
          <p:nvPr>
            <p:ph type="subTitle" idx="1"/>
          </p:nvPr>
        </p:nvSpPr>
        <p:spPr>
          <a:solidFill>
            <a:srgbClr val="92D050"/>
          </a:solidFill>
        </p:spPr>
        <p:txBody>
          <a:bodyPr/>
          <a:lstStyle/>
          <a:p>
            <a:r>
              <a:rPr lang="en-IN" b="1" dirty="0"/>
              <a:t>Submitted by :</a:t>
            </a:r>
          </a:p>
          <a:p>
            <a:r>
              <a:rPr lang="en-IN" b="1" dirty="0"/>
              <a:t>Vibha  Kumari</a:t>
            </a:r>
          </a:p>
        </p:txBody>
      </p:sp>
    </p:spTree>
    <p:extLst>
      <p:ext uri="{BB962C8B-B14F-4D97-AF65-F5344CB8AC3E}">
        <p14:creationId xmlns:p14="http://schemas.microsoft.com/office/powerpoint/2010/main" val="3430463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89EADDD2-C867-99E4-AEC0-5C03EB34C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628" y="945246"/>
            <a:ext cx="4140783" cy="30311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E08C81BE-4B1A-4A16-F729-369F7F5F6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148" y="945245"/>
            <a:ext cx="4687984" cy="28288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575A03-D01E-507B-C6E8-C29E2D990C04}"/>
              </a:ext>
            </a:extLst>
          </p:cNvPr>
          <p:cNvSpPr txBox="1"/>
          <p:nvPr/>
        </p:nvSpPr>
        <p:spPr>
          <a:xfrm>
            <a:off x="1165412" y="4254224"/>
            <a:ext cx="9816353" cy="646331"/>
          </a:xfrm>
          <a:prstGeom prst="rect">
            <a:avLst/>
          </a:prstGeom>
          <a:noFill/>
        </p:spPr>
        <p:txBody>
          <a:bodyPr wrap="square">
            <a:spAutoFit/>
          </a:bodyPr>
          <a:lstStyle/>
          <a:p>
            <a:r>
              <a:rPr lang="en-US" b="0" i="0" dirty="0">
                <a:solidFill>
                  <a:srgbClr val="000000"/>
                </a:solidFill>
                <a:effectLst/>
                <a:latin typeface="Helvetica Neue"/>
              </a:rPr>
              <a:t>Almost half the patients are smokers. </a:t>
            </a:r>
          </a:p>
          <a:p>
            <a:r>
              <a:rPr lang="en-US" b="0" i="0" dirty="0">
                <a:solidFill>
                  <a:srgbClr val="000000"/>
                </a:solidFill>
                <a:effectLst/>
                <a:latin typeface="Helvetica Neue"/>
              </a:rPr>
              <a:t>100 patients under the study are undertaking blood pressure medication. </a:t>
            </a:r>
            <a:endParaRPr lang="en-IN" dirty="0"/>
          </a:p>
        </p:txBody>
      </p:sp>
    </p:spTree>
    <p:extLst>
      <p:ext uri="{BB962C8B-B14F-4D97-AF65-F5344CB8AC3E}">
        <p14:creationId xmlns:p14="http://schemas.microsoft.com/office/powerpoint/2010/main" val="45943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7027ACA8-E084-6700-B86E-3F051A86B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43" y="714595"/>
            <a:ext cx="4392145" cy="25440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ABAE860E-66AB-AA0E-0023-22D5A3A80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389" y="714596"/>
            <a:ext cx="4129692" cy="254401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9A4389E8-3A72-1198-EE1D-0AD3C4123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43" y="3505200"/>
            <a:ext cx="4293533" cy="25440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8EDCF3-D81A-5AD3-6C78-B3B345B9F9A3}"/>
              </a:ext>
            </a:extLst>
          </p:cNvPr>
          <p:cNvSpPr txBox="1"/>
          <p:nvPr/>
        </p:nvSpPr>
        <p:spPr>
          <a:xfrm>
            <a:off x="5468470" y="3281082"/>
            <a:ext cx="5961530" cy="1200329"/>
          </a:xfrm>
          <a:prstGeom prst="rect">
            <a:avLst/>
          </a:prstGeom>
          <a:solidFill>
            <a:schemeClr val="bg1">
              <a:lumMod val="65000"/>
            </a:schemeClr>
          </a:solidFill>
        </p:spPr>
        <p:txBody>
          <a:bodyPr wrap="square">
            <a:spAutoFit/>
          </a:bodyPr>
          <a:lstStyle/>
          <a:p>
            <a:endParaRPr lang="en-IN" b="1" dirty="0"/>
          </a:p>
          <a:p>
            <a:r>
              <a:rPr lang="en-IN" b="1" dirty="0"/>
              <a:t>22 patients under the study have experienced a stroke.</a:t>
            </a:r>
          </a:p>
          <a:p>
            <a:r>
              <a:rPr lang="en-IN" b="1" dirty="0"/>
              <a:t>1069 patients have hypertension.</a:t>
            </a:r>
          </a:p>
          <a:p>
            <a:r>
              <a:rPr lang="en-IN" b="1" dirty="0"/>
              <a:t>87 patients have diabetes.</a:t>
            </a:r>
          </a:p>
        </p:txBody>
      </p:sp>
    </p:spTree>
    <p:extLst>
      <p:ext uri="{BB962C8B-B14F-4D97-AF65-F5344CB8AC3E}">
        <p14:creationId xmlns:p14="http://schemas.microsoft.com/office/powerpoint/2010/main" val="191192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91A1-A834-B81E-0EBC-258A7413A91A}"/>
              </a:ext>
            </a:extLst>
          </p:cNvPr>
          <p:cNvSpPr>
            <a:spLocks noGrp="1"/>
          </p:cNvSpPr>
          <p:nvPr>
            <p:ph type="title"/>
          </p:nvPr>
        </p:nvSpPr>
        <p:spPr>
          <a:xfrm>
            <a:off x="1295402" y="701459"/>
            <a:ext cx="9601196" cy="1303867"/>
          </a:xfrm>
          <a:solidFill>
            <a:srgbClr val="92D050"/>
          </a:solidFill>
        </p:spPr>
        <p:txBody>
          <a:bodyPr>
            <a:normAutofit fontScale="90000"/>
          </a:bodyPr>
          <a:lstStyle/>
          <a:p>
            <a:r>
              <a:rPr lang="en-IN" dirty="0"/>
              <a:t> Correlation magnitude &amp; Handling Multicollinearity:</a:t>
            </a:r>
          </a:p>
        </p:txBody>
      </p:sp>
      <p:pic>
        <p:nvPicPr>
          <p:cNvPr id="7170" name="Picture 2">
            <a:extLst>
              <a:ext uri="{FF2B5EF4-FFF2-40B4-BE49-F238E27FC236}">
                <a16:creationId xmlns:a16="http://schemas.microsoft.com/office/drawing/2014/main" id="{FB6921A8-B41B-261B-F63F-3A8012492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166" y="2285999"/>
            <a:ext cx="3756210" cy="2328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06D06C-9865-08B5-01FB-A86BF84E4380}"/>
              </a:ext>
            </a:extLst>
          </p:cNvPr>
          <p:cNvSpPr txBox="1"/>
          <p:nvPr/>
        </p:nvSpPr>
        <p:spPr>
          <a:xfrm>
            <a:off x="5523100" y="2385245"/>
            <a:ext cx="5270406" cy="1200329"/>
          </a:xfrm>
          <a:prstGeom prst="rect">
            <a:avLst/>
          </a:prstGeom>
          <a:solidFill>
            <a:schemeClr val="bg1">
              <a:lumMod val="65000"/>
            </a:schemeClr>
          </a:solidFill>
        </p:spPr>
        <p:txBody>
          <a:bodyPr wrap="square">
            <a:spAutoFit/>
          </a:bodyPr>
          <a:lstStyle/>
          <a:p>
            <a:r>
              <a:rPr lang="en-IN" b="1" dirty="0"/>
              <a:t>Above is the correlation magnitude heatmap for all the continuous variables in the dataset.</a:t>
            </a:r>
          </a:p>
          <a:p>
            <a:r>
              <a:rPr lang="en-IN" b="1" dirty="0"/>
              <a:t>The variables systolic BP and diastolic BP are highly correlated.</a:t>
            </a:r>
          </a:p>
        </p:txBody>
      </p:sp>
      <p:sp>
        <p:nvSpPr>
          <p:cNvPr id="6" name="TextBox 5">
            <a:extLst>
              <a:ext uri="{FF2B5EF4-FFF2-40B4-BE49-F238E27FC236}">
                <a16:creationId xmlns:a16="http://schemas.microsoft.com/office/drawing/2014/main" id="{6F4E965B-F3A0-AC6B-166A-57E94A44487A}"/>
              </a:ext>
            </a:extLst>
          </p:cNvPr>
          <p:cNvSpPr txBox="1"/>
          <p:nvPr/>
        </p:nvSpPr>
        <p:spPr>
          <a:xfrm>
            <a:off x="5523100" y="3965185"/>
            <a:ext cx="5575206" cy="1754326"/>
          </a:xfrm>
          <a:prstGeom prst="rect">
            <a:avLst/>
          </a:prstGeom>
          <a:solidFill>
            <a:schemeClr val="bg1">
              <a:lumMod val="65000"/>
            </a:schemeClr>
          </a:solidFill>
        </p:spPr>
        <p:txBody>
          <a:bodyPr wrap="square">
            <a:spAutoFit/>
          </a:bodyPr>
          <a:lstStyle/>
          <a:p>
            <a:r>
              <a:rPr lang="en-IN" b="1" dirty="0"/>
              <a:t>To handle multicollinearity between these two independent continuous variables, we can replace these two columns with a new variable 'pulse pressure', which is given as follows:</a:t>
            </a:r>
          </a:p>
          <a:p>
            <a:endParaRPr lang="en-IN" b="1" dirty="0"/>
          </a:p>
          <a:p>
            <a:r>
              <a:rPr lang="en-IN" b="1" dirty="0"/>
              <a:t>Pulse Pressure = Systolic BP - Diastolic BP</a:t>
            </a:r>
          </a:p>
        </p:txBody>
      </p:sp>
      <p:sp>
        <p:nvSpPr>
          <p:cNvPr id="8" name="TextBox 7">
            <a:extLst>
              <a:ext uri="{FF2B5EF4-FFF2-40B4-BE49-F238E27FC236}">
                <a16:creationId xmlns:a16="http://schemas.microsoft.com/office/drawing/2014/main" id="{ED197F7E-6450-0136-6E7C-16A540A31CB5}"/>
              </a:ext>
            </a:extLst>
          </p:cNvPr>
          <p:cNvSpPr txBox="1"/>
          <p:nvPr/>
        </p:nvSpPr>
        <p:spPr>
          <a:xfrm>
            <a:off x="726142" y="4614036"/>
            <a:ext cx="4760258" cy="1477328"/>
          </a:xfrm>
          <a:prstGeom prst="rect">
            <a:avLst/>
          </a:prstGeom>
          <a:solidFill>
            <a:schemeClr val="bg1">
              <a:lumMod val="65000"/>
            </a:schemeClr>
          </a:solidFill>
        </p:spPr>
        <p:txBody>
          <a:bodyPr wrap="square">
            <a:spAutoFit/>
          </a:bodyPr>
          <a:lstStyle/>
          <a:p>
            <a:r>
              <a:rPr lang="en-IN" b="1" dirty="0"/>
              <a:t># Creating a new column pulse_pressure</a:t>
            </a:r>
          </a:p>
          <a:p>
            <a:r>
              <a:rPr lang="en-IN" b="1" dirty="0"/>
              <a:t># and dropping systolic_bp and diastolic_bp</a:t>
            </a:r>
          </a:p>
          <a:p>
            <a:endParaRPr lang="en-IN" b="1" dirty="0"/>
          </a:p>
          <a:p>
            <a:r>
              <a:rPr lang="en-IN" b="1" dirty="0"/>
              <a:t>df['pulse_pressure'] = df['systolic_bp']-df['diastolic_bp']</a:t>
            </a:r>
          </a:p>
        </p:txBody>
      </p:sp>
    </p:spTree>
    <p:extLst>
      <p:ext uri="{BB962C8B-B14F-4D97-AF65-F5344CB8AC3E}">
        <p14:creationId xmlns:p14="http://schemas.microsoft.com/office/powerpoint/2010/main" val="382638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36227E-46D0-BA06-0515-5D30F9244248}"/>
              </a:ext>
            </a:extLst>
          </p:cNvPr>
          <p:cNvSpPr txBox="1"/>
          <p:nvPr/>
        </p:nvSpPr>
        <p:spPr>
          <a:xfrm>
            <a:off x="815790" y="1023543"/>
            <a:ext cx="6113928" cy="1200329"/>
          </a:xfrm>
          <a:prstGeom prst="rect">
            <a:avLst/>
          </a:prstGeom>
          <a:solidFill>
            <a:schemeClr val="bg1">
              <a:lumMod val="65000"/>
            </a:schemeClr>
          </a:solidFill>
        </p:spPr>
        <p:txBody>
          <a:bodyPr wrap="square">
            <a:spAutoFit/>
          </a:bodyPr>
          <a:lstStyle/>
          <a:p>
            <a:r>
              <a:rPr lang="en-IN" b="1" dirty="0"/>
              <a:t># train test split</a:t>
            </a:r>
          </a:p>
          <a:p>
            <a:r>
              <a:rPr lang="en-IN" b="1" dirty="0"/>
              <a:t>X_train, X_test, y_train, y_test = train_test_split(X, y, test_size=0.3, random_state=0, stratify=y, shuffle=True)</a:t>
            </a:r>
          </a:p>
          <a:p>
            <a:r>
              <a:rPr lang="en-IN" b="1" dirty="0"/>
              <a:t> </a:t>
            </a:r>
          </a:p>
        </p:txBody>
      </p:sp>
      <p:sp>
        <p:nvSpPr>
          <p:cNvPr id="9" name="TextBox 8">
            <a:extLst>
              <a:ext uri="{FF2B5EF4-FFF2-40B4-BE49-F238E27FC236}">
                <a16:creationId xmlns:a16="http://schemas.microsoft.com/office/drawing/2014/main" id="{95905374-8C92-98ED-5345-A60E803534F9}"/>
              </a:ext>
            </a:extLst>
          </p:cNvPr>
          <p:cNvSpPr txBox="1"/>
          <p:nvPr/>
        </p:nvSpPr>
        <p:spPr>
          <a:xfrm>
            <a:off x="7091083" y="1168114"/>
            <a:ext cx="4052047" cy="646331"/>
          </a:xfrm>
          <a:prstGeom prst="rect">
            <a:avLst/>
          </a:prstGeom>
          <a:solidFill>
            <a:schemeClr val="bg1">
              <a:lumMod val="65000"/>
            </a:schemeClr>
          </a:solidFill>
        </p:spPr>
        <p:txBody>
          <a:bodyPr wrap="square">
            <a:spAutoFit/>
          </a:bodyPr>
          <a:lstStyle/>
          <a:p>
            <a:r>
              <a:rPr lang="en-IN" b="1" dirty="0"/>
              <a:t>visualize the target variable after SMOTE</a:t>
            </a:r>
          </a:p>
        </p:txBody>
      </p:sp>
      <p:pic>
        <p:nvPicPr>
          <p:cNvPr id="8194" name="Picture 2">
            <a:extLst>
              <a:ext uri="{FF2B5EF4-FFF2-40B4-BE49-F238E27FC236}">
                <a16:creationId xmlns:a16="http://schemas.microsoft.com/office/drawing/2014/main" id="{1C3C0269-B14D-D206-DC5B-5BA1D6809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03" y="1814445"/>
            <a:ext cx="3819805" cy="31616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E60BEFD-3F3C-853D-9CB6-2CD6E1199612}"/>
              </a:ext>
            </a:extLst>
          </p:cNvPr>
          <p:cNvSpPr txBox="1"/>
          <p:nvPr/>
        </p:nvSpPr>
        <p:spPr>
          <a:xfrm>
            <a:off x="815790" y="2519708"/>
            <a:ext cx="6113928" cy="2585323"/>
          </a:xfrm>
          <a:prstGeom prst="rect">
            <a:avLst/>
          </a:prstGeom>
          <a:solidFill>
            <a:schemeClr val="bg1">
              <a:lumMod val="65000"/>
            </a:schemeClr>
          </a:solidFill>
        </p:spPr>
        <p:txBody>
          <a:bodyPr wrap="square">
            <a:spAutoFit/>
          </a:bodyPr>
          <a:lstStyle/>
          <a:p>
            <a:pPr algn="just"/>
            <a:r>
              <a:rPr lang="en-IN" b="1" dirty="0"/>
              <a:t>Scaling the data:</a:t>
            </a:r>
          </a:p>
          <a:p>
            <a:pPr algn="just"/>
            <a:r>
              <a:rPr lang="en-IN" b="1" dirty="0"/>
              <a:t>    </a:t>
            </a:r>
          </a:p>
          <a:p>
            <a:pPr algn="just"/>
            <a:r>
              <a:rPr lang="en-IN" b="1" dirty="0"/>
              <a:t>Since the predictions from the distance based models will get affected if the attributes are in different ranges, we need to scale them.</a:t>
            </a:r>
          </a:p>
          <a:p>
            <a:pPr algn="just"/>
            <a:r>
              <a:rPr lang="en-IN" b="1" dirty="0"/>
              <a:t> We can use StandardScaler to scale down the variables.</a:t>
            </a:r>
          </a:p>
          <a:p>
            <a:pPr algn="just"/>
            <a:r>
              <a:rPr lang="en-IN" b="1" dirty="0"/>
              <a:t> The results obtained from scaling can be stored and used while building those models.</a:t>
            </a:r>
          </a:p>
          <a:p>
            <a:pPr algn="just"/>
            <a:r>
              <a:rPr lang="en-IN" b="1" dirty="0"/>
              <a:t>Tree algorithms do not necessarily require scaling.</a:t>
            </a:r>
          </a:p>
        </p:txBody>
      </p:sp>
    </p:spTree>
    <p:extLst>
      <p:ext uri="{BB962C8B-B14F-4D97-AF65-F5344CB8AC3E}">
        <p14:creationId xmlns:p14="http://schemas.microsoft.com/office/powerpoint/2010/main" val="2451650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E2EDDA-5AE6-5188-3DD9-C9B7233578F0}"/>
              </a:ext>
            </a:extLst>
          </p:cNvPr>
          <p:cNvSpPr txBox="1"/>
          <p:nvPr/>
        </p:nvSpPr>
        <p:spPr>
          <a:xfrm>
            <a:off x="3720354" y="872289"/>
            <a:ext cx="6113928" cy="369332"/>
          </a:xfrm>
          <a:prstGeom prst="rect">
            <a:avLst/>
          </a:prstGeom>
          <a:solidFill>
            <a:srgbClr val="92D050"/>
          </a:solidFill>
        </p:spPr>
        <p:txBody>
          <a:bodyPr wrap="square">
            <a:spAutoFit/>
          </a:bodyPr>
          <a:lstStyle/>
          <a:p>
            <a:r>
              <a:rPr lang="en-IN" dirty="0"/>
              <a:t>ML Model Implementation: and Confusion Matrix</a:t>
            </a:r>
          </a:p>
        </p:txBody>
      </p:sp>
      <p:pic>
        <p:nvPicPr>
          <p:cNvPr id="9221" name="Picture 5">
            <a:extLst>
              <a:ext uri="{FF2B5EF4-FFF2-40B4-BE49-F238E27FC236}">
                <a16:creationId xmlns:a16="http://schemas.microsoft.com/office/drawing/2014/main" id="{D0D02A18-479F-0632-700A-0C3EEAA4F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83" y="1517539"/>
            <a:ext cx="2866571" cy="2361312"/>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a:extLst>
              <a:ext uri="{FF2B5EF4-FFF2-40B4-BE49-F238E27FC236}">
                <a16:creationId xmlns:a16="http://schemas.microsoft.com/office/drawing/2014/main" id="{87632012-CE0C-5AA0-E7F3-A7C2BD876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001" y="1368304"/>
            <a:ext cx="2866571" cy="2361313"/>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a:extLst>
              <a:ext uri="{FF2B5EF4-FFF2-40B4-BE49-F238E27FC236}">
                <a16:creationId xmlns:a16="http://schemas.microsoft.com/office/drawing/2014/main" id="{3F77ED27-D750-C5BB-CFDA-B9817E93D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259" y="1437442"/>
            <a:ext cx="3121357" cy="2571190"/>
          </a:xfrm>
          <a:prstGeom prst="rect">
            <a:avLst/>
          </a:prstGeom>
          <a:noFill/>
          <a:extLst>
            <a:ext uri="{909E8E84-426E-40DD-AFC4-6F175D3DCCD1}">
              <a14:hiddenFill xmlns:a14="http://schemas.microsoft.com/office/drawing/2010/main">
                <a:solidFill>
                  <a:srgbClr val="FFFFFF"/>
                </a:solidFill>
              </a14:hiddenFill>
            </a:ext>
          </a:extLst>
        </p:spPr>
      </p:pic>
      <p:pic>
        <p:nvPicPr>
          <p:cNvPr id="9227" name="Picture 11">
            <a:extLst>
              <a:ext uri="{FF2B5EF4-FFF2-40B4-BE49-F238E27FC236}">
                <a16:creationId xmlns:a16="http://schemas.microsoft.com/office/drawing/2014/main" id="{288703CB-5158-24D7-7222-AFB9508B30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6077" y="3878851"/>
            <a:ext cx="2724210" cy="2244043"/>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13">
            <a:extLst>
              <a:ext uri="{FF2B5EF4-FFF2-40B4-BE49-F238E27FC236}">
                <a16:creationId xmlns:a16="http://schemas.microsoft.com/office/drawing/2014/main" id="{78B38048-66C4-8510-EF6A-25C7018B1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2738" y="3878849"/>
            <a:ext cx="2724211" cy="22440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123D0B-3E32-3510-4BA8-4297A7E47295}"/>
              </a:ext>
            </a:extLst>
          </p:cNvPr>
          <p:cNvSpPr txBox="1"/>
          <p:nvPr/>
        </p:nvSpPr>
        <p:spPr>
          <a:xfrm>
            <a:off x="9188824" y="4096266"/>
            <a:ext cx="2321858" cy="2031325"/>
          </a:xfrm>
          <a:prstGeom prst="rect">
            <a:avLst/>
          </a:prstGeom>
          <a:noFill/>
        </p:spPr>
        <p:txBody>
          <a:bodyPr wrap="square">
            <a:spAutoFit/>
          </a:bodyPr>
          <a:lstStyle/>
          <a:p>
            <a:r>
              <a:rPr lang="en-US" b="0" i="0" dirty="0">
                <a:solidFill>
                  <a:srgbClr val="000000"/>
                </a:solidFill>
                <a:effectLst/>
                <a:latin typeface="Helvetica Neue"/>
              </a:rPr>
              <a:t>False negatives obtained : 70,91,35,67,49  it means the model falsely predicted  the pos class level to negative.</a:t>
            </a:r>
            <a:endParaRPr lang="en-IN" dirty="0"/>
          </a:p>
        </p:txBody>
      </p:sp>
    </p:spTree>
    <p:extLst>
      <p:ext uri="{BB962C8B-B14F-4D97-AF65-F5344CB8AC3E}">
        <p14:creationId xmlns:p14="http://schemas.microsoft.com/office/powerpoint/2010/main" val="213265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54CA77-B5CB-3AED-006D-8EE9572C69ED}"/>
              </a:ext>
            </a:extLst>
          </p:cNvPr>
          <p:cNvSpPr txBox="1"/>
          <p:nvPr/>
        </p:nvSpPr>
        <p:spPr>
          <a:xfrm>
            <a:off x="4052047" y="976263"/>
            <a:ext cx="3442447" cy="369332"/>
          </a:xfrm>
          <a:prstGeom prst="rect">
            <a:avLst/>
          </a:prstGeom>
          <a:solidFill>
            <a:srgbClr val="92D050"/>
          </a:solidFill>
        </p:spPr>
        <p:txBody>
          <a:bodyPr wrap="square">
            <a:spAutoFit/>
          </a:bodyPr>
          <a:lstStyle/>
          <a:p>
            <a:r>
              <a:rPr lang="en-IN" dirty="0"/>
              <a:t> Summarizing the results obtained</a:t>
            </a:r>
          </a:p>
        </p:txBody>
      </p:sp>
      <p:sp>
        <p:nvSpPr>
          <p:cNvPr id="6" name="Rectangle 1">
            <a:extLst>
              <a:ext uri="{FF2B5EF4-FFF2-40B4-BE49-F238E27FC236}">
                <a16:creationId xmlns:a16="http://schemas.microsoft.com/office/drawing/2014/main" id="{54215EB3-756C-A886-D05C-8760FC02D605}"/>
              </a:ext>
            </a:extLst>
          </p:cNvPr>
          <p:cNvSpPr>
            <a:spLocks noChangeArrowheads="1"/>
          </p:cNvSpPr>
          <p:nvPr/>
        </p:nvSpPr>
        <p:spPr bwMode="auto">
          <a:xfrm>
            <a:off x="1618808" y="1917866"/>
            <a:ext cx="8358909" cy="1231106"/>
          </a:xfrm>
          <a:prstGeom prst="rect">
            <a:avLst/>
          </a:prstGeom>
          <a:solidFill>
            <a:schemeClr val="bg1">
              <a:lumMod val="6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Sl. No. | Classification Model | Train Recall (%) | Test Recall      +-------------------+-----------------| 1 |        Logistic Regression | 72.20843672456576| 54.248366013071895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 |        K Nearest Neighbors | 84.96277915632754| 56.209150326797385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                  Naive Bayes | 90.02481389578165| 67.97385620915033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4 |               Decision Tree | 85.4590570719603 | 77.12418300653596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5 |     Support Vector Machines | 80.24813895781637 | 40.52287581699346 |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75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E3DAC-C179-55E0-A4DA-A7824ED4CFFD}"/>
              </a:ext>
            </a:extLst>
          </p:cNvPr>
          <p:cNvSpPr txBox="1"/>
          <p:nvPr/>
        </p:nvSpPr>
        <p:spPr>
          <a:xfrm>
            <a:off x="4670613" y="913510"/>
            <a:ext cx="2617693" cy="369332"/>
          </a:xfrm>
          <a:prstGeom prst="rect">
            <a:avLst/>
          </a:prstGeom>
          <a:solidFill>
            <a:srgbClr val="92D050"/>
          </a:solidFill>
        </p:spPr>
        <p:txBody>
          <a:bodyPr wrap="square">
            <a:spAutoFit/>
          </a:bodyPr>
          <a:lstStyle/>
          <a:p>
            <a:r>
              <a:rPr lang="en-IN" dirty="0"/>
              <a:t> Plotting Recall scores</a:t>
            </a:r>
          </a:p>
        </p:txBody>
      </p:sp>
      <p:pic>
        <p:nvPicPr>
          <p:cNvPr id="10242" name="Picture 2">
            <a:extLst>
              <a:ext uri="{FF2B5EF4-FFF2-40B4-BE49-F238E27FC236}">
                <a16:creationId xmlns:a16="http://schemas.microsoft.com/office/drawing/2014/main" id="{D824E651-DF72-F14B-0D4C-EF4DF60A9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753" y="1507137"/>
            <a:ext cx="7476564" cy="36783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7FEC1A-9F2B-2A9F-3847-762FD96A89BC}"/>
              </a:ext>
            </a:extLst>
          </p:cNvPr>
          <p:cNvSpPr txBox="1"/>
          <p:nvPr/>
        </p:nvSpPr>
        <p:spPr>
          <a:xfrm>
            <a:off x="3532095" y="5409763"/>
            <a:ext cx="6113928" cy="646331"/>
          </a:xfrm>
          <a:prstGeom prst="rect">
            <a:avLst/>
          </a:prstGeom>
          <a:noFill/>
        </p:spPr>
        <p:txBody>
          <a:bodyPr wrap="square">
            <a:spAutoFit/>
          </a:bodyPr>
          <a:lstStyle/>
          <a:p>
            <a:r>
              <a:rPr lang="en-US" b="0" i="0" dirty="0">
                <a:solidFill>
                  <a:srgbClr val="000000"/>
                </a:solidFill>
                <a:effectLst/>
                <a:latin typeface="Helvetica Neue"/>
              </a:rPr>
              <a:t>The decision tree has the highest train and test recall score compared to other models built.</a:t>
            </a:r>
            <a:endParaRPr lang="en-IN" dirty="0"/>
          </a:p>
        </p:txBody>
      </p:sp>
    </p:spTree>
    <p:extLst>
      <p:ext uri="{BB962C8B-B14F-4D97-AF65-F5344CB8AC3E}">
        <p14:creationId xmlns:p14="http://schemas.microsoft.com/office/powerpoint/2010/main" val="187944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799C8-9220-C9E5-96DC-4ACBB60434FA}"/>
              </a:ext>
            </a:extLst>
          </p:cNvPr>
          <p:cNvSpPr txBox="1"/>
          <p:nvPr/>
        </p:nvSpPr>
        <p:spPr>
          <a:xfrm>
            <a:off x="1246094" y="1573534"/>
            <a:ext cx="8946776" cy="3970318"/>
          </a:xfrm>
          <a:prstGeom prst="rect">
            <a:avLst/>
          </a:prstGeom>
          <a:solidFill>
            <a:schemeClr val="bg1">
              <a:lumMod val="65000"/>
            </a:schemeClr>
          </a:solidFill>
        </p:spPr>
        <p:txBody>
          <a:bodyPr wrap="square">
            <a:spAutoFit/>
          </a:bodyPr>
          <a:lstStyle/>
          <a:p>
            <a:pPr algn="l" rtl="0"/>
            <a:endParaRPr lang="en-US" sz="1200" dirty="0">
              <a:solidFill>
                <a:srgbClr val="000000"/>
              </a:solidFill>
              <a:latin typeface="Helvetica Neue"/>
            </a:endParaRPr>
          </a:p>
          <a:p>
            <a:pPr algn="l" rtl="0"/>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r>
              <a:rPr lang="en-US" sz="1200" b="1" i="0" dirty="0">
                <a:solidFill>
                  <a:srgbClr val="000000"/>
                </a:solidFill>
                <a:effectLst/>
                <a:latin typeface="Helvetica Neue"/>
              </a:rPr>
              <a:t> </a:t>
            </a:r>
            <a:r>
              <a:rPr lang="en-US" sz="1200" b="1" dirty="0">
                <a:solidFill>
                  <a:srgbClr val="000000"/>
                </a:solidFill>
                <a:latin typeface="Helvetica Neue"/>
              </a:rPr>
              <a:t>T</a:t>
            </a:r>
            <a:r>
              <a:rPr lang="en-US" sz="1200" b="1" i="0" dirty="0">
                <a:solidFill>
                  <a:srgbClr val="000000"/>
                </a:solidFill>
                <a:effectLst/>
                <a:latin typeface="Helvetica Neue"/>
              </a:rPr>
              <a:t>rained 5 Machine Learning models using the training dataset, and hyperparameter tuning was used in some models to improve the model performance.</a:t>
            </a:r>
          </a:p>
          <a:p>
            <a:pPr algn="l" rtl="0"/>
            <a:endParaRPr lang="en-US" sz="1200" b="1" dirty="0">
              <a:solidFill>
                <a:srgbClr val="000000"/>
              </a:solidFill>
              <a:latin typeface="Helvetica Neue"/>
            </a:endParaRPr>
          </a:p>
          <a:p>
            <a:pPr algn="l" rtl="0"/>
            <a:r>
              <a:rPr lang="en-US" sz="1200" b="1" i="0" dirty="0">
                <a:solidFill>
                  <a:srgbClr val="000000"/>
                </a:solidFill>
                <a:effectLst/>
                <a:latin typeface="Helvetica Neue"/>
              </a:rPr>
              <a:t>To build the models, missing values were handled, feature engineering and feature selection was performed, and the training dataset was oversampled using SMOTE to reduce bias on one outcome.</a:t>
            </a:r>
          </a:p>
          <a:p>
            <a:pPr algn="l" rtl="0"/>
            <a:endParaRPr lang="en-US" sz="1200" b="1" dirty="0">
              <a:solidFill>
                <a:srgbClr val="000000"/>
              </a:solidFill>
              <a:latin typeface="Helvetica Neue"/>
            </a:endParaRPr>
          </a:p>
          <a:p>
            <a:pPr algn="l" rtl="0"/>
            <a:r>
              <a:rPr lang="en-US" sz="1200" b="1" i="0" dirty="0">
                <a:solidFill>
                  <a:srgbClr val="000000"/>
                </a:solidFill>
                <a:effectLst/>
                <a:latin typeface="Helvetica Neue"/>
              </a:rPr>
              <a:t>Recall was chosen as the model evaluation metric because it was very important that we reduce the false negatives.</a:t>
            </a:r>
          </a:p>
          <a:p>
            <a:pPr algn="l" rtl="0"/>
            <a:endParaRPr lang="en-US" sz="1200" b="1" dirty="0">
              <a:solidFill>
                <a:srgbClr val="000000"/>
              </a:solidFill>
              <a:latin typeface="Helvetica Neue"/>
            </a:endParaRPr>
          </a:p>
          <a:p>
            <a:pPr algn="l" rtl="0"/>
            <a:r>
              <a:rPr lang="en-US" sz="1200" b="1" i="0" dirty="0">
                <a:solidFill>
                  <a:srgbClr val="000000"/>
                </a:solidFill>
                <a:effectLst/>
                <a:latin typeface="Helvetica Neue"/>
              </a:rPr>
              <a:t>Initial set of predictions were obtained using the baseline model, i.e., logistic regression model, and other commonly used classification models were also build in search of better predictions.</a:t>
            </a:r>
          </a:p>
          <a:p>
            <a:pPr algn="l" rtl="0"/>
            <a:endParaRPr lang="en-US" sz="1200" b="1" dirty="0">
              <a:solidFill>
                <a:srgbClr val="000000"/>
              </a:solidFill>
              <a:latin typeface="Helvetica Neue"/>
            </a:endParaRPr>
          </a:p>
          <a:p>
            <a:pPr algn="l" rtl="0"/>
            <a:r>
              <a:rPr lang="en-US" sz="1200" b="1" i="0" dirty="0">
                <a:solidFill>
                  <a:srgbClr val="000000"/>
                </a:solidFill>
                <a:effectLst/>
                <a:latin typeface="Helvetica Neue"/>
              </a:rPr>
              <a:t>Predicting the risk of coronary heart disease is critical for reducing fatalities caused by this illness. We can avert deaths by taking the required medications and precautions if we can foresee the danger of this sickness ahead of time.</a:t>
            </a:r>
          </a:p>
          <a:p>
            <a:pPr algn="l" rtl="0"/>
            <a:endParaRPr lang="en-US" sz="1200" b="1" dirty="0">
              <a:solidFill>
                <a:srgbClr val="000000"/>
              </a:solidFill>
              <a:latin typeface="Helvetica Neue"/>
            </a:endParaRPr>
          </a:p>
          <a:p>
            <a:pPr algn="l" rtl="0"/>
            <a:endParaRPr lang="en-US" sz="1200" b="1" i="0" dirty="0">
              <a:solidFill>
                <a:srgbClr val="000000"/>
              </a:solidFill>
              <a:effectLst/>
              <a:latin typeface="Helvetica Neue"/>
            </a:endParaRPr>
          </a:p>
          <a:p>
            <a:pPr algn="l" rtl="0"/>
            <a:r>
              <a:rPr lang="en-US" sz="1200" b="1" i="0" dirty="0">
                <a:solidFill>
                  <a:srgbClr val="000000"/>
                </a:solidFill>
                <a:effectLst/>
                <a:latin typeface="Helvetica Neue"/>
              </a:rPr>
              <a:t>It is critical that the model we develop has a high recall score. It is OK if the model incorrectly identifies a healthy patient as a high risk patient because it will not result in death, but if a high risk patient is incorrectly labelled as healthy, it may result in fatality.</a:t>
            </a:r>
          </a:p>
        </p:txBody>
      </p:sp>
      <p:sp>
        <p:nvSpPr>
          <p:cNvPr id="7" name="TextBox 6">
            <a:extLst>
              <a:ext uri="{FF2B5EF4-FFF2-40B4-BE49-F238E27FC236}">
                <a16:creationId xmlns:a16="http://schemas.microsoft.com/office/drawing/2014/main" id="{1A8B3DAE-F9EE-893E-763E-568BABD9194E}"/>
              </a:ext>
            </a:extLst>
          </p:cNvPr>
          <p:cNvSpPr txBox="1"/>
          <p:nvPr/>
        </p:nvSpPr>
        <p:spPr>
          <a:xfrm>
            <a:off x="3872754" y="944816"/>
            <a:ext cx="3200399" cy="369332"/>
          </a:xfrm>
          <a:prstGeom prst="rect">
            <a:avLst/>
          </a:prstGeom>
          <a:solidFill>
            <a:srgbClr val="92D050"/>
          </a:solidFill>
        </p:spPr>
        <p:txBody>
          <a:bodyPr wrap="square">
            <a:spAutoFit/>
          </a:bodyPr>
          <a:lstStyle/>
          <a:p>
            <a:pPr algn="l" rtl="0"/>
            <a:r>
              <a:rPr lang="en-US" sz="1800" b="1" i="0" dirty="0">
                <a:solidFill>
                  <a:srgbClr val="000000"/>
                </a:solidFill>
                <a:effectLst/>
                <a:latin typeface="Helvetica Neue"/>
              </a:rPr>
              <a:t>Summary and Conclusion</a:t>
            </a:r>
            <a:r>
              <a:rPr lang="en-US" sz="1800" b="0" i="0" dirty="0">
                <a:solidFill>
                  <a:srgbClr val="000000"/>
                </a:solidFill>
                <a:effectLst/>
                <a:latin typeface="Helvetica Neue"/>
              </a:rPr>
              <a:t>:</a:t>
            </a:r>
          </a:p>
        </p:txBody>
      </p:sp>
    </p:spTree>
    <p:extLst>
      <p:ext uri="{BB962C8B-B14F-4D97-AF65-F5344CB8AC3E}">
        <p14:creationId xmlns:p14="http://schemas.microsoft.com/office/powerpoint/2010/main" val="357463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E46C10-2CCE-FA93-F21C-C324D269B851}"/>
              </a:ext>
            </a:extLst>
          </p:cNvPr>
          <p:cNvSpPr txBox="1"/>
          <p:nvPr/>
        </p:nvSpPr>
        <p:spPr>
          <a:xfrm>
            <a:off x="1326775" y="1088881"/>
            <a:ext cx="9637059" cy="4524315"/>
          </a:xfrm>
          <a:prstGeom prst="rect">
            <a:avLst/>
          </a:prstGeom>
          <a:solidFill>
            <a:schemeClr val="bg1">
              <a:lumMod val="65000"/>
            </a:schemeClr>
          </a:solidFill>
        </p:spPr>
        <p:txBody>
          <a:bodyPr wrap="square">
            <a:spAutoFit/>
          </a:bodyPr>
          <a:lstStyle/>
          <a:p>
            <a:pPr algn="l" rtl="0"/>
            <a:r>
              <a:rPr lang="en-US" sz="1600" b="1" i="0" dirty="0">
                <a:solidFill>
                  <a:srgbClr val="000000"/>
                </a:solidFill>
                <a:effectLst/>
                <a:latin typeface="Helvetica Neue"/>
              </a:rPr>
              <a:t>We were able to create a model with a recall of just 0.77 because of limited data available and limited computational power available.</a:t>
            </a:r>
          </a:p>
          <a:p>
            <a:pPr algn="l" rtl="0"/>
            <a:endParaRPr lang="en-US" sz="1600" b="1" i="0" dirty="0">
              <a:solidFill>
                <a:srgbClr val="000000"/>
              </a:solidFill>
              <a:effectLst/>
              <a:latin typeface="Helvetica Neue"/>
            </a:endParaRPr>
          </a:p>
          <a:p>
            <a:pPr algn="l" rtl="0"/>
            <a:r>
              <a:rPr lang="en-US" sz="1600" b="1" i="0" dirty="0">
                <a:solidFill>
                  <a:srgbClr val="000000"/>
                </a:solidFill>
                <a:effectLst/>
                <a:latin typeface="Helvetica Neue"/>
              </a:rPr>
              <a:t>A recall score of 0.77 indicates that out of 100 individuals with the illness, our model will be able to classify only 77 as high risk patients, while the remaining 33 will be misclassified.</a:t>
            </a:r>
          </a:p>
          <a:p>
            <a:pPr algn="l" rtl="0"/>
            <a:endParaRPr lang="en-US" sz="1600" b="1" i="0" dirty="0">
              <a:solidFill>
                <a:srgbClr val="000000"/>
              </a:solidFill>
              <a:effectLst/>
              <a:latin typeface="Helvetica Neue"/>
            </a:endParaRPr>
          </a:p>
          <a:p>
            <a:pPr algn="l" rtl="0"/>
            <a:r>
              <a:rPr lang="en-US" sz="1600" b="1" i="0" dirty="0">
                <a:solidFill>
                  <a:srgbClr val="000000"/>
                </a:solidFill>
                <a:effectLst/>
                <a:latin typeface="Helvetica Neue"/>
              </a:rPr>
              <a:t>Future developments must include a strategy to improve the model recall score, enabling us to save even more lives from this disease. This includes involving more people in the study, and include people with different medical history, etc. build an application with better recall score.</a:t>
            </a:r>
          </a:p>
          <a:p>
            <a:pPr algn="l" rtl="0"/>
            <a:endParaRPr lang="en-US" sz="1600" b="1" i="0" dirty="0">
              <a:solidFill>
                <a:srgbClr val="000000"/>
              </a:solidFill>
              <a:effectLst/>
              <a:latin typeface="Helvetica Neue"/>
            </a:endParaRPr>
          </a:p>
          <a:p>
            <a:pPr algn="l" rtl="0"/>
            <a:r>
              <a:rPr lang="en-US" sz="1600" b="1" i="0" dirty="0">
                <a:solidFill>
                  <a:srgbClr val="000000"/>
                </a:solidFill>
                <a:effectLst/>
                <a:latin typeface="Helvetica Neue"/>
              </a:rPr>
              <a:t>From our analysis, it is also found that the age of a person was the most important feature in determining the risk of a patient getting infected with CHD, followed by pulse pressure, prevalent hypertension and total cholesterol.</a:t>
            </a:r>
          </a:p>
          <a:p>
            <a:pPr algn="l" rtl="0"/>
            <a:endParaRPr lang="en-US" sz="1600" b="1" dirty="0">
              <a:solidFill>
                <a:srgbClr val="000000"/>
              </a:solidFill>
              <a:latin typeface="Helvetica Neue"/>
            </a:endParaRPr>
          </a:p>
          <a:p>
            <a:pPr algn="l" rtl="0"/>
            <a:r>
              <a:rPr lang="en-US" sz="1600" b="1" i="0" dirty="0">
                <a:solidFill>
                  <a:srgbClr val="000000"/>
                </a:solidFill>
                <a:effectLst/>
                <a:latin typeface="Helvetica Neue"/>
              </a:rPr>
              <a:t>Diabetes, prevalent stroke and BP medication were the least important features in determining the risk of CHD.</a:t>
            </a:r>
          </a:p>
          <a:p>
            <a:br>
              <a:rPr lang="en-US" sz="1600" b="1" dirty="0"/>
            </a:br>
            <a:endParaRPr lang="en-IN" sz="1600" b="1" dirty="0"/>
          </a:p>
        </p:txBody>
      </p:sp>
    </p:spTree>
    <p:extLst>
      <p:ext uri="{BB962C8B-B14F-4D97-AF65-F5344CB8AC3E}">
        <p14:creationId xmlns:p14="http://schemas.microsoft.com/office/powerpoint/2010/main" val="187353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78B4-54CB-FE24-3860-0B112D153174}"/>
              </a:ext>
            </a:extLst>
          </p:cNvPr>
          <p:cNvSpPr>
            <a:spLocks noGrp="1"/>
          </p:cNvSpPr>
          <p:nvPr>
            <p:ph type="title"/>
          </p:nvPr>
        </p:nvSpPr>
        <p:spPr>
          <a:solidFill>
            <a:srgbClr val="92D050"/>
          </a:solidFill>
        </p:spPr>
        <p:txBody>
          <a:bodyPr>
            <a:normAutofit fontScale="90000"/>
          </a:bodyPr>
          <a:lstStyle/>
          <a:p>
            <a:r>
              <a:rPr lang="en-US" dirty="0"/>
              <a:t>Business Context:</a:t>
            </a:r>
            <a:br>
              <a:rPr lang="en-US" dirty="0"/>
            </a:br>
            <a:endParaRPr lang="en-IN" dirty="0"/>
          </a:p>
        </p:txBody>
      </p:sp>
      <p:sp>
        <p:nvSpPr>
          <p:cNvPr id="3" name="Content Placeholder 2">
            <a:extLst>
              <a:ext uri="{FF2B5EF4-FFF2-40B4-BE49-F238E27FC236}">
                <a16:creationId xmlns:a16="http://schemas.microsoft.com/office/drawing/2014/main" id="{02CB9391-B385-C2D8-5686-3E02035E8F8C}"/>
              </a:ext>
            </a:extLst>
          </p:cNvPr>
          <p:cNvSpPr>
            <a:spLocks noGrp="1"/>
          </p:cNvSpPr>
          <p:nvPr>
            <p:ph idx="1"/>
          </p:nvPr>
        </p:nvSpPr>
        <p:spPr>
          <a:xfrm>
            <a:off x="1385048" y="2852768"/>
            <a:ext cx="9601196" cy="2436409"/>
          </a:xfrm>
          <a:solidFill>
            <a:schemeClr val="bg1">
              <a:lumMod val="65000"/>
            </a:schemeClr>
          </a:solidFill>
        </p:spPr>
        <p:txBody>
          <a:bodyPr/>
          <a:lstStyle/>
          <a:p>
            <a:r>
              <a:rPr lang="en-US" b="1" dirty="0"/>
              <a:t>The dataset is from ongoing cardiovascular study on resident of the town of Framingham, Massachusetts. Goal is to predict whether the patient has  a 10-year risk of future coronary disease. dataset provides a patients information .each attribute is a potential risk factor. there are both demographic ,behavioral and medical risk factors.</a:t>
            </a:r>
          </a:p>
          <a:p>
            <a:endParaRPr lang="en-IN" b="1" dirty="0"/>
          </a:p>
        </p:txBody>
      </p:sp>
    </p:spTree>
    <p:extLst>
      <p:ext uri="{BB962C8B-B14F-4D97-AF65-F5344CB8AC3E}">
        <p14:creationId xmlns:p14="http://schemas.microsoft.com/office/powerpoint/2010/main" val="423590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F684-FFB7-5A44-CA1F-9A81A8D50D2F}"/>
              </a:ext>
            </a:extLst>
          </p:cNvPr>
          <p:cNvSpPr>
            <a:spLocks noGrp="1"/>
          </p:cNvSpPr>
          <p:nvPr>
            <p:ph type="title"/>
          </p:nvPr>
        </p:nvSpPr>
        <p:spPr>
          <a:solidFill>
            <a:srgbClr val="92D050"/>
          </a:solidFill>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4D2C356-7B1E-09DB-3638-D5D1529B2E9C}"/>
              </a:ext>
            </a:extLst>
          </p:cNvPr>
          <p:cNvSpPr>
            <a:spLocks noGrp="1"/>
          </p:cNvSpPr>
          <p:nvPr>
            <p:ph idx="1"/>
          </p:nvPr>
        </p:nvSpPr>
        <p:spPr>
          <a:xfrm>
            <a:off x="1483659" y="2906555"/>
            <a:ext cx="9601196" cy="1566833"/>
          </a:xfrm>
          <a:solidFill>
            <a:schemeClr val="bg1">
              <a:lumMod val="65000"/>
            </a:schemeClr>
          </a:solidFill>
        </p:spPr>
        <p:txBody>
          <a:bodyPr/>
          <a:lstStyle/>
          <a:p>
            <a:pPr marL="0" indent="0">
              <a:buNone/>
            </a:pPr>
            <a:endParaRPr lang="en-US" b="1" dirty="0"/>
          </a:p>
          <a:p>
            <a:r>
              <a:rPr lang="en-US" b="1" dirty="0"/>
              <a:t>Goal is to predict whether the patient has  a 10-year risk of future coronary disease. </a:t>
            </a:r>
            <a:endParaRPr lang="en-IN" b="1" dirty="0"/>
          </a:p>
        </p:txBody>
      </p:sp>
    </p:spTree>
    <p:extLst>
      <p:ext uri="{BB962C8B-B14F-4D97-AF65-F5344CB8AC3E}">
        <p14:creationId xmlns:p14="http://schemas.microsoft.com/office/powerpoint/2010/main" val="349546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DD50-9870-BDFF-DA82-E82FD579BB76}"/>
              </a:ext>
            </a:extLst>
          </p:cNvPr>
          <p:cNvSpPr>
            <a:spLocks noGrp="1"/>
          </p:cNvSpPr>
          <p:nvPr>
            <p:ph type="title"/>
          </p:nvPr>
        </p:nvSpPr>
        <p:spPr>
          <a:xfrm>
            <a:off x="2411506" y="714664"/>
            <a:ext cx="6140824" cy="586692"/>
          </a:xfrm>
          <a:solidFill>
            <a:srgbClr val="92D050"/>
          </a:solidFill>
        </p:spPr>
        <p:txBody>
          <a:bodyPr>
            <a:normAutofit fontScale="90000"/>
          </a:bodyPr>
          <a:lstStyle/>
          <a:p>
            <a:r>
              <a:rPr lang="en-IN" dirty="0"/>
              <a:t>Data Set</a:t>
            </a:r>
          </a:p>
        </p:txBody>
      </p:sp>
      <p:sp>
        <p:nvSpPr>
          <p:cNvPr id="3" name="Content Placeholder 2">
            <a:extLst>
              <a:ext uri="{FF2B5EF4-FFF2-40B4-BE49-F238E27FC236}">
                <a16:creationId xmlns:a16="http://schemas.microsoft.com/office/drawing/2014/main" id="{D42D5695-6CB6-B851-7B04-DD8B02A40D72}"/>
              </a:ext>
            </a:extLst>
          </p:cNvPr>
          <p:cNvSpPr>
            <a:spLocks noGrp="1"/>
          </p:cNvSpPr>
          <p:nvPr>
            <p:ph sz="half" idx="1"/>
          </p:nvPr>
        </p:nvSpPr>
        <p:spPr>
          <a:xfrm>
            <a:off x="905435" y="1810871"/>
            <a:ext cx="3818965" cy="4059578"/>
          </a:xfrm>
          <a:solidFill>
            <a:schemeClr val="bg1">
              <a:lumMod val="65000"/>
            </a:schemeClr>
          </a:solidFill>
        </p:spPr>
        <p:txBody>
          <a:bodyPr>
            <a:noAutofit/>
          </a:bodyPr>
          <a:lstStyle/>
          <a:p>
            <a:pPr marL="0" indent="0">
              <a:buNone/>
            </a:pPr>
            <a:r>
              <a:rPr lang="en-US" sz="1200" b="1" dirty="0"/>
              <a:t>Demographic:</a:t>
            </a:r>
          </a:p>
          <a:p>
            <a:r>
              <a:rPr lang="en-US" sz="1200" b="1" dirty="0"/>
              <a:t>Sex: male or female ("M" or "F")</a:t>
            </a:r>
          </a:p>
          <a:p>
            <a:r>
              <a:rPr lang="en-US" sz="1200" b="1" dirty="0"/>
              <a:t>Age: Age of the patient (Continuous - Although the recorded ages have been truncated to whole numbers, the concept of age is continuous)</a:t>
            </a:r>
          </a:p>
          <a:p>
            <a:r>
              <a:rPr lang="en-US" sz="1200" b="1" dirty="0"/>
              <a:t>Education: The level of education of the patient (categorical values - 1,2,3,4)</a:t>
            </a:r>
          </a:p>
          <a:p>
            <a:pPr marL="0" indent="0">
              <a:buNone/>
            </a:pPr>
            <a:r>
              <a:rPr lang="en-US" sz="1200" b="1" dirty="0"/>
              <a:t>Behavioral:</a:t>
            </a:r>
          </a:p>
          <a:p>
            <a:r>
              <a:rPr lang="en-US" sz="1200" b="1" dirty="0"/>
              <a:t>is_smoking: whether or not the patient is a current smoker ("YES" or "NO")</a:t>
            </a:r>
          </a:p>
          <a:p>
            <a:r>
              <a:rPr lang="en-US" sz="1200" b="1" dirty="0"/>
              <a:t>Cigs Per Day: the number of cigarettes that the person smoked on average in one day.(can be considered continuous as one can have any number of cigarettes, even half a cigarette.)</a:t>
            </a:r>
          </a:p>
          <a:p>
            <a:endParaRPr lang="en-IN" sz="1200" b="1" dirty="0"/>
          </a:p>
        </p:txBody>
      </p:sp>
      <p:sp>
        <p:nvSpPr>
          <p:cNvPr id="4" name="Content Placeholder 3">
            <a:extLst>
              <a:ext uri="{FF2B5EF4-FFF2-40B4-BE49-F238E27FC236}">
                <a16:creationId xmlns:a16="http://schemas.microsoft.com/office/drawing/2014/main" id="{66A8EFBF-7D1E-C4FA-6A3B-5CA7D6179F18}"/>
              </a:ext>
            </a:extLst>
          </p:cNvPr>
          <p:cNvSpPr>
            <a:spLocks noGrp="1"/>
          </p:cNvSpPr>
          <p:nvPr>
            <p:ph sz="half" idx="2"/>
          </p:nvPr>
        </p:nvSpPr>
        <p:spPr>
          <a:xfrm>
            <a:off x="4724400" y="1810871"/>
            <a:ext cx="6705600" cy="4333898"/>
          </a:xfrm>
          <a:solidFill>
            <a:schemeClr val="bg1">
              <a:lumMod val="65000"/>
            </a:schemeClr>
          </a:solidFill>
        </p:spPr>
        <p:txBody>
          <a:bodyPr>
            <a:noAutofit/>
          </a:bodyPr>
          <a:lstStyle/>
          <a:p>
            <a:pPr marL="0" indent="0">
              <a:buNone/>
            </a:pPr>
            <a:r>
              <a:rPr lang="en-US" sz="1200" b="1" dirty="0"/>
              <a:t>Medical (history):</a:t>
            </a:r>
          </a:p>
          <a:p>
            <a:r>
              <a:rPr lang="en-US" sz="1200" b="1" dirty="0"/>
              <a:t>BP Meds: whether or not the patient was on blood pressure medication (Nominal)</a:t>
            </a:r>
          </a:p>
          <a:p>
            <a:r>
              <a:rPr lang="en-US" sz="1200" b="1" dirty="0"/>
              <a:t>Prevalent Stroke: whether or not the patient had previously had a stroke (Nominal)</a:t>
            </a:r>
          </a:p>
          <a:p>
            <a:r>
              <a:rPr lang="en-US" sz="1200" b="1" dirty="0"/>
              <a:t>Prevalent Hyp: whether or not the patient was hypertensive (Nominal)</a:t>
            </a:r>
          </a:p>
          <a:p>
            <a:r>
              <a:rPr lang="en-US" sz="1200" b="1" dirty="0"/>
              <a:t>Diabetes: whether or not the patient had diabetes (Nominal)</a:t>
            </a:r>
          </a:p>
          <a:p>
            <a:pPr marL="0" indent="0">
              <a:buNone/>
            </a:pPr>
            <a:r>
              <a:rPr lang="en-US" sz="1200" b="1" dirty="0"/>
              <a:t>Medical (current):</a:t>
            </a:r>
            <a:endParaRPr lang="en-US" sz="1200" dirty="0"/>
          </a:p>
          <a:p>
            <a:r>
              <a:rPr lang="en-US" sz="1200" b="1" dirty="0"/>
              <a:t>Tot Chol: total cholesterol level (Continuous)</a:t>
            </a:r>
          </a:p>
          <a:p>
            <a:r>
              <a:rPr lang="en-US" sz="1200" b="1" dirty="0"/>
              <a:t>Sys BP: systolic blood pressure (Continuous)</a:t>
            </a:r>
          </a:p>
          <a:p>
            <a:r>
              <a:rPr lang="en-US" sz="1200" b="1" dirty="0"/>
              <a:t>Dia BP: diastolic blood pressure (Continuous)</a:t>
            </a:r>
          </a:p>
          <a:p>
            <a:r>
              <a:rPr lang="en-US" sz="1200" b="1" dirty="0"/>
              <a:t>BMI: Body Mass Index (Continuous)</a:t>
            </a:r>
          </a:p>
          <a:p>
            <a:r>
              <a:rPr lang="en-US" sz="1200" b="1" dirty="0"/>
              <a:t>Heart Rate: heart rate (Continuous - In medical research, variables such as heart rate though in fact discrete, yet are considered continuous because of large number of possible values.)</a:t>
            </a:r>
          </a:p>
          <a:p>
            <a:r>
              <a:rPr lang="en-US" sz="1200" b="1" dirty="0"/>
              <a:t>Glucose: glucose level (Continuous)</a:t>
            </a:r>
          </a:p>
          <a:p>
            <a:r>
              <a:rPr lang="en-US" sz="1200" b="1" dirty="0"/>
              <a:t>Predict variable (desired target):</a:t>
            </a:r>
          </a:p>
          <a:p>
            <a:r>
              <a:rPr lang="en-US" sz="1200" b="1" dirty="0"/>
              <a:t>10-year risk of coronary heart disease CHD(binary: “1”, means “Yes”, “0” means “No”)</a:t>
            </a:r>
            <a:endParaRPr lang="en-IN" sz="1200" b="1" dirty="0"/>
          </a:p>
          <a:p>
            <a:endParaRPr lang="en-IN" sz="1200" dirty="0"/>
          </a:p>
        </p:txBody>
      </p:sp>
    </p:spTree>
    <p:extLst>
      <p:ext uri="{BB962C8B-B14F-4D97-AF65-F5344CB8AC3E}">
        <p14:creationId xmlns:p14="http://schemas.microsoft.com/office/powerpoint/2010/main" val="269731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2CAD-C7B6-35B7-0294-E1850AABF256}"/>
              </a:ext>
            </a:extLst>
          </p:cNvPr>
          <p:cNvSpPr>
            <a:spLocks noGrp="1"/>
          </p:cNvSpPr>
          <p:nvPr>
            <p:ph type="title"/>
          </p:nvPr>
        </p:nvSpPr>
        <p:spPr>
          <a:solidFill>
            <a:srgbClr val="92D050"/>
          </a:solidFill>
        </p:spPr>
        <p:txBody>
          <a:bodyPr/>
          <a:lstStyle/>
          <a:p>
            <a:r>
              <a:rPr lang="en-IN" dirty="0"/>
              <a:t>Handling Missing Data:</a:t>
            </a:r>
          </a:p>
        </p:txBody>
      </p:sp>
      <p:sp>
        <p:nvSpPr>
          <p:cNvPr id="3" name="Content Placeholder 2">
            <a:extLst>
              <a:ext uri="{FF2B5EF4-FFF2-40B4-BE49-F238E27FC236}">
                <a16:creationId xmlns:a16="http://schemas.microsoft.com/office/drawing/2014/main" id="{E452DA68-D597-D0EB-89ED-6B386B122EF6}"/>
              </a:ext>
            </a:extLst>
          </p:cNvPr>
          <p:cNvSpPr>
            <a:spLocks noGrp="1"/>
          </p:cNvSpPr>
          <p:nvPr>
            <p:ph idx="1"/>
          </p:nvPr>
        </p:nvSpPr>
        <p:spPr>
          <a:xfrm>
            <a:off x="1295401" y="2556932"/>
            <a:ext cx="9601196" cy="3318936"/>
          </a:xfrm>
          <a:solidFill>
            <a:schemeClr val="bg1">
              <a:lumMod val="65000"/>
            </a:schemeClr>
          </a:solidFill>
        </p:spPr>
        <p:txBody>
          <a:bodyPr>
            <a:normAutofit/>
          </a:bodyPr>
          <a:lstStyle/>
          <a:p>
            <a:pPr marL="0" indent="0">
              <a:buNone/>
            </a:pPr>
            <a:r>
              <a:rPr lang="en-IN" b="1" dirty="0"/>
              <a:t> total null values:</a:t>
            </a:r>
          </a:p>
          <a:p>
            <a:pPr marL="0" indent="0">
              <a:buNone/>
            </a:pPr>
            <a:r>
              <a:rPr lang="en-IN" b="1" dirty="0"/>
              <a:t>df.isna().sum().sum()</a:t>
            </a:r>
          </a:p>
          <a:p>
            <a:pPr marL="0" indent="0">
              <a:buNone/>
            </a:pPr>
            <a:endParaRPr lang="en-IN" b="1" dirty="0"/>
          </a:p>
          <a:p>
            <a:r>
              <a:rPr lang="en-IN" b="1" dirty="0"/>
              <a:t>Replacing the missing values in the categorical columns with its mode</a:t>
            </a:r>
          </a:p>
          <a:p>
            <a:pPr marL="0" indent="0">
              <a:buNone/>
            </a:pPr>
            <a:r>
              <a:rPr lang="en-IN" dirty="0"/>
              <a:t>df['education'] = df['education'].fillna(df['education'].mode()[0])</a:t>
            </a:r>
          </a:p>
          <a:p>
            <a:pPr marL="0" indent="0">
              <a:buNone/>
            </a:pPr>
            <a:r>
              <a:rPr lang="en-IN" dirty="0"/>
              <a:t>df['bp_meds'] = df['bp_meds'].fillna(df['bp_meds'].mode()[0])</a:t>
            </a:r>
          </a:p>
        </p:txBody>
      </p:sp>
    </p:spTree>
    <p:extLst>
      <p:ext uri="{BB962C8B-B14F-4D97-AF65-F5344CB8AC3E}">
        <p14:creationId xmlns:p14="http://schemas.microsoft.com/office/powerpoint/2010/main" val="239968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F75E-DB13-147E-2442-2C45D86EB996}"/>
              </a:ext>
            </a:extLst>
          </p:cNvPr>
          <p:cNvSpPr>
            <a:spLocks noGrp="1"/>
          </p:cNvSpPr>
          <p:nvPr>
            <p:ph type="title"/>
          </p:nvPr>
        </p:nvSpPr>
        <p:spPr>
          <a:solidFill>
            <a:srgbClr val="92D050"/>
          </a:solidFill>
        </p:spPr>
        <p:txBody>
          <a:bodyPr>
            <a:normAutofit fontScale="90000"/>
          </a:bodyPr>
          <a:lstStyle/>
          <a:p>
            <a:r>
              <a:rPr lang="en-IN" dirty="0"/>
              <a:t>Checking outliers</a:t>
            </a:r>
            <a:br>
              <a:rPr lang="en-IN" dirty="0"/>
            </a:br>
            <a:endParaRPr lang="en-IN" dirty="0"/>
          </a:p>
        </p:txBody>
      </p:sp>
      <p:pic>
        <p:nvPicPr>
          <p:cNvPr id="1026" name="Picture 2">
            <a:extLst>
              <a:ext uri="{FF2B5EF4-FFF2-40B4-BE49-F238E27FC236}">
                <a16:creationId xmlns:a16="http://schemas.microsoft.com/office/drawing/2014/main" id="{62387341-849D-877F-0FD3-012F14F83C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2644588"/>
            <a:ext cx="3538814" cy="17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A32F33F-F9E0-601A-300F-ACE065440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22" y="2557463"/>
            <a:ext cx="3077911" cy="18335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EFA03DC-402C-4D8B-46D9-9DE4A1386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9539" y="2557463"/>
            <a:ext cx="3077911" cy="18335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F106E53-28D8-EC8C-583C-58758450D6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3376" y="4391030"/>
            <a:ext cx="2931401" cy="174628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92D0F654-B2E1-2F3B-3C1B-3D2BD817DC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4558" y="4662494"/>
            <a:ext cx="3538814" cy="130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9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9EB703-E522-7213-7484-4C6E720D8621}"/>
              </a:ext>
            </a:extLst>
          </p:cNvPr>
          <p:cNvSpPr>
            <a:spLocks noChangeArrowheads="1"/>
          </p:cNvSpPr>
          <p:nvPr/>
        </p:nvSpPr>
        <p:spPr bwMode="auto">
          <a:xfrm>
            <a:off x="1076784" y="1611649"/>
            <a:ext cx="4631492" cy="1384995"/>
          </a:xfrm>
          <a:prstGeom prst="rect">
            <a:avLst/>
          </a:prstGeom>
          <a:solidFill>
            <a:schemeClr val="bg1">
              <a:lumMod val="6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Helvetica Neue"/>
              </a:rPr>
              <a:t>Since the total_cholestrol, bmi, and heart_rate columns are positively skewed, and also contains outliers. We can impute the missing values with its median.</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13C05CFC-3C26-D1B5-E342-9065859C5939}"/>
              </a:ext>
            </a:extLst>
          </p:cNvPr>
          <p:cNvSpPr>
            <a:spLocks noChangeArrowheads="1"/>
          </p:cNvSpPr>
          <p:nvPr/>
        </p:nvSpPr>
        <p:spPr bwMode="auto">
          <a:xfrm>
            <a:off x="913179" y="3077614"/>
            <a:ext cx="5133516" cy="1846659"/>
          </a:xfrm>
          <a:prstGeom prst="rect">
            <a:avLst/>
          </a:prstGeom>
          <a:solidFill>
            <a:schemeClr val="bg1">
              <a:lumMod val="6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a:ln>
                  <a:noFill/>
                </a:ln>
                <a:solidFill>
                  <a:srgbClr val="007979"/>
                </a:solidFill>
                <a:effectLst/>
                <a:latin typeface="inherit"/>
                <a:cs typeface="Courier New" panose="02070309020205020404" pitchFamily="49" charset="0"/>
              </a:rPr>
              <a:t># Imputing missing values in the total_cholesterol, bmi, and heart_rate with their medain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1" dirty="0">
              <a:solidFill>
                <a:srgbClr val="007979"/>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1" u="none" strike="noStrike" cap="none" normalizeH="0" baseline="0" dirty="0">
              <a:ln>
                <a:noFill/>
              </a:ln>
              <a:solidFill>
                <a:srgbClr val="007979"/>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1" dirty="0">
              <a:solidFill>
                <a:srgbClr val="007979"/>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1" u="none" strike="noStrike" cap="none" normalizeH="0" baseline="0" dirty="0">
              <a:ln>
                <a:noFill/>
              </a:ln>
              <a:solidFill>
                <a:srgbClr val="007979"/>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'total_cholesterol'</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 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'total_cholesterol'</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].fillna(df[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'total_cholesterol'</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].median())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'bmi'</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 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'bmi'</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].fillna(df[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'bmi'</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].median())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'heart_rate'</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 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'heart_rate'</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].fillna(df[</a:t>
            </a:r>
            <a:r>
              <a:rPr kumimoji="0" lang="en-US" altLang="en-US" sz="1200" b="1" i="0" u="none" strike="noStrike" cap="none" normalizeH="0" baseline="0" dirty="0">
                <a:ln>
                  <a:noFill/>
                </a:ln>
                <a:solidFill>
                  <a:srgbClr val="BA2121"/>
                </a:solidFill>
                <a:effectLst/>
                <a:latin typeface="inherit"/>
                <a:cs typeface="Courier New" panose="02070309020205020404" pitchFamily="49" charset="0"/>
              </a:rPr>
              <a:t>'heart_rate'</a:t>
            </a:r>
            <a:r>
              <a:rPr kumimoji="0" lang="en-US" altLang="en-US" sz="1200" b="1" i="0" u="none" strike="noStrike" cap="none" normalizeH="0" baseline="0" dirty="0">
                <a:ln>
                  <a:noFill/>
                </a:ln>
                <a:solidFill>
                  <a:srgbClr val="000000"/>
                </a:solidFill>
                <a:effectLst/>
                <a:latin typeface="inherit"/>
                <a:cs typeface="Courier New" panose="02070309020205020404" pitchFamily="49" charset="0"/>
              </a:rPr>
              <a:t>].median())</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1E0F5F6-2AC6-3004-5F77-46265AD1AEE3}"/>
              </a:ext>
            </a:extLst>
          </p:cNvPr>
          <p:cNvSpPr txBox="1"/>
          <p:nvPr/>
        </p:nvSpPr>
        <p:spPr>
          <a:xfrm>
            <a:off x="6232714" y="1703983"/>
            <a:ext cx="5125567" cy="1200329"/>
          </a:xfrm>
          <a:prstGeom prst="rect">
            <a:avLst/>
          </a:prstGeom>
          <a:solidFill>
            <a:schemeClr val="bg1">
              <a:lumMod val="65000"/>
            </a:schemeClr>
          </a:solidFill>
        </p:spPr>
        <p:txBody>
          <a:bodyPr wrap="square">
            <a:spAutoFit/>
          </a:bodyPr>
          <a:lstStyle/>
          <a:p>
            <a:r>
              <a:rPr lang="en-US" sz="1200" b="1" i="0" dirty="0">
                <a:solidFill>
                  <a:srgbClr val="000000"/>
                </a:solidFill>
                <a:effectLst/>
                <a:latin typeface="Helvetica Neue"/>
              </a:rPr>
              <a:t>There are 304 missing values in the glucose column. If we choose to impute them with a single value of mean / median, we will be adding high bias at that point. To avoid this we can impute the missing values using KNN imputer. If the dataset in question had been a time series, we could have used the interpolation method to impute the missing values.</a:t>
            </a:r>
            <a:endParaRPr lang="en-IN" sz="1200" b="1" dirty="0"/>
          </a:p>
        </p:txBody>
      </p:sp>
      <p:sp>
        <p:nvSpPr>
          <p:cNvPr id="8" name="TextBox 7">
            <a:extLst>
              <a:ext uri="{FF2B5EF4-FFF2-40B4-BE49-F238E27FC236}">
                <a16:creationId xmlns:a16="http://schemas.microsoft.com/office/drawing/2014/main" id="{1471F0B1-E4F4-DEFA-F534-5DC1F28A9B76}"/>
              </a:ext>
            </a:extLst>
          </p:cNvPr>
          <p:cNvSpPr txBox="1"/>
          <p:nvPr/>
        </p:nvSpPr>
        <p:spPr>
          <a:xfrm>
            <a:off x="6306670" y="3122692"/>
            <a:ext cx="4972151" cy="830997"/>
          </a:xfrm>
          <a:prstGeom prst="rect">
            <a:avLst/>
          </a:prstGeom>
          <a:solidFill>
            <a:schemeClr val="bg1">
              <a:lumMod val="65000"/>
            </a:schemeClr>
          </a:solidFill>
        </p:spPr>
        <p:txBody>
          <a:bodyPr wrap="square">
            <a:spAutoFit/>
          </a:bodyPr>
          <a:lstStyle/>
          <a:p>
            <a:r>
              <a:rPr lang="en-IN" sz="1200" b="1" dirty="0"/>
              <a:t># Using KNN imputer with K=10</a:t>
            </a:r>
          </a:p>
          <a:p>
            <a:r>
              <a:rPr lang="en-IN" sz="1200" b="1" dirty="0"/>
              <a:t>imputer = KNNImputer(n_neighbors=10)</a:t>
            </a:r>
          </a:p>
          <a:p>
            <a:r>
              <a:rPr lang="en-IN" sz="1200" b="1" dirty="0"/>
              <a:t>imputed = imputer.fit_transform(df)</a:t>
            </a:r>
          </a:p>
          <a:p>
            <a:r>
              <a:rPr lang="en-IN" sz="1200" b="1" dirty="0"/>
              <a:t>df = pd.DataFrame(imputed, columns=df.columns)</a:t>
            </a:r>
          </a:p>
        </p:txBody>
      </p:sp>
      <p:sp>
        <p:nvSpPr>
          <p:cNvPr id="10" name="TextBox 9">
            <a:extLst>
              <a:ext uri="{FF2B5EF4-FFF2-40B4-BE49-F238E27FC236}">
                <a16:creationId xmlns:a16="http://schemas.microsoft.com/office/drawing/2014/main" id="{B0B70EED-22BB-0687-EA6F-6BEB3AE67444}"/>
              </a:ext>
            </a:extLst>
          </p:cNvPr>
          <p:cNvSpPr txBox="1"/>
          <p:nvPr/>
        </p:nvSpPr>
        <p:spPr>
          <a:xfrm>
            <a:off x="6232714" y="4172069"/>
            <a:ext cx="4971948" cy="461665"/>
          </a:xfrm>
          <a:prstGeom prst="rect">
            <a:avLst/>
          </a:prstGeom>
          <a:solidFill>
            <a:schemeClr val="bg1">
              <a:lumMod val="65000"/>
            </a:schemeClr>
          </a:solidFill>
        </p:spPr>
        <p:txBody>
          <a:bodyPr wrap="square">
            <a:spAutoFit/>
          </a:bodyPr>
          <a:lstStyle/>
          <a:p>
            <a:r>
              <a:rPr lang="en-US" sz="1200" b="1" i="0" dirty="0">
                <a:solidFill>
                  <a:srgbClr val="000000"/>
                </a:solidFill>
                <a:effectLst/>
                <a:latin typeface="Helvetica Neue"/>
              </a:rPr>
              <a:t>After KNN imputation, there is no massive change in the values of mean. And the values of median and mode remain the same.</a:t>
            </a:r>
            <a:endParaRPr lang="en-IN" sz="1200" b="1" dirty="0"/>
          </a:p>
        </p:txBody>
      </p:sp>
      <p:sp>
        <p:nvSpPr>
          <p:cNvPr id="11" name="Title 1">
            <a:extLst>
              <a:ext uri="{FF2B5EF4-FFF2-40B4-BE49-F238E27FC236}">
                <a16:creationId xmlns:a16="http://schemas.microsoft.com/office/drawing/2014/main" id="{DC39ADDD-0A14-B433-27B4-ABC2BE39BF7E}"/>
              </a:ext>
            </a:extLst>
          </p:cNvPr>
          <p:cNvSpPr txBox="1">
            <a:spLocks/>
          </p:cNvSpPr>
          <p:nvPr/>
        </p:nvSpPr>
        <p:spPr>
          <a:xfrm>
            <a:off x="1295402" y="815788"/>
            <a:ext cx="9601196" cy="583395"/>
          </a:xfrm>
          <a:prstGeom prst="rect">
            <a:avLst/>
          </a:prstGeom>
          <a:solidFill>
            <a:srgbClr val="92D050"/>
          </a:solidFill>
        </p:spPr>
        <p:txBody>
          <a:bodyPr>
            <a:normAutofit fontScale="37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Handling  outliers</a:t>
            </a:r>
            <a:br>
              <a:rPr lang="en-IN" dirty="0"/>
            </a:br>
            <a:endParaRPr lang="en-IN" dirty="0"/>
          </a:p>
        </p:txBody>
      </p:sp>
      <p:sp>
        <p:nvSpPr>
          <p:cNvPr id="12" name="Rectangle 1">
            <a:extLst>
              <a:ext uri="{FF2B5EF4-FFF2-40B4-BE49-F238E27FC236}">
                <a16:creationId xmlns:a16="http://schemas.microsoft.com/office/drawing/2014/main" id="{FC7565FD-17AF-F62C-44A6-F7F7CE1DC4CC}"/>
              </a:ext>
            </a:extLst>
          </p:cNvPr>
          <p:cNvSpPr>
            <a:spLocks noChangeArrowheads="1"/>
          </p:cNvSpPr>
          <p:nvPr/>
        </p:nvSpPr>
        <p:spPr bwMode="auto">
          <a:xfrm>
            <a:off x="6232714" y="4905030"/>
            <a:ext cx="5133514" cy="830997"/>
          </a:xfrm>
          <a:prstGeom prst="rect">
            <a:avLst/>
          </a:prstGeom>
          <a:solidFill>
            <a:schemeClr val="bg1">
              <a:lumMod val="6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Helvetica Neue"/>
              </a:rPr>
              <a:t>KNN imputer has converted all the columns to the float64 datatype. Hence, changing the column datatype accordingly as per the kind of data stored in the respective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5BE4C9A5-B3F7-1E20-7B3A-8FD9A4DF0B04}"/>
              </a:ext>
            </a:extLst>
          </p:cNvPr>
          <p:cNvSpPr txBox="1"/>
          <p:nvPr/>
        </p:nvSpPr>
        <p:spPr>
          <a:xfrm>
            <a:off x="1555375" y="5089696"/>
            <a:ext cx="3128682" cy="646331"/>
          </a:xfrm>
          <a:prstGeom prst="rect">
            <a:avLst/>
          </a:prstGeom>
          <a:solidFill>
            <a:schemeClr val="bg1">
              <a:lumMod val="65000"/>
            </a:schemeClr>
          </a:solidFill>
        </p:spPr>
        <p:txBody>
          <a:bodyPr wrap="square">
            <a:spAutoFit/>
          </a:bodyPr>
          <a:lstStyle/>
          <a:p>
            <a:r>
              <a:rPr lang="en-IN" dirty="0"/>
              <a:t># changing datatypes</a:t>
            </a:r>
          </a:p>
          <a:p>
            <a:r>
              <a:rPr lang="en-IN" dirty="0"/>
              <a:t>df = df.astype({'age': in</a:t>
            </a:r>
          </a:p>
        </p:txBody>
      </p:sp>
    </p:spTree>
    <p:extLst>
      <p:ext uri="{BB962C8B-B14F-4D97-AF65-F5344CB8AC3E}">
        <p14:creationId xmlns:p14="http://schemas.microsoft.com/office/powerpoint/2010/main" val="332615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BE6F7-BCCB-893E-3BAF-8ED88CB8A8C4}"/>
              </a:ext>
            </a:extLst>
          </p:cNvPr>
          <p:cNvSpPr txBox="1"/>
          <p:nvPr/>
        </p:nvSpPr>
        <p:spPr>
          <a:xfrm>
            <a:off x="4594828" y="617675"/>
            <a:ext cx="3074893" cy="369332"/>
          </a:xfrm>
          <a:prstGeom prst="rect">
            <a:avLst/>
          </a:prstGeom>
          <a:solidFill>
            <a:srgbClr val="92D050"/>
          </a:solidFill>
        </p:spPr>
        <p:txBody>
          <a:bodyPr wrap="square">
            <a:spAutoFit/>
          </a:bodyPr>
          <a:lstStyle/>
          <a:p>
            <a:r>
              <a:rPr lang="en-IN" b="1" dirty="0"/>
              <a:t> Exploratory Data Analysis:</a:t>
            </a:r>
          </a:p>
        </p:txBody>
      </p:sp>
      <p:pic>
        <p:nvPicPr>
          <p:cNvPr id="4098" name="Picture 2">
            <a:extLst>
              <a:ext uri="{FF2B5EF4-FFF2-40B4-BE49-F238E27FC236}">
                <a16:creationId xmlns:a16="http://schemas.microsoft.com/office/drawing/2014/main" id="{8E447087-A0FE-1F7B-2F44-3677BD6AB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42" y="1418386"/>
            <a:ext cx="3917017" cy="24005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3C5F90-F826-170F-B2CB-5FFD189C4720}"/>
              </a:ext>
            </a:extLst>
          </p:cNvPr>
          <p:cNvSpPr txBox="1"/>
          <p:nvPr/>
        </p:nvSpPr>
        <p:spPr>
          <a:xfrm>
            <a:off x="690842" y="3832596"/>
            <a:ext cx="3917017" cy="646331"/>
          </a:xfrm>
          <a:prstGeom prst="rect">
            <a:avLst/>
          </a:prstGeom>
          <a:solidFill>
            <a:schemeClr val="bg1">
              <a:lumMod val="65000"/>
            </a:schemeClr>
          </a:solidFill>
        </p:spPr>
        <p:txBody>
          <a:bodyPr wrap="square">
            <a:spAutoFit/>
          </a:bodyPr>
          <a:lstStyle/>
          <a:p>
            <a:r>
              <a:rPr lang="en-IN" b="1" dirty="0"/>
              <a:t>The dependent variable - 10 year risk of CHD is unbalanced.</a:t>
            </a:r>
          </a:p>
        </p:txBody>
      </p:sp>
      <p:pic>
        <p:nvPicPr>
          <p:cNvPr id="4100" name="Picture 4">
            <a:extLst>
              <a:ext uri="{FF2B5EF4-FFF2-40B4-BE49-F238E27FC236}">
                <a16:creationId xmlns:a16="http://schemas.microsoft.com/office/drawing/2014/main" id="{56C106AA-B08F-9061-3A0E-956E4DF6B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515" y="1418386"/>
            <a:ext cx="2957520" cy="240058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2B7686-8D3D-826B-77A6-523AFDDF3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725" y="1418385"/>
            <a:ext cx="3389303" cy="224817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665331B-49C2-A1F6-5E1D-F3B9388317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156" y="3847623"/>
            <a:ext cx="3389303" cy="165670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2F3C5BD-DB00-7B2C-EFE0-33CDC66894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160" y="3847623"/>
            <a:ext cx="3389303" cy="179117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1464A58B-EAD2-1E0C-6F96-4DC6E79F7D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9515" y="4736766"/>
            <a:ext cx="2481543" cy="1342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EAF284-B371-5301-B18F-39A8567A6AFE}"/>
              </a:ext>
            </a:extLst>
          </p:cNvPr>
          <p:cNvSpPr txBox="1"/>
          <p:nvPr/>
        </p:nvSpPr>
        <p:spPr>
          <a:xfrm>
            <a:off x="2967318" y="1087706"/>
            <a:ext cx="7924800" cy="369332"/>
          </a:xfrm>
          <a:prstGeom prst="rect">
            <a:avLst/>
          </a:prstGeom>
          <a:noFill/>
        </p:spPr>
        <p:txBody>
          <a:bodyPr wrap="square">
            <a:spAutoFit/>
          </a:bodyPr>
          <a:lstStyle/>
          <a:p>
            <a:r>
              <a:rPr lang="en-IN" dirty="0"/>
              <a:t> Analysing the distribution of continuous </a:t>
            </a:r>
            <a:r>
              <a:rPr lang="en-IN" dirty="0" err="1"/>
              <a:t>varaibles</a:t>
            </a:r>
            <a:r>
              <a:rPr lang="en-IN" dirty="0"/>
              <a:t> after transformation</a:t>
            </a:r>
          </a:p>
        </p:txBody>
      </p:sp>
      <p:sp>
        <p:nvSpPr>
          <p:cNvPr id="7" name="TextBox 6">
            <a:extLst>
              <a:ext uri="{FF2B5EF4-FFF2-40B4-BE49-F238E27FC236}">
                <a16:creationId xmlns:a16="http://schemas.microsoft.com/office/drawing/2014/main" id="{A204A8DF-B3CE-2412-D207-F5CFF9558E5C}"/>
              </a:ext>
            </a:extLst>
          </p:cNvPr>
          <p:cNvSpPr txBox="1"/>
          <p:nvPr/>
        </p:nvSpPr>
        <p:spPr>
          <a:xfrm>
            <a:off x="2912885" y="5573473"/>
            <a:ext cx="8758517" cy="646331"/>
          </a:xfrm>
          <a:prstGeom prst="rect">
            <a:avLst/>
          </a:prstGeom>
          <a:noFill/>
        </p:spPr>
        <p:txBody>
          <a:bodyPr wrap="square">
            <a:spAutoFit/>
          </a:bodyPr>
          <a:lstStyle/>
          <a:p>
            <a:r>
              <a:rPr lang="en-US" b="0" i="0" dirty="0">
                <a:solidFill>
                  <a:srgbClr val="000000"/>
                </a:solidFill>
                <a:effectLst/>
                <a:latin typeface="Helvetica Neue"/>
              </a:rPr>
              <a:t>Except </a:t>
            </a:r>
            <a:r>
              <a:rPr lang="en-US" b="0" i="0" dirty="0" err="1">
                <a:solidFill>
                  <a:srgbClr val="000000"/>
                </a:solidFill>
                <a:effectLst/>
                <a:latin typeface="Helvetica Neue"/>
              </a:rPr>
              <a:t>cigs_per_day</a:t>
            </a:r>
            <a:r>
              <a:rPr lang="en-US" b="0" i="0" dirty="0">
                <a:solidFill>
                  <a:srgbClr val="000000"/>
                </a:solidFill>
                <a:effectLst/>
                <a:latin typeface="Helvetica Neue"/>
              </a:rPr>
              <a:t>, we have successfully been able to reduce the skewness in the continuous variables. Now these distributions are closer to symmetric distribution.</a:t>
            </a:r>
            <a:endParaRPr lang="en-IN" dirty="0"/>
          </a:p>
        </p:txBody>
      </p:sp>
    </p:spTree>
    <p:extLst>
      <p:ext uri="{BB962C8B-B14F-4D97-AF65-F5344CB8AC3E}">
        <p14:creationId xmlns:p14="http://schemas.microsoft.com/office/powerpoint/2010/main" val="32751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DBD459-5344-1B55-C397-B83E6AA46223}"/>
              </a:ext>
            </a:extLst>
          </p:cNvPr>
          <p:cNvSpPr txBox="1"/>
          <p:nvPr/>
        </p:nvSpPr>
        <p:spPr>
          <a:xfrm>
            <a:off x="3039036" y="775460"/>
            <a:ext cx="6113928" cy="646331"/>
          </a:xfrm>
          <a:prstGeom prst="rect">
            <a:avLst/>
          </a:prstGeom>
          <a:solidFill>
            <a:srgbClr val="92D050"/>
          </a:solidFill>
        </p:spPr>
        <p:txBody>
          <a:bodyPr wrap="square">
            <a:spAutoFit/>
          </a:bodyPr>
          <a:lstStyle/>
          <a:p>
            <a:r>
              <a:rPr lang="en-IN" b="1" dirty="0"/>
              <a:t>Analysing the distribution of categorical variables in the dataset</a:t>
            </a:r>
          </a:p>
        </p:txBody>
      </p:sp>
      <p:pic>
        <p:nvPicPr>
          <p:cNvPr id="5122" name="Picture 2">
            <a:extLst>
              <a:ext uri="{FF2B5EF4-FFF2-40B4-BE49-F238E27FC236}">
                <a16:creationId xmlns:a16="http://schemas.microsoft.com/office/drawing/2014/main" id="{ABDCF603-5059-D0EF-17C0-D20031090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95" y="1404751"/>
            <a:ext cx="4276816" cy="28265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3AA0FC0-11F0-EE42-0AF4-F51CDB1FF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136" y="1404751"/>
            <a:ext cx="4687984" cy="28265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477473-2424-752D-DB78-52AF65718F22}"/>
              </a:ext>
            </a:extLst>
          </p:cNvPr>
          <p:cNvSpPr txBox="1"/>
          <p:nvPr/>
        </p:nvSpPr>
        <p:spPr>
          <a:xfrm>
            <a:off x="1564624" y="4887597"/>
            <a:ext cx="8036576" cy="646331"/>
          </a:xfrm>
          <a:prstGeom prst="rect">
            <a:avLst/>
          </a:prstGeom>
          <a:noFill/>
        </p:spPr>
        <p:txBody>
          <a:bodyPr wrap="square">
            <a:spAutoFit/>
          </a:bodyPr>
          <a:lstStyle/>
          <a:p>
            <a:r>
              <a:rPr lang="en-US" b="0" i="0" dirty="0">
                <a:solidFill>
                  <a:srgbClr val="000000"/>
                </a:solidFill>
                <a:effectLst/>
                <a:latin typeface="Helvetica Neue"/>
              </a:rPr>
              <a:t>Majority of the patients belong to the education level 1, followed by 2, 3, and 4 respectively. There are more female patients compared to male patients. </a:t>
            </a:r>
          </a:p>
        </p:txBody>
      </p:sp>
    </p:spTree>
    <p:extLst>
      <p:ext uri="{BB962C8B-B14F-4D97-AF65-F5344CB8AC3E}">
        <p14:creationId xmlns:p14="http://schemas.microsoft.com/office/powerpoint/2010/main" val="36042232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295</TotalTime>
  <Words>1624</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Garamond</vt:lpstr>
      <vt:lpstr>Helvetica Neue</vt:lpstr>
      <vt:lpstr>inherit</vt:lpstr>
      <vt:lpstr>Organic</vt:lpstr>
      <vt:lpstr>Capstone Project 3 Cardiovascular disease prediction </vt:lpstr>
      <vt:lpstr>Business Context: </vt:lpstr>
      <vt:lpstr>Problem Statement</vt:lpstr>
      <vt:lpstr>Data Set</vt:lpstr>
      <vt:lpstr>Handling Missing Data:</vt:lpstr>
      <vt:lpstr>Checking outliers </vt:lpstr>
      <vt:lpstr>PowerPoint Presentation</vt:lpstr>
      <vt:lpstr>PowerPoint Presentation</vt:lpstr>
      <vt:lpstr>PowerPoint Presentation</vt:lpstr>
      <vt:lpstr>PowerPoint Presentation</vt:lpstr>
      <vt:lpstr>PowerPoint Presentation</vt:lpstr>
      <vt:lpstr> Correlation magnitude &amp; Handling Multicollinearity: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3 Cardiovascular disease prediction</dc:title>
  <dc:creator>mary abha</dc:creator>
  <cp:lastModifiedBy>mary abha</cp:lastModifiedBy>
  <cp:revision>18</cp:revision>
  <dcterms:created xsi:type="dcterms:W3CDTF">2023-03-20T13:28:39Z</dcterms:created>
  <dcterms:modified xsi:type="dcterms:W3CDTF">2023-03-23T07:20:08Z</dcterms:modified>
</cp:coreProperties>
</file>