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64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40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164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202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512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83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41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50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1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50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11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15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87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30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48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04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0F0C1E-10F1-4B31-B222-6C6EE297D79B}" type="datetimeFigureOut">
              <a:rPr lang="en-IN" smtClean="0"/>
              <a:t>22-03-2023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E4E0F1-1904-4D23-A5A2-2F39E06DAFD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641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517B-041D-7F11-1712-A7A81DED2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Capstone Project</a:t>
            </a:r>
            <a:b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Booking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0F61-239F-A3DB-9704-E5FC8F6C0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9" y="3718362"/>
            <a:ext cx="1936377" cy="114050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</a:t>
            </a:r>
          </a:p>
          <a:p>
            <a:r>
              <a:rPr lang="en-IN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Vibha Kumari</a:t>
            </a:r>
          </a:p>
        </p:txBody>
      </p:sp>
    </p:spTree>
    <p:extLst>
      <p:ext uri="{BB962C8B-B14F-4D97-AF65-F5344CB8AC3E}">
        <p14:creationId xmlns:p14="http://schemas.microsoft.com/office/powerpoint/2010/main" val="291970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9C923-477F-8720-FB6F-9C92F8E91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165" y="282669"/>
            <a:ext cx="5157787" cy="82391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Agent no. 9 has made most no. of bookings.</a:t>
            </a:r>
            <a:endParaRPr lang="en-IN" b="1" i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795276-5D7D-B7E4-4CD3-69E338187F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1" y="1434352"/>
            <a:ext cx="5157787" cy="50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6AA47-B0BA-916E-E9FA-E820DF49E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82670"/>
            <a:ext cx="5183188" cy="82391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Most demanded room type is A, but better adr rooms are of type H.</a:t>
            </a:r>
            <a:endParaRPr lang="en-IN" b="1" i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EFDCCDE-2AEF-42E5-5899-390297C0FBC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434352"/>
            <a:ext cx="570603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68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CB0A9-6549-6EAB-0057-3BF4AB90F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07577"/>
            <a:ext cx="5157787" cy="887506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hotel has higher lead time?</a:t>
            </a:r>
            <a:endParaRPr lang="en-IN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0CE08-CF6A-E5E5-7D6B-9C19F24FE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4601" y="107577"/>
            <a:ext cx="5183188" cy="150607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hotel seems to make more revenue?</a:t>
            </a:r>
          </a:p>
          <a:p>
            <a:endParaRPr lang="en-IN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9F750F-9EE2-DF5B-777E-BCC2467A7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1" y="1811618"/>
            <a:ext cx="5759482" cy="50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2B4871C-31B7-2690-E76F-7585C5E8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114" y="1811618"/>
            <a:ext cx="5826162" cy="504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99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39F3-1E0C-60BF-67FC-FA049D70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5" y="295275"/>
            <a:ext cx="10515600" cy="123769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distribution channel brings better revenue generating deals for hotels?</a:t>
            </a:r>
            <a:b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0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8D06E49-39F4-A5D1-F47F-DABAAEC1A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5658"/>
            <a:ext cx="9027459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14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1A60-79AF-10EF-C0A1-91878682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78254"/>
            <a:ext cx="10515600" cy="620993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DE41-6122-8AFF-01B6-1FB383A1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5" y="1013012"/>
            <a:ext cx="11887200" cy="56746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(1)  Around 60% bookings are for City hotel and 40% bookings are for Resort hotel, therefore City Hotel is busier than     Resort hotel. Also the overall adr of    City hotel is slightly higher than Resort hotel.</a:t>
            </a:r>
          </a:p>
          <a:p>
            <a:pPr marL="0" indent="0" algn="just">
              <a:buNone/>
            </a:pP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(2) Most of the guests came from European countries, with most of guests coming from Portugal.</a:t>
            </a:r>
          </a:p>
          <a:p>
            <a:pPr marL="0" indent="0" algn="just">
              <a:buNone/>
            </a:pP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(3) Guests use different channels for making bookings out of which most preferred way is TA/TO.</a:t>
            </a:r>
          </a:p>
          <a:p>
            <a:pPr marL="0" indent="0" algn="just">
              <a:buNone/>
            </a:pP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(4) For hotels higher adr deals come via GDS channel, so hotels should increase their popularity on this channel.</a:t>
            </a:r>
          </a:p>
          <a:p>
            <a:pPr marL="0" indent="0" algn="just">
              <a:buNone/>
            </a:pP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(5) Almost 30% of bookings via TA/TO are cancelled.</a:t>
            </a:r>
          </a:p>
          <a:p>
            <a:pPr marL="0" indent="0" algn="just">
              <a:buNone/>
            </a:pP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(6) Not getting same room as reserved, longer lead time and waiting time do not affect cancellation of bookings.</a:t>
            </a:r>
          </a:p>
          <a:p>
            <a:pPr marL="0" indent="0" algn="just">
              <a:buNone/>
            </a:pP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Although different room allotment do lowers the 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adr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(8) Within a month, adr gradually increases as month ends, with small sudden rise on weekends.</a:t>
            </a:r>
          </a:p>
          <a:p>
            <a:pPr marL="0" indent="0" algn="just">
              <a:buNone/>
            </a:pP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IN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9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BADD63-0E16-3113-DDCD-368435B71DC6}"/>
              </a:ext>
            </a:extLst>
          </p:cNvPr>
          <p:cNvSpPr txBox="1"/>
          <p:nvPr/>
        </p:nvSpPr>
        <p:spPr>
          <a:xfrm>
            <a:off x="654424" y="1028343"/>
            <a:ext cx="107038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b="1" i="1" dirty="0"/>
              <a:t>    (9) August is the most occupied (busiest) month with 11.62% bookings and</a:t>
            </a:r>
          </a:p>
          <a:p>
            <a:pPr marL="0" indent="0" algn="just">
              <a:buNone/>
            </a:pPr>
            <a:endParaRPr lang="en-US" sz="1800" b="1" i="1" dirty="0"/>
          </a:p>
          <a:p>
            <a:pPr marL="0" indent="0" algn="just">
              <a:buNone/>
            </a:pPr>
            <a:r>
              <a:rPr lang="en-US" sz="1800" b="1" i="1" dirty="0"/>
              <a:t>  (10) January is the most unoccupied month with 5.0% bookings.</a:t>
            </a:r>
          </a:p>
          <a:p>
            <a:pPr marL="0" indent="0" algn="just">
              <a:buNone/>
            </a:pPr>
            <a:endParaRPr lang="en-US" sz="1800" b="1" i="1" dirty="0"/>
          </a:p>
          <a:p>
            <a:pPr marL="0" indent="0" algn="just">
              <a:buNone/>
            </a:pPr>
            <a:r>
              <a:rPr lang="en-US" sz="1800" b="1" i="1" dirty="0"/>
              <a:t> (11) 2016 is the most booked year with 47.50% bookings .</a:t>
            </a:r>
          </a:p>
          <a:p>
            <a:pPr marL="0" indent="0" algn="just">
              <a:buNone/>
            </a:pPr>
            <a:endParaRPr lang="en-US" sz="1800" b="1" i="1" dirty="0"/>
          </a:p>
          <a:p>
            <a:pPr marL="0" indent="0" algn="just">
              <a:buNone/>
            </a:pPr>
            <a:r>
              <a:rPr lang="en-US" sz="1800" b="1" i="1" dirty="0"/>
              <a:t>  (12) highest distribution is made by TA/TO.</a:t>
            </a:r>
          </a:p>
          <a:p>
            <a:pPr marL="0" indent="0" algn="just">
              <a:buNone/>
            </a:pPr>
            <a:endParaRPr lang="en-US" sz="1800" b="1" i="1" dirty="0"/>
          </a:p>
          <a:p>
            <a:pPr marL="0" indent="0" algn="just">
              <a:buNone/>
            </a:pPr>
            <a:r>
              <a:rPr lang="en-US" sz="1800" b="1" i="1" dirty="0"/>
              <a:t>   (13) TA/TO has highest booking cancellation %</a:t>
            </a:r>
          </a:p>
          <a:p>
            <a:pPr marL="0" indent="0" algn="just">
              <a:buNone/>
            </a:pPr>
            <a:endParaRPr lang="en-US" sz="1800" b="1" i="1" dirty="0"/>
          </a:p>
          <a:p>
            <a:pPr marL="0" indent="0" algn="just">
              <a:buNone/>
            </a:pPr>
            <a:r>
              <a:rPr lang="en-US" sz="1800" b="1" i="1" dirty="0"/>
              <a:t>  (14) Both hotels have very small percentage that customer will repeat, but Resort hotel has slightly higher repeat %  than City Hotel.</a:t>
            </a:r>
          </a:p>
          <a:p>
            <a:pPr marL="0" indent="0" algn="just">
              <a:buNone/>
            </a:pPr>
            <a:endParaRPr lang="en-US" sz="1800" b="1" i="1" dirty="0"/>
          </a:p>
          <a:p>
            <a:pPr marL="0" indent="0" algn="just">
              <a:buNone/>
            </a:pPr>
            <a:r>
              <a:rPr lang="en-US" sz="1800" b="1" i="1" dirty="0"/>
              <a:t>(15) City hotel has slightly higher median lead time.   Also median lead time is significantly higher in each case,</a:t>
            </a:r>
          </a:p>
          <a:p>
            <a:pPr marL="0" indent="0" algn="just">
              <a:buNone/>
            </a:pPr>
            <a:r>
              <a:rPr lang="en-US" sz="1800" b="1" i="1" dirty="0"/>
              <a:t>    this means customers generally plan their hotel visits way to early.</a:t>
            </a:r>
          </a:p>
        </p:txBody>
      </p:sp>
    </p:spTree>
    <p:extLst>
      <p:ext uri="{BB962C8B-B14F-4D97-AF65-F5344CB8AC3E}">
        <p14:creationId xmlns:p14="http://schemas.microsoft.com/office/powerpoint/2010/main" val="355588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68EF-9298-A5D3-4636-03605B82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12" y="1681379"/>
            <a:ext cx="7416705" cy="1507067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8958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AAD5-2964-3E3E-73D9-9446D442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89" y="726142"/>
            <a:ext cx="8534400" cy="1507067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5117-0C08-3925-39EA-31DEA467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01" y="1891553"/>
            <a:ext cx="8534400" cy="3135656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</a:t>
            </a:r>
          </a:p>
          <a:p>
            <a:pPr algn="just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 are provided with a hotel bookings dataset.</a:t>
            </a:r>
          </a:p>
          <a:p>
            <a:pPr algn="just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Our main objective is to perform EDA on the given dataset and draw useful conclusions about general trends in hotel bookings</a:t>
            </a:r>
          </a:p>
          <a:p>
            <a:pPr algn="just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how factors governing hotel bookings interact with each other.</a:t>
            </a:r>
            <a:endParaRPr lang="en-IN" b="1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4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8F01-CF68-E591-B5A9-9F414A94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259" y="831289"/>
            <a:ext cx="9139518" cy="4915087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kumimoji="0" lang="en-US" altLang="en-US" sz="3200" b="1" i="1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Dataset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:</a:t>
            </a:r>
            <a:b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b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en-US" sz="3200" b="1" i="1" cap="none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we are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given a hotel bookings dataset. This dataset contains booking information for a city hotel and a resort hotel. It contains the following features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b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lang="en-IN" sz="3200" b="1" i="1" dirty="0"/>
          </a:p>
        </p:txBody>
      </p:sp>
    </p:spTree>
    <p:extLst>
      <p:ext uri="{BB962C8B-B14F-4D97-AF65-F5344CB8AC3E}">
        <p14:creationId xmlns:p14="http://schemas.microsoft.com/office/powerpoint/2010/main" val="24651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D7F0-88A9-DB70-C737-05E7AD9B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70" y="109100"/>
            <a:ext cx="5635906" cy="1074241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1E29-B821-C925-081F-2A3F3F50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8" y="1538754"/>
            <a:ext cx="8444752" cy="4351338"/>
          </a:xfrm>
        </p:spPr>
        <p:txBody>
          <a:bodyPr>
            <a:normAutofit fontScale="55000" lnSpcReduction="2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b="1" dirty="0">
              <a:solidFill>
                <a:schemeClr val="tx1"/>
              </a:solidFill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Hotel :    Name of hotel ( City or Resort)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Is _canceled: Whether the booking is canceled or not (0 for no canceled and 1 for canceled)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Lead _time:  time (in days) between booking transaction and actual arrival.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Arrival_ date _ year : Year of arrival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arrival_date_month : month of arrival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Arrival _ date_ week _ number : week number of arrival date.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Arrival _ date_ day_ of _ month : Day of month of arrival date.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Stays _ in_ weekend_ nights : No. of weekend nights spent in a hotel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Stays _in _ week_ nights : No. of weeknights spent in a hotel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b="1" dirty="0">
              <a:solidFill>
                <a:schemeClr val="tx1"/>
              </a:solidFill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b="1" dirty="0">
              <a:solidFill>
                <a:schemeClr val="tx1"/>
              </a:solidFill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b="1" dirty="0">
              <a:solidFill>
                <a:schemeClr val="tx1"/>
              </a:solidFill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221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9B35-C4AD-C717-BC7C-F0055219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560" y="357048"/>
            <a:ext cx="8534400" cy="95451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C821-C592-7C80-6760-6BB8A03B65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6730" y="1670966"/>
            <a:ext cx="8869363" cy="3833091"/>
          </a:xfrm>
        </p:spPr>
        <p:txBody>
          <a:bodyPr>
            <a:normAutofit fontScale="47500" lnSpcReduction="2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Meal : Type of meal chosen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Country : Country of origin of customers (as mentioned by them)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Market _ segment : What segment via booking was made and for what purpose.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b="1" dirty="0">
              <a:solidFill>
                <a:schemeClr val="tx1"/>
              </a:solidFill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Distribution _ channel: Via which medium booking was made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b="1" dirty="0">
              <a:solidFill>
                <a:schemeClr val="tx1"/>
              </a:solidFill>
              <a:latin typeface="Helvetica Neue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Is _repeated _ guest: Whether the customer has made any booking before(0 for No and 1 for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Yes)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pPr algn="ctr"/>
            <a:endParaRPr lang="en-IN" sz="2800" b="1" dirty="0">
              <a:solidFill>
                <a:schemeClr val="tx1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Days _ in_ waiting_ list: No. of days on waiting list.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Customer _ type: Type of customer(Transient, Group, etc.)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algn="ctr"/>
            <a:endParaRPr lang="en-IN" sz="2800" b="1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0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1E86-2A09-859F-F063-30B84AF8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82" y="224958"/>
            <a:ext cx="8534400" cy="1507067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CLEANING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E009-4D53-730B-710C-FCA0912B2D28}"/>
              </a:ext>
            </a:extLst>
          </p:cNvPr>
          <p:cNvSpPr txBox="1"/>
          <p:nvPr/>
        </p:nvSpPr>
        <p:spPr>
          <a:xfrm>
            <a:off x="5898776" y="2551837"/>
            <a:ext cx="502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#filling the null value with’0'</a:t>
            </a:r>
          </a:p>
          <a:p>
            <a:r>
              <a:rPr lang="en-US" dirty="0"/>
              <a:t>df["agent"].fillna ('0',inplace=True)</a:t>
            </a:r>
          </a:p>
          <a:p>
            <a:r>
              <a:rPr lang="en-US" dirty="0"/>
              <a:t>df["country"].fillna('0',inplace=True)</a:t>
            </a:r>
          </a:p>
          <a:p>
            <a:r>
              <a:rPr lang="en-US" dirty="0"/>
              <a:t>df["children"].fillna('0',inplace=True)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DB03A-C19D-0DFA-A10F-F4F45C71D40A}"/>
              </a:ext>
            </a:extLst>
          </p:cNvPr>
          <p:cNvSpPr txBox="1"/>
          <p:nvPr/>
        </p:nvSpPr>
        <p:spPr>
          <a:xfrm>
            <a:off x="838200" y="3705998"/>
            <a:ext cx="41999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#drop the company column as it has very high null value</a:t>
            </a:r>
          </a:p>
          <a:p>
            <a:r>
              <a:rPr lang="en-US" dirty="0"/>
              <a:t>#df["company"].dropna('o',inplace=True)</a:t>
            </a:r>
          </a:p>
          <a:p>
            <a:r>
              <a:rPr lang="en-US" dirty="0"/>
              <a:t>df = df. Drop('company', axis=1)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9E212-870C-2169-A497-4EF387C8BFE2}"/>
              </a:ext>
            </a:extLst>
          </p:cNvPr>
          <p:cNvSpPr txBox="1"/>
          <p:nvPr/>
        </p:nvSpPr>
        <p:spPr>
          <a:xfrm>
            <a:off x="838200" y="2551837"/>
            <a:ext cx="4316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#checking missing values in the columns</a:t>
            </a:r>
          </a:p>
          <a:p>
            <a:r>
              <a:rPr lang="en-US" dirty="0"/>
              <a:t>df.isnull().sum()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68811-0671-0AFA-9BBB-9D0F91EAF239}"/>
              </a:ext>
            </a:extLst>
          </p:cNvPr>
          <p:cNvSpPr txBox="1"/>
          <p:nvPr/>
        </p:nvSpPr>
        <p:spPr>
          <a:xfrm>
            <a:off x="6000282" y="42488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#checking duplicated values</a:t>
            </a:r>
          </a:p>
          <a:p>
            <a:r>
              <a:rPr lang="en-US" dirty="0"/>
              <a:t>df.duplicated().any()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60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BBF7-2BCB-F41C-48F5-0B1C04A0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759" y="11075"/>
            <a:ext cx="3987053" cy="60396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b="1" cap="none" dirty="0">
                <a:ln>
                  <a:noFill/>
                </a:ln>
              </a:rPr>
              <a:t>EXPLORATORY DATA ANALYSIS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A237C2-F418-B602-E47F-40CCA221068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054" y="904440"/>
            <a:ext cx="4269675" cy="29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F64EE-DC64-0B49-095B-0C8EBBE07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4245"/>
            <a:ext cx="5024718" cy="2970208"/>
          </a:xfrm>
        </p:spPr>
        <p:txBody>
          <a:bodyPr>
            <a:noAutofit/>
          </a:bodyPr>
          <a:lstStyle/>
          <a:p>
            <a:r>
              <a:rPr lang="en-US" sz="1400" b="1" dirty="0"/>
              <a:t>                               </a:t>
            </a:r>
            <a:endParaRPr lang="en-IN" sz="14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F186A16-36C8-4B58-203C-A7704A5DB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2" y="952822"/>
            <a:ext cx="5181600" cy="282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37833D0-42D5-CBAC-07A4-136DEB93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10" y="3924917"/>
            <a:ext cx="4497937" cy="26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5947C21-1BD5-64E8-021A-E24774EB6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2" y="3914687"/>
            <a:ext cx="5291520" cy="27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13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D914-ABE4-9769-57D8-3C2696888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91672"/>
            <a:ext cx="5350239" cy="950257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highest booking has been done through online TA.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767D-0AE2-79EA-B7E7-FC22D67BA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1643" y="591672"/>
            <a:ext cx="5003533" cy="950257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highest Distribution channel  has been  online TA/TO.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B78B1D-B7D6-F32B-AFA8-9568C99AA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56767"/>
            <a:ext cx="5520993" cy="43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E48B521-FAD8-CA2C-3E7B-3EFD262F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08" y="1792941"/>
            <a:ext cx="4861193" cy="47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18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FB21D-8080-082D-9ABA-8899A5FD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035" y="637999"/>
            <a:ext cx="5157787" cy="61352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endParaRPr lang="en-US" sz="2000" i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i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prt</a:t>
            </a:r>
            <a:r>
              <a:rPr lang="en-US" sz="2000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the top travelling country</a:t>
            </a:r>
            <a:endParaRPr lang="en-IN" sz="2000" i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91BF33-2058-65B1-7D35-F4FF66055C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5" y="1353671"/>
            <a:ext cx="5157787" cy="47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94CF6-7A01-5820-8330-4E437456A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28764" y="637999"/>
            <a:ext cx="5183188" cy="61352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000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#Lets see the correlation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D3950C0-D115-8551-87AE-DBC5F21A8E7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22" y="1353671"/>
            <a:ext cx="5689000" cy="47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923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433</TotalTime>
  <Words>841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Century Gothic</vt:lpstr>
      <vt:lpstr>Courier New</vt:lpstr>
      <vt:lpstr>Helvetica Neue</vt:lpstr>
      <vt:lpstr>Wingdings 3</vt:lpstr>
      <vt:lpstr>Slice</vt:lpstr>
      <vt:lpstr>    Capstone Project Hotel Booking analysis</vt:lpstr>
      <vt:lpstr>Problem Statement</vt:lpstr>
      <vt:lpstr>Dataset:  we are  given a hotel bookings dataset. This dataset contains booking information for a city hotel and a resort hotel. It contains the following features. </vt:lpstr>
      <vt:lpstr>DATA SUMMARY</vt:lpstr>
      <vt:lpstr>DATA SUMMARY</vt:lpstr>
      <vt:lpstr>CLEANING DATA</vt:lpstr>
      <vt:lpstr>  EXPLORATORY DATA ANALYSIS </vt:lpstr>
      <vt:lpstr>PowerPoint Presentation</vt:lpstr>
      <vt:lpstr>PowerPoint Presentation</vt:lpstr>
      <vt:lpstr>PowerPoint Presentation</vt:lpstr>
      <vt:lpstr>PowerPoint Presentation</vt:lpstr>
      <vt:lpstr>Which distribution channel brings better revenue generating deals for hotels? </vt:lpstr>
      <vt:lpstr>CONCLUSION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</dc:title>
  <dc:creator>mary abha</dc:creator>
  <cp:lastModifiedBy>mary abha</cp:lastModifiedBy>
  <cp:revision>10</cp:revision>
  <dcterms:created xsi:type="dcterms:W3CDTF">2023-03-09T09:36:36Z</dcterms:created>
  <dcterms:modified xsi:type="dcterms:W3CDTF">2023-03-22T06:49:40Z</dcterms:modified>
</cp:coreProperties>
</file>