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83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abha" initials="ma" lastIdx="2" clrIdx="0">
    <p:extLst>
      <p:ext uri="{19B8F6BF-5375-455C-9EA6-DF929625EA0E}">
        <p15:presenceInfo xmlns:p15="http://schemas.microsoft.com/office/powerpoint/2012/main" userId="d497ef88aaacd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9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0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7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75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4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3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4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2F960-3D47-4824-B84F-0FAA852B7DD3}" type="datetimeFigureOut">
              <a:rPr lang="en-IN" smtClean="0"/>
              <a:t>24-03-2023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F3A03F-485B-42AF-B8D7-A3063B7F4E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7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901C-7B77-3C61-6594-78084E27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  <a:solidFill>
            <a:srgbClr val="92D050"/>
          </a:solidFill>
        </p:spPr>
        <p:txBody>
          <a:bodyPr/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Capstone Project-4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800" b="1" spc="-14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Retail</a:t>
            </a:r>
            <a:r>
              <a:rPr lang="en-US" sz="1800" b="1" spc="-13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800" b="1" spc="-12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Segmentation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Unsupervised</a:t>
            </a:r>
            <a:r>
              <a:rPr lang="en-US" sz="1800" b="1" spc="-9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Machine</a:t>
            </a:r>
            <a:r>
              <a:rPr lang="en-US" sz="1800" b="1" spc="-65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</a:rPr>
              <a:t>Learning</a:t>
            </a:r>
            <a:b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57BED-15BD-87A4-8EAB-3CE16B5FD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b="1" dirty="0"/>
              <a:t>By</a:t>
            </a:r>
          </a:p>
          <a:p>
            <a:r>
              <a:rPr lang="en-IN" b="1" dirty="0"/>
              <a:t>Vibha  Kumari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7036D7-CBFF-56EB-975C-B5898EF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1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8916862-EC62-D618-2EC3-E567D413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3" y="627529"/>
            <a:ext cx="4457247" cy="28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CAC235-BF6F-C625-7779-6EC68299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87" y="556372"/>
            <a:ext cx="6126965" cy="29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CF0F925-A6A4-5744-4C28-2F036756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3" y="3747247"/>
            <a:ext cx="10158132" cy="248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FCCA53-FE1D-7D20-6819-2E7D51DF5B29}"/>
              </a:ext>
            </a:extLst>
          </p:cNvPr>
          <p:cNvSpPr txBox="1"/>
          <p:nvPr/>
        </p:nvSpPr>
        <p:spPr>
          <a:xfrm>
            <a:off x="1748117" y="53459"/>
            <a:ext cx="8964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#Perform Log transformation to bring data into normal or near normal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55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889E5D-914F-43A0-A069-B7657DB921A7}"/>
              </a:ext>
            </a:extLst>
          </p:cNvPr>
          <p:cNvSpPr txBox="1"/>
          <p:nvPr/>
        </p:nvSpPr>
        <p:spPr>
          <a:xfrm>
            <a:off x="2008097" y="1036787"/>
            <a:ext cx="3630704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i="1" dirty="0">
                <a:solidFill>
                  <a:prstClr val="black"/>
                </a:solidFill>
                <a:latin typeface="Garamond" panose="02020404030301010803"/>
              </a:rPr>
              <a:t>Summary and conclusion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781331-1A7D-D483-93E4-6A245C85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91022"/>
              </p:ext>
            </p:extLst>
          </p:nvPr>
        </p:nvGraphicFramePr>
        <p:xfrm>
          <a:off x="618566" y="2127158"/>
          <a:ext cx="7252443" cy="3601291"/>
        </p:xfrm>
        <a:graphic>
          <a:graphicData uri="http://schemas.openxmlformats.org/drawingml/2006/table">
            <a:tbl>
              <a:tblPr/>
              <a:tblGrid>
                <a:gridCol w="659313">
                  <a:extLst>
                    <a:ext uri="{9D8B030D-6E8A-4147-A177-3AD203B41FA5}">
                      <a16:colId xmlns:a16="http://schemas.microsoft.com/office/drawing/2014/main" val="3346253085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2181315842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021976270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09859549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887774755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852989008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1396729889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1203257481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762881347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3142153442"/>
                    </a:ext>
                  </a:extLst>
                </a:gridCol>
                <a:gridCol w="659313">
                  <a:extLst>
                    <a:ext uri="{9D8B030D-6E8A-4147-A177-3AD203B41FA5}">
                      <a16:colId xmlns:a16="http://schemas.microsoft.com/office/drawing/2014/main" val="260288450"/>
                    </a:ext>
                  </a:extLst>
                </a:gridCol>
              </a:tblGrid>
              <a:tr h="29398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Recency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Frequency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Monetary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67712" marR="67712" marT="33856" marB="3385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4193977"/>
                  </a:ext>
                </a:extLst>
              </a:tr>
              <a:tr h="293983"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mean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min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max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count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665494"/>
                  </a:ext>
                </a:extLst>
              </a:tr>
              <a:tr h="95544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RFM_Loyalty_Level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300" b="1" dirty="0">
                        <a:effectLst/>
                      </a:endParaRP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1053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Platinum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19.412510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140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228.559778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7847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5255.277617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360.93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280206.02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1263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62950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Gold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63.376133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57.959970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543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1169.031202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114.34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168472.50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1324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10651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Silver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126.029562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24.503568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99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583.936944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6.90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77183.60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981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63040"/>
                  </a:ext>
                </a:extLst>
              </a:tr>
              <a:tr h="5144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effectLst/>
                        </a:rPr>
                        <a:t>Bronze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217.261039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51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373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10.955844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41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199.159506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3.75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660.00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dirty="0">
                          <a:effectLst/>
                        </a:rPr>
                        <a:t>770</a:t>
                      </a:r>
                    </a:p>
                  </a:txBody>
                  <a:tcPr marL="67712" marR="67712" marT="33856" marB="33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91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C3E7C7-B241-995A-225E-58B85F07DE6D}"/>
              </a:ext>
            </a:extLst>
          </p:cNvPr>
          <p:cNvSpPr txBox="1"/>
          <p:nvPr/>
        </p:nvSpPr>
        <p:spPr>
          <a:xfrm>
            <a:off x="8086165" y="2081143"/>
            <a:ext cx="311075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Platinum customers=1263 ( less recency but high frequency and heavy spendings)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Gold customers=1324 (good recency , frequency and monetary)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Silver customers=981(high recency, low frequency and low spendings)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Bronze  customers=770 (very high recency but very less frequency and spendings)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B9AD1-262E-DC97-9BAF-3AD6B7681509}"/>
              </a:ext>
            </a:extLst>
          </p:cNvPr>
          <p:cNvSpPr txBox="1"/>
          <p:nvPr/>
        </p:nvSpPr>
        <p:spPr>
          <a:xfrm>
            <a:off x="1748117" y="1553888"/>
            <a:ext cx="86957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First I did clustering based on rfm analysis  , there is 4 clusters based on rfm 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B6D30D-DF9F-C35E-A990-D705B15C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39843"/>
              </p:ext>
            </p:extLst>
          </p:nvPr>
        </p:nvGraphicFramePr>
        <p:xfrm>
          <a:off x="618566" y="2173173"/>
          <a:ext cx="7252443" cy="3621741"/>
        </p:xfrm>
        <a:graphic>
          <a:graphicData uri="http://schemas.openxmlformats.org/drawingml/2006/table">
            <a:tbl>
              <a:tblPr/>
              <a:tblGrid>
                <a:gridCol w="7252443">
                  <a:extLst>
                    <a:ext uri="{9D8B030D-6E8A-4147-A177-3AD203B41FA5}">
                      <a16:colId xmlns:a16="http://schemas.microsoft.com/office/drawing/2014/main" val="1704884950"/>
                    </a:ext>
                  </a:extLst>
                </a:gridCol>
              </a:tblGrid>
              <a:tr h="36217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134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4A951-9BA7-C2BD-28D7-5035B340D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9833"/>
              </p:ext>
            </p:extLst>
          </p:nvPr>
        </p:nvGraphicFramePr>
        <p:xfrm>
          <a:off x="1326776" y="2173173"/>
          <a:ext cx="1954306" cy="3644921"/>
        </p:xfrm>
        <a:graphic>
          <a:graphicData uri="http://schemas.openxmlformats.org/drawingml/2006/table">
            <a:tbl>
              <a:tblPr/>
              <a:tblGrid>
                <a:gridCol w="1954306">
                  <a:extLst>
                    <a:ext uri="{9D8B030D-6E8A-4147-A177-3AD203B41FA5}">
                      <a16:colId xmlns:a16="http://schemas.microsoft.com/office/drawing/2014/main" val="4100648261"/>
                    </a:ext>
                  </a:extLst>
                </a:gridCol>
              </a:tblGrid>
              <a:tr h="36449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5012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49719-C462-BB12-20BD-3D5DE1D3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02158"/>
              </p:ext>
            </p:extLst>
          </p:nvPr>
        </p:nvGraphicFramePr>
        <p:xfrm>
          <a:off x="5235388" y="2149993"/>
          <a:ext cx="1990165" cy="3621740"/>
        </p:xfrm>
        <a:graphic>
          <a:graphicData uri="http://schemas.openxmlformats.org/drawingml/2006/table">
            <a:tbl>
              <a:tblPr/>
              <a:tblGrid>
                <a:gridCol w="1990165">
                  <a:extLst>
                    <a:ext uri="{9D8B030D-6E8A-4147-A177-3AD203B41FA5}">
                      <a16:colId xmlns:a16="http://schemas.microsoft.com/office/drawing/2014/main" val="3091499102"/>
                    </a:ext>
                  </a:extLst>
                </a:gridCol>
              </a:tblGrid>
              <a:tr h="36217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5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BC217-5379-F2AE-6931-82FE2431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8947"/>
              </p:ext>
            </p:extLst>
          </p:nvPr>
        </p:nvGraphicFramePr>
        <p:xfrm>
          <a:off x="1464722" y="1407459"/>
          <a:ext cx="9764580" cy="33563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51860">
                  <a:extLst>
                    <a:ext uri="{9D8B030D-6E8A-4147-A177-3AD203B41FA5}">
                      <a16:colId xmlns:a16="http://schemas.microsoft.com/office/drawing/2014/main" val="1692285424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70823649"/>
                    </a:ext>
                  </a:extLst>
                </a:gridCol>
                <a:gridCol w="660609">
                  <a:extLst>
                    <a:ext uri="{9D8B030D-6E8A-4147-A177-3AD203B41FA5}">
                      <a16:colId xmlns:a16="http://schemas.microsoft.com/office/drawing/2014/main" val="3141043672"/>
                    </a:ext>
                  </a:extLst>
                </a:gridCol>
                <a:gridCol w="681935">
                  <a:extLst>
                    <a:ext uri="{9D8B030D-6E8A-4147-A177-3AD203B41FA5}">
                      <a16:colId xmlns:a16="http://schemas.microsoft.com/office/drawing/2014/main" val="3705081141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3219814254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705224339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49045225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035473155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428857486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1364202750"/>
                    </a:ext>
                  </a:extLst>
                </a:gridCol>
                <a:gridCol w="671272">
                  <a:extLst>
                    <a:ext uri="{9D8B030D-6E8A-4147-A177-3AD203B41FA5}">
                      <a16:colId xmlns:a16="http://schemas.microsoft.com/office/drawing/2014/main" val="4212816695"/>
                    </a:ext>
                  </a:extLst>
                </a:gridCol>
              </a:tblGrid>
              <a:tr h="450985">
                <a:tc gridSpan="3">
                  <a:txBody>
                    <a:bodyPr/>
                    <a:lstStyle/>
                    <a:p>
                      <a:pPr algn="r" fontAlgn="ctr"/>
                      <a:br>
                        <a:rPr lang="en-IN" sz="1600" b="1" dirty="0">
                          <a:effectLst/>
                        </a:rPr>
                      </a:br>
                      <a:r>
                        <a:rPr lang="en-IN" sz="1600" b="1" dirty="0">
                          <a:effectLst/>
                        </a:rPr>
                        <a:t>Recency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Frequency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Monetary</a:t>
                      </a:r>
                    </a:p>
                  </a:txBody>
                  <a:tcPr marL="80924" marR="80924" marT="40462" marB="40462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0924" marR="80924" marT="40462" marB="40462"/>
                </a:tc>
                <a:extLst>
                  <a:ext uri="{0D108BD9-81ED-4DB2-BD59-A6C34878D82A}">
                    <a16:rowId xmlns:a16="http://schemas.microsoft.com/office/drawing/2014/main" val="2808275468"/>
                  </a:ext>
                </a:extLst>
              </a:tr>
              <a:tr h="525888"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       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mean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min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max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count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3234392176"/>
                  </a:ext>
                </a:extLst>
              </a:tr>
              <a:tr h="8381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Cluster_based_on_freq_mon_rec</a:t>
                      </a:r>
                    </a:p>
                  </a:txBody>
                  <a:tcPr marL="80924" marR="80924" marT="40462" marB="4046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2339457704"/>
                  </a:ext>
                </a:extLst>
              </a:tr>
              <a:tr h="64438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30.989632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372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175.251944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7847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4047.085330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161.03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280206.02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1920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3587826142"/>
                  </a:ext>
                </a:extLst>
              </a:tr>
              <a:tr h="52588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140.975509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373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24.833126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157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471.27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3.75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77183.60</a:t>
                      </a:r>
                    </a:p>
                  </a:txBody>
                  <a:tcPr marL="80924" marR="80924" marT="40462" marB="4046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dirty="0">
                          <a:effectLst/>
                        </a:rPr>
                        <a:t>2418</a:t>
                      </a:r>
                    </a:p>
                  </a:txBody>
                  <a:tcPr marL="80924" marR="80924" marT="40462" marB="40462" anchor="ctr"/>
                </a:tc>
                <a:extLst>
                  <a:ext uri="{0D108BD9-81ED-4DB2-BD59-A6C34878D82A}">
                    <a16:rowId xmlns:a16="http://schemas.microsoft.com/office/drawing/2014/main" val="25734995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9F2643-FCF5-67A5-4B6D-DCC6CA8FBFDA}"/>
              </a:ext>
            </a:extLst>
          </p:cNvPr>
          <p:cNvSpPr txBox="1"/>
          <p:nvPr/>
        </p:nvSpPr>
        <p:spPr>
          <a:xfrm>
            <a:off x="2070847" y="879024"/>
            <a:ext cx="805030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Later  I implemented the machine learning algorithm to clusters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5D62B-206A-31E8-CD8F-7478B0CF78CB}"/>
              </a:ext>
            </a:extLst>
          </p:cNvPr>
          <p:cNvSpPr txBox="1"/>
          <p:nvPr/>
        </p:nvSpPr>
        <p:spPr>
          <a:xfrm>
            <a:off x="1030941" y="4922919"/>
            <a:ext cx="10461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Cluster 0 has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recency rate but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frequency and monetary. *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Cluster 1 has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low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recency rate but very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frequency and monetary . they are frequent buyers and spends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more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money than other customers as mean monetary value is very </a:t>
            </a:r>
            <a:r>
              <a:rPr lang="en-US" altLang="en-US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high.</a:t>
            </a: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9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1C9B4E-7795-6B26-A4BC-800B78B7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2" y="3065929"/>
            <a:ext cx="92703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76757ED-B9AA-1FBE-A388-5B857FB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32" y="3523129"/>
            <a:ext cx="45719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  <a:ea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486CE-FC30-295F-53A6-6BCDEE48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2" y="2384324"/>
            <a:ext cx="927032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Firstly we did clustering based on RFM analysis. We had 4 clusters/Segmentation of customers based on RFM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Platinum customers=1263 ( less recency but high frequency and heavy spendings)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Gold customers=1324 (good recency , frequency and monetary)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Silver customers=981(high recency, low frequency and low spendings)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77825" algn="l"/>
              </a:tabLs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Bronze customers=770 (very high recency but very less frequency and spendings)</a:t>
            </a:r>
            <a:endParaRPr lang="en-US" altLang="en-US" sz="1400" b="1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4038-842F-2F24-0563-8E2EBCAC3F2C}"/>
              </a:ext>
            </a:extLst>
          </p:cNvPr>
          <p:cNvSpPr txBox="1"/>
          <p:nvPr/>
        </p:nvSpPr>
        <p:spPr>
          <a:xfrm>
            <a:off x="4518213" y="976264"/>
            <a:ext cx="1810869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825" algn="l"/>
              </a:tabLst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910A7-33FC-BA08-5551-C8F2CBBF8D82}"/>
              </a:ext>
            </a:extLst>
          </p:cNvPr>
          <p:cNvSpPr txBox="1"/>
          <p:nvPr/>
        </p:nvSpPr>
        <p:spPr>
          <a:xfrm>
            <a:off x="1147482" y="4694401"/>
            <a:ext cx="10228730" cy="141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Cluster 0 has a high recency rate but low frequency and monetary. *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*Cluster 1 has a low recency rate but high frequency and monetary . They are frequent buyers and spend more money than other customers as mean monetary value is high.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3C55-DA3E-32AC-AC74-FB800684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805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BFA5-0CF7-B6DB-33C4-2AEC2735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36227"/>
            <a:ext cx="9601196" cy="22122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342900" marR="86995" lvl="0" indent="-342900" algn="just">
              <a:lnSpc>
                <a:spcPct val="103000"/>
              </a:lnSpc>
              <a:spcBef>
                <a:spcPts val="445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transnational</a:t>
            </a:r>
            <a:r>
              <a:rPr lang="en-US" sz="1800" b="1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7630" lvl="0" indent="-342900" algn="just">
              <a:lnSpc>
                <a:spcPct val="103000"/>
              </a:lnSpc>
              <a:spcBef>
                <a:spcPts val="15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5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n-US" sz="1800" b="1" i="1" spc="-49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occurring between 1st December 2010 and 9th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UK-based</a:t>
            </a:r>
            <a:r>
              <a:rPr lang="en-US" sz="1800" b="1" i="1" spc="5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registered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non-store</a:t>
            </a:r>
            <a:r>
              <a:rPr lang="en-US" sz="1800" b="1" i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lang="en-US" sz="1800" b="1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30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848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b="1" i="1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en-US" sz="1800" b="1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</a:t>
            </a:r>
            <a:r>
              <a:rPr lang="en-US" sz="1800" b="1" i="1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sells</a:t>
            </a:r>
            <a:r>
              <a:rPr lang="en-US" sz="1800" b="1" i="1" spc="8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1800" b="1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all-occasion</a:t>
            </a:r>
            <a:r>
              <a:rPr lang="en-IN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gifts.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7630" lvl="0" indent="-342900">
              <a:lnSpc>
                <a:spcPct val="103000"/>
              </a:lnSpc>
              <a:spcBef>
                <a:spcPts val="90"/>
              </a:spcBef>
              <a:spcAft>
                <a:spcPts val="0"/>
              </a:spcAft>
              <a:buSzPts val="1800"/>
              <a:buFont typeface="Arial MT"/>
              <a:buChar char="•"/>
              <a:tabLst>
                <a:tab pos="4347845" algn="l"/>
                <a:tab pos="4348480" algn="l"/>
                <a:tab pos="5170805" algn="l"/>
                <a:tab pos="6490970" algn="l"/>
                <a:tab pos="6946900" algn="l"/>
                <a:tab pos="7530465" algn="l"/>
                <a:tab pos="8723630" algn="l"/>
              </a:tabLs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customer 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are wholesaler.</a:t>
            </a:r>
            <a:endParaRPr lang="en-IN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A247-DB8C-66F3-B1D3-BCFCD542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4377"/>
          </a:xfrm>
          <a:solidFill>
            <a:srgbClr val="92D050"/>
          </a:solidFill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8EC0-CFE4-6A63-58D4-130F0CBD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7636"/>
            <a:ext cx="9601196" cy="379614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R="267970">
              <a:lnSpc>
                <a:spcPct val="103000"/>
              </a:lnSpc>
              <a:spcBef>
                <a:spcPts val="90"/>
              </a:spcBef>
              <a:spcAft>
                <a:spcPts val="0"/>
              </a:spcAft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 No: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6-digit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i="1" spc="-48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starts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800" i="1" spc="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'c',</a:t>
            </a:r>
            <a:r>
              <a:rPr lang="en-US" sz="1800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</a:t>
            </a:r>
            <a:r>
              <a:rPr lang="en-US" sz="1800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  <a:spcAft>
                <a:spcPts val="0"/>
              </a:spcAft>
              <a:buSzPts val="1800"/>
              <a:tabLst>
                <a:tab pos="441325" algn="l"/>
                <a:tab pos="4419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Code:</a:t>
            </a:r>
            <a:r>
              <a:rPr lang="en-US" sz="1800" i="1" spc="-2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code.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 a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5-digit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0805" indent="0">
              <a:spcBef>
                <a:spcPts val="90"/>
              </a:spcBef>
              <a:buNone/>
            </a:pP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assigned to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distinct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sz="1800" i="1" spc="-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Quantity:</a:t>
            </a:r>
            <a:r>
              <a:rPr lang="en-US" sz="1800" i="1" spc="-1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quantities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(item)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transaction.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 Date:</a:t>
            </a:r>
            <a:r>
              <a:rPr lang="en-US" sz="1800" i="1" spc="2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time.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800" i="1" spc="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generated.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Price:</a:t>
            </a:r>
            <a:r>
              <a:rPr lang="en-US" sz="1800" i="1" spc="-15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price.</a:t>
            </a:r>
            <a:r>
              <a:rPr lang="en-US" sz="1800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sterling.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CustomerID:</a:t>
            </a:r>
            <a:r>
              <a:rPr lang="en-US" sz="1800" i="1" spc="-10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5-digit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</a:t>
            </a:r>
            <a:r>
              <a:rPr lang="en-US" sz="1800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575310">
              <a:lnSpc>
                <a:spcPct val="103000"/>
              </a:lnSpc>
              <a:spcBef>
                <a:spcPts val="90"/>
              </a:spcBef>
              <a:buSzPts val="1800"/>
              <a:tabLst>
                <a:tab pos="378460" algn="l"/>
              </a:tabLst>
            </a:pPr>
            <a:r>
              <a:rPr lang="en-US" sz="1800" i="1" dirty="0">
                <a:solidFill>
                  <a:srgbClr val="124F5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Country: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name.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Nominal,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1800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i="1" spc="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800" i="1" spc="-48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resides.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12D1-6EE7-BD59-46B1-6C8C0569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471" y="1344707"/>
            <a:ext cx="5117233" cy="800198"/>
          </a:xfrm>
          <a:solidFill>
            <a:srgbClr val="92D050"/>
          </a:solidFill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Visualizing null values using heatmap.</a:t>
            </a:r>
            <a:endParaRPr lang="en-IN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DD4C5-BB38-13CF-FA63-28952F57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69" y="1434353"/>
            <a:ext cx="5114859" cy="710551"/>
          </a:xfrm>
          <a:solidFill>
            <a:srgbClr val="92D050"/>
          </a:solidFill>
        </p:spPr>
        <p:txBody>
          <a:bodyPr/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check the null values count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34679-D245-2C1D-4BA1-2D3EE934FC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45" y="2144904"/>
            <a:ext cx="4718050" cy="34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C07283-6CE4-BCCC-2B84-C6960909EDA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7429753" y="2497106"/>
            <a:ext cx="248144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ID 135080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 1454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Invoice No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 Code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Invoice Date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Price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 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90D22-908E-FB22-18A9-D31CA2777AE9}"/>
              </a:ext>
            </a:extLst>
          </p:cNvPr>
          <p:cNvSpPr txBox="1"/>
          <p:nvPr/>
        </p:nvSpPr>
        <p:spPr>
          <a:xfrm>
            <a:off x="5842112" y="4913128"/>
            <a:ext cx="5656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Observations: Missing values in CustomerID and Description columns. CustomerID is our identification feature so if its missing means other wont help us in analysis Dropping that all missing datapoints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1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0470D6E-E413-CFDC-4694-5D2EF069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1" y="3437147"/>
            <a:ext cx="10413066" cy="27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9BCCFC-74EF-DDA1-8972-41BEBE03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1" y="1084729"/>
            <a:ext cx="10413065" cy="22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B90DE-B64E-7BCC-DB30-7CA90CFE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15" y="591671"/>
            <a:ext cx="9601196" cy="49305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26313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F21D-EF96-8021-A9C0-D592011F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0" y="716898"/>
            <a:ext cx="4919662" cy="25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2E35A8-58C9-146F-B159-4BB8E863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21" y="3312460"/>
            <a:ext cx="7689879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C8D8333-748D-34AF-3540-0C16B098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60" y="798005"/>
            <a:ext cx="5648044" cy="24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39A1BC8-3709-A1C0-68E1-2E012659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" y="645180"/>
            <a:ext cx="5315229" cy="29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A2F6F6-87EA-BB7A-38B8-73657AB6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3598528"/>
            <a:ext cx="10524564" cy="25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896E7-9000-8C56-6638-1E7D7B4C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3036"/>
            <a:ext cx="4966447" cy="284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6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409ACA8-6478-0EDB-7974-8AD4F6B1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833439"/>
            <a:ext cx="4350124" cy="516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915B567-3CD1-38F7-9E4F-587CE073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5" y="932050"/>
            <a:ext cx="5855030" cy="51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D52-41CB-9E9C-AE5D-F79A541EBB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47015">
              <a:spcBef>
                <a:spcPts val="425"/>
              </a:spcBef>
              <a:spcAft>
                <a:spcPts val="0"/>
              </a:spcAft>
            </a:pP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2400" b="1" i="1" kern="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b="1" i="1" kern="0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RFM?</a:t>
            </a:r>
            <a:br>
              <a:rPr lang="en-IN" sz="24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8C66-C332-652B-8B97-AD38D7F9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723" y="982130"/>
            <a:ext cx="5469466" cy="48937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sz="1800" b="1" i="1" kern="0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800" b="1" i="1" kern="0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b="1" i="1" kern="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Needed?</a:t>
            </a:r>
          </a:p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endParaRPr lang="en-US" sz="1800" b="1" i="1" kern="0" dirty="0">
              <a:solidFill>
                <a:srgbClr val="CC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95"/>
              </a:spcBef>
              <a:spcAft>
                <a:spcPts val="0"/>
              </a:spcAft>
              <a:buNone/>
            </a:pPr>
            <a:endParaRPr lang="en-IN" sz="1800" b="1" i="1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243840" indent="0">
              <a:lnSpc>
                <a:spcPct val="103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400" b="1" i="1" spc="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n-US" sz="1400" b="1" i="1" spc="-6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1400" b="1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400" b="1" i="1" spc="-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US" sz="1400" b="1" i="1" spc="-37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RECENCY,</a:t>
            </a:r>
            <a:r>
              <a:rPr lang="en-US" sz="1400" b="1" i="1" spc="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Frequency,</a:t>
            </a:r>
            <a:r>
              <a:rPr lang="en-US" sz="1400" b="1" i="1" spc="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Monetary.</a:t>
            </a:r>
          </a:p>
          <a:p>
            <a:pPr marL="0" marR="243840" indent="0">
              <a:lnSpc>
                <a:spcPct val="103000"/>
              </a:lnSpc>
              <a:spcBef>
                <a:spcPts val="75"/>
              </a:spcBef>
              <a:spcAft>
                <a:spcPts val="0"/>
              </a:spcAft>
              <a:buNone/>
            </a:pPr>
            <a:endParaRPr lang="en-IN" sz="14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400" b="1" i="1" spc="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400" b="1" i="1" spc="-6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400" b="1" i="1" spc="-5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homogenous</a:t>
            </a:r>
            <a:r>
              <a:rPr lang="en-IN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1400" b="1" i="1" spc="-1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400" b="1" i="1" spc="-2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</a:t>
            </a:r>
            <a:r>
              <a:rPr lang="en-US" sz="1400" b="1" i="1" spc="-3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400" b="1" i="1" spc="-2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 sz="1400" b="1" i="1" spc="-1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400" b="1" i="1" spc="-4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</a:t>
            </a:r>
            <a:r>
              <a:rPr lang="en-US" sz="1400" b="1" i="1" spc="-4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n-US" sz="1400" b="1" i="1" spc="-35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  <a:endParaRPr lang="en-IN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6A61-67F2-592F-ABBB-899D9C10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844801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 b="1" i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used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customer</a:t>
            </a:r>
            <a:r>
              <a:rPr lang="en-US" sz="1600" b="1" i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RECENCY,</a:t>
            </a:r>
            <a:r>
              <a:rPr lang="en-US" sz="1600" b="1" i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Frequency,</a:t>
            </a:r>
            <a:r>
              <a:rPr lang="en-US" sz="1600" b="1" i="1" spc="-4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Monetary.</a:t>
            </a:r>
          </a:p>
          <a:p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RECENCY:</a:t>
            </a:r>
            <a:r>
              <a:rPr lang="en-US" sz="1600" b="1" i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recently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</a:t>
            </a:r>
            <a:r>
              <a:rPr lang="en-US" sz="1600" b="1" i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en-US" sz="1600" b="1" i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recently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Frequency:</a:t>
            </a:r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do</a:t>
            </a:r>
            <a:r>
              <a:rPr lang="en-US" sz="1600" b="1" i="1" spc="-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Monetary:</a:t>
            </a:r>
            <a:r>
              <a:rPr lang="en-US" sz="1600" b="1" i="1" spc="4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600" b="1" i="1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1600" b="1" i="1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600" b="1" i="1" spc="-4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from their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</a:t>
            </a:r>
            <a:r>
              <a:rPr lang="en-US" sz="1600" b="1" i="1" spc="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600" b="1" i="1" spc="-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</a:t>
            </a:r>
            <a:r>
              <a:rPr lang="en-US" sz="1600" b="1" i="1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600" b="1" i="1" spc="-4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z="1600" b="1" i="1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purchase?</a:t>
            </a:r>
            <a:br>
              <a:rPr lang="en-IN" sz="11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5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2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245</TotalTime>
  <Words>814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Courier New</vt:lpstr>
      <vt:lpstr>Garamond</vt:lpstr>
      <vt:lpstr>Roboto</vt:lpstr>
      <vt:lpstr>Verdana</vt:lpstr>
      <vt:lpstr>Organic</vt:lpstr>
      <vt:lpstr>Capstone Project-4 Online Retail Customer Segmentation Unsupervised Machine Learning </vt:lpstr>
      <vt:lpstr>Problem statement</vt:lpstr>
      <vt:lpstr>Data Set</vt:lpstr>
      <vt:lpstr>PowerPoint Presentation</vt:lpstr>
      <vt:lpstr>EDA</vt:lpstr>
      <vt:lpstr>PowerPoint Presentation</vt:lpstr>
      <vt:lpstr>PowerPoint Presentation</vt:lpstr>
      <vt:lpstr>PowerPoint Presentation</vt:lpstr>
      <vt:lpstr>What is RFM?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Project-4 Online Retail Customer Segmentation Unsupervised Machine Learning </dc:title>
  <dc:creator>mary abha</dc:creator>
  <cp:lastModifiedBy>mary abha</cp:lastModifiedBy>
  <cp:revision>17</cp:revision>
  <dcterms:created xsi:type="dcterms:W3CDTF">2023-03-11T04:57:46Z</dcterms:created>
  <dcterms:modified xsi:type="dcterms:W3CDTF">2023-03-24T07:56:05Z</dcterms:modified>
</cp:coreProperties>
</file>