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Advent Pro SemiBold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3FFE2F-A0B4-48A4-8836-2CB192370F8D}">
  <a:tblStyle styleId="{D23FFE2F-A0B4-48A4-8836-2CB192370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dventProSemiBold-italic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ExtraCondensed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4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8.xml"/><Relationship Id="rId37" Type="http://schemas.openxmlformats.org/officeDocument/2006/relationships/font" Target="fonts/MavenPro-bold.fntdata"/><Relationship Id="rId14" Type="http://schemas.openxmlformats.org/officeDocument/2006/relationships/slide" Target="slides/slide7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55a4806bf_2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55a4806bf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055a4806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055a4806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06cdd24b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06cdd24b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06cdd24b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06cdd24b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55a4806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055a4806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55a4806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55a4806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055a4806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055a4806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55a4806b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55a4806b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55a4806bf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55a4806bf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57487f0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57487f0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55a4806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55a4806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57487f07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57487f07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55a4806bf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055a4806bf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55a4806bf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55a4806bf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55a4806bf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055a4806bf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055a4806b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055a4806b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29" name="Google Shape;22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4" name="Google Shape;23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7" name="Google Shape;23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0" name="Google Shape;24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7" name="Google Shape;24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1" name="Google Shape;25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6" name="Google Shape;25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59" name="Google Shape;25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6" name="Google Shape;266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3" name="Google Shape;333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4" name="Google Shape;344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8" name="Google Shape;388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8" name="Google Shape;408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1" name="Google Shape;431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4" name="Google Shape;434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39" name="Google Shape;439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5" name="Google Shape;445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8" name="Google Shape;448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2" name="Google Shape;45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8" name="Google Shape;458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ishanthshastry/capstone_code_team_3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644450" y="1779150"/>
            <a:ext cx="81105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Title:</a:t>
            </a:r>
            <a:r>
              <a:rPr lang="en"/>
              <a:t> Optimal Scheduling of Processing Unit using Convolutional Neural Network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ID: </a:t>
            </a:r>
            <a:r>
              <a:rPr lang="en"/>
              <a:t>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Guide: </a:t>
            </a:r>
            <a:r>
              <a:rPr lang="en"/>
              <a:t>Dr. Pooja Agarwal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Team: 	</a:t>
            </a:r>
            <a:r>
              <a:rPr lang="en"/>
              <a:t>Bhavin G Chennur	PES2201800682, CSE 7A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	Nishanth S Shastry	PES2201800533, CSE 7A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Vibha V Hegde		PES2201800493, CSE 7D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 Monish			PES2201800380, CSE 7A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 txBox="1"/>
          <p:nvPr>
            <p:ph type="ctrTitle"/>
          </p:nvPr>
        </p:nvSpPr>
        <p:spPr>
          <a:xfrm>
            <a:off x="1434375" y="453990"/>
            <a:ext cx="60207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UE18CS390B - Capstone Project Phase - 2</a:t>
            </a:r>
            <a:endParaRPr sz="2100"/>
          </a:p>
        </p:txBody>
      </p:sp>
      <p:sp>
        <p:nvSpPr>
          <p:cNvPr id="477" name="Google Shape;477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84" name="Google Shape;484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5"/>
          <p:cNvSpPr txBox="1"/>
          <p:nvPr>
            <p:ph type="ctrTitle"/>
          </p:nvPr>
        </p:nvSpPr>
        <p:spPr>
          <a:xfrm>
            <a:off x="1434375" y="1165740"/>
            <a:ext cx="60207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END SEMESTER ASSESSMENT</a:t>
            </a:r>
            <a:endParaRPr b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</p:txBody>
      </p:sp>
      <p:pic>
        <p:nvPicPr>
          <p:cNvPr id="809" name="Google Shape;8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75" y="1532550"/>
            <a:ext cx="3484499" cy="2419036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44"/>
          <p:cNvSpPr txBox="1"/>
          <p:nvPr/>
        </p:nvSpPr>
        <p:spPr>
          <a:xfrm>
            <a:off x="266600" y="1091225"/>
            <a:ext cx="47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perform CPU Scheduling, the following details are required: -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4988700" y="1685825"/>
            <a:ext cx="407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scheduling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algorithms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considered are: -</a:t>
            </a:r>
            <a:b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FCFS - First Come First Serve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SJF (NP) - Shortest Job First (Non-Preemptive)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SJF (P) -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Shortest Job First (Preemptive)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RR (Q=1) - Round Robin (Quantum time = 1)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RR (Q=2) - Round Robin (Quantum time = 2)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Priority (NP) - Priority based (Non-Preemptive)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Priority (P) - Priority based (Preemptive)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CPU_CNN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Algorithm w.r.t Proposed work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2" name="Google Shape;812;p44"/>
          <p:cNvSpPr/>
          <p:nvPr/>
        </p:nvSpPr>
        <p:spPr>
          <a:xfrm flipH="1">
            <a:off x="2053525" y="3983704"/>
            <a:ext cx="685200" cy="726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4"/>
          <p:cNvSpPr txBox="1"/>
          <p:nvPr/>
        </p:nvSpPr>
        <p:spPr>
          <a:xfrm>
            <a:off x="2716135" y="4446204"/>
            <a:ext cx="59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values shown are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predefined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are not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necessarily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required to be the same.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</p:txBody>
      </p:sp>
      <p:sp>
        <p:nvSpPr>
          <p:cNvPr id="819" name="Google Shape;819;p45"/>
          <p:cNvSpPr txBox="1"/>
          <p:nvPr/>
        </p:nvSpPr>
        <p:spPr>
          <a:xfrm>
            <a:off x="647600" y="1091225"/>
            <a:ext cx="41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 obtained after implementing the algorithms: -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0" name="Google Shape;8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5" y="1562275"/>
            <a:ext cx="3986751" cy="256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5"/>
          <p:cNvSpPr txBox="1"/>
          <p:nvPr/>
        </p:nvSpPr>
        <p:spPr>
          <a:xfrm>
            <a:off x="5329875" y="1091225"/>
            <a:ext cx="3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Sequence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of processes after scheduling: -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2" name="Google Shape;8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078" y="1562277"/>
            <a:ext cx="1568550" cy="3192022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5"/>
          <p:cNvSpPr/>
          <p:nvPr/>
        </p:nvSpPr>
        <p:spPr>
          <a:xfrm flipH="1">
            <a:off x="1170875" y="3820550"/>
            <a:ext cx="214200" cy="85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5"/>
          <p:cNvSpPr txBox="1"/>
          <p:nvPr/>
        </p:nvSpPr>
        <p:spPr>
          <a:xfrm>
            <a:off x="1341004" y="4465597"/>
            <a:ext cx="28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Algorithm w.r.t Proposed work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</p:txBody>
      </p:sp>
      <p:sp>
        <p:nvSpPr>
          <p:cNvPr id="830" name="Google Shape;830;p46"/>
          <p:cNvSpPr txBox="1"/>
          <p:nvPr/>
        </p:nvSpPr>
        <p:spPr>
          <a:xfrm>
            <a:off x="631300" y="1074938"/>
            <a:ext cx="51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Comparing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results of the algorithms (graphical representation)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31" name="Google Shape;8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00" y="1529700"/>
            <a:ext cx="5050200" cy="33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6"/>
          <p:cNvSpPr txBox="1"/>
          <p:nvPr/>
        </p:nvSpPr>
        <p:spPr>
          <a:xfrm>
            <a:off x="663575" y="2139425"/>
            <a:ext cx="1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Algorithm w.r.t Proposed work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3" name="Google Shape;833;p46"/>
          <p:cNvSpPr/>
          <p:nvPr/>
        </p:nvSpPr>
        <p:spPr>
          <a:xfrm rot="5400000">
            <a:off x="820050" y="3342850"/>
            <a:ext cx="1902000" cy="453600"/>
          </a:xfrm>
          <a:prstGeom prst="bentUpArrow">
            <a:avLst>
              <a:gd fmla="val 25000" name="adj1"/>
              <a:gd fmla="val 2059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839" name="Google Shape;839;p47"/>
          <p:cNvSpPr txBox="1"/>
          <p:nvPr/>
        </p:nvSpPr>
        <p:spPr>
          <a:xfrm>
            <a:off x="677300" y="1204175"/>
            <a:ext cx="800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Project Report - Submitted to department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IEEE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Paper Status - Submitted to Confluence (</a:t>
            </a: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Confluence-2022:12th International Conference on Cloud Computing, Data Science &amp; Engineering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) Paper Id - 513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 Repository link -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Click here to view GitHub Repository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845" name="Google Shape;845;p48"/>
          <p:cNvSpPr txBox="1"/>
          <p:nvPr/>
        </p:nvSpPr>
        <p:spPr>
          <a:xfrm>
            <a:off x="647600" y="1180425"/>
            <a:ext cx="756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Oral Communication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Punctuality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Research Skills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51" name="Google Shape;851;p49"/>
          <p:cNvSpPr txBox="1"/>
          <p:nvPr/>
        </p:nvSpPr>
        <p:spPr>
          <a:xfrm>
            <a:off x="839000" y="1276750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2" name="Google Shape;852;p49"/>
          <p:cNvSpPr txBox="1"/>
          <p:nvPr>
            <p:ph type="ctrTitle"/>
          </p:nvPr>
        </p:nvSpPr>
        <p:spPr>
          <a:xfrm>
            <a:off x="618825" y="12767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Presentation supported by Slidesgo, Flatikon and Freepik.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0"/>
          <p:cNvSpPr txBox="1"/>
          <p:nvPr>
            <p:ph type="ctrTitle"/>
          </p:nvPr>
        </p:nvSpPr>
        <p:spPr>
          <a:xfrm>
            <a:off x="3726300" y="1678025"/>
            <a:ext cx="1691400" cy="15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is the process of allocating the CPU time to various requesting processes. This project makes use of a CNN to combine the advantages of all the primitive scheduling algorithm.</a:t>
            </a:r>
            <a:endParaRPr/>
          </a:p>
        </p:txBody>
      </p:sp>
      <p:sp>
        <p:nvSpPr>
          <p:cNvPr id="492" name="Google Shape;492;p3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grpSp>
        <p:nvGrpSpPr>
          <p:cNvPr id="493" name="Google Shape;493;p3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94" name="Google Shape;494;p3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4" name="Google Shape;514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6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20" name="Google Shape;520;p3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idx="13" type="ctrTitle"/>
          </p:nvPr>
        </p:nvSpPr>
        <p:spPr>
          <a:xfrm>
            <a:off x="6666300" y="3396800"/>
            <a:ext cx="22518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 LONG AND SHORT PROCESSES</a:t>
            </a:r>
            <a:endParaRPr/>
          </a:p>
        </p:txBody>
      </p:sp>
      <p:sp>
        <p:nvSpPr>
          <p:cNvPr id="557" name="Google Shape;557;p37"/>
          <p:cNvSpPr txBox="1"/>
          <p:nvPr>
            <p:ph idx="4" type="ctrTitle"/>
          </p:nvPr>
        </p:nvSpPr>
        <p:spPr>
          <a:xfrm>
            <a:off x="3962950" y="3396800"/>
            <a:ext cx="21162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 HIGHER PRIORITY PROCESSES</a:t>
            </a:r>
            <a:endParaRPr/>
          </a:p>
        </p:txBody>
      </p:sp>
      <p:sp>
        <p:nvSpPr>
          <p:cNvPr id="558" name="Google Shape;558;p37"/>
          <p:cNvSpPr txBox="1"/>
          <p:nvPr>
            <p:ph type="ctrTitle"/>
          </p:nvPr>
        </p:nvSpPr>
        <p:spPr>
          <a:xfrm>
            <a:off x="1223300" y="3396800"/>
            <a:ext cx="2152500" cy="8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WAITING TIME	</a:t>
            </a:r>
            <a:endParaRPr/>
          </a:p>
        </p:txBody>
      </p:sp>
      <p:sp>
        <p:nvSpPr>
          <p:cNvPr id="559" name="Google Shape;559;p37"/>
          <p:cNvSpPr txBox="1"/>
          <p:nvPr>
            <p:ph idx="3" type="title"/>
          </p:nvPr>
        </p:nvSpPr>
        <p:spPr>
          <a:xfrm>
            <a:off x="121995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" name="Google Shape;560;p37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1" name="Google Shape;561;p3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562" name="Google Shape;562;p37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37"/>
          <p:cNvCxnSpPr>
            <a:stCxn id="563" idx="1"/>
            <a:endCxn id="559" idx="1"/>
          </p:cNvCxnSpPr>
          <p:nvPr/>
        </p:nvCxnSpPr>
        <p:spPr>
          <a:xfrm flipH="1">
            <a:off x="1220000" y="1974800"/>
            <a:ext cx="3300" cy="960000"/>
          </a:xfrm>
          <a:prstGeom prst="bentConnector3">
            <a:avLst>
              <a:gd fmla="val 731742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7"/>
          <p:cNvCxnSpPr>
            <a:stCxn id="564" idx="1"/>
            <a:endCxn id="560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7"/>
          <p:cNvCxnSpPr>
            <a:stCxn id="565" idx="1"/>
            <a:endCxn id="562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7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73" name="Google Shape;573;p37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80" name="Google Shape;580;p37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589" name="Google Shape;5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759548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idx="6" type="ctrTitle"/>
          </p:nvPr>
        </p:nvSpPr>
        <p:spPr>
          <a:xfrm>
            <a:off x="618825" y="411675"/>
            <a:ext cx="5144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ARCHITECTURE</a:t>
            </a:r>
            <a:endParaRPr sz="3000"/>
          </a:p>
        </p:txBody>
      </p:sp>
      <p:sp>
        <p:nvSpPr>
          <p:cNvPr id="595" name="Google Shape;595;p39"/>
          <p:cNvSpPr txBox="1"/>
          <p:nvPr>
            <p:ph idx="2" type="ctrTitle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596" name="Google Shape;596;p39"/>
          <p:cNvSpPr txBox="1"/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97" name="Google Shape;597;p39"/>
          <p:cNvSpPr txBox="1"/>
          <p:nvPr>
            <p:ph idx="1" type="subTitle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does not become non-human readable in the hidden layers</a:t>
            </a:r>
            <a:endParaRPr/>
          </a:p>
        </p:txBody>
      </p:sp>
      <p:sp>
        <p:nvSpPr>
          <p:cNvPr id="598" name="Google Shape;598;p39"/>
          <p:cNvSpPr txBox="1"/>
          <p:nvPr>
            <p:ph idx="3" type="subTitle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one features could be integrated in Neural Networks</a:t>
            </a:r>
            <a:endParaRPr/>
          </a:p>
        </p:txBody>
      </p:sp>
      <p:sp>
        <p:nvSpPr>
          <p:cNvPr id="599" name="Google Shape;599;p39"/>
          <p:cNvSpPr txBox="1"/>
          <p:nvPr>
            <p:ph idx="4" type="ctrTitle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REDUCTION</a:t>
            </a:r>
            <a:endParaRPr/>
          </a:p>
        </p:txBody>
      </p:sp>
      <p:sp>
        <p:nvSpPr>
          <p:cNvPr id="600" name="Google Shape;600;p39"/>
          <p:cNvSpPr txBox="1"/>
          <p:nvPr>
            <p:ph idx="5" type="subTitle"/>
          </p:nvPr>
        </p:nvSpPr>
        <p:spPr>
          <a:xfrm>
            <a:off x="6245200" y="3491100"/>
            <a:ext cx="18813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Lesser data implies lesser processing power, in CNN we can concentrate data with the help of the pooling layers</a:t>
            </a: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602" name="Google Shape;602;p39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622" name="Google Shape;622;p39"/>
            <p:cNvSpPr/>
            <p:nvPr/>
          </p:nvSpPr>
          <p:spPr>
            <a:xfrm>
              <a:off x="3672800" y="2657125"/>
              <a:ext cx="90125" cy="19550"/>
            </a:xfrm>
            <a:custGeom>
              <a:rect b="b" l="l" r="r" t="t"/>
              <a:pathLst>
                <a:path extrusionOk="0" h="782" w="3605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473900" y="2667525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466025" y="2589525"/>
              <a:ext cx="90425" cy="31175"/>
            </a:xfrm>
            <a:custGeom>
              <a:rect b="b" l="l" r="r" t="t"/>
              <a:pathLst>
                <a:path extrusionOk="0" h="1247" w="3617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681925" y="2572075"/>
              <a:ext cx="90125" cy="34200"/>
            </a:xfrm>
            <a:custGeom>
              <a:rect b="b" l="l" r="r" t="t"/>
              <a:pathLst>
                <a:path extrusionOk="0" h="1368" w="3605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446175" y="2507375"/>
              <a:ext cx="87925" cy="45050"/>
            </a:xfrm>
            <a:custGeom>
              <a:rect b="b" l="l" r="r" t="t"/>
              <a:pathLst>
                <a:path extrusionOk="0" h="1802" w="3517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07450" y="2490950"/>
              <a:ext cx="86975" cy="47850"/>
            </a:xfrm>
            <a:custGeom>
              <a:rect b="b" l="l" r="r" t="t"/>
              <a:pathLst>
                <a:path extrusionOk="0" h="1914" w="3479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414050" y="2431425"/>
              <a:ext cx="81600" cy="57650"/>
            </a:xfrm>
            <a:custGeom>
              <a:rect b="b" l="l" r="r" t="t"/>
              <a:pathLst>
                <a:path extrusionOk="0" h="2306" w="3264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749350" y="2416200"/>
              <a:ext cx="80025" cy="60275"/>
            </a:xfrm>
            <a:custGeom>
              <a:rect b="b" l="l" r="r" t="t"/>
              <a:pathLst>
                <a:path extrusionOk="0" h="2411" w="3201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370250" y="2364375"/>
              <a:ext cx="72475" cy="68675"/>
            </a:xfrm>
            <a:custGeom>
              <a:rect b="b" l="l" r="r" t="t"/>
              <a:pathLst>
                <a:path extrusionOk="0" h="2747" w="2899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805100" y="2351575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315750" y="2309200"/>
              <a:ext cx="62725" cy="77850"/>
            </a:xfrm>
            <a:custGeom>
              <a:rect b="b" l="l" r="r" t="t"/>
              <a:pathLst>
                <a:path extrusionOk="0" h="3114" w="2509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871575" y="2298900"/>
              <a:ext cx="60200" cy="79600"/>
            </a:xfrm>
            <a:custGeom>
              <a:rect b="b" l="l" r="r" t="t"/>
              <a:pathLst>
                <a:path extrusionOk="0" h="3184" w="2408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53700" y="2267350"/>
              <a:ext cx="50100" cy="84650"/>
            </a:xfrm>
            <a:custGeom>
              <a:rect b="b" l="l" r="r" t="t"/>
              <a:pathLst>
                <a:path extrusionOk="0" h="3386" w="2004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47800" y="2260450"/>
              <a:ext cx="46975" cy="85825"/>
            </a:xfrm>
            <a:custGeom>
              <a:rect b="b" l="l" r="r" t="t"/>
              <a:pathLst>
                <a:path extrusionOk="0" h="3433" w="1879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186900" y="2241100"/>
              <a:ext cx="35325" cy="88925"/>
            </a:xfrm>
            <a:custGeom>
              <a:rect b="b" l="l" r="r" t="t"/>
              <a:pathLst>
                <a:path extrusionOk="0" h="3557" w="1413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30025" y="2237750"/>
              <a:ext cx="33100" cy="89125"/>
            </a:xfrm>
            <a:custGeom>
              <a:rect b="b" l="l" r="r" t="t"/>
              <a:pathLst>
                <a:path extrusionOk="0" h="3565" w="1324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11925" y="2231525"/>
              <a:ext cx="20200" cy="90125"/>
            </a:xfrm>
            <a:custGeom>
              <a:rect b="b" l="l" r="r" t="t"/>
              <a:pathLst>
                <a:path extrusionOk="0" h="3605" w="808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081375" y="2648975"/>
              <a:ext cx="77200" cy="73700"/>
            </a:xfrm>
            <a:custGeom>
              <a:rect b="b" l="l" r="r" t="t"/>
              <a:pathLst>
                <a:path extrusionOk="0" h="2948" w="3088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101850" y="2507800"/>
              <a:ext cx="192200" cy="194700"/>
            </a:xfrm>
            <a:custGeom>
              <a:rect b="b" l="l" r="r" t="t"/>
              <a:pathLst>
                <a:path extrusionOk="0" h="7788" w="7688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642" name="Google Shape;642;p39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>
            <p:ph idx="8" type="ctrTitle"/>
          </p:nvPr>
        </p:nvSpPr>
        <p:spPr>
          <a:xfrm>
            <a:off x="376950" y="411675"/>
            <a:ext cx="6133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IMPLEMENTATION DETAILS</a:t>
            </a:r>
            <a:endParaRPr sz="3000"/>
          </a:p>
        </p:txBody>
      </p:sp>
      <p:sp>
        <p:nvSpPr>
          <p:cNvPr id="666" name="Google Shape;666;p40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</p:txBody>
      </p:sp>
      <p:sp>
        <p:nvSpPr>
          <p:cNvPr id="667" name="Google Shape;667;p40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AND SHORT PROCESSES</a:t>
            </a:r>
            <a:endParaRPr/>
          </a:p>
        </p:txBody>
      </p:sp>
      <p:sp>
        <p:nvSpPr>
          <p:cNvPr id="668" name="Google Shape;668;p40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- Feature Extraction Kernels</a:t>
            </a:r>
            <a:endParaRPr/>
          </a:p>
        </p:txBody>
      </p:sp>
      <p:sp>
        <p:nvSpPr>
          <p:cNvPr id="669" name="Google Shape;669;p40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TIME</a:t>
            </a:r>
            <a:endParaRPr/>
          </a:p>
        </p:txBody>
      </p:sp>
      <p:sp>
        <p:nvSpPr>
          <p:cNvPr id="670" name="Google Shape;670;p40"/>
          <p:cNvSpPr txBox="1"/>
          <p:nvPr>
            <p:ph idx="1" type="subTitle"/>
          </p:nvPr>
        </p:nvSpPr>
        <p:spPr>
          <a:xfrm>
            <a:off x="1208291" y="192704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Pooling Layers</a:t>
            </a:r>
            <a:endParaRPr/>
          </a:p>
        </p:txBody>
      </p:sp>
      <p:sp>
        <p:nvSpPr>
          <p:cNvPr id="671" name="Google Shape;671;p40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1:1:2 - Feature Extraction Kernels</a:t>
            </a:r>
            <a:endParaRPr/>
          </a:p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- Feature Extraction Kernels</a:t>
            </a:r>
            <a:endParaRPr/>
          </a:p>
        </p:txBody>
      </p:sp>
      <p:sp>
        <p:nvSpPr>
          <p:cNvPr id="673" name="Google Shape;673;p40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SHARE OF CPU TIME</a:t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8" name="Google Shape;678;p40"/>
          <p:cNvCxnSpPr>
            <a:stCxn id="674" idx="3"/>
            <a:endCxn id="676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0"/>
          <p:cNvCxnSpPr>
            <a:stCxn id="676" idx="2"/>
            <a:endCxn id="675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0"/>
          <p:cNvCxnSpPr>
            <a:stCxn id="675" idx="3"/>
            <a:endCxn id="677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1" name="Google Shape;681;p4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82" name="Google Shape;682;p40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88" name="Google Shape;688;p40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96" name="Google Shape;696;p40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702" name="Google Shape;702;p40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1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CLASSIFICATION</a:t>
            </a:r>
            <a:endParaRPr/>
          </a:p>
        </p:txBody>
      </p:sp>
      <p:graphicFrame>
        <p:nvGraphicFramePr>
          <p:cNvPr id="726" name="Google Shape;726;p41"/>
          <p:cNvGraphicFramePr/>
          <p:nvPr/>
        </p:nvGraphicFramePr>
        <p:xfrm>
          <a:off x="819303" y="1415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{D23FFE2F-A0B4-48A4-8836-2CB192370F8D}</a:tableStyleId>
              </a:tblPr>
              <a:tblGrid>
                <a:gridCol w="1901200"/>
                <a:gridCol w="2368025"/>
                <a:gridCol w="726475"/>
                <a:gridCol w="2295075"/>
              </a:tblGrid>
              <a:tr h="6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TECHNOLOGY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MIN POOLING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 Concentration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Picks the local minimum element. 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1:1:2 KERNEL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 Extraction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Increases the importance of the values in the priority channel.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MEDIAN KERNEL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Feature Extraction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Picks a process that is neither too short nor too long.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727" name="Google Shape;727;p41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728" name="Google Shape;728;p41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2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CATEGORIZATION</a:t>
            </a:r>
            <a:endParaRPr/>
          </a:p>
        </p:txBody>
      </p:sp>
      <p:sp>
        <p:nvSpPr>
          <p:cNvPr id="738" name="Google Shape;738;p42"/>
          <p:cNvSpPr txBox="1"/>
          <p:nvPr>
            <p:ph type="ctrTitle"/>
          </p:nvPr>
        </p:nvSpPr>
        <p:spPr>
          <a:xfrm>
            <a:off x="892925" y="25328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—WAITING TIME</a:t>
            </a:r>
            <a:endParaRPr/>
          </a:p>
        </p:txBody>
      </p:sp>
      <p:sp>
        <p:nvSpPr>
          <p:cNvPr id="739" name="Google Shape;739;p42"/>
          <p:cNvSpPr txBox="1"/>
          <p:nvPr>
            <p:ph idx="1" type="subTitle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edge cases, with respect to our algorithm, for getting good waiting time.</a:t>
            </a:r>
            <a:endParaRPr/>
          </a:p>
        </p:txBody>
      </p:sp>
      <p:sp>
        <p:nvSpPr>
          <p:cNvPr id="740" name="Google Shape;740;p42"/>
          <p:cNvSpPr txBox="1"/>
          <p:nvPr>
            <p:ph idx="4" type="ctrTitle"/>
          </p:nvPr>
        </p:nvSpPr>
        <p:spPr>
          <a:xfrm>
            <a:off x="6217388" y="2522275"/>
            <a:ext cx="22005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—TURNAROUND TIME</a:t>
            </a:r>
            <a:endParaRPr/>
          </a:p>
        </p:txBody>
      </p:sp>
      <p:sp>
        <p:nvSpPr>
          <p:cNvPr id="741" name="Google Shape;741;p42"/>
          <p:cNvSpPr txBox="1"/>
          <p:nvPr>
            <p:ph idx="5" type="subTitle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edge cases, with respect to our algorithm, to get good turnaround time.</a:t>
            </a:r>
            <a:endParaRPr/>
          </a:p>
        </p:txBody>
      </p:sp>
      <p:sp>
        <p:nvSpPr>
          <p:cNvPr id="742" name="Google Shape;742;p42"/>
          <p:cNvSpPr txBox="1"/>
          <p:nvPr>
            <p:ph idx="9" type="ctrTitle"/>
          </p:nvPr>
        </p:nvSpPr>
        <p:spPr>
          <a:xfrm>
            <a:off x="3628263" y="4361825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—LOSS</a:t>
            </a:r>
            <a:endParaRPr/>
          </a:p>
        </p:txBody>
      </p:sp>
      <p:sp>
        <p:nvSpPr>
          <p:cNvPr id="743" name="Google Shape;743;p42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cases to make sure the total loss of our algorithm is less than the other algorithms.</a:t>
            </a: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42"/>
          <p:cNvCxnSpPr>
            <a:stCxn id="745" idx="3"/>
            <a:endCxn id="744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2"/>
          <p:cNvCxnSpPr>
            <a:stCxn id="744" idx="3"/>
            <a:endCxn id="746" idx="1"/>
          </p:cNvCxnSpPr>
          <p:nvPr/>
        </p:nvCxnSpPr>
        <p:spPr>
          <a:xfrm flipH="1" rot="10800000">
            <a:off x="4776663" y="1371034"/>
            <a:ext cx="2327400" cy="1842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9" name="Google Shape;749;p42"/>
          <p:cNvGrpSpPr/>
          <p:nvPr/>
        </p:nvGrpSpPr>
        <p:grpSpPr>
          <a:xfrm>
            <a:off x="7185420" y="3036299"/>
            <a:ext cx="264433" cy="353454"/>
            <a:chOff x="8054820" y="2416399"/>
            <a:chExt cx="264433" cy="353454"/>
          </a:xfrm>
        </p:grpSpPr>
        <p:sp>
          <p:nvSpPr>
            <p:cNvPr id="750" name="Google Shape;750;p42"/>
            <p:cNvSpPr/>
            <p:nvPr/>
          </p:nvSpPr>
          <p:spPr>
            <a:xfrm>
              <a:off x="8148371" y="2538621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8214361" y="2538621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8054820" y="2416399"/>
              <a:ext cx="264433" cy="353454"/>
            </a:xfrm>
            <a:custGeom>
              <a:rect b="b" l="l" r="r" t="t"/>
              <a:pathLst>
                <a:path extrusionOk="0" h="11157" w="8347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8164972" y="2582371"/>
              <a:ext cx="43782" cy="15492"/>
            </a:xfrm>
            <a:custGeom>
              <a:rect b="b" l="l" r="r" t="t"/>
              <a:pathLst>
                <a:path extrusionOk="0" h="489" w="1382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8141592" y="2519137"/>
              <a:ext cx="18501" cy="13844"/>
            </a:xfrm>
            <a:custGeom>
              <a:rect b="b" l="l" r="r" t="t"/>
              <a:pathLst>
                <a:path extrusionOk="0" h="437" w="584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8211731" y="2518409"/>
              <a:ext cx="18881" cy="13812"/>
            </a:xfrm>
            <a:custGeom>
              <a:rect b="b" l="l" r="r" t="t"/>
              <a:pathLst>
                <a:path extrusionOk="0" h="436" w="596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2"/>
          <p:cNvGrpSpPr/>
          <p:nvPr/>
        </p:nvGrpSpPr>
        <p:grpSpPr>
          <a:xfrm>
            <a:off x="1673256" y="1230652"/>
            <a:ext cx="320633" cy="348100"/>
            <a:chOff x="4007193" y="1512727"/>
            <a:chExt cx="320633" cy="348100"/>
          </a:xfrm>
        </p:grpSpPr>
        <p:sp>
          <p:nvSpPr>
            <p:cNvPr id="757" name="Google Shape;757;p42"/>
            <p:cNvSpPr/>
            <p:nvPr/>
          </p:nvSpPr>
          <p:spPr>
            <a:xfrm>
              <a:off x="4177695" y="1512727"/>
              <a:ext cx="143732" cy="153109"/>
            </a:xfrm>
            <a:custGeom>
              <a:rect b="b" l="l" r="r" t="t"/>
              <a:pathLst>
                <a:path extrusionOk="0" h="4833" w="4537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4214666" y="1543583"/>
              <a:ext cx="77711" cy="77363"/>
            </a:xfrm>
            <a:custGeom>
              <a:rect b="b" l="l" r="r" t="t"/>
              <a:pathLst>
                <a:path extrusionOk="0" h="2442" w="2453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4007193" y="1541334"/>
              <a:ext cx="320633" cy="319493"/>
            </a:xfrm>
            <a:custGeom>
              <a:rect b="b" l="l" r="r" t="t"/>
              <a:pathLst>
                <a:path extrusionOk="0" h="10085" w="10121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4064914" y="1665805"/>
              <a:ext cx="101123" cy="40012"/>
            </a:xfrm>
            <a:custGeom>
              <a:rect b="b" l="l" r="r" t="t"/>
              <a:pathLst>
                <a:path extrusionOk="0" h="1263" w="3192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4162235" y="1749155"/>
              <a:ext cx="101851" cy="60382"/>
            </a:xfrm>
            <a:custGeom>
              <a:rect b="b" l="l" r="r" t="t"/>
              <a:pathLst>
                <a:path extrusionOk="0" h="1906" w="321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4408631" y="3038977"/>
            <a:ext cx="320633" cy="348100"/>
            <a:chOff x="4007193" y="1512727"/>
            <a:chExt cx="320633" cy="348100"/>
          </a:xfrm>
        </p:grpSpPr>
        <p:sp>
          <p:nvSpPr>
            <p:cNvPr id="763" name="Google Shape;763;p42"/>
            <p:cNvSpPr/>
            <p:nvPr/>
          </p:nvSpPr>
          <p:spPr>
            <a:xfrm>
              <a:off x="4177695" y="1512727"/>
              <a:ext cx="143732" cy="153109"/>
            </a:xfrm>
            <a:custGeom>
              <a:rect b="b" l="l" r="r" t="t"/>
              <a:pathLst>
                <a:path extrusionOk="0" h="4833" w="4537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4214666" y="1543583"/>
              <a:ext cx="77711" cy="77363"/>
            </a:xfrm>
            <a:custGeom>
              <a:rect b="b" l="l" r="r" t="t"/>
              <a:pathLst>
                <a:path extrusionOk="0" h="2442" w="2453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4007193" y="1541334"/>
              <a:ext cx="320633" cy="319493"/>
            </a:xfrm>
            <a:custGeom>
              <a:rect b="b" l="l" r="r" t="t"/>
              <a:pathLst>
                <a:path extrusionOk="0" h="10085" w="10121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4064914" y="1665805"/>
              <a:ext cx="101123" cy="40012"/>
            </a:xfrm>
            <a:custGeom>
              <a:rect b="b" l="l" r="r" t="t"/>
              <a:pathLst>
                <a:path extrusionOk="0" h="1263" w="3192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4162235" y="1749155"/>
              <a:ext cx="101851" cy="60382"/>
            </a:xfrm>
            <a:custGeom>
              <a:rect b="b" l="l" r="r" t="t"/>
              <a:pathLst>
                <a:path extrusionOk="0" h="1906" w="321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2"/>
          <p:cNvGrpSpPr/>
          <p:nvPr/>
        </p:nvGrpSpPr>
        <p:grpSpPr>
          <a:xfrm>
            <a:off x="7151556" y="1196952"/>
            <a:ext cx="320633" cy="348100"/>
            <a:chOff x="4007193" y="1512727"/>
            <a:chExt cx="320633" cy="348100"/>
          </a:xfrm>
        </p:grpSpPr>
        <p:sp>
          <p:nvSpPr>
            <p:cNvPr id="769" name="Google Shape;769;p42"/>
            <p:cNvSpPr/>
            <p:nvPr/>
          </p:nvSpPr>
          <p:spPr>
            <a:xfrm>
              <a:off x="4177695" y="1512727"/>
              <a:ext cx="143732" cy="153109"/>
            </a:xfrm>
            <a:custGeom>
              <a:rect b="b" l="l" r="r" t="t"/>
              <a:pathLst>
                <a:path extrusionOk="0" h="4833" w="4537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214666" y="1543583"/>
              <a:ext cx="77711" cy="77363"/>
            </a:xfrm>
            <a:custGeom>
              <a:rect b="b" l="l" r="r" t="t"/>
              <a:pathLst>
                <a:path extrusionOk="0" h="2442" w="2453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007193" y="1541334"/>
              <a:ext cx="320633" cy="319493"/>
            </a:xfrm>
            <a:custGeom>
              <a:rect b="b" l="l" r="r" t="t"/>
              <a:pathLst>
                <a:path extrusionOk="0" h="10085" w="10121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064914" y="1665805"/>
              <a:ext cx="101123" cy="40012"/>
            </a:xfrm>
            <a:custGeom>
              <a:rect b="b" l="l" r="r" t="t"/>
              <a:pathLst>
                <a:path extrusionOk="0" h="1263" w="3192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162235" y="1749155"/>
              <a:ext cx="101851" cy="60382"/>
            </a:xfrm>
            <a:custGeom>
              <a:rect b="b" l="l" r="r" t="t"/>
              <a:pathLst>
                <a:path extrusionOk="0" h="1906" w="321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43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3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3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3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4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783" name="Google Shape;783;p43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4" name="Google Shape;784;p43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785" name="Google Shape;785;p43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3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788" name="Google Shape;788;p43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3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791" name="Google Shape;791;p43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3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794" name="Google Shape;794;p43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43"/>
          <p:cNvSpPr txBox="1"/>
          <p:nvPr>
            <p:ph idx="4294967295" type="ctrTitle"/>
          </p:nvPr>
        </p:nvSpPr>
        <p:spPr>
          <a:xfrm>
            <a:off x="618825" y="1483101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SCHEDULING AND NN REQUIREMENT ANALYSIS</a:t>
            </a:r>
            <a:endParaRPr sz="1800"/>
          </a:p>
        </p:txBody>
      </p:sp>
      <p:sp>
        <p:nvSpPr>
          <p:cNvPr id="797" name="Google Shape;797;p43"/>
          <p:cNvSpPr txBox="1"/>
          <p:nvPr>
            <p:ph idx="4294967295" type="ctrTitle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</p:txBody>
      </p:sp>
      <p:sp>
        <p:nvSpPr>
          <p:cNvPr id="798" name="Google Shape;798;p43"/>
          <p:cNvSpPr txBox="1"/>
          <p:nvPr>
            <p:ph idx="4294967295" type="ctrTitle"/>
          </p:nvPr>
        </p:nvSpPr>
        <p:spPr>
          <a:xfrm>
            <a:off x="2647200" y="36651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CNN HIGH LEVEL DESIGN</a:t>
            </a:r>
            <a:endParaRPr sz="1800"/>
          </a:p>
        </p:txBody>
      </p:sp>
      <p:sp>
        <p:nvSpPr>
          <p:cNvPr id="799" name="Google Shape;799;p43"/>
          <p:cNvSpPr txBox="1"/>
          <p:nvPr>
            <p:ph idx="4294967295" type="ctrTitle"/>
          </p:nvPr>
        </p:nvSpPr>
        <p:spPr>
          <a:xfrm>
            <a:off x="4683938" y="1739876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 CNN IMPLEMENTATION</a:t>
            </a:r>
            <a:endParaRPr sz="1800"/>
          </a:p>
        </p:txBody>
      </p:sp>
      <p:sp>
        <p:nvSpPr>
          <p:cNvPr id="800" name="Google Shape;800;p43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PHASE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801" name="Google Shape;801;p43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PHASE 01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02" name="Google Shape;802;p43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PHASE 02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03" name="Google Shape;803;p43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PHASE 02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