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adia-metoui.github.io/files/publications/paper_ctc2016differentialprivacya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67" y="758952"/>
            <a:ext cx="11285621" cy="3566160"/>
          </a:xfrm>
        </p:spPr>
        <p:txBody>
          <a:bodyPr/>
          <a:lstStyle/>
          <a:p>
            <a:r>
              <a:rPr lang="en-US" sz="5400" dirty="0"/>
              <a:t>Differential Privacy Based Access Control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68454"/>
          </a:xfrm>
        </p:spPr>
        <p:txBody>
          <a:bodyPr/>
          <a:lstStyle/>
          <a:p>
            <a:r>
              <a:rPr lang="en-US" dirty="0" smtClean="0"/>
              <a:t>Project for </a:t>
            </a:r>
            <a:r>
              <a:rPr lang="en-US" dirty="0"/>
              <a:t>CS 6301.0U1</a:t>
            </a:r>
            <a:r>
              <a:rPr lang="en-US" dirty="0"/>
              <a:t> </a:t>
            </a:r>
            <a:endParaRPr lang="en-US" dirty="0" smtClean="0"/>
          </a:p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Vibha </a:t>
            </a:r>
            <a:r>
              <a:rPr lang="en-US" dirty="0" err="1" smtClean="0"/>
              <a:t>BElavadi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 Based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This project is an implementation of </a:t>
            </a:r>
            <a:r>
              <a:rPr lang="en-US" dirty="0" smtClean="0"/>
              <a:t>Differential Privacy Based Access Control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Adapted from  the book On </a:t>
            </a:r>
            <a:r>
              <a:rPr lang="en-US" dirty="0"/>
              <a:t>the Move to Meaningful Internet Systems: OTM 2016 Conferences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Paper </a:t>
            </a:r>
            <a:r>
              <a:rPr lang="en-US" dirty="0"/>
              <a:t>by </a:t>
            </a:r>
            <a:r>
              <a:rPr lang="en-US" dirty="0" err="1"/>
              <a:t>Metoui</a:t>
            </a:r>
            <a:r>
              <a:rPr lang="en-US" dirty="0"/>
              <a:t>, Nadia and </a:t>
            </a:r>
            <a:r>
              <a:rPr lang="en-US" dirty="0" err="1"/>
              <a:t>Bezzi</a:t>
            </a:r>
            <a:r>
              <a:rPr lang="en-US" dirty="0"/>
              <a:t>, Michele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Motivation: Allow data access to people based on their privacy clearance levels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Privacy Clearance levels of individuals are based on their roles and operation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Mixture of RBAC and anonymization to implement this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Use case used: HR management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such 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For his/her department, </a:t>
            </a:r>
            <a:r>
              <a:rPr lang="en-US" dirty="0"/>
              <a:t>HR manager can have a full view on the HR </a:t>
            </a:r>
            <a:r>
              <a:rPr lang="en-US" dirty="0" smtClean="0"/>
              <a:t>information of the employees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However, he/she has </a:t>
            </a:r>
            <a:r>
              <a:rPr lang="en-US" dirty="0"/>
              <a:t>an aggregated view for the HR data from other departments. 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For certain situations like employee satisfaction survey, employee feedback, etc. </a:t>
            </a:r>
            <a:r>
              <a:rPr lang="en-US" dirty="0"/>
              <a:t>a certain level of anonymity is needed even for the </a:t>
            </a:r>
            <a:r>
              <a:rPr lang="en-US" dirty="0" smtClean="0"/>
              <a:t>data.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Also a realistic estimate of data may be needed for testing and development of certain HR applications. However they need to be anonymized.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Sometimes HR data needs to be sent to organizations like Bureau of Labor Statistics for benchmarking purposes. This data needs to make sense but also be anonymized.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5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based utility of data: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666931"/>
              </p:ext>
            </p:extLst>
          </p:nvPr>
        </p:nvGraphicFramePr>
        <p:xfrm>
          <a:off x="1097280" y="2315495"/>
          <a:ext cx="9563015" cy="262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603"/>
                <a:gridCol w="1912603"/>
                <a:gridCol w="1912603"/>
                <a:gridCol w="1912603"/>
                <a:gridCol w="1912603"/>
              </a:tblGrid>
              <a:tr h="525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charset="0"/>
                          <a:ea typeface="Calibri" charset="0"/>
                        </a:rPr>
                        <a:t>#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Role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Operation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Risk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Utility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525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HR Manager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HR view (internal)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Low Risk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Full access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525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HR Manager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HR view (external)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Medium Risk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Aggregated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525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HR Developer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Testing data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Medium-High Risk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Anonymized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525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HR Benchmarking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Benchmark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charset="0"/>
                          <a:ea typeface="Calibri" charset="0"/>
                        </a:rPr>
                        <a:t>High Risk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charset="0"/>
                          <a:ea typeface="Calibri" charset="0"/>
                        </a:rPr>
                        <a:t>Anonymized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0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713" y="2143125"/>
            <a:ext cx="6692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1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privacy clearance levels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542680"/>
                  </p:ext>
                </p:extLst>
              </p:nvPr>
            </p:nvGraphicFramePr>
            <p:xfrm>
              <a:off x="1864896" y="2418348"/>
              <a:ext cx="8133348" cy="26710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74083"/>
                    <a:gridCol w="2183391"/>
                    <a:gridCol w="2222535"/>
                    <a:gridCol w="1691910"/>
                    <a:gridCol w="1561429"/>
                  </a:tblGrid>
                  <a:tr h="76314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#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Role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Operation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Privacy Clearance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157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Manager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view (internal)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Low 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&gt; 1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157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Manager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view (external)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Medium 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]0.1, 1]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6314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Developer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Testing data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Medium-High 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]0.05, 0.1]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157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Benchmarking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Benchmark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High 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≤0.05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542680"/>
                  </p:ext>
                </p:extLst>
              </p:nvPr>
            </p:nvGraphicFramePr>
            <p:xfrm>
              <a:off x="1864896" y="2418348"/>
              <a:ext cx="8133348" cy="26710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74083"/>
                    <a:gridCol w="2183391"/>
                    <a:gridCol w="2222535"/>
                    <a:gridCol w="1691910"/>
                    <a:gridCol w="1561429"/>
                  </a:tblGrid>
                  <a:tr h="76314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#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Role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Operation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Privacy Clearance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157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Manager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view (internal)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Low 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22266" t="-207937" r="-1563" b="-401587"/>
                          </a:stretch>
                        </a:blipFill>
                      </a:tcPr>
                    </a:tc>
                  </a:tr>
                  <a:tr h="38157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Manager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view (external)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Medium 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22266" t="-307937" r="-1563" b="-301587"/>
                          </a:stretch>
                        </a:blipFill>
                      </a:tcPr>
                    </a:tc>
                  </a:tr>
                  <a:tr h="763146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Developer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Testing data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Medium-High 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22266" t="-205600" r="-1563" b="-52000"/>
                          </a:stretch>
                        </a:blipFill>
                      </a:tcPr>
                    </a:tc>
                  </a:tr>
                  <a:tr h="38157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HR Benchmarking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Benchmark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High Risk</a:t>
                          </a:r>
                          <a:endParaRPr lang="en-US" sz="1200">
                            <a:effectLst/>
                            <a:latin typeface="Times New Roman" charset="0"/>
                            <a:ea typeface="Calibri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22266" t="-606349" r="-1563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38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between normalized error and Privacy Clearance: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6" y="1737360"/>
            <a:ext cx="7928810" cy="45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All tables and images taken from:</a:t>
            </a:r>
          </a:p>
          <a:p>
            <a:pPr lvl="1"/>
            <a:r>
              <a:rPr lang="mr-IN" dirty="0" err="1"/>
              <a:t>https</a:t>
            </a:r>
            <a:r>
              <a:rPr lang="mr-IN" dirty="0"/>
              <a:t>://</a:t>
            </a:r>
            <a:r>
              <a:rPr lang="mr-IN" dirty="0" err="1"/>
              <a:t>link.springer.com</a:t>
            </a:r>
            <a:r>
              <a:rPr lang="mr-IN" dirty="0"/>
              <a:t>/</a:t>
            </a:r>
            <a:r>
              <a:rPr lang="mr-IN" dirty="0" err="1"/>
              <a:t>chapter</a:t>
            </a:r>
            <a:r>
              <a:rPr lang="mr-IN" dirty="0"/>
              <a:t>/10.1007/978-3-319-48472-3_61#Sec8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Implementation of the following paper:</a:t>
            </a:r>
          </a:p>
          <a:p>
            <a:pPr lvl="1"/>
            <a:r>
              <a:rPr lang="en-US" dirty="0"/>
              <a:t>N. </a:t>
            </a:r>
            <a:r>
              <a:rPr lang="en-US" dirty="0" err="1"/>
              <a:t>Metoui</a:t>
            </a:r>
            <a:r>
              <a:rPr lang="en-US" dirty="0"/>
              <a:t> and M. </a:t>
            </a:r>
            <a:r>
              <a:rPr lang="en-US" dirty="0" err="1"/>
              <a:t>Bezzi</a:t>
            </a:r>
            <a:r>
              <a:rPr lang="en-US" dirty="0"/>
              <a:t>. </a:t>
            </a:r>
            <a:r>
              <a:rPr lang="en-US" dirty="0">
                <a:hlinkClick r:id="rId2"/>
              </a:rPr>
              <a:t>Differential Privacy Based Access Control </a:t>
            </a:r>
            <a:r>
              <a:rPr lang="en-US" dirty="0"/>
              <a:t>. In C&amp;TC 2016: On the Move to Meaningful Internet Systems: OTM 2016 Conferences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0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283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Calibri Light</vt:lpstr>
      <vt:lpstr>Mangal</vt:lpstr>
      <vt:lpstr>Times New Roman</vt:lpstr>
      <vt:lpstr>Wingdings</vt:lpstr>
      <vt:lpstr>Retrospect</vt:lpstr>
      <vt:lpstr>Differential Privacy Based Access Control  </vt:lpstr>
      <vt:lpstr>Differential Privacy Based Access Control</vt:lpstr>
      <vt:lpstr>Need for such a system</vt:lpstr>
      <vt:lpstr>Access based utility of data:</vt:lpstr>
      <vt:lpstr>Architecture:</vt:lpstr>
      <vt:lpstr>Example privacy clearance levels</vt:lpstr>
      <vt:lpstr>Correlation between normalized error and Privacy Clearance:</vt:lpstr>
      <vt:lpstr>References: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Privacy Based Access Control  </dc:title>
  <dc:creator>Belavadi, Vibha Chandramouli</dc:creator>
  <cp:lastModifiedBy>Belavadi, Vibha Chandramouli</cp:lastModifiedBy>
  <cp:revision>5</cp:revision>
  <dcterms:created xsi:type="dcterms:W3CDTF">2017-08-03T21:37:21Z</dcterms:created>
  <dcterms:modified xsi:type="dcterms:W3CDTF">2017-08-03T23:01:08Z</dcterms:modified>
</cp:coreProperties>
</file>