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7D4EF-0AF1-488B-B076-7F68E48E766E}" v="76" dt="2023-06-22T19:29:24.293"/>
    <p1510:client id="{40DDFFD0-7C12-4941-9DC2-BA3B5C182272}" v="6" dt="2023-06-22T15:10:29.805"/>
    <p1510:client id="{43554175-6E18-426E-9CC7-1DEA83B33DD0}" v="8" dt="2023-06-22T15:18:00.734"/>
    <p1510:client id="{5B2EC7C9-D498-4955-A1A3-A3C04336AD0E}" v="207" dt="2023-06-22T19:37:18.186"/>
    <p1510:client id="{880C8941-FB6D-4C44-BE25-C7938D32AA22}" v="42" dt="2023-06-22T19:16:23.812"/>
    <p1510:client id="{97564CC9-55E0-49B1-9CD3-56AA0D973946}" v="6" dt="2023-06-22T19:39:11.984"/>
    <p1510:client id="{D670B71C-EC19-FFAF-B2B1-29A2F1ADF577}" v="20" dt="2023-06-22T11:24:48.050"/>
    <p1510:client id="{ED28B0BD-8B8B-4C31-B36F-1247284BC608}" v="26" dt="2023-06-22T16:00:12.879"/>
    <p1510:client id="{F6545DFE-CA13-4370-99B3-5972E8FD1E63}" v="141" dt="2023-06-22T19:03:4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9" autoAdjust="0"/>
  </p:normalViewPr>
  <p:slideViewPr>
    <p:cSldViewPr snapToGrid="0">
      <p:cViewPr>
        <p:scale>
          <a:sx n="75" d="100"/>
          <a:sy n="75" d="100"/>
        </p:scale>
        <p:origin x="1560" y="-3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Train</a:t>
            </a:r>
            <a:r>
              <a:rPr lang="en-IN" baseline="0"/>
              <a:t> loss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[Comparision_of_loss_inference_time.xlsx]Image_Classifier!$B$5</c:f>
              <c:strCache>
                <c:ptCount val="1"/>
                <c:pt idx="0">
                  <c:v>Resnet18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[Comparision_of_loss_inference_time.xlsx]Image_Classifier!$A$6:$A$16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[Comparision_of_loss_inference_time.xlsx]Image_Classifier!$B$6:$B$16</c:f>
              <c:numCache>
                <c:formatCode>General</c:formatCode>
                <c:ptCount val="11"/>
                <c:pt idx="1">
                  <c:v>0.50460000000000005</c:v>
                </c:pt>
                <c:pt idx="2">
                  <c:v>7.3899999999999993E-2</c:v>
                </c:pt>
                <c:pt idx="3">
                  <c:v>5.8500000000000003E-2</c:v>
                </c:pt>
                <c:pt idx="4">
                  <c:v>4.65E-2</c:v>
                </c:pt>
                <c:pt idx="5">
                  <c:v>1.67E-2</c:v>
                </c:pt>
                <c:pt idx="6">
                  <c:v>2.4199999999999999E-2</c:v>
                </c:pt>
                <c:pt idx="7">
                  <c:v>1.1900000000000001E-2</c:v>
                </c:pt>
                <c:pt idx="8">
                  <c:v>2.64E-2</c:v>
                </c:pt>
                <c:pt idx="9">
                  <c:v>1.7999999999999999E-2</c:v>
                </c:pt>
                <c:pt idx="10">
                  <c:v>1.9099999999999999E-2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FD-487D-8B74-D3510E9D991F}"/>
            </c:ext>
          </c:extLst>
        </c:ser>
        <c:ser>
          <c:idx val="1"/>
          <c:order val="1"/>
          <c:tx>
            <c:strRef>
              <c:f>[Comparision_of_loss_inference_time.xlsx]Image_Classifier!$C$5</c:f>
              <c:strCache>
                <c:ptCount val="1"/>
                <c:pt idx="0">
                  <c:v>MobilenetV2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[Comparision_of_loss_inference_time.xlsx]Image_Classifier!$A$6:$A$16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[Comparision_of_loss_inference_time.xlsx]Image_Classifier!$C$6:$C$16</c:f>
              <c:numCache>
                <c:formatCode>General</c:formatCode>
                <c:ptCount val="11"/>
                <c:pt idx="1">
                  <c:v>0.61860000000000004</c:v>
                </c:pt>
                <c:pt idx="2">
                  <c:v>7.1300000000000002E-2</c:v>
                </c:pt>
                <c:pt idx="3">
                  <c:v>0.10059999999999999</c:v>
                </c:pt>
                <c:pt idx="4">
                  <c:v>7.0400000000000004E-2</c:v>
                </c:pt>
                <c:pt idx="5">
                  <c:v>6.4399999999999999E-2</c:v>
                </c:pt>
                <c:pt idx="6">
                  <c:v>8.7300000000000003E-2</c:v>
                </c:pt>
                <c:pt idx="7">
                  <c:v>2.8500000000000001E-2</c:v>
                </c:pt>
                <c:pt idx="8">
                  <c:v>2.3699999999999999E-2</c:v>
                </c:pt>
                <c:pt idx="9">
                  <c:v>8.0999999999999996E-3</c:v>
                </c:pt>
                <c:pt idx="10">
                  <c:v>7.7999999999999996E-3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FD-487D-8B74-D3510E9D991F}"/>
            </c:ext>
          </c:extLst>
        </c:ser>
        <c:ser>
          <c:idx val="2"/>
          <c:order val="2"/>
          <c:tx>
            <c:strRef>
              <c:f>[Comparision_of_loss_inference_time.xlsx]Image_Classifier!$D$5</c:f>
              <c:strCache>
                <c:ptCount val="1"/>
                <c:pt idx="0">
                  <c:v>Resnet34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[Comparision_of_loss_inference_time.xlsx]Image_Classifier!$A$6:$A$16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[Comparision_of_loss_inference_time.xlsx]Image_Classifier!$D$6:$D$16</c:f>
              <c:numCache>
                <c:formatCode>General</c:formatCode>
                <c:ptCount val="11"/>
                <c:pt idx="1">
                  <c:v>0.50060000000000004</c:v>
                </c:pt>
                <c:pt idx="2">
                  <c:v>6.0600000000000001E-2</c:v>
                </c:pt>
                <c:pt idx="3">
                  <c:v>4.3900000000000002E-2</c:v>
                </c:pt>
                <c:pt idx="4">
                  <c:v>2.9399999999999999E-2</c:v>
                </c:pt>
                <c:pt idx="5">
                  <c:v>2.9000000000000001E-2</c:v>
                </c:pt>
                <c:pt idx="6">
                  <c:v>0.02</c:v>
                </c:pt>
                <c:pt idx="7">
                  <c:v>2.5600000000000001E-2</c:v>
                </c:pt>
                <c:pt idx="8">
                  <c:v>2.29E-2</c:v>
                </c:pt>
                <c:pt idx="9">
                  <c:v>1.3599999999999999E-2</c:v>
                </c:pt>
                <c:pt idx="10">
                  <c:v>1.52E-2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D-487D-8B74-D3510E9D991F}"/>
            </c:ext>
          </c:extLst>
        </c:ser>
        <c:ser>
          <c:idx val="3"/>
          <c:order val="3"/>
          <c:tx>
            <c:strRef>
              <c:f>[Comparision_of_loss_inference_time.xlsx]Image_Classifier!$E$5</c:f>
              <c:strCache>
                <c:ptCount val="1"/>
                <c:pt idx="0">
                  <c:v>EfficientNet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[Comparision_of_loss_inference_time.xlsx]Image_Classifier!$A$6:$A$16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[Comparision_of_loss_inference_time.xlsx]Image_Classifier!$E$6:$E$16</c:f>
              <c:numCache>
                <c:formatCode>General</c:formatCode>
                <c:ptCount val="11"/>
                <c:pt idx="1">
                  <c:v>1.0613999999999999</c:v>
                </c:pt>
                <c:pt idx="2">
                  <c:v>0.5514</c:v>
                </c:pt>
                <c:pt idx="3">
                  <c:v>0.30959999999999999</c:v>
                </c:pt>
                <c:pt idx="4">
                  <c:v>0.20649999999999999</c:v>
                </c:pt>
                <c:pt idx="5">
                  <c:v>0.12670000000000001</c:v>
                </c:pt>
                <c:pt idx="6">
                  <c:v>0.11409999999999999</c:v>
                </c:pt>
                <c:pt idx="7">
                  <c:v>8.5699999999999998E-2</c:v>
                </c:pt>
                <c:pt idx="8">
                  <c:v>6.0100000000000001E-2</c:v>
                </c:pt>
                <c:pt idx="9">
                  <c:v>4.6899999999999997E-2</c:v>
                </c:pt>
                <c:pt idx="10">
                  <c:v>4.6300000000000001E-2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FD-487D-8B74-D3510E9D9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871568"/>
        <c:axId val="1116870128"/>
      </c:lineChart>
      <c:catAx>
        <c:axId val="111687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870128"/>
        <c:crosses val="autoZero"/>
        <c:auto val="1"/>
        <c:lblAlgn val="ctr"/>
        <c:lblOffset val="100"/>
        <c:noMultiLvlLbl val="0"/>
      </c:catAx>
      <c:valAx>
        <c:axId val="111687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87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[Comparision_of_loss_inference_time.xlsx]Image_Classifier!$B$20</c:f>
              <c:strCache>
                <c:ptCount val="1"/>
                <c:pt idx="0">
                  <c:v>Average inference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[Comparision_of_loss_inference_time.xlsx]Image_Classifier!$A$21:$A$25</c:f>
              <c:strCache>
                <c:ptCount val="5"/>
                <c:pt idx="1">
                  <c:v>Resnet18</c:v>
                </c:pt>
                <c:pt idx="2">
                  <c:v>Resnet34</c:v>
                </c:pt>
                <c:pt idx="3">
                  <c:v>MobilenetV2</c:v>
                </c:pt>
                <c:pt idx="4">
                  <c:v>Efficient net</c:v>
                </c:pt>
              </c:strCache>
            </c:strRef>
          </c:cat>
          <c:val>
            <c:numRef>
              <c:f>[Comparision_of_loss_inference_time.xlsx]Image_Classifier!$B$21:$B$25</c:f>
              <c:numCache>
                <c:formatCode>General</c:formatCode>
                <c:ptCount val="5"/>
                <c:pt idx="1">
                  <c:v>3.5200000000000002E-2</c:v>
                </c:pt>
                <c:pt idx="2">
                  <c:v>6.9800000000000001E-2</c:v>
                </c:pt>
                <c:pt idx="3">
                  <c:v>2.46E-2</c:v>
                </c:pt>
                <c:pt idx="4">
                  <c:v>7.2900000000000006E-2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11-487B-BF08-7448C656D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3438400"/>
        <c:axId val="1853436000"/>
      </c:barChart>
      <c:catAx>
        <c:axId val="18534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436000"/>
        <c:crosses val="autoZero"/>
        <c:auto val="1"/>
        <c:lblAlgn val="ctr"/>
        <c:lblOffset val="100"/>
        <c:noMultiLvlLbl val="0"/>
      </c:catAx>
      <c:valAx>
        <c:axId val="185343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43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31FB-0EA1-44CE-8EB8-16E2D6119CE8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3C58E-4C43-4A25-BB5B-4877975E6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5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Envi &amp; Fun  – Vibha</a:t>
            </a:r>
          </a:p>
          <a:p>
            <a:pPr marL="228600" indent="-228600">
              <a:buAutoNum type="arabicPeriod"/>
            </a:pPr>
            <a:r>
              <a:rPr lang="en-IN" dirty="0" err="1"/>
              <a:t>Behavi</a:t>
            </a:r>
            <a:r>
              <a:rPr lang="en-IN" dirty="0"/>
              <a:t> – Divya</a:t>
            </a:r>
          </a:p>
          <a:p>
            <a:pPr marL="228600" indent="-228600">
              <a:buAutoNum type="arabicPeriod"/>
            </a:pPr>
            <a:r>
              <a:rPr lang="en-IN" dirty="0"/>
              <a:t>Appl. Req. Active - Hamida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C58E-4C43-4A25-BB5B-4877975E61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Hamida –  Data acquisition and Annotation – Positive and Negative scenarios </a:t>
            </a:r>
          </a:p>
          <a:p>
            <a:r>
              <a:rPr lang="en-IN" dirty="0"/>
              <a:t>2. </a:t>
            </a:r>
            <a:r>
              <a:rPr lang="en-IN" dirty="0" err="1"/>
              <a:t>Suhrut</a:t>
            </a:r>
            <a:r>
              <a:rPr lang="en-IN" dirty="0"/>
              <a:t> -  </a:t>
            </a:r>
            <a:r>
              <a:rPr lang="en-IN" dirty="0" err="1"/>
              <a:t>Congitive</a:t>
            </a:r>
            <a:r>
              <a:rPr lang="en-IN" dirty="0"/>
              <a:t> remaining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C58E-4C43-4A25-BB5B-4877975E61C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Supadma – MUML(Overall model and understanding)</a:t>
            </a:r>
          </a:p>
          <a:p>
            <a:pPr marL="228600" indent="-228600">
              <a:buAutoNum type="arabicPeriod"/>
            </a:pPr>
            <a:r>
              <a:rPr lang="en-IN" dirty="0"/>
              <a:t>Vibha – </a:t>
            </a:r>
            <a:r>
              <a:rPr lang="en-IN" dirty="0" err="1"/>
              <a:t>Uppaal</a:t>
            </a:r>
            <a:r>
              <a:rPr lang="en-IN" dirty="0"/>
              <a:t>(Introduction)</a:t>
            </a:r>
          </a:p>
          <a:p>
            <a:pPr marL="228600" indent="-228600">
              <a:buAutoNum type="arabicPeriod"/>
            </a:pPr>
            <a:r>
              <a:rPr lang="en-IN" dirty="0"/>
              <a:t>Divya – </a:t>
            </a:r>
            <a:r>
              <a:rPr lang="en-IN" dirty="0" err="1"/>
              <a:t>Uppaal</a:t>
            </a:r>
            <a:r>
              <a:rPr lang="en-IN" dirty="0"/>
              <a:t> (Verifier </a:t>
            </a:r>
            <a:r>
              <a:rPr lang="en-IN"/>
              <a:t>and diagrams)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C58E-4C43-4A25-BB5B-4877975E61C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8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chart" Target="../charts/chart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image" Target="../media/image14.jp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RoboFarmer</a:t>
            </a:r>
          </a:p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Consens</a:t>
            </a:r>
          </a:p>
          <a:p>
            <a:endParaRPr lang="de-DE" sz="895">
              <a:latin typeface="Trebuchet MS" panose="020B0603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243985-F073-43D2-A067-A0B4B978EB0D}"/>
              </a:ext>
            </a:extLst>
          </p:cNvPr>
          <p:cNvSpPr txBox="1"/>
          <p:nvPr/>
        </p:nvSpPr>
        <p:spPr>
          <a:xfrm>
            <a:off x="7160958" y="236177"/>
            <a:ext cx="2049453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/>
              <a:t>Divya Sharma</a:t>
            </a:r>
          </a:p>
          <a:p>
            <a:pPr algn="r"/>
            <a:r>
              <a:rPr lang="de-DE" sz="1400" i="1"/>
              <a:t>Vibha Hippargi</a:t>
            </a:r>
          </a:p>
          <a:p>
            <a:pPr algn="r"/>
            <a:r>
              <a:rPr lang="de-DE" sz="1400" i="1"/>
              <a:t>Hamida Aliyeva</a:t>
            </a:r>
          </a:p>
          <a:p>
            <a:pPr algn="r"/>
            <a:r>
              <a:rPr lang="de-DE" sz="1400" i="1"/>
              <a:t>Supadma Kadabi</a:t>
            </a:r>
          </a:p>
          <a:p>
            <a:pPr algn="r"/>
            <a:r>
              <a:rPr lang="de-DE" sz="1400" i="1"/>
              <a:t>Suhrut Heroorkar</a:t>
            </a:r>
            <a:endParaRPr lang="de-DE" sz="1184" i="1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/>
              <a:t>Summer School</a:t>
            </a:r>
          </a:p>
          <a:p>
            <a:pPr algn="ctr"/>
            <a:r>
              <a:rPr lang="en-US" sz="1522" i="1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0A32D7-7B2B-9A58-8A2B-CED09387C460}"/>
              </a:ext>
            </a:extLst>
          </p:cNvPr>
          <p:cNvSpPr txBox="1"/>
          <p:nvPr/>
        </p:nvSpPr>
        <p:spPr>
          <a:xfrm>
            <a:off x="4094941" y="1662175"/>
            <a:ext cx="18526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Active Structure Diagram</a:t>
            </a:r>
            <a:endParaRPr lang="en-DE" sz="105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AD00C7-EB0A-3BD5-606A-1BA1A22E4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1" y="5473814"/>
            <a:ext cx="3632567" cy="34279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75FE4F-80EB-65C9-0BA8-F7E415AD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" y="1856760"/>
            <a:ext cx="3274887" cy="33515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50D8E27-FB67-ACB2-5235-E2195DD54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17" y="9410008"/>
            <a:ext cx="4109511" cy="273013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D201BB-2BA7-14B5-9B4B-BF277D14E6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858" y="9566689"/>
            <a:ext cx="4556377" cy="2497475"/>
          </a:xfrm>
          <a:prstGeom prst="rect">
            <a:avLst/>
          </a:prstGeom>
        </p:spPr>
      </p:pic>
      <p:pic>
        <p:nvPicPr>
          <p:cNvPr id="6" name="Picture 5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DA587B99-B956-3CAA-0590-D0962BF926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00" y="1883434"/>
            <a:ext cx="3059603" cy="3646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89F4-B309-2E9F-CC3C-4CC6448010F2}"/>
              </a:ext>
            </a:extLst>
          </p:cNvPr>
          <p:cNvSpPr txBox="1"/>
          <p:nvPr/>
        </p:nvSpPr>
        <p:spPr>
          <a:xfrm>
            <a:off x="7439862" y="5676101"/>
            <a:ext cx="188028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05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45AC3-092E-4494-E0FF-1DC13BC28C16}"/>
              </a:ext>
            </a:extLst>
          </p:cNvPr>
          <p:cNvSpPr txBox="1"/>
          <p:nvPr/>
        </p:nvSpPr>
        <p:spPr>
          <a:xfrm>
            <a:off x="198019" y="1640832"/>
            <a:ext cx="154861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50" b="1" dirty="0"/>
              <a:t>Environment model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696CA-62F5-ECAA-DB9F-B2DDBB1F6387}"/>
              </a:ext>
            </a:extLst>
          </p:cNvPr>
          <p:cNvSpPr txBox="1"/>
          <p:nvPr/>
        </p:nvSpPr>
        <p:spPr>
          <a:xfrm>
            <a:off x="137471" y="5204520"/>
            <a:ext cx="154861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50" b="1"/>
              <a:t>Application scenario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D0969-E37D-A90C-70F4-BBF7EA96EC65}"/>
              </a:ext>
            </a:extLst>
          </p:cNvPr>
          <p:cNvSpPr txBox="1"/>
          <p:nvPr/>
        </p:nvSpPr>
        <p:spPr>
          <a:xfrm>
            <a:off x="153568" y="9019531"/>
            <a:ext cx="154861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50" b="1"/>
              <a:t>Function hierarchy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285DF-3AE9-8D34-D852-E196AB601F42}"/>
              </a:ext>
            </a:extLst>
          </p:cNvPr>
          <p:cNvSpPr txBox="1"/>
          <p:nvPr/>
        </p:nvSpPr>
        <p:spPr>
          <a:xfrm>
            <a:off x="4019980" y="5856127"/>
            <a:ext cx="1548617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50" b="1" dirty="0"/>
              <a:t>Requirement model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D886-774C-06D9-C967-6A49C46AA9CC}"/>
              </a:ext>
            </a:extLst>
          </p:cNvPr>
          <p:cNvSpPr txBox="1"/>
          <p:nvPr/>
        </p:nvSpPr>
        <p:spPr>
          <a:xfrm>
            <a:off x="6630017" y="1621824"/>
            <a:ext cx="221216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1" dirty="0">
                <a:cs typeface="Calibri"/>
              </a:rPr>
              <a:t>Behavioural-model Diagram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62C7D-8ED4-3F04-A126-FD53B3CD1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3424" y="6142185"/>
            <a:ext cx="5297572" cy="3177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2EA032-B188-4081-C3A8-921C743A05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6" r="24663" b="52351"/>
          <a:stretch/>
        </p:blipFill>
        <p:spPr>
          <a:xfrm>
            <a:off x="6505103" y="1883434"/>
            <a:ext cx="2981286" cy="3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RoboFarmer</a:t>
            </a:r>
          </a:p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Cognitive Behavior</a:t>
            </a:r>
          </a:p>
          <a:p>
            <a:endParaRPr lang="de-DE" sz="895">
              <a:latin typeface="Trebuchet MS" panose="020B0603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/>
              <a:t>Summer School</a:t>
            </a:r>
          </a:p>
          <a:p>
            <a:pPr algn="ctr"/>
            <a:r>
              <a:rPr lang="en-US" sz="1522" i="1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796D1-425B-8FCC-08F9-8D002F36DED7}"/>
              </a:ext>
            </a:extLst>
          </p:cNvPr>
          <p:cNvSpPr txBox="1"/>
          <p:nvPr/>
        </p:nvSpPr>
        <p:spPr>
          <a:xfrm>
            <a:off x="5024221" y="8292774"/>
            <a:ext cx="325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Data acquisition and annotation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7C572-56A4-F109-AA36-8E47A7824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533" y="8663364"/>
            <a:ext cx="4535181" cy="3432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15E937-B763-CE65-BC4B-B84017D616E3}"/>
              </a:ext>
            </a:extLst>
          </p:cNvPr>
          <p:cNvSpPr txBox="1"/>
          <p:nvPr/>
        </p:nvSpPr>
        <p:spPr>
          <a:xfrm>
            <a:off x="5051517" y="4774684"/>
            <a:ext cx="21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Image classification: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EF5BEA-8CCB-0D9C-F85E-02E12A2D8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051097"/>
              </p:ext>
            </p:extLst>
          </p:nvPr>
        </p:nvGraphicFramePr>
        <p:xfrm>
          <a:off x="5024221" y="4950383"/>
          <a:ext cx="3878580" cy="185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03C0986-1009-43B3-DF9A-17462CBCF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574749"/>
              </p:ext>
            </p:extLst>
          </p:nvPr>
        </p:nvGraphicFramePr>
        <p:xfrm>
          <a:off x="5024221" y="6721582"/>
          <a:ext cx="3909060" cy="157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29416D-95DB-5657-DF51-7BD4A6CFE35C}"/>
              </a:ext>
            </a:extLst>
          </p:cNvPr>
          <p:cNvSpPr txBox="1"/>
          <p:nvPr/>
        </p:nvSpPr>
        <p:spPr>
          <a:xfrm>
            <a:off x="189747" y="1558856"/>
            <a:ext cx="197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Cognitive behavior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84AAA7-C7D7-5591-BC10-9458749AF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86" y="4425912"/>
            <a:ext cx="4348541" cy="282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2D61C-A585-304B-D63A-F002B4379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486" y="7314992"/>
            <a:ext cx="4750441" cy="3116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D34690-A324-2A1A-60B0-983FB23BDD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062" y="10544583"/>
            <a:ext cx="4527247" cy="1529175"/>
          </a:xfrm>
          <a:prstGeom prst="rect">
            <a:avLst/>
          </a:prstGeom>
        </p:spPr>
      </p:pic>
      <p:sp>
        <p:nvSpPr>
          <p:cNvPr id="20" name="Textfeld 1">
            <a:extLst>
              <a:ext uri="{FF2B5EF4-FFF2-40B4-BE49-F238E27FC236}">
                <a16:creationId xmlns:a16="http://schemas.microsoft.com/office/drawing/2014/main" id="{E1F51FF9-6174-5359-28E2-1D6872B0B949}"/>
              </a:ext>
            </a:extLst>
          </p:cNvPr>
          <p:cNvSpPr txBox="1"/>
          <p:nvPr/>
        </p:nvSpPr>
        <p:spPr>
          <a:xfrm>
            <a:off x="7185123" y="233439"/>
            <a:ext cx="2049453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/>
              <a:t>Divya Sharma</a:t>
            </a:r>
          </a:p>
          <a:p>
            <a:pPr algn="r"/>
            <a:r>
              <a:rPr lang="de-DE" sz="1400" i="1"/>
              <a:t>Vibha Hippargi</a:t>
            </a:r>
          </a:p>
          <a:p>
            <a:pPr algn="r"/>
            <a:r>
              <a:rPr lang="de-DE" sz="1400" i="1"/>
              <a:t>Hamida Aliyeva</a:t>
            </a:r>
          </a:p>
          <a:p>
            <a:pPr algn="r"/>
            <a:r>
              <a:rPr lang="de-DE" sz="1400" i="1"/>
              <a:t>Supadma Kadabi</a:t>
            </a:r>
          </a:p>
          <a:p>
            <a:pPr algn="r"/>
            <a:r>
              <a:rPr lang="de-DE" sz="1400" i="1"/>
              <a:t>Suhrut Heroorkar</a:t>
            </a:r>
            <a:endParaRPr lang="de-DE" sz="1184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0CD26-A438-281A-9942-7567694B00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" y="1930394"/>
            <a:ext cx="4341140" cy="2495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7BDFAD-5BDA-E121-7AF1-4B701D262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89" y="2222723"/>
            <a:ext cx="4578893" cy="2464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781800-EC26-36AC-DCB9-254B1C8FFB14}"/>
              </a:ext>
            </a:extLst>
          </p:cNvPr>
          <p:cNvSpPr txBox="1"/>
          <p:nvPr/>
        </p:nvSpPr>
        <p:spPr>
          <a:xfrm>
            <a:off x="4734099" y="1654284"/>
            <a:ext cx="38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System of Objectives</a:t>
            </a:r>
          </a:p>
        </p:txBody>
      </p:sp>
    </p:spTree>
    <p:extLst>
      <p:ext uri="{BB962C8B-B14F-4D97-AF65-F5344CB8AC3E}">
        <p14:creationId xmlns:p14="http://schemas.microsoft.com/office/powerpoint/2010/main" val="53254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RoboFarmer</a:t>
            </a:r>
          </a:p>
          <a:p>
            <a:pPr algn="ctr"/>
            <a:r>
              <a:rPr lang="de-DE" sz="28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MUML</a:t>
            </a:r>
          </a:p>
          <a:p>
            <a:endParaRPr lang="de-DE" sz="895">
              <a:latin typeface="Trebuchet MS" panose="020B0603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/>
              <a:t>Summer School</a:t>
            </a:r>
          </a:p>
          <a:p>
            <a:pPr algn="ctr"/>
            <a:r>
              <a:rPr lang="en-US" sz="1522" i="1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87200670-F95D-6C43-989F-1399ADA23FE6}"/>
              </a:ext>
            </a:extLst>
          </p:cNvPr>
          <p:cNvSpPr txBox="1"/>
          <p:nvPr/>
        </p:nvSpPr>
        <p:spPr>
          <a:xfrm>
            <a:off x="7243382" y="230549"/>
            <a:ext cx="2049453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/>
              <a:t>Divya Sharma</a:t>
            </a:r>
          </a:p>
          <a:p>
            <a:pPr algn="r"/>
            <a:r>
              <a:rPr lang="de-DE" sz="1400" i="1"/>
              <a:t>Vibha Hippargi</a:t>
            </a:r>
          </a:p>
          <a:p>
            <a:pPr algn="r"/>
            <a:r>
              <a:rPr lang="de-DE" sz="1400" i="1"/>
              <a:t>Hamida Aliyeva</a:t>
            </a:r>
          </a:p>
          <a:p>
            <a:pPr algn="r"/>
            <a:r>
              <a:rPr lang="de-DE" sz="1400" i="1"/>
              <a:t>Supadma Kadabi</a:t>
            </a:r>
          </a:p>
          <a:p>
            <a:pPr algn="r"/>
            <a:r>
              <a:rPr lang="de-DE" sz="1400" i="1"/>
              <a:t>Suhrut Heroorkar</a:t>
            </a:r>
            <a:endParaRPr lang="de-DE" sz="1184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3AF25-69A9-7D2D-3C78-5248A9646789}"/>
              </a:ext>
            </a:extLst>
          </p:cNvPr>
          <p:cNvSpPr txBox="1"/>
          <p:nvPr/>
        </p:nvSpPr>
        <p:spPr>
          <a:xfrm>
            <a:off x="408900" y="1763053"/>
            <a:ext cx="3903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COMPONENT DIAGRAM</a:t>
            </a:r>
            <a:endParaRPr lang="en-US"/>
          </a:p>
        </p:txBody>
      </p:sp>
      <p:pic>
        <p:nvPicPr>
          <p:cNvPr id="10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80DBE2-1BBC-7F19-0E56-1F5C69FEF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3" y="4879715"/>
            <a:ext cx="4060178" cy="2748079"/>
          </a:xfrm>
          <a:prstGeom prst="rect">
            <a:avLst/>
          </a:prstGeom>
        </p:spPr>
      </p:pic>
      <p:pic>
        <p:nvPicPr>
          <p:cNvPr id="12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1CE568-86B8-7EBB-FEF8-CF5261381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347" y="4854642"/>
            <a:ext cx="3727393" cy="25377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DC881C-9D98-C006-0428-774EA5EB7DC1}"/>
              </a:ext>
            </a:extLst>
          </p:cNvPr>
          <p:cNvSpPr txBox="1"/>
          <p:nvPr/>
        </p:nvSpPr>
        <p:spPr>
          <a:xfrm>
            <a:off x="548960" y="4478914"/>
            <a:ext cx="2389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Real Time State Charts</a:t>
            </a:r>
            <a:endParaRPr lang="en-US"/>
          </a:p>
        </p:txBody>
      </p:sp>
      <p:pic>
        <p:nvPicPr>
          <p:cNvPr id="28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91CA0F-52C4-C344-4509-7BC641D4E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41" y="11165702"/>
            <a:ext cx="7373867" cy="9847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C1104A-A56B-4182-0969-8DD062480C15}"/>
              </a:ext>
            </a:extLst>
          </p:cNvPr>
          <p:cNvSpPr txBox="1"/>
          <p:nvPr/>
        </p:nvSpPr>
        <p:spPr>
          <a:xfrm>
            <a:off x="597740" y="7394963"/>
            <a:ext cx="2867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UPPAAL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F7672-408F-7451-037E-8ED9280EA96C}"/>
              </a:ext>
            </a:extLst>
          </p:cNvPr>
          <p:cNvSpPr txBox="1"/>
          <p:nvPr/>
        </p:nvSpPr>
        <p:spPr>
          <a:xfrm>
            <a:off x="250669" y="10791957"/>
            <a:ext cx="1973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VERIFIER</a:t>
            </a:r>
          </a:p>
        </p:txBody>
      </p:sp>
      <p:pic>
        <p:nvPicPr>
          <p:cNvPr id="4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4BC3B59-4371-E49F-E910-32AF13803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8221" y="1687651"/>
            <a:ext cx="5983856" cy="2791439"/>
          </a:xfrm>
          <a:prstGeom prst="rect">
            <a:avLst/>
          </a:prstGeom>
        </p:spPr>
      </p:pic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B175F19E-C5D1-184B-34FD-B5C08EF5B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061" y="7683309"/>
            <a:ext cx="1791730" cy="1441112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09B8722B-BDE6-E329-3504-FADDB1843A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467"/>
          <a:stretch/>
        </p:blipFill>
        <p:spPr>
          <a:xfrm>
            <a:off x="137061" y="7803162"/>
            <a:ext cx="2702961" cy="1693788"/>
          </a:xfrm>
          <a:prstGeom prst="rect">
            <a:avLst/>
          </a:prstGeom>
        </p:spPr>
      </p:pic>
      <p:pic>
        <p:nvPicPr>
          <p:cNvPr id="11" name="Picture 12" descr="Timeline&#10;&#10;Description automatically generated">
            <a:extLst>
              <a:ext uri="{FF2B5EF4-FFF2-40B4-BE49-F238E27FC236}">
                <a16:creationId xmlns:a16="http://schemas.microsoft.com/office/drawing/2014/main" id="{56D84083-C5AE-6274-418C-A6A7CD9916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6113" y="7626044"/>
            <a:ext cx="3944188" cy="1866217"/>
          </a:xfrm>
          <a:prstGeom prst="rect">
            <a:avLst/>
          </a:prstGeom>
        </p:spPr>
      </p:pic>
      <p:pic>
        <p:nvPicPr>
          <p:cNvPr id="13" name="Picture 14" descr="Timeline&#10;&#10;Description automatically generated">
            <a:extLst>
              <a:ext uri="{FF2B5EF4-FFF2-40B4-BE49-F238E27FC236}">
                <a16:creationId xmlns:a16="http://schemas.microsoft.com/office/drawing/2014/main" id="{4AB1093D-F0A0-410E-1B4C-4188B033CB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6342" y="9673822"/>
            <a:ext cx="2743200" cy="1379684"/>
          </a:xfrm>
          <a:prstGeom prst="rect">
            <a:avLst/>
          </a:prstGeom>
        </p:spPr>
      </p:pic>
      <p:pic>
        <p:nvPicPr>
          <p:cNvPr id="15" name="Picture 16" descr="Chart&#10;&#10;Description automatically generated">
            <a:extLst>
              <a:ext uri="{FF2B5EF4-FFF2-40B4-BE49-F238E27FC236}">
                <a16:creationId xmlns:a16="http://schemas.microsoft.com/office/drawing/2014/main" id="{3CEF1805-3516-32E9-4A43-414DF658BC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2875" y="9536465"/>
            <a:ext cx="2743200" cy="15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44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eef5b0-2002-4122-be9d-d3940e914a5b">
      <Terms xmlns="http://schemas.microsoft.com/office/infopath/2007/PartnerControls"/>
    </lcf76f155ced4ddcb4097134ff3c332f>
    <TaxCatchAll xmlns="fdf81ee5-20de-48ab-b30c-47e16f8464f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BCECC31614244B82AE30FF7A837C6" ma:contentTypeVersion="11" ma:contentTypeDescription="Create a new document." ma:contentTypeScope="" ma:versionID="2d7b0025b5c4bcfaaf1789743c2468b9">
  <xsd:schema xmlns:xsd="http://www.w3.org/2001/XMLSchema" xmlns:xs="http://www.w3.org/2001/XMLSchema" xmlns:p="http://schemas.microsoft.com/office/2006/metadata/properties" xmlns:ns2="fdf81ee5-20de-48ab-b30c-47e16f8464fb" xmlns:ns3="02eef5b0-2002-4122-be9d-d3940e914a5b" targetNamespace="http://schemas.microsoft.com/office/2006/metadata/properties" ma:root="true" ma:fieldsID="2654c1a2a4a6a2d85faca13677f6b4d4" ns2:_="" ns3:_="">
    <xsd:import namespace="fdf81ee5-20de-48ab-b30c-47e16f8464fb"/>
    <xsd:import namespace="02eef5b0-2002-4122-be9d-d3940e914a5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81ee5-20de-48ab-b30c-47e16f8464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ee273da8-1c73-4ccb-ba73-12ee3e86268c}" ma:internalName="TaxCatchAll" ma:showField="CatchAllData" ma:web="fdf81ee5-20de-48ab-b30c-47e16f8464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ef5b0-2002-4122-be9d-d3940e914a5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2170c6a-3c1e-44b5-95ed-5ceb41d8bc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DA3AC2-7D60-415C-8540-0FCC0C3D61DE}">
  <ds:schemaRefs>
    <ds:schemaRef ds:uri="02eef5b0-2002-4122-be9d-d3940e914a5b"/>
    <ds:schemaRef ds:uri="fdf81ee5-20de-48ab-b30c-47e16f8464f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57E0C8-4EDA-4F8A-9125-964C7D97F249}">
  <ds:schemaRefs>
    <ds:schemaRef ds:uri="02eef5b0-2002-4122-be9d-d3940e914a5b"/>
    <ds:schemaRef ds:uri="fdf81ee5-20de-48ab-b30c-47e16f8464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150</Words>
  <Application>Microsoft Office PowerPoint</Application>
  <PresentationFormat>A3 Paper (297x420 mm)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Supadma Kadabi</cp:lastModifiedBy>
  <cp:revision>11</cp:revision>
  <dcterms:created xsi:type="dcterms:W3CDTF">2021-07-15T10:01:35Z</dcterms:created>
  <dcterms:modified xsi:type="dcterms:W3CDTF">2023-06-26T17:29:14Z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2023-06-19T18:07:25Z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4b95588e-1586-4097-a5cb-53a84b301ae6</vt:lpwstr>
  </property>
  <property fmtid="{D5CDD505-2E9C-101B-9397-08002B2CF9AE}" pid="8" name="MSIP_Label_d1eb46ce-67e3-4023-9bb7-2cf97845c0ca_ContentBits">
    <vt:lpwstr>0</vt:lpwstr>
  </property>
  <property fmtid="{D5CDD505-2E9C-101B-9397-08002B2CF9AE}" pid="9" name="ContentTypeId">
    <vt:lpwstr>0x010100B3BBCECC31614244B82AE30FF7A837C6</vt:lpwstr>
  </property>
  <property fmtid="{D5CDD505-2E9C-101B-9397-08002B2CF9AE}" pid="10" name="MediaServiceImageTags">
    <vt:lpwstr/>
  </property>
</Properties>
</file>