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Montserrat Classic" panose="020B0604020202020204" charset="0"/>
      <p:regular r:id="rId8"/>
    </p:embeddedFont>
    <p:embeddedFont>
      <p:font typeface="Montserrat Classic Bold" panose="020B0604020202020204"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1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0578871" y="2857500"/>
            <a:ext cx="6483078" cy="4521094"/>
          </a:xfrm>
          <a:custGeom>
            <a:avLst/>
            <a:gdLst/>
            <a:ahLst/>
            <a:cxnLst/>
            <a:rect l="l" t="t" r="r" b="b"/>
            <a:pathLst>
              <a:path w="6483078" h="4521094">
                <a:moveTo>
                  <a:pt x="0" y="0"/>
                </a:moveTo>
                <a:lnTo>
                  <a:pt x="6483078" y="0"/>
                </a:lnTo>
                <a:lnTo>
                  <a:pt x="6483078" y="4521094"/>
                </a:lnTo>
                <a:lnTo>
                  <a:pt x="0" y="4521094"/>
                </a:lnTo>
                <a:lnTo>
                  <a:pt x="0" y="0"/>
                </a:lnTo>
                <a:close/>
              </a:path>
            </a:pathLst>
          </a:custGeom>
          <a:blipFill>
            <a:blip r:embed="rId2"/>
            <a:stretch>
              <a:fillRect/>
            </a:stretch>
          </a:blipFill>
        </p:spPr>
      </p:sp>
      <p:sp>
        <p:nvSpPr>
          <p:cNvPr id="5" name="TextBox 5"/>
          <p:cNvSpPr txBox="1"/>
          <p:nvPr/>
        </p:nvSpPr>
        <p:spPr>
          <a:xfrm>
            <a:off x="797272" y="900230"/>
            <a:ext cx="8544752" cy="2099310"/>
          </a:xfrm>
          <a:prstGeom prst="rect">
            <a:avLst/>
          </a:prstGeom>
        </p:spPr>
        <p:txBody>
          <a:bodyPr lIns="0" tIns="0" rIns="0" bIns="0" rtlCol="0" anchor="t">
            <a:spAutoFit/>
          </a:bodyPr>
          <a:lstStyle/>
          <a:p>
            <a:pPr algn="l">
              <a:lnSpc>
                <a:spcPts val="5444"/>
              </a:lnSpc>
            </a:pPr>
            <a:r>
              <a:rPr lang="en-US" sz="5499" b="1" dirty="0">
                <a:solidFill>
                  <a:srgbClr val="004AAD"/>
                </a:solidFill>
                <a:latin typeface="Montserrat Classic Bold"/>
                <a:ea typeface="Montserrat Classic Bold"/>
                <a:cs typeface="Montserrat Classic Bold"/>
                <a:sym typeface="Montserrat Classic Bold"/>
              </a:rPr>
              <a:t>ENTITY-RELATIONSHIP DIAGRAM (ERD) FOR DAIKIN INDUSTRIES</a:t>
            </a:r>
          </a:p>
        </p:txBody>
      </p:sp>
      <p:sp>
        <p:nvSpPr>
          <p:cNvPr id="6" name="TextBox 6"/>
          <p:cNvSpPr txBox="1"/>
          <p:nvPr/>
        </p:nvSpPr>
        <p:spPr>
          <a:xfrm>
            <a:off x="1028700" y="4176796"/>
            <a:ext cx="9013875" cy="1988185"/>
          </a:xfrm>
          <a:prstGeom prst="rect">
            <a:avLst/>
          </a:prstGeom>
        </p:spPr>
        <p:txBody>
          <a:bodyPr lIns="0" tIns="0" rIns="0" bIns="0" rtlCol="0" anchor="t">
            <a:spAutoFit/>
          </a:bodyPr>
          <a:lstStyle/>
          <a:p>
            <a:pPr algn="l">
              <a:lnSpc>
                <a:spcPts val="3499"/>
              </a:lnSpc>
            </a:pPr>
            <a:r>
              <a:rPr lang="en-US" sz="2499" b="1" spc="124" dirty="0">
                <a:solidFill>
                  <a:srgbClr val="2E2E2E"/>
                </a:solidFill>
                <a:latin typeface="Montserrat Classic Bold"/>
                <a:ea typeface="Montserrat Classic Bold"/>
                <a:cs typeface="Montserrat Classic Bold"/>
                <a:sym typeface="Montserrat Classic Bold"/>
              </a:rPr>
              <a:t>Objective:</a:t>
            </a:r>
          </a:p>
          <a:p>
            <a:pPr algn="l">
              <a:lnSpc>
                <a:spcPts val="3080"/>
              </a:lnSpc>
            </a:pPr>
            <a:r>
              <a:rPr lang="en-US" sz="2200" spc="110" dirty="0">
                <a:solidFill>
                  <a:srgbClr val="2E2E2E"/>
                </a:solidFill>
                <a:latin typeface="Montserrat Classic"/>
                <a:ea typeface="Montserrat Classic"/>
                <a:cs typeface="Montserrat Classic"/>
                <a:sym typeface="Montserrat Classic"/>
              </a:rPr>
              <a:t>To design an ERD that effectively models Daikin’s internal data management framework, focusing on order processing, inventory tracking, supplier coordination, and employee interactions.</a:t>
            </a:r>
          </a:p>
        </p:txBody>
      </p:sp>
      <p:sp>
        <p:nvSpPr>
          <p:cNvPr id="7" name="TextBox 7"/>
          <p:cNvSpPr txBox="1"/>
          <p:nvPr/>
        </p:nvSpPr>
        <p:spPr>
          <a:xfrm>
            <a:off x="1028700" y="7038540"/>
            <a:ext cx="4040948" cy="1298575"/>
          </a:xfrm>
          <a:prstGeom prst="rect">
            <a:avLst/>
          </a:prstGeom>
        </p:spPr>
        <p:txBody>
          <a:bodyPr lIns="0" tIns="0" rIns="0" bIns="0" rtlCol="0" anchor="t">
            <a:spAutoFit/>
          </a:bodyPr>
          <a:lstStyle/>
          <a:p>
            <a:pPr algn="l">
              <a:lnSpc>
                <a:spcPts val="3499"/>
              </a:lnSpc>
            </a:pPr>
            <a:r>
              <a:rPr lang="en-US" sz="2499" b="1" spc="124" dirty="0">
                <a:solidFill>
                  <a:srgbClr val="2E2E2E"/>
                </a:solidFill>
                <a:latin typeface="Montserrat Classic Bold"/>
                <a:ea typeface="Montserrat Classic Bold"/>
                <a:cs typeface="Montserrat Classic Bold"/>
                <a:sym typeface="Montserrat Classic Bold"/>
              </a:rPr>
              <a:t>Name : </a:t>
            </a:r>
            <a:r>
              <a:rPr lang="en-US" sz="2499" spc="124" dirty="0">
                <a:solidFill>
                  <a:srgbClr val="2E2E2E"/>
                </a:solidFill>
                <a:latin typeface="Montserrat Classic"/>
                <a:ea typeface="Montserrat Classic Bold"/>
                <a:cs typeface="Montserrat Classic Bold"/>
                <a:sym typeface="Montserrat Classic"/>
              </a:rPr>
              <a:t>Vibhavari Saran</a:t>
            </a:r>
            <a:endParaRPr lang="en-US" sz="2499" spc="124" dirty="0">
              <a:solidFill>
                <a:srgbClr val="2E2E2E"/>
              </a:solidFill>
              <a:latin typeface="Montserrat Classic"/>
              <a:ea typeface="Montserrat Classic"/>
              <a:cs typeface="Montserrat Classic"/>
              <a:sym typeface="Montserrat Classic"/>
            </a:endParaRPr>
          </a:p>
          <a:p>
            <a:pPr algn="l">
              <a:lnSpc>
                <a:spcPts val="3499"/>
              </a:lnSpc>
            </a:pPr>
            <a:r>
              <a:rPr lang="en-US" sz="2499" b="1" spc="124" dirty="0">
                <a:solidFill>
                  <a:srgbClr val="2E2E2E"/>
                </a:solidFill>
                <a:latin typeface="Montserrat Classic Bold"/>
                <a:ea typeface="Montserrat Classic Bold"/>
                <a:cs typeface="Montserrat Classic Bold"/>
                <a:sym typeface="Montserrat Classic Bold"/>
              </a:rPr>
              <a:t>Roll No. : </a:t>
            </a:r>
            <a:r>
              <a:rPr lang="en-US" sz="2499" spc="124" dirty="0">
                <a:solidFill>
                  <a:srgbClr val="2E2E2E"/>
                </a:solidFill>
                <a:latin typeface="Montserrat Classic"/>
                <a:ea typeface="Montserrat Classic"/>
                <a:cs typeface="Montserrat Classic"/>
                <a:sym typeface="Montserrat Classic"/>
              </a:rPr>
              <a:t>055055</a:t>
            </a:r>
          </a:p>
          <a:p>
            <a:pPr algn="l">
              <a:lnSpc>
                <a:spcPts val="3499"/>
              </a:lnSpc>
            </a:pPr>
            <a:r>
              <a:rPr lang="en-US" sz="2499" b="1" spc="124" dirty="0">
                <a:solidFill>
                  <a:srgbClr val="2E2E2E"/>
                </a:solidFill>
                <a:latin typeface="Montserrat Classic Bold"/>
                <a:ea typeface="Montserrat Classic Bold"/>
                <a:cs typeface="Montserrat Classic Bold"/>
                <a:sym typeface="Montserrat Classic Bold"/>
              </a:rPr>
              <a:t>Section: </a:t>
            </a:r>
            <a:r>
              <a:rPr lang="en-US" sz="2499" spc="124" dirty="0">
                <a:solidFill>
                  <a:srgbClr val="2E2E2E"/>
                </a:solidFill>
                <a:latin typeface="Montserrat Classic"/>
                <a:ea typeface="Montserrat Classic"/>
                <a:cs typeface="Montserrat Classic"/>
                <a:sym typeface="Montserrat Classic"/>
              </a:rPr>
              <a:t>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14164" y="1175968"/>
            <a:ext cx="12230230" cy="590550"/>
          </a:xfrm>
          <a:prstGeom prst="rect">
            <a:avLst/>
          </a:prstGeom>
        </p:spPr>
        <p:txBody>
          <a:bodyPr lIns="0" tIns="0" rIns="0" bIns="0" rtlCol="0" anchor="t">
            <a:spAutoFit/>
          </a:bodyPr>
          <a:lstStyle/>
          <a:p>
            <a:pPr algn="l">
              <a:lnSpc>
                <a:spcPts val="4499"/>
              </a:lnSpc>
            </a:pPr>
            <a:r>
              <a:rPr lang="en-US" sz="4499" b="1" dirty="0">
                <a:solidFill>
                  <a:srgbClr val="004AAD"/>
                </a:solidFill>
                <a:latin typeface="Montserrat Classic Bold"/>
                <a:ea typeface="Montserrat Classic Bold"/>
                <a:cs typeface="Montserrat Classic Bold"/>
                <a:sym typeface="Montserrat Classic Bold"/>
              </a:rPr>
              <a:t>PROBLEM STATEMENT</a:t>
            </a:r>
          </a:p>
        </p:txBody>
      </p:sp>
      <p:sp>
        <p:nvSpPr>
          <p:cNvPr id="3" name="TextBox 3"/>
          <p:cNvSpPr txBox="1"/>
          <p:nvPr/>
        </p:nvSpPr>
        <p:spPr>
          <a:xfrm>
            <a:off x="1814164" y="1959331"/>
            <a:ext cx="14428715" cy="7151701"/>
          </a:xfrm>
          <a:prstGeom prst="rect">
            <a:avLst/>
          </a:prstGeom>
        </p:spPr>
        <p:txBody>
          <a:bodyPr lIns="0" tIns="0" rIns="0" bIns="0" rtlCol="0" anchor="t">
            <a:spAutoFit/>
          </a:bodyPr>
          <a:lstStyle/>
          <a:p>
            <a:pPr algn="just">
              <a:lnSpc>
                <a:spcPts val="4731"/>
              </a:lnSpc>
            </a:pPr>
            <a:r>
              <a:rPr lang="en-US" sz="2400" dirty="0">
                <a:solidFill>
                  <a:srgbClr val="2E2E2E"/>
                </a:solidFill>
                <a:latin typeface="Montserrat Classic"/>
                <a:ea typeface="Montserrat Classic"/>
                <a:cs typeface="Montserrat Classic"/>
                <a:sym typeface="Montserrat Classic"/>
              </a:rPr>
              <a:t>During our industry visit to Daikin Industries, the objective was to gain insights into the company's internal operations and data management framework. A key challenge was to design an Entity-Relationship Diagram (ERD) that effectively represents the organization's data flow, covering aspects such as:</a:t>
            </a:r>
          </a:p>
          <a:p>
            <a:pPr marL="457200" indent="-457200" algn="just">
              <a:lnSpc>
                <a:spcPts val="4731"/>
              </a:lnSpc>
              <a:buFont typeface="Arial" panose="020B0604020202020204" pitchFamily="34" charset="0"/>
              <a:buChar char="•"/>
            </a:pPr>
            <a:r>
              <a:rPr lang="en-US" sz="2400" dirty="0">
                <a:solidFill>
                  <a:srgbClr val="2E2E2E"/>
                </a:solidFill>
                <a:latin typeface="Montserrat Classic"/>
                <a:ea typeface="Montserrat Classic"/>
                <a:cs typeface="Montserrat Classic"/>
                <a:sym typeface="Montserrat Classic"/>
              </a:rPr>
              <a:t>Order processing</a:t>
            </a:r>
          </a:p>
          <a:p>
            <a:pPr marL="457200" indent="-457200" algn="just">
              <a:lnSpc>
                <a:spcPts val="4731"/>
              </a:lnSpc>
              <a:buFont typeface="Arial" panose="020B0604020202020204" pitchFamily="34" charset="0"/>
              <a:buChar char="•"/>
            </a:pPr>
            <a:r>
              <a:rPr lang="en-US" sz="2400" dirty="0">
                <a:solidFill>
                  <a:srgbClr val="2E2E2E"/>
                </a:solidFill>
                <a:latin typeface="Montserrat Classic"/>
                <a:ea typeface="Montserrat Classic"/>
                <a:cs typeface="Montserrat Classic"/>
                <a:sym typeface="Montserrat Classic"/>
              </a:rPr>
              <a:t>Inventory management </a:t>
            </a:r>
          </a:p>
          <a:p>
            <a:pPr marL="457200" indent="-457200" algn="just">
              <a:lnSpc>
                <a:spcPts val="4731"/>
              </a:lnSpc>
              <a:buFont typeface="Arial" panose="020B0604020202020204" pitchFamily="34" charset="0"/>
              <a:buChar char="•"/>
            </a:pPr>
            <a:r>
              <a:rPr lang="en-US" sz="2400" dirty="0">
                <a:solidFill>
                  <a:srgbClr val="2E2E2E"/>
                </a:solidFill>
                <a:latin typeface="Montserrat Classic"/>
                <a:ea typeface="Montserrat Classic"/>
                <a:cs typeface="Montserrat Classic"/>
                <a:sym typeface="Montserrat Classic"/>
              </a:rPr>
              <a:t>Supplier coordination </a:t>
            </a:r>
          </a:p>
          <a:p>
            <a:pPr marL="457200" indent="-457200" algn="just">
              <a:lnSpc>
                <a:spcPts val="4731"/>
              </a:lnSpc>
              <a:buFont typeface="Arial" panose="020B0604020202020204" pitchFamily="34" charset="0"/>
              <a:buChar char="•"/>
            </a:pPr>
            <a:r>
              <a:rPr lang="en-US" sz="2400" dirty="0">
                <a:solidFill>
                  <a:srgbClr val="2E2E2E"/>
                </a:solidFill>
                <a:latin typeface="Montserrat Classic"/>
                <a:ea typeface="Montserrat Classic"/>
                <a:cs typeface="Montserrat Classic"/>
                <a:sym typeface="Montserrat Classic"/>
              </a:rPr>
              <a:t>Employee interactions</a:t>
            </a:r>
          </a:p>
          <a:p>
            <a:pPr algn="just">
              <a:lnSpc>
                <a:spcPts val="4731"/>
              </a:lnSpc>
            </a:pPr>
            <a:r>
              <a:rPr lang="en-US" sz="2400" dirty="0">
                <a:solidFill>
                  <a:srgbClr val="2E2E2E"/>
                </a:solidFill>
                <a:latin typeface="Montserrat Classic"/>
                <a:ea typeface="Montserrat Classic"/>
                <a:cs typeface="Montserrat Classic"/>
                <a:sym typeface="Montserrat Classic"/>
              </a:rPr>
              <a:t>By developing this ERD, the goal is to enhance data organization, improve operational efficiency, and ensure seamless information flow across departments. This structured approach will aid in identifying critical data relationships and optimizing business processes within Daikin Industries.</a:t>
            </a:r>
          </a:p>
        </p:txBody>
      </p:sp>
      <p:sp>
        <p:nvSpPr>
          <p:cNvPr id="4" name="Freeform 4"/>
          <p:cNvSpPr/>
          <p:nvPr/>
        </p:nvSpPr>
        <p:spPr>
          <a:xfrm rot="-1625759">
            <a:off x="15150434" y="-706163"/>
            <a:ext cx="3422962" cy="2773660"/>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rot="4662819">
            <a:off x="13164144" y="-360854"/>
            <a:ext cx="7428312" cy="4387154"/>
          </a:xfrm>
          <a:custGeom>
            <a:avLst/>
            <a:gdLst/>
            <a:ahLst/>
            <a:cxnLst/>
            <a:rect l="l" t="t" r="r" b="b"/>
            <a:pathLst>
              <a:path w="12794948" h="8828634">
                <a:moveTo>
                  <a:pt x="0" y="0"/>
                </a:moveTo>
                <a:lnTo>
                  <a:pt x="12794949" y="0"/>
                </a:lnTo>
                <a:lnTo>
                  <a:pt x="12794949" y="8828633"/>
                </a:lnTo>
                <a:lnTo>
                  <a:pt x="0" y="8828633"/>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4" name="TextBox 4"/>
          <p:cNvSpPr txBox="1"/>
          <p:nvPr/>
        </p:nvSpPr>
        <p:spPr>
          <a:xfrm>
            <a:off x="1028700" y="1135660"/>
            <a:ext cx="8336950" cy="609600"/>
          </a:xfrm>
          <a:prstGeom prst="rect">
            <a:avLst/>
          </a:prstGeom>
        </p:spPr>
        <p:txBody>
          <a:bodyPr lIns="0" tIns="0" rIns="0" bIns="0" rtlCol="0" anchor="t">
            <a:spAutoFit/>
          </a:bodyPr>
          <a:lstStyle/>
          <a:p>
            <a:pPr algn="l">
              <a:lnSpc>
                <a:spcPts val="4500"/>
              </a:lnSpc>
            </a:pPr>
            <a:r>
              <a:rPr lang="en-US" sz="4500" b="1">
                <a:solidFill>
                  <a:srgbClr val="004AAD"/>
                </a:solidFill>
                <a:latin typeface="Montserrat Classic Bold"/>
                <a:ea typeface="Montserrat Classic Bold"/>
                <a:cs typeface="Montserrat Classic Bold"/>
                <a:sym typeface="Montserrat Classic Bold"/>
              </a:rPr>
              <a:t>DATA AND ANALYSIS</a:t>
            </a:r>
          </a:p>
        </p:txBody>
      </p:sp>
      <p:sp>
        <p:nvSpPr>
          <p:cNvPr id="5" name="TextBox 5"/>
          <p:cNvSpPr txBox="1"/>
          <p:nvPr/>
        </p:nvSpPr>
        <p:spPr>
          <a:xfrm>
            <a:off x="1028700" y="2063062"/>
            <a:ext cx="16230600" cy="7247561"/>
          </a:xfrm>
          <a:prstGeom prst="rect">
            <a:avLst/>
          </a:prstGeom>
        </p:spPr>
        <p:txBody>
          <a:bodyPr lIns="0" tIns="0" rIns="0" bIns="0" rtlCol="0" anchor="t">
            <a:spAutoFit/>
          </a:bodyPr>
          <a:lstStyle/>
          <a:p>
            <a:pPr algn="l">
              <a:lnSpc>
                <a:spcPts val="3764"/>
              </a:lnSpc>
            </a:pPr>
            <a:r>
              <a:rPr lang="en-US" sz="2400" dirty="0">
                <a:solidFill>
                  <a:srgbClr val="2E2E2E"/>
                </a:solidFill>
                <a:latin typeface="Montserrat Classic"/>
                <a:ea typeface="Montserrat Classic"/>
                <a:cs typeface="Montserrat Classic"/>
                <a:sym typeface="Montserrat Classic"/>
              </a:rPr>
              <a:t>The ERD consists of the following key entities:</a:t>
            </a:r>
          </a:p>
          <a:p>
            <a:pPr marL="507917" lvl="1" indent="-253958" algn="l">
              <a:lnSpc>
                <a:spcPts val="3764"/>
              </a:lnSpc>
              <a:buFont typeface="Arial"/>
              <a:buChar char="•"/>
            </a:pPr>
            <a:r>
              <a:rPr lang="en-US" sz="2400" b="1" dirty="0">
                <a:solidFill>
                  <a:srgbClr val="2E2E2E"/>
                </a:solidFill>
                <a:latin typeface="Montserrat Classic Bold"/>
                <a:ea typeface="Montserrat Classic Bold"/>
                <a:cs typeface="Montserrat Classic Bold"/>
                <a:sym typeface="Montserrat Classic Bold"/>
              </a:rPr>
              <a:t>Employee –</a:t>
            </a:r>
            <a:r>
              <a:rPr lang="en-US" sz="2400" dirty="0">
                <a:solidFill>
                  <a:srgbClr val="2E2E2E"/>
                </a:solidFill>
                <a:latin typeface="Montserrat Classic"/>
                <a:ea typeface="Montserrat Classic"/>
                <a:cs typeface="Montserrat Classic"/>
                <a:sym typeface="Montserrat Classic"/>
              </a:rPr>
              <a:t> Captures employee information, including ID, name, and position, facilitating role-based operations.</a:t>
            </a:r>
          </a:p>
          <a:p>
            <a:pPr marL="507917" lvl="1" indent="-253958" algn="l">
              <a:lnSpc>
                <a:spcPts val="3764"/>
              </a:lnSpc>
              <a:buFont typeface="Arial"/>
              <a:buChar char="•"/>
            </a:pPr>
            <a:r>
              <a:rPr lang="en-US" sz="2400" b="1" dirty="0">
                <a:solidFill>
                  <a:srgbClr val="2E2E2E"/>
                </a:solidFill>
                <a:latin typeface="Montserrat Classic Bold"/>
                <a:ea typeface="Montserrat Classic Bold"/>
                <a:cs typeface="Montserrat Classic Bold"/>
                <a:sym typeface="Montserrat Classic Bold"/>
              </a:rPr>
              <a:t>Customer –</a:t>
            </a:r>
            <a:r>
              <a:rPr lang="en-US" sz="2400" dirty="0">
                <a:solidFill>
                  <a:srgbClr val="2E2E2E"/>
                </a:solidFill>
                <a:latin typeface="Montserrat Classic"/>
                <a:ea typeface="Montserrat Classic"/>
                <a:cs typeface="Montserrat Classic"/>
                <a:sym typeface="Montserrat Classic"/>
              </a:rPr>
              <a:t> Stores customer details such as ID, name, and contact number for order processing and service management.</a:t>
            </a:r>
          </a:p>
          <a:p>
            <a:pPr marL="507917" lvl="1" indent="-253958" algn="l">
              <a:lnSpc>
                <a:spcPts val="3764"/>
              </a:lnSpc>
              <a:buFont typeface="Arial"/>
              <a:buChar char="•"/>
            </a:pPr>
            <a:r>
              <a:rPr lang="en-US" sz="2400" b="1" dirty="0">
                <a:solidFill>
                  <a:srgbClr val="2E2E2E"/>
                </a:solidFill>
                <a:latin typeface="Montserrat Classic Bold"/>
                <a:ea typeface="Montserrat Classic Bold"/>
                <a:cs typeface="Montserrat Classic Bold"/>
                <a:sym typeface="Montserrat Classic Bold"/>
              </a:rPr>
              <a:t>Order – </a:t>
            </a:r>
            <a:r>
              <a:rPr lang="en-US" sz="2400" dirty="0">
                <a:solidFill>
                  <a:srgbClr val="2E2E2E"/>
                </a:solidFill>
                <a:latin typeface="Montserrat Classic"/>
                <a:ea typeface="Montserrat Classic"/>
                <a:cs typeface="Montserrat Classic"/>
                <a:sym typeface="Montserrat Classic"/>
              </a:rPr>
              <a:t>Represents customer purchases, linking to order details and processing timelines.</a:t>
            </a:r>
          </a:p>
          <a:p>
            <a:pPr marL="507917" lvl="1" indent="-253958" algn="l">
              <a:lnSpc>
                <a:spcPts val="3764"/>
              </a:lnSpc>
              <a:buFont typeface="Arial"/>
              <a:buChar char="•"/>
            </a:pPr>
            <a:r>
              <a:rPr lang="en-US" sz="2400" b="1" dirty="0" err="1">
                <a:solidFill>
                  <a:srgbClr val="2E2E2E"/>
                </a:solidFill>
                <a:latin typeface="Montserrat Classic Bold"/>
                <a:ea typeface="Montserrat Classic Bold"/>
                <a:cs typeface="Montserrat Classic Bold"/>
                <a:sym typeface="Montserrat Classic Bold"/>
              </a:rPr>
              <a:t>OrderDetails</a:t>
            </a:r>
            <a:r>
              <a:rPr lang="en-US" sz="2400" b="1" dirty="0">
                <a:solidFill>
                  <a:srgbClr val="2E2E2E"/>
                </a:solidFill>
                <a:latin typeface="Montserrat Classic Bold"/>
                <a:ea typeface="Montserrat Classic Bold"/>
                <a:cs typeface="Montserrat Classic Bold"/>
                <a:sym typeface="Montserrat Classic Bold"/>
              </a:rPr>
              <a:t> – </a:t>
            </a:r>
            <a:r>
              <a:rPr lang="en-US" sz="2400" dirty="0">
                <a:solidFill>
                  <a:srgbClr val="2E2E2E"/>
                </a:solidFill>
                <a:latin typeface="Montserrat Classic"/>
                <a:ea typeface="Montserrat Classic"/>
                <a:cs typeface="Montserrat Classic"/>
                <a:sym typeface="Montserrat Classic"/>
              </a:rPr>
              <a:t>Contains specific product information related to each order.</a:t>
            </a:r>
          </a:p>
          <a:p>
            <a:pPr marL="507917" lvl="1" indent="-253958" algn="l">
              <a:lnSpc>
                <a:spcPts val="3764"/>
              </a:lnSpc>
              <a:buFont typeface="Arial"/>
              <a:buChar char="•"/>
            </a:pPr>
            <a:r>
              <a:rPr lang="en-US" sz="2400" b="1" dirty="0">
                <a:solidFill>
                  <a:srgbClr val="2E2E2E"/>
                </a:solidFill>
                <a:latin typeface="Montserrat Classic Bold"/>
                <a:ea typeface="Montserrat Classic Bold"/>
                <a:cs typeface="Montserrat Classic Bold"/>
                <a:sym typeface="Montserrat Classic Bold"/>
              </a:rPr>
              <a:t>Product – </a:t>
            </a:r>
            <a:r>
              <a:rPr lang="en-US" sz="2400" dirty="0">
                <a:solidFill>
                  <a:srgbClr val="2E2E2E"/>
                </a:solidFill>
                <a:latin typeface="Montserrat Classic"/>
                <a:ea typeface="Montserrat Classic"/>
                <a:cs typeface="Montserrat Classic"/>
                <a:sym typeface="Montserrat Classic"/>
              </a:rPr>
              <a:t>Stores details of items offered, categorized and linked to suppliers.</a:t>
            </a:r>
          </a:p>
          <a:p>
            <a:pPr marL="507917" lvl="1" indent="-253958" algn="l">
              <a:lnSpc>
                <a:spcPts val="3764"/>
              </a:lnSpc>
              <a:buFont typeface="Arial"/>
              <a:buChar char="•"/>
            </a:pPr>
            <a:r>
              <a:rPr lang="en-US" sz="2400" b="1" dirty="0">
                <a:solidFill>
                  <a:srgbClr val="2E2E2E"/>
                </a:solidFill>
                <a:latin typeface="Montserrat Classic Bold"/>
                <a:ea typeface="Montserrat Classic Bold"/>
                <a:cs typeface="Montserrat Classic Bold"/>
                <a:sym typeface="Montserrat Classic Bold"/>
              </a:rPr>
              <a:t>Supplier –</a:t>
            </a:r>
            <a:r>
              <a:rPr lang="en-US" sz="2400" dirty="0">
                <a:solidFill>
                  <a:srgbClr val="2E2E2E"/>
                </a:solidFill>
                <a:latin typeface="Montserrat Classic"/>
                <a:ea typeface="Montserrat Classic"/>
                <a:cs typeface="Montserrat Classic"/>
                <a:sym typeface="Montserrat Classic"/>
              </a:rPr>
              <a:t> Manages supplier records, ensuring a streamlined procurement process.</a:t>
            </a:r>
          </a:p>
          <a:p>
            <a:pPr marL="507917" lvl="1" indent="-253958" algn="l">
              <a:lnSpc>
                <a:spcPts val="3764"/>
              </a:lnSpc>
              <a:buFont typeface="Arial"/>
              <a:buChar char="•"/>
            </a:pPr>
            <a:r>
              <a:rPr lang="en-US" sz="2400" b="1" dirty="0">
                <a:solidFill>
                  <a:srgbClr val="2E2E2E"/>
                </a:solidFill>
                <a:latin typeface="Montserrat Classic Bold"/>
                <a:ea typeface="Montserrat Classic Bold"/>
                <a:cs typeface="Montserrat Classic Bold"/>
                <a:sym typeface="Montserrat Classic Bold"/>
              </a:rPr>
              <a:t>Inventory – </a:t>
            </a:r>
            <a:r>
              <a:rPr lang="en-US" sz="2400" dirty="0">
                <a:solidFill>
                  <a:srgbClr val="2E2E2E"/>
                </a:solidFill>
                <a:latin typeface="Montserrat Classic"/>
                <a:ea typeface="Montserrat Classic"/>
                <a:cs typeface="Montserrat Classic"/>
                <a:sym typeface="Montserrat Classic"/>
              </a:rPr>
              <a:t>Tracks stock levels and product availability, supporting efficient warehouse management.</a:t>
            </a:r>
          </a:p>
          <a:p>
            <a:pPr marL="507917" lvl="1" indent="-253958" algn="l">
              <a:lnSpc>
                <a:spcPts val="3764"/>
              </a:lnSpc>
              <a:buFont typeface="Arial"/>
              <a:buChar char="•"/>
            </a:pPr>
            <a:r>
              <a:rPr lang="en-US" sz="2400" b="1" dirty="0">
                <a:solidFill>
                  <a:srgbClr val="2E2E2E"/>
                </a:solidFill>
                <a:latin typeface="Montserrat Classic Bold"/>
                <a:ea typeface="Montserrat Classic Bold"/>
                <a:cs typeface="Montserrat Classic Bold"/>
                <a:sym typeface="Montserrat Classic Bold"/>
              </a:rPr>
              <a:t>ServiceRequest –</a:t>
            </a:r>
            <a:r>
              <a:rPr lang="en-US" sz="2400" dirty="0">
                <a:solidFill>
                  <a:srgbClr val="2E2E2E"/>
                </a:solidFill>
                <a:latin typeface="Montserrat Classic"/>
                <a:ea typeface="Montserrat Classic"/>
                <a:cs typeface="Montserrat Classic"/>
                <a:sym typeface="Montserrat Classic"/>
              </a:rPr>
              <a:t> Links customers to products requiring service or maintenance, improving after-sales support.</a:t>
            </a:r>
          </a:p>
          <a:p>
            <a:pPr algn="l">
              <a:lnSpc>
                <a:spcPts val="3764"/>
              </a:lnSpc>
            </a:pPr>
            <a:r>
              <a:rPr lang="en-US" sz="2400" dirty="0">
                <a:solidFill>
                  <a:srgbClr val="2E2E2E"/>
                </a:solidFill>
                <a:latin typeface="Montserrat Classic"/>
                <a:ea typeface="Montserrat Classic"/>
                <a:cs typeface="Montserrat Classic"/>
                <a:sym typeface="Montserrat Classic"/>
              </a:rPr>
              <a:t>Relationships include </a:t>
            </a:r>
            <a:r>
              <a:rPr lang="en-US" sz="2400" b="1" dirty="0">
                <a:solidFill>
                  <a:srgbClr val="2E2E2E"/>
                </a:solidFill>
                <a:latin typeface="Montserrat Classic Bold"/>
                <a:ea typeface="Montserrat Classic Bold"/>
                <a:cs typeface="Montserrat Classic Bold"/>
                <a:sym typeface="Montserrat Classic Bold"/>
              </a:rPr>
              <a:t>one-to-many (1:M) and many-to-many (M:N)</a:t>
            </a:r>
            <a:r>
              <a:rPr lang="en-US" sz="2400" dirty="0">
                <a:solidFill>
                  <a:srgbClr val="2E2E2E"/>
                </a:solidFill>
                <a:latin typeface="Montserrat Classic"/>
                <a:ea typeface="Montserrat Classic"/>
                <a:cs typeface="Montserrat Classic"/>
                <a:sym typeface="Montserrat Classic"/>
              </a:rPr>
              <a:t> connections to accurately model Daikin’s business operations.</a:t>
            </a:r>
          </a:p>
          <a:p>
            <a:pPr algn="l">
              <a:lnSpc>
                <a:spcPts val="3764"/>
              </a:lnSpc>
            </a:pPr>
            <a:endParaRPr lang="en-US" sz="2400" dirty="0">
              <a:solidFill>
                <a:srgbClr val="2E2E2E"/>
              </a:solidFill>
              <a:latin typeface="Montserrat Classic"/>
              <a:ea typeface="Montserrat Classic"/>
              <a:cs typeface="Montserrat Classic"/>
              <a:sym typeface="Montserrat Class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298667" y="1275540"/>
            <a:ext cx="8572512" cy="609600"/>
          </a:xfrm>
          <a:prstGeom prst="rect">
            <a:avLst/>
          </a:prstGeom>
        </p:spPr>
        <p:txBody>
          <a:bodyPr lIns="0" tIns="0" rIns="0" bIns="0" rtlCol="0" anchor="t">
            <a:spAutoFit/>
          </a:bodyPr>
          <a:lstStyle/>
          <a:p>
            <a:pPr algn="l">
              <a:lnSpc>
                <a:spcPts val="4500"/>
              </a:lnSpc>
            </a:pPr>
            <a:r>
              <a:rPr lang="en-US" sz="4500" b="1">
                <a:solidFill>
                  <a:srgbClr val="004AAD"/>
                </a:solidFill>
                <a:latin typeface="Montserrat Classic Bold"/>
                <a:ea typeface="Montserrat Classic Bold"/>
                <a:cs typeface="Montserrat Classic Bold"/>
                <a:sym typeface="Montserrat Classic Bold"/>
              </a:rPr>
              <a:t>OBSERVATIONS</a:t>
            </a:r>
          </a:p>
        </p:txBody>
      </p:sp>
      <p:sp>
        <p:nvSpPr>
          <p:cNvPr id="4" name="TextBox 4"/>
          <p:cNvSpPr txBox="1"/>
          <p:nvPr/>
        </p:nvSpPr>
        <p:spPr>
          <a:xfrm>
            <a:off x="1298667" y="2226140"/>
            <a:ext cx="15513928" cy="3820341"/>
          </a:xfrm>
          <a:prstGeom prst="rect">
            <a:avLst/>
          </a:prstGeom>
        </p:spPr>
        <p:txBody>
          <a:bodyPr lIns="0" tIns="0" rIns="0" bIns="0" rtlCol="0" anchor="t">
            <a:spAutoFit/>
          </a:bodyPr>
          <a:lstStyle/>
          <a:p>
            <a:pPr marL="690876" lvl="1" indent="-345438" algn="l">
              <a:lnSpc>
                <a:spcPts val="5119"/>
              </a:lnSpc>
              <a:buAutoNum type="arabicPeriod"/>
            </a:pPr>
            <a:r>
              <a:rPr lang="en-US" sz="2400" b="1" dirty="0">
                <a:solidFill>
                  <a:srgbClr val="2E2E2E"/>
                </a:solidFill>
                <a:latin typeface="Montserrat Classic Bold"/>
                <a:ea typeface="Montserrat Classic Bold"/>
                <a:cs typeface="Montserrat Classic Bold"/>
                <a:sym typeface="Montserrat Classic Bold"/>
              </a:rPr>
              <a:t>Comprehensive Order Processing: </a:t>
            </a:r>
            <a:r>
              <a:rPr lang="en-US" sz="2400" dirty="0">
                <a:solidFill>
                  <a:srgbClr val="2E2E2E"/>
                </a:solidFill>
                <a:latin typeface="Montserrat Classic"/>
                <a:ea typeface="Montserrat Classic"/>
                <a:cs typeface="Montserrat Classic"/>
                <a:sym typeface="Montserrat Classic"/>
              </a:rPr>
              <a:t>Seamless tracking from order placement to fulfillment.</a:t>
            </a:r>
          </a:p>
          <a:p>
            <a:pPr marL="690876" lvl="1" indent="-345438" algn="l">
              <a:lnSpc>
                <a:spcPts val="5119"/>
              </a:lnSpc>
              <a:buAutoNum type="arabicPeriod"/>
            </a:pPr>
            <a:r>
              <a:rPr lang="en-US" sz="2400" b="1" dirty="0">
                <a:solidFill>
                  <a:srgbClr val="2E2E2E"/>
                </a:solidFill>
                <a:latin typeface="Montserrat Classic Bold"/>
                <a:ea typeface="Montserrat Classic Bold"/>
                <a:cs typeface="Montserrat Classic Bold"/>
                <a:sym typeface="Montserrat Classic Bold"/>
              </a:rPr>
              <a:t>Optimized Inventory Control: </a:t>
            </a:r>
            <a:r>
              <a:rPr lang="en-US" sz="2400" dirty="0">
                <a:solidFill>
                  <a:srgbClr val="2E2E2E"/>
                </a:solidFill>
                <a:latin typeface="Montserrat Classic"/>
                <a:ea typeface="Montserrat Classic"/>
                <a:cs typeface="Montserrat Classic"/>
                <a:sym typeface="Montserrat Classic"/>
              </a:rPr>
              <a:t>Accurate monitoring of stock levels reduces inefficiencies.</a:t>
            </a:r>
          </a:p>
          <a:p>
            <a:pPr marL="690876" lvl="1" indent="-345438" algn="l">
              <a:lnSpc>
                <a:spcPts val="5119"/>
              </a:lnSpc>
              <a:buAutoNum type="arabicPeriod"/>
            </a:pPr>
            <a:r>
              <a:rPr lang="en-US" sz="2400" b="1" dirty="0">
                <a:solidFill>
                  <a:srgbClr val="2E2E2E"/>
                </a:solidFill>
                <a:latin typeface="Montserrat Classic Bold"/>
                <a:ea typeface="Montserrat Classic Bold"/>
                <a:cs typeface="Montserrat Classic Bold"/>
                <a:sym typeface="Montserrat Classic Bold"/>
              </a:rPr>
              <a:t>Enhanced Supplier Coordination: </a:t>
            </a:r>
            <a:r>
              <a:rPr lang="en-US" sz="2400" dirty="0">
                <a:solidFill>
                  <a:srgbClr val="2E2E2E"/>
                </a:solidFill>
                <a:latin typeface="Montserrat Classic"/>
                <a:ea typeface="Montserrat Classic"/>
                <a:cs typeface="Montserrat Classic"/>
                <a:sym typeface="Montserrat Classic"/>
              </a:rPr>
              <a:t>Direct supplier-product links ensure smooth procurement.</a:t>
            </a:r>
          </a:p>
          <a:p>
            <a:pPr marL="690876" lvl="1" indent="-345438" algn="l">
              <a:lnSpc>
                <a:spcPts val="5119"/>
              </a:lnSpc>
              <a:buAutoNum type="arabicPeriod"/>
            </a:pPr>
            <a:r>
              <a:rPr lang="en-US" sz="2400" b="1" dirty="0">
                <a:solidFill>
                  <a:srgbClr val="2E2E2E"/>
                </a:solidFill>
                <a:latin typeface="Montserrat Classic Bold"/>
                <a:ea typeface="Montserrat Classic Bold"/>
                <a:cs typeface="Montserrat Classic Bold"/>
                <a:sym typeface="Montserrat Classic Bold"/>
              </a:rPr>
              <a:t>Integrated Employee Management: </a:t>
            </a:r>
            <a:r>
              <a:rPr lang="en-US" sz="2400" dirty="0">
                <a:solidFill>
                  <a:srgbClr val="2E2E2E"/>
                </a:solidFill>
                <a:latin typeface="Montserrat Classic"/>
                <a:ea typeface="Montserrat Classic"/>
                <a:cs typeface="Montserrat Classic"/>
                <a:sym typeface="Montserrat Classic"/>
              </a:rPr>
              <a:t>Employee roles are mapped to relevant business functions.</a:t>
            </a:r>
          </a:p>
          <a:p>
            <a:pPr marL="690876" lvl="1" indent="-345438" algn="l">
              <a:lnSpc>
                <a:spcPts val="5119"/>
              </a:lnSpc>
              <a:buAutoNum type="arabicPeriod"/>
            </a:pPr>
            <a:r>
              <a:rPr lang="en-US" sz="2400" b="1" dirty="0">
                <a:solidFill>
                  <a:srgbClr val="2E2E2E"/>
                </a:solidFill>
                <a:latin typeface="Montserrat Classic Bold"/>
                <a:ea typeface="Montserrat Classic Bold"/>
                <a:cs typeface="Montserrat Classic Bold"/>
                <a:sym typeface="Montserrat Classic Bold"/>
              </a:rPr>
              <a:t>Customer-Centric Service Handling: </a:t>
            </a:r>
            <a:r>
              <a:rPr lang="en-US" sz="2400" dirty="0">
                <a:solidFill>
                  <a:srgbClr val="2E2E2E"/>
                </a:solidFill>
                <a:latin typeface="Montserrat Classic"/>
                <a:ea typeface="Montserrat Classic"/>
                <a:cs typeface="Montserrat Classic"/>
                <a:sym typeface="Montserrat Classic"/>
              </a:rPr>
              <a:t>Service requests are effectively linked to customers and products.</a:t>
            </a:r>
          </a:p>
        </p:txBody>
      </p:sp>
      <p:sp>
        <p:nvSpPr>
          <p:cNvPr id="2" name="Freeform 3">
            <a:extLst>
              <a:ext uri="{FF2B5EF4-FFF2-40B4-BE49-F238E27FC236}">
                <a16:creationId xmlns:a16="http://schemas.microsoft.com/office/drawing/2014/main" id="{CBC0336F-3488-22E9-D710-9B3835F8F2F5}"/>
              </a:ext>
            </a:extLst>
          </p:cNvPr>
          <p:cNvSpPr/>
          <p:nvPr/>
        </p:nvSpPr>
        <p:spPr>
          <a:xfrm rot="10296241">
            <a:off x="11634286" y="5509907"/>
            <a:ext cx="7428312" cy="4387154"/>
          </a:xfrm>
          <a:custGeom>
            <a:avLst/>
            <a:gdLst/>
            <a:ahLst/>
            <a:cxnLst/>
            <a:rect l="l" t="t" r="r" b="b"/>
            <a:pathLst>
              <a:path w="12794948" h="8828634">
                <a:moveTo>
                  <a:pt x="0" y="0"/>
                </a:moveTo>
                <a:lnTo>
                  <a:pt x="12794949" y="0"/>
                </a:lnTo>
                <a:lnTo>
                  <a:pt x="12794949" y="8828633"/>
                </a:lnTo>
                <a:lnTo>
                  <a:pt x="0" y="8828633"/>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381482"/>
            <a:ext cx="12331712" cy="609600"/>
          </a:xfrm>
          <a:prstGeom prst="rect">
            <a:avLst/>
          </a:prstGeom>
        </p:spPr>
        <p:txBody>
          <a:bodyPr lIns="0" tIns="0" rIns="0" bIns="0" rtlCol="0" anchor="t">
            <a:spAutoFit/>
          </a:bodyPr>
          <a:lstStyle/>
          <a:p>
            <a:pPr algn="l">
              <a:lnSpc>
                <a:spcPts val="4500"/>
              </a:lnSpc>
            </a:pPr>
            <a:r>
              <a:rPr lang="en-US" sz="4500" b="1">
                <a:solidFill>
                  <a:srgbClr val="004AAD"/>
                </a:solidFill>
                <a:latin typeface="Montserrat Classic Bold"/>
                <a:ea typeface="Montserrat Classic Bold"/>
                <a:cs typeface="Montserrat Classic Bold"/>
                <a:sym typeface="Montserrat Classic Bold"/>
              </a:rPr>
              <a:t>INSIGHTS AND RECOMMENDATIONS</a:t>
            </a:r>
          </a:p>
        </p:txBody>
      </p:sp>
      <p:sp>
        <p:nvSpPr>
          <p:cNvPr id="3" name="TextBox 3"/>
          <p:cNvSpPr txBox="1"/>
          <p:nvPr/>
        </p:nvSpPr>
        <p:spPr>
          <a:xfrm>
            <a:off x="1028700" y="2184310"/>
            <a:ext cx="15984880" cy="4214680"/>
          </a:xfrm>
          <a:prstGeom prst="rect">
            <a:avLst/>
          </a:prstGeom>
        </p:spPr>
        <p:txBody>
          <a:bodyPr lIns="0" tIns="0" rIns="0" bIns="0" rtlCol="0" anchor="t">
            <a:spAutoFit/>
          </a:bodyPr>
          <a:lstStyle/>
          <a:p>
            <a:pPr marL="647697" lvl="1" indent="-323848" algn="l">
              <a:lnSpc>
                <a:spcPts val="4799"/>
              </a:lnSpc>
              <a:buAutoNum type="arabicPeriod"/>
            </a:pPr>
            <a:r>
              <a:rPr lang="en-US" sz="2400" b="1" dirty="0">
                <a:solidFill>
                  <a:srgbClr val="2E2E2E"/>
                </a:solidFill>
                <a:latin typeface="Montserrat Classic Bold"/>
                <a:ea typeface="Montserrat Classic Bold"/>
                <a:cs typeface="Montserrat Classic Bold"/>
                <a:sym typeface="Montserrat Classic Bold"/>
              </a:rPr>
              <a:t>Process Automation: </a:t>
            </a:r>
            <a:r>
              <a:rPr lang="en-US" sz="2400" dirty="0">
                <a:solidFill>
                  <a:srgbClr val="2E2E2E"/>
                </a:solidFill>
                <a:latin typeface="Montserrat Classic"/>
                <a:ea typeface="Montserrat Classic"/>
                <a:cs typeface="Montserrat Classic"/>
                <a:sym typeface="Montserrat Classic"/>
              </a:rPr>
              <a:t>Implementing automated order tracking can reduce delays and errors.</a:t>
            </a:r>
          </a:p>
          <a:p>
            <a:pPr marL="647697" lvl="1" indent="-323848" algn="l">
              <a:lnSpc>
                <a:spcPts val="4799"/>
              </a:lnSpc>
              <a:buAutoNum type="arabicPeriod"/>
            </a:pPr>
            <a:r>
              <a:rPr lang="en-US" sz="2400" b="1" dirty="0">
                <a:solidFill>
                  <a:srgbClr val="2E2E2E"/>
                </a:solidFill>
                <a:latin typeface="Montserrat Classic Bold"/>
                <a:ea typeface="Montserrat Classic Bold"/>
                <a:cs typeface="Montserrat Classic Bold"/>
                <a:sym typeface="Montserrat Classic Bold"/>
              </a:rPr>
              <a:t>Real-Time Inventory Management: </a:t>
            </a:r>
            <a:r>
              <a:rPr lang="en-US" sz="2400" dirty="0">
                <a:solidFill>
                  <a:srgbClr val="2E2E2E"/>
                </a:solidFill>
                <a:latin typeface="Montserrat Classic"/>
                <a:ea typeface="Montserrat Classic"/>
                <a:cs typeface="Montserrat Classic"/>
                <a:sym typeface="Montserrat Classic"/>
              </a:rPr>
              <a:t>Enabling live stock updates prevents shortages and overstocking.</a:t>
            </a:r>
          </a:p>
          <a:p>
            <a:pPr marL="647697" lvl="1" indent="-323848" algn="l">
              <a:lnSpc>
                <a:spcPts val="4799"/>
              </a:lnSpc>
              <a:buAutoNum type="arabicPeriod"/>
            </a:pPr>
            <a:r>
              <a:rPr lang="en-US" sz="2400" b="1" dirty="0">
                <a:solidFill>
                  <a:srgbClr val="2E2E2E"/>
                </a:solidFill>
                <a:latin typeface="Montserrat Classic Bold"/>
                <a:ea typeface="Montserrat Classic Bold"/>
                <a:cs typeface="Montserrat Classic Bold"/>
                <a:sym typeface="Montserrat Classic Bold"/>
              </a:rPr>
              <a:t>Supplier Relationship Optimization: </a:t>
            </a:r>
            <a:r>
              <a:rPr lang="en-US" sz="2400" dirty="0">
                <a:solidFill>
                  <a:srgbClr val="2E2E2E"/>
                </a:solidFill>
                <a:latin typeface="Montserrat Classic"/>
                <a:ea typeface="Montserrat Classic"/>
                <a:cs typeface="Montserrat Classic"/>
                <a:sym typeface="Montserrat Classic"/>
              </a:rPr>
              <a:t>Strengthening supplier collaboration ensures timely procurement.</a:t>
            </a:r>
          </a:p>
          <a:p>
            <a:pPr marL="647697" lvl="1" indent="-323848" algn="l">
              <a:lnSpc>
                <a:spcPts val="4799"/>
              </a:lnSpc>
              <a:buAutoNum type="arabicPeriod"/>
            </a:pPr>
            <a:r>
              <a:rPr lang="en-US" sz="2400" b="1" dirty="0">
                <a:solidFill>
                  <a:srgbClr val="2E2E2E"/>
                </a:solidFill>
                <a:latin typeface="Montserrat Classic Bold"/>
                <a:ea typeface="Montserrat Classic Bold"/>
                <a:cs typeface="Montserrat Classic Bold"/>
                <a:sym typeface="Montserrat Classic Bold"/>
              </a:rPr>
              <a:t>Data Integrity Measures:</a:t>
            </a:r>
            <a:r>
              <a:rPr lang="en-US" sz="2400" dirty="0">
                <a:solidFill>
                  <a:srgbClr val="2E2E2E"/>
                </a:solidFill>
                <a:latin typeface="Montserrat Classic"/>
                <a:ea typeface="Montserrat Classic"/>
                <a:cs typeface="Montserrat Classic"/>
                <a:sym typeface="Montserrat Classic"/>
              </a:rPr>
              <a:t> Establishing validation rules improves data accuracy and system efficiency.</a:t>
            </a:r>
          </a:p>
          <a:p>
            <a:pPr marL="647697" lvl="1" indent="-323848" algn="l">
              <a:lnSpc>
                <a:spcPts val="4799"/>
              </a:lnSpc>
              <a:buAutoNum type="arabicPeriod"/>
            </a:pPr>
            <a:r>
              <a:rPr lang="en-US" sz="2400" b="1" dirty="0">
                <a:solidFill>
                  <a:srgbClr val="2E2E2E"/>
                </a:solidFill>
                <a:latin typeface="Montserrat Classic Bold"/>
                <a:ea typeface="Montserrat Classic Bold"/>
                <a:cs typeface="Montserrat Classic Bold"/>
                <a:sym typeface="Montserrat Classic Bold"/>
              </a:rPr>
              <a:t>Scalability and Future Growth: </a:t>
            </a:r>
            <a:r>
              <a:rPr lang="en-US" sz="2400" dirty="0">
                <a:solidFill>
                  <a:srgbClr val="2E2E2E"/>
                </a:solidFill>
                <a:latin typeface="Montserrat Classic"/>
                <a:ea typeface="Montserrat Classic"/>
                <a:cs typeface="Montserrat Classic"/>
                <a:sym typeface="Montserrat Classic"/>
              </a:rPr>
              <a:t>The ERD design allows for easy expansion across departments.</a:t>
            </a:r>
          </a:p>
          <a:p>
            <a:pPr algn="l">
              <a:lnSpc>
                <a:spcPts val="4799"/>
              </a:lnSpc>
            </a:pPr>
            <a:endParaRPr lang="en-US" sz="2400" dirty="0">
              <a:solidFill>
                <a:srgbClr val="2E2E2E"/>
              </a:solidFill>
              <a:latin typeface="Montserrat Classic"/>
              <a:ea typeface="Montserrat Classic"/>
              <a:cs typeface="Montserrat Classic"/>
              <a:sym typeface="Montserrat Classic"/>
            </a:endParaRPr>
          </a:p>
        </p:txBody>
      </p:sp>
      <p:sp>
        <p:nvSpPr>
          <p:cNvPr id="4" name="Freeform 3">
            <a:extLst>
              <a:ext uri="{FF2B5EF4-FFF2-40B4-BE49-F238E27FC236}">
                <a16:creationId xmlns:a16="http://schemas.microsoft.com/office/drawing/2014/main" id="{FA19009D-B03F-34CD-23C0-67318D3C41D5}"/>
              </a:ext>
            </a:extLst>
          </p:cNvPr>
          <p:cNvSpPr/>
          <p:nvPr/>
        </p:nvSpPr>
        <p:spPr>
          <a:xfrm rot="10296241">
            <a:off x="11634286" y="5509907"/>
            <a:ext cx="7428312" cy="4387154"/>
          </a:xfrm>
          <a:custGeom>
            <a:avLst/>
            <a:gdLst/>
            <a:ahLst/>
            <a:cxnLst/>
            <a:rect l="l" t="t" r="r" b="b"/>
            <a:pathLst>
              <a:path w="12794948" h="8828634">
                <a:moveTo>
                  <a:pt x="0" y="0"/>
                </a:moveTo>
                <a:lnTo>
                  <a:pt x="12794949" y="0"/>
                </a:lnTo>
                <a:lnTo>
                  <a:pt x="12794949" y="8828633"/>
                </a:lnTo>
                <a:lnTo>
                  <a:pt x="0" y="8828633"/>
                </a:lnTo>
                <a:lnTo>
                  <a:pt x="0" y="0"/>
                </a:lnTo>
                <a:close/>
              </a:path>
            </a:pathLst>
          </a:custGeom>
          <a:blipFill>
            <a:blip r:embed="rId2">
              <a:alphaModFix amt="50000"/>
              <a:extLst>
                <a:ext uri="{96DAC541-7B7A-43D3-8B79-37D633B846F1}">
                  <asvg:svgBlip xmlns:asvg="http://schemas.microsoft.com/office/drawing/2016/SVG/main" r:embed="rId3"/>
                </a:ext>
              </a:extLst>
            </a:blip>
            <a:stretch>
              <a:fillRect/>
            </a:stretch>
          </a:blipFill>
        </p:spPr>
        <p:txBody>
          <a:bodyPr/>
          <a:lstStyle/>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33047" y="2019300"/>
            <a:ext cx="14821905" cy="6696945"/>
          </a:xfrm>
          <a:custGeom>
            <a:avLst/>
            <a:gdLst/>
            <a:ahLst/>
            <a:cxnLst/>
            <a:rect l="l" t="t" r="r" b="b"/>
            <a:pathLst>
              <a:path w="14821905" h="5243249">
                <a:moveTo>
                  <a:pt x="0" y="0"/>
                </a:moveTo>
                <a:lnTo>
                  <a:pt x="14821906" y="0"/>
                </a:lnTo>
                <a:lnTo>
                  <a:pt x="14821906" y="5243249"/>
                </a:lnTo>
                <a:lnTo>
                  <a:pt x="0" y="5243249"/>
                </a:lnTo>
                <a:lnTo>
                  <a:pt x="0" y="0"/>
                </a:lnTo>
                <a:close/>
              </a:path>
            </a:pathLst>
          </a:custGeom>
          <a:blipFill>
            <a:blip r:embed="rId2"/>
            <a:stretch>
              <a:fillRect/>
            </a:stretch>
          </a:blipFill>
        </p:spPr>
      </p:sp>
      <p:sp>
        <p:nvSpPr>
          <p:cNvPr id="3" name="TextBox 3"/>
          <p:cNvSpPr txBox="1"/>
          <p:nvPr/>
        </p:nvSpPr>
        <p:spPr>
          <a:xfrm>
            <a:off x="1733047" y="1104900"/>
            <a:ext cx="12331712" cy="609600"/>
          </a:xfrm>
          <a:prstGeom prst="rect">
            <a:avLst/>
          </a:prstGeom>
        </p:spPr>
        <p:txBody>
          <a:bodyPr lIns="0" tIns="0" rIns="0" bIns="0" rtlCol="0" anchor="t">
            <a:spAutoFit/>
          </a:bodyPr>
          <a:lstStyle/>
          <a:p>
            <a:pPr algn="l">
              <a:lnSpc>
                <a:spcPts val="4500"/>
              </a:lnSpc>
            </a:pPr>
            <a:r>
              <a:rPr lang="en-US" sz="4500" b="1" dirty="0">
                <a:solidFill>
                  <a:srgbClr val="004AAD"/>
                </a:solidFill>
                <a:latin typeface="Montserrat Classic Bold"/>
                <a:ea typeface="Montserrat Classic Bold"/>
                <a:cs typeface="Montserrat Classic Bold"/>
                <a:sym typeface="Montserrat Classic Bold"/>
              </a:rPr>
              <a:t>ENTITY-RELATIONSHIP DIAGRAM (ERD) </a:t>
            </a:r>
          </a:p>
        </p:txBody>
      </p:sp>
      <p:sp>
        <p:nvSpPr>
          <p:cNvPr id="4" name="Freeform 4">
            <a:extLst>
              <a:ext uri="{FF2B5EF4-FFF2-40B4-BE49-F238E27FC236}">
                <a16:creationId xmlns:a16="http://schemas.microsoft.com/office/drawing/2014/main" id="{F78935FE-D8E8-1B17-545D-F4FC61601084}"/>
              </a:ext>
            </a:extLst>
          </p:cNvPr>
          <p:cNvSpPr/>
          <p:nvPr/>
        </p:nvSpPr>
        <p:spPr>
          <a:xfrm rot="-1625759">
            <a:off x="15150434" y="-706163"/>
            <a:ext cx="3422962" cy="2773660"/>
          </a:xfrm>
          <a:custGeom>
            <a:avLst/>
            <a:gdLst/>
            <a:ahLst/>
            <a:cxnLst/>
            <a:rect l="l" t="t" r="r" b="b"/>
            <a:pathLst>
              <a:path w="9495369" h="7717145">
                <a:moveTo>
                  <a:pt x="0" y="0"/>
                </a:moveTo>
                <a:lnTo>
                  <a:pt x="9495369" y="0"/>
                </a:lnTo>
                <a:lnTo>
                  <a:pt x="9495369" y="7717145"/>
                </a:lnTo>
                <a:lnTo>
                  <a:pt x="0" y="7717145"/>
                </a:lnTo>
                <a:lnTo>
                  <a:pt x="0" y="0"/>
                </a:lnTo>
                <a:close/>
              </a:path>
            </a:pathLst>
          </a:custGeom>
          <a:blipFill>
            <a:blip r:embed="rId3">
              <a:alphaModFix amt="50000"/>
              <a:extLst>
                <a:ext uri="{96DAC541-7B7A-43D3-8B79-37D633B846F1}">
                  <asvg:svgBlip xmlns:asvg="http://schemas.microsoft.com/office/drawing/2016/SVG/main" r:embed="rId4"/>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443</Words>
  <Application>Microsoft Office PowerPoint</Application>
  <PresentationFormat>Custom</PresentationFormat>
  <Paragraphs>37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Montserrat Classic Bold</vt:lpstr>
      <vt:lpstr>Montserrat Classic</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Entity-Relationship Diagram (ERD) for Daikin Industries</dc:title>
  <dc:creator>Sweta Behera</dc:creator>
  <cp:lastModifiedBy>Vibhavari Saran</cp:lastModifiedBy>
  <cp:revision>5</cp:revision>
  <dcterms:created xsi:type="dcterms:W3CDTF">2006-08-16T00:00:00Z</dcterms:created>
  <dcterms:modified xsi:type="dcterms:W3CDTF">2025-03-16T14:55:28Z</dcterms:modified>
  <dc:identifier>DAGhihV0dy0</dc:identifier>
</cp:coreProperties>
</file>