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Montserrat Classic" panose="020B0604020202020204" charset="0"/>
      <p:regular r:id="rId8"/>
    </p:embeddedFont>
    <p:embeddedFont>
      <p:font typeface="Montserrat Classic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1658600" y="8264264"/>
            <a:ext cx="6275706" cy="1693980"/>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578871" y="2882953"/>
            <a:ext cx="6483078" cy="4521094"/>
          </a:xfrm>
          <a:custGeom>
            <a:avLst/>
            <a:gdLst/>
            <a:ahLst/>
            <a:cxnLst/>
            <a:rect l="l" t="t" r="r" b="b"/>
            <a:pathLst>
              <a:path w="6483078" h="4521094">
                <a:moveTo>
                  <a:pt x="0" y="0"/>
                </a:moveTo>
                <a:lnTo>
                  <a:pt x="6483078" y="0"/>
                </a:lnTo>
                <a:lnTo>
                  <a:pt x="6483078" y="4521094"/>
                </a:lnTo>
                <a:lnTo>
                  <a:pt x="0" y="4521094"/>
                </a:lnTo>
                <a:lnTo>
                  <a:pt x="0" y="0"/>
                </a:lnTo>
                <a:close/>
              </a:path>
            </a:pathLst>
          </a:custGeom>
          <a:blipFill>
            <a:blip r:embed="rId4"/>
            <a:stretch>
              <a:fillRect/>
            </a:stretch>
          </a:blipFill>
        </p:spPr>
      </p:sp>
      <p:sp>
        <p:nvSpPr>
          <p:cNvPr id="5" name="TextBox 5"/>
          <p:cNvSpPr txBox="1"/>
          <p:nvPr/>
        </p:nvSpPr>
        <p:spPr>
          <a:xfrm>
            <a:off x="1028700" y="1781984"/>
            <a:ext cx="8544752" cy="2099310"/>
          </a:xfrm>
          <a:prstGeom prst="rect">
            <a:avLst/>
          </a:prstGeom>
        </p:spPr>
        <p:txBody>
          <a:bodyPr lIns="0" tIns="0" rIns="0" bIns="0" rtlCol="0" anchor="t">
            <a:spAutoFit/>
          </a:bodyPr>
          <a:lstStyle/>
          <a:p>
            <a:pPr algn="l">
              <a:lnSpc>
                <a:spcPts val="5444"/>
              </a:lnSpc>
            </a:pPr>
            <a:r>
              <a:rPr lang="en-US" sz="5499" b="1">
                <a:solidFill>
                  <a:srgbClr val="004AAD"/>
                </a:solidFill>
                <a:latin typeface="Montserrat Classic Bold"/>
                <a:ea typeface="Montserrat Classic Bold"/>
                <a:cs typeface="Montserrat Classic Bold"/>
                <a:sym typeface="Montserrat Classic Bold"/>
              </a:rPr>
              <a:t>ENTITY-RELATIONSHIP DIAGRAM (ERD) FOR DAIKIN INDUSTRIES</a:t>
            </a:r>
          </a:p>
        </p:txBody>
      </p:sp>
      <p:sp>
        <p:nvSpPr>
          <p:cNvPr id="6" name="TextBox 6"/>
          <p:cNvSpPr txBox="1"/>
          <p:nvPr/>
        </p:nvSpPr>
        <p:spPr>
          <a:xfrm>
            <a:off x="1028700" y="4176796"/>
            <a:ext cx="9013875" cy="1988185"/>
          </a:xfrm>
          <a:prstGeom prst="rect">
            <a:avLst/>
          </a:prstGeom>
        </p:spPr>
        <p:txBody>
          <a:bodyPr lIns="0" tIns="0" rIns="0" bIns="0" rtlCol="0" anchor="t">
            <a:spAutoFit/>
          </a:bodyPr>
          <a:lstStyle/>
          <a:p>
            <a:pPr algn="l">
              <a:lnSpc>
                <a:spcPts val="3499"/>
              </a:lnSpc>
            </a:pPr>
            <a:r>
              <a:rPr lang="en-US" sz="2499" b="1" spc="124">
                <a:solidFill>
                  <a:srgbClr val="2E2E2E"/>
                </a:solidFill>
                <a:latin typeface="Montserrat Classic Bold"/>
                <a:ea typeface="Montserrat Classic Bold"/>
                <a:cs typeface="Montserrat Classic Bold"/>
                <a:sym typeface="Montserrat Classic Bold"/>
              </a:rPr>
              <a:t>Objective:</a:t>
            </a:r>
          </a:p>
          <a:p>
            <a:pPr algn="l">
              <a:lnSpc>
                <a:spcPts val="3080"/>
              </a:lnSpc>
            </a:pPr>
            <a:r>
              <a:rPr lang="en-US" sz="2200" spc="110">
                <a:solidFill>
                  <a:srgbClr val="2E2E2E"/>
                </a:solidFill>
                <a:latin typeface="Montserrat Classic"/>
                <a:ea typeface="Montserrat Classic"/>
                <a:cs typeface="Montserrat Classic"/>
                <a:sym typeface="Montserrat Classic"/>
              </a:rPr>
              <a:t>To design an ERD that effectively models Daikin’s internal data management framework, focusing on order processing, inventory tracking, supplier coordination, and employee interactions.</a:t>
            </a:r>
          </a:p>
        </p:txBody>
      </p:sp>
      <p:sp>
        <p:nvSpPr>
          <p:cNvPr id="7" name="TextBox 7"/>
          <p:cNvSpPr txBox="1"/>
          <p:nvPr/>
        </p:nvSpPr>
        <p:spPr>
          <a:xfrm>
            <a:off x="1028700" y="7038540"/>
            <a:ext cx="4040948" cy="1298575"/>
          </a:xfrm>
          <a:prstGeom prst="rect">
            <a:avLst/>
          </a:prstGeom>
        </p:spPr>
        <p:txBody>
          <a:bodyPr lIns="0" tIns="0" rIns="0" bIns="0" rtlCol="0" anchor="t">
            <a:spAutoFit/>
          </a:bodyPr>
          <a:lstStyle/>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Name : </a:t>
            </a:r>
            <a:r>
              <a:rPr lang="en-US" sz="2499" spc="124" dirty="0">
                <a:solidFill>
                  <a:srgbClr val="2E2E2E"/>
                </a:solidFill>
                <a:latin typeface="Montserrat Classic"/>
                <a:ea typeface="Montserrat Classic Bold"/>
                <a:cs typeface="Montserrat Classic Bold"/>
                <a:sym typeface="Montserrat Classic"/>
              </a:rPr>
              <a:t>Vibhavari Saran</a:t>
            </a:r>
            <a:endParaRPr lang="en-US" sz="2499" spc="124" dirty="0">
              <a:solidFill>
                <a:srgbClr val="2E2E2E"/>
              </a:solidFill>
              <a:latin typeface="Montserrat Classic"/>
              <a:ea typeface="Montserrat Classic"/>
              <a:cs typeface="Montserrat Classic"/>
              <a:sym typeface="Montserrat Classic"/>
            </a:endParaRPr>
          </a:p>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Roll No. : </a:t>
            </a:r>
            <a:r>
              <a:rPr lang="en-US" sz="2499" spc="124" dirty="0">
                <a:solidFill>
                  <a:srgbClr val="2E2E2E"/>
                </a:solidFill>
                <a:latin typeface="Montserrat Classic"/>
                <a:ea typeface="Montserrat Classic"/>
                <a:cs typeface="Montserrat Classic"/>
                <a:sym typeface="Montserrat Classic"/>
              </a:rPr>
              <a:t>055055</a:t>
            </a:r>
          </a:p>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Section: </a:t>
            </a:r>
            <a:r>
              <a:rPr lang="en-US" sz="2499" spc="124" dirty="0">
                <a:solidFill>
                  <a:srgbClr val="2E2E2E"/>
                </a:solidFill>
                <a:latin typeface="Montserrat Classic"/>
                <a:ea typeface="Montserrat Classic"/>
                <a:cs typeface="Montserrat Classic"/>
                <a:sym typeface="Montserrat Classic"/>
              </a:rPr>
              <a:t>K</a:t>
            </a:r>
          </a:p>
        </p:txBody>
      </p:sp>
      <p:sp>
        <p:nvSpPr>
          <p:cNvPr id="8" name="Freeform 3">
            <a:extLst>
              <a:ext uri="{FF2B5EF4-FFF2-40B4-BE49-F238E27FC236}">
                <a16:creationId xmlns:a16="http://schemas.microsoft.com/office/drawing/2014/main" id="{D8A56227-14E6-8184-06AD-742C8B300C6B}"/>
              </a:ext>
            </a:extLst>
          </p:cNvPr>
          <p:cNvSpPr/>
          <p:nvPr/>
        </p:nvSpPr>
        <p:spPr>
          <a:xfrm rot="4662819">
            <a:off x="13280985" y="941969"/>
            <a:ext cx="5670631" cy="3210228"/>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5">
              <a:alphaModFix amt="50000"/>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4164" y="1772415"/>
            <a:ext cx="12230230" cy="590550"/>
          </a:xfrm>
          <a:prstGeom prst="rect">
            <a:avLst/>
          </a:prstGeom>
        </p:spPr>
        <p:txBody>
          <a:bodyPr lIns="0" tIns="0" rIns="0" bIns="0" rtlCol="0" anchor="t">
            <a:spAutoFit/>
          </a:bodyPr>
          <a:lstStyle/>
          <a:p>
            <a:pPr algn="l">
              <a:lnSpc>
                <a:spcPts val="4499"/>
              </a:lnSpc>
            </a:pPr>
            <a:r>
              <a:rPr lang="en-US" sz="4499" b="1">
                <a:solidFill>
                  <a:srgbClr val="004AAD"/>
                </a:solidFill>
                <a:latin typeface="Montserrat Classic Bold"/>
                <a:ea typeface="Montserrat Classic Bold"/>
                <a:cs typeface="Montserrat Classic Bold"/>
                <a:sym typeface="Montserrat Classic Bold"/>
              </a:rPr>
              <a:t>PROBLEM STATEMENT</a:t>
            </a:r>
          </a:p>
        </p:txBody>
      </p:sp>
      <p:sp>
        <p:nvSpPr>
          <p:cNvPr id="3" name="TextBox 3"/>
          <p:cNvSpPr txBox="1"/>
          <p:nvPr/>
        </p:nvSpPr>
        <p:spPr>
          <a:xfrm>
            <a:off x="1814164" y="2728617"/>
            <a:ext cx="14428715" cy="5974356"/>
          </a:xfrm>
          <a:prstGeom prst="rect">
            <a:avLst/>
          </a:prstGeom>
        </p:spPr>
        <p:txBody>
          <a:bodyPr lIns="0" tIns="0" rIns="0" bIns="0" rtlCol="0" anchor="t">
            <a:spAutoFit/>
          </a:bodyPr>
          <a:lstStyle/>
          <a:p>
            <a:pPr algn="just">
              <a:lnSpc>
                <a:spcPts val="4731"/>
              </a:lnSpc>
            </a:pPr>
            <a:r>
              <a:rPr lang="en-US" sz="2957" dirty="0">
                <a:solidFill>
                  <a:srgbClr val="2E2E2E"/>
                </a:solidFill>
                <a:latin typeface="Montserrat Classic"/>
                <a:ea typeface="Montserrat Classic"/>
                <a:cs typeface="Montserrat Classic"/>
                <a:sym typeface="Montserrat Classic"/>
              </a:rPr>
              <a:t>During an industry visit to Daikin Industries, the objective was to gain insights into the company's internal operations and data management framework. A key challenge was to design an Entity-Relationship Diagram (ERD) that effectively represents the organization's data flow, covering aspects such as order processing, inventory management, supplier coordination, and employee interactions. By developing this ERD, the goal is to enhance data organization, improve operational efficiency, and ensure seamless information flow across departments. This structured approach will aid in identifying critical data relationships and optimizing business processes within Daikin Industries.</a:t>
            </a:r>
          </a:p>
        </p:txBody>
      </p:sp>
      <p:sp>
        <p:nvSpPr>
          <p:cNvPr id="4" name="Freeform 4"/>
          <p:cNvSpPr/>
          <p:nvPr/>
        </p:nvSpPr>
        <p:spPr>
          <a:xfrm rot="-1625759">
            <a:off x="15150433" y="360638"/>
            <a:ext cx="3422962" cy="2773660"/>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4662819">
            <a:off x="11487744" y="1102199"/>
            <a:ext cx="7428312" cy="438715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1135660"/>
            <a:ext cx="8336950"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DATA AND ANALYSIS</a:t>
            </a:r>
          </a:p>
        </p:txBody>
      </p:sp>
      <p:sp>
        <p:nvSpPr>
          <p:cNvPr id="5" name="TextBox 5"/>
          <p:cNvSpPr txBox="1"/>
          <p:nvPr/>
        </p:nvSpPr>
        <p:spPr>
          <a:xfrm>
            <a:off x="1028700" y="2063062"/>
            <a:ext cx="16230600" cy="7119490"/>
          </a:xfrm>
          <a:prstGeom prst="rect">
            <a:avLst/>
          </a:prstGeom>
        </p:spPr>
        <p:txBody>
          <a:bodyPr lIns="0" tIns="0" rIns="0" bIns="0" rtlCol="0" anchor="t">
            <a:spAutoFit/>
          </a:bodyPr>
          <a:lstStyle/>
          <a:p>
            <a:pPr algn="l">
              <a:lnSpc>
                <a:spcPts val="3764"/>
              </a:lnSpc>
            </a:pPr>
            <a:r>
              <a:rPr lang="en-US" sz="2352">
                <a:solidFill>
                  <a:srgbClr val="2E2E2E"/>
                </a:solidFill>
                <a:latin typeface="Montserrat Classic"/>
                <a:ea typeface="Montserrat Classic"/>
                <a:cs typeface="Montserrat Classic"/>
                <a:sym typeface="Montserrat Classic"/>
              </a:rPr>
              <a:t>The ERD consists of the following key entities: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Employee –</a:t>
            </a:r>
            <a:r>
              <a:rPr lang="en-US" sz="2352">
                <a:solidFill>
                  <a:srgbClr val="2E2E2E"/>
                </a:solidFill>
                <a:latin typeface="Montserrat Classic"/>
                <a:ea typeface="Montserrat Classic"/>
                <a:cs typeface="Montserrat Classic"/>
                <a:sym typeface="Montserrat Classic"/>
              </a:rPr>
              <a:t> Captures employee information, including ID, name, and position, facilitating role-based operations.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Customer –</a:t>
            </a:r>
            <a:r>
              <a:rPr lang="en-US" sz="2352">
                <a:solidFill>
                  <a:srgbClr val="2E2E2E"/>
                </a:solidFill>
                <a:latin typeface="Montserrat Classic"/>
                <a:ea typeface="Montserrat Classic"/>
                <a:cs typeface="Montserrat Classic"/>
                <a:sym typeface="Montserrat Classic"/>
              </a:rPr>
              <a:t> Stores customer details such as ID, name, and contact number for order processing and service management.</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Order – </a:t>
            </a:r>
            <a:r>
              <a:rPr lang="en-US" sz="2352">
                <a:solidFill>
                  <a:srgbClr val="2E2E2E"/>
                </a:solidFill>
                <a:latin typeface="Montserrat Classic"/>
                <a:ea typeface="Montserrat Classic"/>
                <a:cs typeface="Montserrat Classic"/>
                <a:sym typeface="Montserrat Classic"/>
              </a:rPr>
              <a:t>Represents customer purchases, linking to order details and processing timelines.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OrderDetails – </a:t>
            </a:r>
            <a:r>
              <a:rPr lang="en-US" sz="2352">
                <a:solidFill>
                  <a:srgbClr val="2E2E2E"/>
                </a:solidFill>
                <a:latin typeface="Montserrat Classic"/>
                <a:ea typeface="Montserrat Classic"/>
                <a:cs typeface="Montserrat Classic"/>
                <a:sym typeface="Montserrat Classic"/>
              </a:rPr>
              <a:t>Contains specific product information related to each order.</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Product – </a:t>
            </a:r>
            <a:r>
              <a:rPr lang="en-US" sz="2352">
                <a:solidFill>
                  <a:srgbClr val="2E2E2E"/>
                </a:solidFill>
                <a:latin typeface="Montserrat Classic"/>
                <a:ea typeface="Montserrat Classic"/>
                <a:cs typeface="Montserrat Classic"/>
                <a:sym typeface="Montserrat Classic"/>
              </a:rPr>
              <a:t>Stores details of items offered, categorized and linked to suppliers.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Supplier –</a:t>
            </a:r>
            <a:r>
              <a:rPr lang="en-US" sz="2352">
                <a:solidFill>
                  <a:srgbClr val="2E2E2E"/>
                </a:solidFill>
                <a:latin typeface="Montserrat Classic"/>
                <a:ea typeface="Montserrat Classic"/>
                <a:cs typeface="Montserrat Classic"/>
                <a:sym typeface="Montserrat Classic"/>
              </a:rPr>
              <a:t> Manages supplier records, ensuring a streamlined procurement process.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Inventory – </a:t>
            </a:r>
            <a:r>
              <a:rPr lang="en-US" sz="2352">
                <a:solidFill>
                  <a:srgbClr val="2E2E2E"/>
                </a:solidFill>
                <a:latin typeface="Montserrat Classic"/>
                <a:ea typeface="Montserrat Classic"/>
                <a:cs typeface="Montserrat Classic"/>
                <a:sym typeface="Montserrat Classic"/>
              </a:rPr>
              <a:t>Tracks stock levels and product availability, supporting efficient warehouse management.</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ServiceRequest –</a:t>
            </a:r>
            <a:r>
              <a:rPr lang="en-US" sz="2352">
                <a:solidFill>
                  <a:srgbClr val="2E2E2E"/>
                </a:solidFill>
                <a:latin typeface="Montserrat Classic"/>
                <a:ea typeface="Montserrat Classic"/>
                <a:cs typeface="Montserrat Classic"/>
                <a:sym typeface="Montserrat Classic"/>
              </a:rPr>
              <a:t> Links customers to products requiring service or maintenance, improving after-sales support.</a:t>
            </a:r>
          </a:p>
          <a:p>
            <a:pPr algn="l">
              <a:lnSpc>
                <a:spcPts val="3764"/>
              </a:lnSpc>
            </a:pPr>
            <a:r>
              <a:rPr lang="en-US" sz="2352">
                <a:solidFill>
                  <a:srgbClr val="2E2E2E"/>
                </a:solidFill>
                <a:latin typeface="Montserrat Classic"/>
                <a:ea typeface="Montserrat Classic"/>
                <a:cs typeface="Montserrat Classic"/>
                <a:sym typeface="Montserrat Classic"/>
              </a:rPr>
              <a:t>Relationships include </a:t>
            </a:r>
            <a:r>
              <a:rPr lang="en-US" sz="2352" b="1">
                <a:solidFill>
                  <a:srgbClr val="2E2E2E"/>
                </a:solidFill>
                <a:latin typeface="Montserrat Classic Bold"/>
                <a:ea typeface="Montserrat Classic Bold"/>
                <a:cs typeface="Montserrat Classic Bold"/>
                <a:sym typeface="Montserrat Classic Bold"/>
              </a:rPr>
              <a:t>one-to-many (1:M) and many-to-many (M:N)</a:t>
            </a:r>
            <a:r>
              <a:rPr lang="en-US" sz="2352">
                <a:solidFill>
                  <a:srgbClr val="2E2E2E"/>
                </a:solidFill>
                <a:latin typeface="Montserrat Classic"/>
                <a:ea typeface="Montserrat Classic"/>
                <a:cs typeface="Montserrat Classic"/>
                <a:sym typeface="Montserrat Classic"/>
              </a:rPr>
              <a:t> connections to accurately model Daikin’s business operations.</a:t>
            </a:r>
          </a:p>
          <a:p>
            <a:pPr algn="l">
              <a:lnSpc>
                <a:spcPts val="3764"/>
              </a:lnSpc>
            </a:pPr>
            <a:endParaRPr lang="en-US" sz="2352">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98667" y="1275540"/>
            <a:ext cx="85725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OBSERVATIONS</a:t>
            </a:r>
          </a:p>
        </p:txBody>
      </p:sp>
      <p:sp>
        <p:nvSpPr>
          <p:cNvPr id="4" name="TextBox 4"/>
          <p:cNvSpPr txBox="1"/>
          <p:nvPr/>
        </p:nvSpPr>
        <p:spPr>
          <a:xfrm>
            <a:off x="1298667" y="2226140"/>
            <a:ext cx="15513928" cy="6438266"/>
          </a:xfrm>
          <a:prstGeom prst="rect">
            <a:avLst/>
          </a:prstGeom>
        </p:spPr>
        <p:txBody>
          <a:bodyPr lIns="0" tIns="0" rIns="0" bIns="0" rtlCol="0" anchor="t">
            <a:spAutoFit/>
          </a:bodyPr>
          <a:lstStyle/>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Comprehensive Order Processing: </a:t>
            </a:r>
            <a:r>
              <a:rPr lang="en-US" sz="3199">
                <a:solidFill>
                  <a:srgbClr val="2E2E2E"/>
                </a:solidFill>
                <a:latin typeface="Montserrat Classic"/>
                <a:ea typeface="Montserrat Classic"/>
                <a:cs typeface="Montserrat Classic"/>
                <a:sym typeface="Montserrat Classic"/>
              </a:rPr>
              <a:t>Seamless tracking from order placement to fulfillment.</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Optimized Inventory Control: </a:t>
            </a:r>
            <a:r>
              <a:rPr lang="en-US" sz="3199">
                <a:solidFill>
                  <a:srgbClr val="2E2E2E"/>
                </a:solidFill>
                <a:latin typeface="Montserrat Classic"/>
                <a:ea typeface="Montserrat Classic"/>
                <a:cs typeface="Montserrat Classic"/>
                <a:sym typeface="Montserrat Classic"/>
              </a:rPr>
              <a:t>Accurate monitoring of stock levels reduces inefficiencies.</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Enhanced Supplier Coordination: </a:t>
            </a:r>
            <a:r>
              <a:rPr lang="en-US" sz="3199">
                <a:solidFill>
                  <a:srgbClr val="2E2E2E"/>
                </a:solidFill>
                <a:latin typeface="Montserrat Classic"/>
                <a:ea typeface="Montserrat Classic"/>
                <a:cs typeface="Montserrat Classic"/>
                <a:sym typeface="Montserrat Classic"/>
              </a:rPr>
              <a:t>Direct supplier-product links ensure smooth procurement.</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Integrated Employee Management: </a:t>
            </a:r>
            <a:r>
              <a:rPr lang="en-US" sz="3199">
                <a:solidFill>
                  <a:srgbClr val="2E2E2E"/>
                </a:solidFill>
                <a:latin typeface="Montserrat Classic"/>
                <a:ea typeface="Montserrat Classic"/>
                <a:cs typeface="Montserrat Classic"/>
                <a:sym typeface="Montserrat Classic"/>
              </a:rPr>
              <a:t>Employee roles are mapped to relevant business functions.</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Customer-Centric Service Handling: </a:t>
            </a:r>
            <a:r>
              <a:rPr lang="en-US" sz="3199">
                <a:solidFill>
                  <a:srgbClr val="2E2E2E"/>
                </a:solidFill>
                <a:latin typeface="Montserrat Classic"/>
                <a:ea typeface="Montserrat Classic"/>
                <a:cs typeface="Montserrat Classic"/>
                <a:sym typeface="Montserrat Classic"/>
              </a:rPr>
              <a:t>Service requests are effectively linked to customers and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81482"/>
            <a:ext cx="123317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INSIGHTS AND RECOMMENDATIONS</a:t>
            </a:r>
          </a:p>
        </p:txBody>
      </p:sp>
      <p:sp>
        <p:nvSpPr>
          <p:cNvPr id="3" name="TextBox 3"/>
          <p:cNvSpPr txBox="1"/>
          <p:nvPr/>
        </p:nvSpPr>
        <p:spPr>
          <a:xfrm>
            <a:off x="1028700" y="2184310"/>
            <a:ext cx="15984880" cy="6562726"/>
          </a:xfrm>
          <a:prstGeom prst="rect">
            <a:avLst/>
          </a:prstGeom>
        </p:spPr>
        <p:txBody>
          <a:bodyPr lIns="0" tIns="0" rIns="0" bIns="0" rtlCol="0" anchor="t">
            <a:spAutoFit/>
          </a:bodyPr>
          <a:lstStyle/>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Process Automation: </a:t>
            </a:r>
            <a:r>
              <a:rPr lang="en-US" sz="2999">
                <a:solidFill>
                  <a:srgbClr val="2E2E2E"/>
                </a:solidFill>
                <a:latin typeface="Montserrat Classic"/>
                <a:ea typeface="Montserrat Classic"/>
                <a:cs typeface="Montserrat Classic"/>
                <a:sym typeface="Montserrat Classic"/>
              </a:rPr>
              <a:t>Implementing automated order tracking can reduce delays and errors.</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Real-Time Inventory Management: </a:t>
            </a:r>
            <a:r>
              <a:rPr lang="en-US" sz="2999">
                <a:solidFill>
                  <a:srgbClr val="2E2E2E"/>
                </a:solidFill>
                <a:latin typeface="Montserrat Classic"/>
                <a:ea typeface="Montserrat Classic"/>
                <a:cs typeface="Montserrat Classic"/>
                <a:sym typeface="Montserrat Classic"/>
              </a:rPr>
              <a:t>Enabling live stock updates prevents shortages and overstocking.</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Supplier Relationship Optimization: </a:t>
            </a:r>
            <a:r>
              <a:rPr lang="en-US" sz="2999">
                <a:solidFill>
                  <a:srgbClr val="2E2E2E"/>
                </a:solidFill>
                <a:latin typeface="Montserrat Classic"/>
                <a:ea typeface="Montserrat Classic"/>
                <a:cs typeface="Montserrat Classic"/>
                <a:sym typeface="Montserrat Classic"/>
              </a:rPr>
              <a:t>Strengthening supplier collaboration ensures timely procurement.</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Data Integrity Measures:</a:t>
            </a:r>
            <a:r>
              <a:rPr lang="en-US" sz="2999">
                <a:solidFill>
                  <a:srgbClr val="2E2E2E"/>
                </a:solidFill>
                <a:latin typeface="Montserrat Classic"/>
                <a:ea typeface="Montserrat Classic"/>
                <a:cs typeface="Montserrat Classic"/>
                <a:sym typeface="Montserrat Classic"/>
              </a:rPr>
              <a:t> Establishing validation rules improves data accuracy and system efficiency.</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Scalability and Future Growth: </a:t>
            </a:r>
            <a:r>
              <a:rPr lang="en-US" sz="2999">
                <a:solidFill>
                  <a:srgbClr val="2E2E2E"/>
                </a:solidFill>
                <a:latin typeface="Montserrat Classic"/>
                <a:ea typeface="Montserrat Classic"/>
                <a:cs typeface="Montserrat Classic"/>
                <a:sym typeface="Montserrat Classic"/>
              </a:rPr>
              <a:t>The ERD design allows for easy expansion across departments.</a:t>
            </a:r>
          </a:p>
          <a:p>
            <a:pPr algn="l">
              <a:lnSpc>
                <a:spcPts val="4799"/>
              </a:lnSpc>
            </a:pPr>
            <a:endParaRPr lang="en-US" sz="2999">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3047" y="3170955"/>
            <a:ext cx="14821905" cy="5243249"/>
          </a:xfrm>
          <a:custGeom>
            <a:avLst/>
            <a:gdLst/>
            <a:ahLst/>
            <a:cxnLst/>
            <a:rect l="l" t="t" r="r" b="b"/>
            <a:pathLst>
              <a:path w="14821905" h="5243249">
                <a:moveTo>
                  <a:pt x="0" y="0"/>
                </a:moveTo>
                <a:lnTo>
                  <a:pt x="14821906" y="0"/>
                </a:lnTo>
                <a:lnTo>
                  <a:pt x="14821906" y="5243249"/>
                </a:lnTo>
                <a:lnTo>
                  <a:pt x="0" y="5243249"/>
                </a:lnTo>
                <a:lnTo>
                  <a:pt x="0" y="0"/>
                </a:lnTo>
                <a:close/>
              </a:path>
            </a:pathLst>
          </a:custGeom>
          <a:blipFill>
            <a:blip r:embed="rId2"/>
            <a:stretch>
              <a:fillRect/>
            </a:stretch>
          </a:blipFill>
        </p:spPr>
      </p:sp>
      <p:sp>
        <p:nvSpPr>
          <p:cNvPr id="3" name="TextBox 3"/>
          <p:cNvSpPr txBox="1"/>
          <p:nvPr/>
        </p:nvSpPr>
        <p:spPr>
          <a:xfrm>
            <a:off x="1733047" y="1948996"/>
            <a:ext cx="123317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ENTITY-RELATIONSHIP DIAGRAM (ERD)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447</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Montserrat Classic Bold</vt:lpstr>
      <vt:lpstr>Montserrat Classic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(ERD) for Daikin Industries</dc:title>
  <dc:creator>Sweta Behera</dc:creator>
  <cp:lastModifiedBy>Vibhavari Saran</cp:lastModifiedBy>
  <cp:revision>3</cp:revision>
  <dcterms:created xsi:type="dcterms:W3CDTF">2006-08-16T00:00:00Z</dcterms:created>
  <dcterms:modified xsi:type="dcterms:W3CDTF">2025-03-16T14:44:36Z</dcterms:modified>
  <dc:identifier>DAGhihV0dy0</dc:identifier>
</cp:coreProperties>
</file>