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Play"/>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88">
          <p15:clr>
            <a:srgbClr val="A4A3A4"/>
          </p15:clr>
        </p15:guide>
        <p15:guide id="2" pos="144">
          <p15:clr>
            <a:srgbClr val="A4A3A4"/>
          </p15:clr>
        </p15:guide>
        <p15:guide id="3" orient="horz" pos="852">
          <p15:clr>
            <a:srgbClr val="A4A3A4"/>
          </p15:clr>
        </p15:guide>
      </p15:sldGuideLst>
    </p:ext>
    <p:ext uri="GoogleSlidesCustomDataVersion2">
      <go:slidesCustomData xmlns:go="http://customooxmlschemas.google.com/" r:id="rId21" roundtripDataSignature="AMtx7mglHdJpiFd2Kr8FLCX7flUH7MKw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88" orient="horz"/>
        <p:guide pos="144"/>
        <p:guide pos="852"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11" Type="http://schemas.openxmlformats.org/officeDocument/2006/relationships/slide" Target="slides/slide5.xml"/><Relationship Id="rId10" Type="http://schemas.openxmlformats.org/officeDocument/2006/relationships/slide" Target="slides/slide4.xml"/><Relationship Id="rId21"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Play-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533400" y="763588"/>
            <a:ext cx="6704013"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b="1"/>
          </a:p>
        </p:txBody>
      </p:sp>
      <p:sp>
        <p:nvSpPr>
          <p:cNvPr id="88" name="Google Shape;88;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80" name="Google Shape;180;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87" name="Google Shape;187;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4" name="Google Shape;194;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solidFill>
                  <a:srgbClr val="223366"/>
                </a:solidFill>
              </a:rPr>
              <a:t>Thank You !!</a:t>
            </a:r>
            <a:endParaRPr b="1" sz="1100">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t/>
            </a:r>
            <a:endParaRPr b="1"/>
          </a:p>
        </p:txBody>
      </p:sp>
      <p:sp>
        <p:nvSpPr>
          <p:cNvPr id="110" name="Google Shape;11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20" name="Google Shape;12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38" name="Google Shape;138;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47" name="Google Shape;147;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54" name="Google Shape;15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60" name="Google Shape;16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66" name="Google Shape;166;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b="1"/>
          </a:p>
        </p:txBody>
      </p:sp>
      <p:sp>
        <p:nvSpPr>
          <p:cNvPr id="173" name="Google Shape;173;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 name="Shape 6"/>
        <p:cNvGrpSpPr/>
        <p:nvPr/>
      </p:nvGrpSpPr>
      <p:grpSpPr>
        <a:xfrm>
          <a:off x="0" y="0"/>
          <a:ext cx="0" cy="0"/>
          <a:chOff x="0" y="0"/>
          <a:chExt cx="0" cy="0"/>
        </a:xfrm>
      </p:grpSpPr>
      <p:sp>
        <p:nvSpPr>
          <p:cNvPr id="7" name="Google Shape;7;p47"/>
          <p:cNvSpPr txBox="1"/>
          <p:nvPr>
            <p:ph type="ctrTitle"/>
          </p:nvPr>
        </p:nvSpPr>
        <p:spPr>
          <a:xfrm>
            <a:off x="1143000" y="841375"/>
            <a:ext cx="6858000" cy="1790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Play"/>
              <a:buNone/>
              <a:defRPr b="0" i="0" sz="60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47"/>
          <p:cNvSpPr txBox="1"/>
          <p:nvPr>
            <p:ph idx="1" type="subTitle"/>
          </p:nvPr>
        </p:nvSpPr>
        <p:spPr>
          <a:xfrm>
            <a:off x="1143000" y="2701925"/>
            <a:ext cx="6858000" cy="1241425"/>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9" name="Google Shape;9;p47"/>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 name="Google Shape;10;p47"/>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1" name="Google Shape;11;p47"/>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3" name="Shape 63"/>
        <p:cNvGrpSpPr/>
        <p:nvPr/>
      </p:nvGrpSpPr>
      <p:grpSpPr>
        <a:xfrm>
          <a:off x="0" y="0"/>
          <a:ext cx="0" cy="0"/>
          <a:chOff x="0" y="0"/>
          <a:chExt cx="0" cy="0"/>
        </a:xfrm>
      </p:grpSpPr>
      <p:sp>
        <p:nvSpPr>
          <p:cNvPr id="64" name="Google Shape;64;p60"/>
          <p:cNvSpPr txBox="1"/>
          <p:nvPr>
            <p:ph type="title"/>
          </p:nvPr>
        </p:nvSpPr>
        <p:spPr>
          <a:xfrm>
            <a:off x="628650" y="274638"/>
            <a:ext cx="7886700" cy="9937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5" name="Google Shape;65;p60"/>
          <p:cNvSpPr txBox="1"/>
          <p:nvPr>
            <p:ph idx="1" type="body"/>
          </p:nvPr>
        </p:nvSpPr>
        <p:spPr>
          <a:xfrm rot="5400000">
            <a:off x="2940844" y="-942181"/>
            <a:ext cx="3262312" cy="78867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6" name="Google Shape;66;p60"/>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7" name="Google Shape;67;p60"/>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8" name="Google Shape;68;p60"/>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61"/>
          <p:cNvSpPr txBox="1"/>
          <p:nvPr>
            <p:ph type="title"/>
          </p:nvPr>
        </p:nvSpPr>
        <p:spPr>
          <a:xfrm rot="5400000">
            <a:off x="5350669" y="1467644"/>
            <a:ext cx="4357687" cy="19716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 name="Google Shape;71;p61"/>
          <p:cNvSpPr txBox="1"/>
          <p:nvPr>
            <p:ph idx="1" type="body"/>
          </p:nvPr>
        </p:nvSpPr>
        <p:spPr>
          <a:xfrm rot="5400000">
            <a:off x="1331119" y="-427831"/>
            <a:ext cx="4357687" cy="576262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2" name="Google Shape;72;p61"/>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73" name="Google Shape;73;p61"/>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74" name="Google Shape;74;p61"/>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81" name="Shape 81"/>
        <p:cNvGrpSpPr/>
        <p:nvPr/>
      </p:nvGrpSpPr>
      <p:grpSpPr>
        <a:xfrm>
          <a:off x="0" y="0"/>
          <a:ext cx="0" cy="0"/>
          <a:chOff x="0" y="0"/>
          <a:chExt cx="0" cy="0"/>
        </a:xfrm>
      </p:grpSpPr>
      <p:sp>
        <p:nvSpPr>
          <p:cNvPr id="82" name="Google Shape;82;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83" name="Shape 8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84" name="Shape 8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52"/>
          <p:cNvSpPr txBox="1"/>
          <p:nvPr>
            <p:ph type="title"/>
          </p:nvPr>
        </p:nvSpPr>
        <p:spPr>
          <a:xfrm>
            <a:off x="628650" y="274638"/>
            <a:ext cx="7886700" cy="9937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52"/>
          <p:cNvSpPr txBox="1"/>
          <p:nvPr>
            <p:ph idx="1" type="body"/>
          </p:nvPr>
        </p:nvSpPr>
        <p:spPr>
          <a:xfrm>
            <a:off x="628650" y="1370013"/>
            <a:ext cx="7886700" cy="326231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5" name="Google Shape;15;p52"/>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6" name="Google Shape;16;p52"/>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 name="Google Shape;17;p52"/>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53"/>
          <p:cNvSpPr txBox="1"/>
          <p:nvPr>
            <p:ph type="title"/>
          </p:nvPr>
        </p:nvSpPr>
        <p:spPr>
          <a:xfrm>
            <a:off x="623888" y="1282700"/>
            <a:ext cx="7886700" cy="213995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Play"/>
              <a:buNone/>
              <a:defRPr b="0" i="0" sz="60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 name="Google Shape;20;p53"/>
          <p:cNvSpPr txBox="1"/>
          <p:nvPr>
            <p:ph idx="1" type="body"/>
          </p:nvPr>
        </p:nvSpPr>
        <p:spPr>
          <a:xfrm>
            <a:off x="623888" y="3441700"/>
            <a:ext cx="7886700" cy="11255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757575"/>
              </a:buClr>
              <a:buSzPts val="2400"/>
              <a:buFont typeface="Arial"/>
              <a:buNone/>
              <a:defRPr b="0" i="0" sz="2400" u="none" cap="none" strike="noStrike">
                <a:solidFill>
                  <a:srgbClr val="757575"/>
                </a:solidFill>
                <a:latin typeface="Arial"/>
                <a:ea typeface="Arial"/>
                <a:cs typeface="Arial"/>
                <a:sym typeface="Arial"/>
              </a:defRPr>
            </a:lvl1pPr>
            <a:lvl2pPr indent="-228600" lvl="1" marL="914400" marR="0" rtl="0" algn="l">
              <a:lnSpc>
                <a:spcPct val="90000"/>
              </a:lnSpc>
              <a:spcBef>
                <a:spcPts val="500"/>
              </a:spcBef>
              <a:spcAft>
                <a:spcPts val="0"/>
              </a:spcAft>
              <a:buClr>
                <a:srgbClr val="757575"/>
              </a:buClr>
              <a:buSzPts val="2000"/>
              <a:buFont typeface="Arial"/>
              <a:buNone/>
              <a:defRPr b="0" i="0" sz="2000" u="none" cap="none" strike="noStrike">
                <a:solidFill>
                  <a:srgbClr val="757575"/>
                </a:solidFill>
                <a:latin typeface="Arial"/>
                <a:ea typeface="Arial"/>
                <a:cs typeface="Arial"/>
                <a:sym typeface="Arial"/>
              </a:defRPr>
            </a:lvl2pPr>
            <a:lvl3pPr indent="-228600" lvl="2" marL="1371600" marR="0" rtl="0" algn="l">
              <a:lnSpc>
                <a:spcPct val="90000"/>
              </a:lnSpc>
              <a:spcBef>
                <a:spcPts val="500"/>
              </a:spcBef>
              <a:spcAft>
                <a:spcPts val="0"/>
              </a:spcAft>
              <a:buClr>
                <a:srgbClr val="757575"/>
              </a:buClr>
              <a:buSzPts val="1800"/>
              <a:buFont typeface="Arial"/>
              <a:buNone/>
              <a:defRPr b="0" i="0" sz="1800" u="none" cap="none" strike="noStrike">
                <a:solidFill>
                  <a:srgbClr val="757575"/>
                </a:solidFill>
                <a:latin typeface="Arial"/>
                <a:ea typeface="Arial"/>
                <a:cs typeface="Arial"/>
                <a:sym typeface="Arial"/>
              </a:defRPr>
            </a:lvl3pPr>
            <a:lvl4pPr indent="-228600" lvl="3" marL="1828800" marR="0" rtl="0" algn="l">
              <a:lnSpc>
                <a:spcPct val="90000"/>
              </a:lnSpc>
              <a:spcBef>
                <a:spcPts val="500"/>
              </a:spcBef>
              <a:spcAft>
                <a:spcPts val="0"/>
              </a:spcAft>
              <a:buClr>
                <a:srgbClr val="757575"/>
              </a:buClr>
              <a:buSzPts val="1600"/>
              <a:buFont typeface="Arial"/>
              <a:buNone/>
              <a:defRPr b="0" i="0" sz="1600" u="none" cap="none" strike="noStrike">
                <a:solidFill>
                  <a:srgbClr val="757575"/>
                </a:solidFill>
                <a:latin typeface="Arial"/>
                <a:ea typeface="Arial"/>
                <a:cs typeface="Arial"/>
                <a:sym typeface="Arial"/>
              </a:defRPr>
            </a:lvl4pPr>
            <a:lvl5pPr indent="-228600" lvl="4" marL="2286000" marR="0" rtl="0" algn="l">
              <a:lnSpc>
                <a:spcPct val="90000"/>
              </a:lnSpc>
              <a:spcBef>
                <a:spcPts val="500"/>
              </a:spcBef>
              <a:spcAft>
                <a:spcPts val="0"/>
              </a:spcAft>
              <a:buClr>
                <a:srgbClr val="757575"/>
              </a:buClr>
              <a:buSzPts val="1600"/>
              <a:buFont typeface="Arial"/>
              <a:buNone/>
              <a:defRPr b="0" i="0" sz="1600" u="none" cap="none" strike="noStrike">
                <a:solidFill>
                  <a:srgbClr val="757575"/>
                </a:solidFill>
                <a:latin typeface="Arial"/>
                <a:ea typeface="Arial"/>
                <a:cs typeface="Arial"/>
                <a:sym typeface="Arial"/>
              </a:defRPr>
            </a:lvl5pPr>
            <a:lvl6pPr indent="-228600" lvl="5" marL="2743200" marR="0" rtl="0" algn="l">
              <a:lnSpc>
                <a:spcPct val="90000"/>
              </a:lnSpc>
              <a:spcBef>
                <a:spcPts val="500"/>
              </a:spcBef>
              <a:spcAft>
                <a:spcPts val="0"/>
              </a:spcAft>
              <a:buClr>
                <a:srgbClr val="757575"/>
              </a:buClr>
              <a:buSzPts val="1600"/>
              <a:buFont typeface="Arial"/>
              <a:buNone/>
              <a:defRPr b="0" i="0" sz="1600" u="none" cap="none" strike="noStrike">
                <a:solidFill>
                  <a:srgbClr val="757575"/>
                </a:solidFill>
                <a:latin typeface="Arial"/>
                <a:ea typeface="Arial"/>
                <a:cs typeface="Arial"/>
                <a:sym typeface="Arial"/>
              </a:defRPr>
            </a:lvl6pPr>
            <a:lvl7pPr indent="-228600" lvl="6" marL="3200400" marR="0" rtl="0" algn="l">
              <a:lnSpc>
                <a:spcPct val="90000"/>
              </a:lnSpc>
              <a:spcBef>
                <a:spcPts val="500"/>
              </a:spcBef>
              <a:spcAft>
                <a:spcPts val="0"/>
              </a:spcAft>
              <a:buClr>
                <a:srgbClr val="757575"/>
              </a:buClr>
              <a:buSzPts val="1600"/>
              <a:buFont typeface="Arial"/>
              <a:buNone/>
              <a:defRPr b="0" i="0" sz="1600" u="none" cap="none" strike="noStrike">
                <a:solidFill>
                  <a:srgbClr val="757575"/>
                </a:solidFill>
                <a:latin typeface="Arial"/>
                <a:ea typeface="Arial"/>
                <a:cs typeface="Arial"/>
                <a:sym typeface="Arial"/>
              </a:defRPr>
            </a:lvl7pPr>
            <a:lvl8pPr indent="-228600" lvl="7" marL="3657600" marR="0" rtl="0" algn="l">
              <a:lnSpc>
                <a:spcPct val="90000"/>
              </a:lnSpc>
              <a:spcBef>
                <a:spcPts val="500"/>
              </a:spcBef>
              <a:spcAft>
                <a:spcPts val="0"/>
              </a:spcAft>
              <a:buClr>
                <a:srgbClr val="757575"/>
              </a:buClr>
              <a:buSzPts val="1600"/>
              <a:buFont typeface="Arial"/>
              <a:buNone/>
              <a:defRPr b="0" i="0" sz="1600" u="none" cap="none" strike="noStrike">
                <a:solidFill>
                  <a:srgbClr val="757575"/>
                </a:solidFill>
                <a:latin typeface="Arial"/>
                <a:ea typeface="Arial"/>
                <a:cs typeface="Arial"/>
                <a:sym typeface="Arial"/>
              </a:defRPr>
            </a:lvl8pPr>
            <a:lvl9pPr indent="-228600" lvl="8" marL="4114800" marR="0" rtl="0" algn="l">
              <a:lnSpc>
                <a:spcPct val="90000"/>
              </a:lnSpc>
              <a:spcBef>
                <a:spcPts val="500"/>
              </a:spcBef>
              <a:spcAft>
                <a:spcPts val="0"/>
              </a:spcAft>
              <a:buClr>
                <a:srgbClr val="757575"/>
              </a:buClr>
              <a:buSzPts val="1600"/>
              <a:buFont typeface="Arial"/>
              <a:buNone/>
              <a:defRPr b="0" i="0" sz="1600" u="none" cap="none" strike="noStrike">
                <a:solidFill>
                  <a:srgbClr val="757575"/>
                </a:solidFill>
                <a:latin typeface="Arial"/>
                <a:ea typeface="Arial"/>
                <a:cs typeface="Arial"/>
                <a:sym typeface="Arial"/>
              </a:defRPr>
            </a:lvl9pPr>
          </a:lstStyle>
          <a:p/>
        </p:txBody>
      </p:sp>
      <p:sp>
        <p:nvSpPr>
          <p:cNvPr id="21" name="Google Shape;21;p53"/>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2" name="Google Shape;22;p53"/>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3" name="Google Shape;23;p53"/>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 name="Shape 24"/>
        <p:cNvGrpSpPr/>
        <p:nvPr/>
      </p:nvGrpSpPr>
      <p:grpSpPr>
        <a:xfrm>
          <a:off x="0" y="0"/>
          <a:ext cx="0" cy="0"/>
          <a:chOff x="0" y="0"/>
          <a:chExt cx="0" cy="0"/>
        </a:xfrm>
      </p:grpSpPr>
      <p:sp>
        <p:nvSpPr>
          <p:cNvPr id="25" name="Google Shape;25;p54"/>
          <p:cNvSpPr txBox="1"/>
          <p:nvPr>
            <p:ph type="title"/>
          </p:nvPr>
        </p:nvSpPr>
        <p:spPr>
          <a:xfrm>
            <a:off x="628650" y="274638"/>
            <a:ext cx="7886700" cy="9937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54"/>
          <p:cNvSpPr txBox="1"/>
          <p:nvPr>
            <p:ph idx="1" type="body"/>
          </p:nvPr>
        </p:nvSpPr>
        <p:spPr>
          <a:xfrm>
            <a:off x="628650" y="1370013"/>
            <a:ext cx="3867150" cy="326231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54"/>
          <p:cNvSpPr txBox="1"/>
          <p:nvPr>
            <p:ph idx="2" type="body"/>
          </p:nvPr>
        </p:nvSpPr>
        <p:spPr>
          <a:xfrm>
            <a:off x="4648200" y="1370013"/>
            <a:ext cx="3867150" cy="326231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8" name="Google Shape;28;p54"/>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9" name="Google Shape;29;p54"/>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0" name="Google Shape;30;p54"/>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1" name="Shape 31"/>
        <p:cNvGrpSpPr/>
        <p:nvPr/>
      </p:nvGrpSpPr>
      <p:grpSpPr>
        <a:xfrm>
          <a:off x="0" y="0"/>
          <a:ext cx="0" cy="0"/>
          <a:chOff x="0" y="0"/>
          <a:chExt cx="0" cy="0"/>
        </a:xfrm>
      </p:grpSpPr>
      <p:sp>
        <p:nvSpPr>
          <p:cNvPr id="32" name="Google Shape;32;p55"/>
          <p:cNvSpPr txBox="1"/>
          <p:nvPr>
            <p:ph type="title"/>
          </p:nvPr>
        </p:nvSpPr>
        <p:spPr>
          <a:xfrm>
            <a:off x="630238" y="274638"/>
            <a:ext cx="7886700" cy="9937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5"/>
          <p:cNvSpPr txBox="1"/>
          <p:nvPr>
            <p:ph idx="1" type="body"/>
          </p:nvPr>
        </p:nvSpPr>
        <p:spPr>
          <a:xfrm>
            <a:off x="630238" y="1260475"/>
            <a:ext cx="3868737" cy="619125"/>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4" name="Google Shape;34;p55"/>
          <p:cNvSpPr txBox="1"/>
          <p:nvPr>
            <p:ph idx="2" type="body"/>
          </p:nvPr>
        </p:nvSpPr>
        <p:spPr>
          <a:xfrm>
            <a:off x="630238" y="1879600"/>
            <a:ext cx="3868737" cy="276225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5" name="Google Shape;35;p55"/>
          <p:cNvSpPr txBox="1"/>
          <p:nvPr>
            <p:ph idx="3" type="body"/>
          </p:nvPr>
        </p:nvSpPr>
        <p:spPr>
          <a:xfrm>
            <a:off x="4629150" y="1260475"/>
            <a:ext cx="3887788" cy="619125"/>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36" name="Google Shape;36;p55"/>
          <p:cNvSpPr txBox="1"/>
          <p:nvPr>
            <p:ph idx="4" type="body"/>
          </p:nvPr>
        </p:nvSpPr>
        <p:spPr>
          <a:xfrm>
            <a:off x="4629150" y="1879600"/>
            <a:ext cx="3887788" cy="276225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7" name="Google Shape;37;p55"/>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8" name="Google Shape;38;p55"/>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39" name="Google Shape;39;p55"/>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56"/>
          <p:cNvSpPr txBox="1"/>
          <p:nvPr>
            <p:ph type="title"/>
          </p:nvPr>
        </p:nvSpPr>
        <p:spPr>
          <a:xfrm>
            <a:off x="628650" y="274638"/>
            <a:ext cx="7886700" cy="99377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2" name="Google Shape;42;p56"/>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3" name="Google Shape;43;p56"/>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4" name="Google Shape;44;p56"/>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57"/>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7" name="Google Shape;47;p57"/>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48" name="Google Shape;48;p57"/>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58"/>
          <p:cNvSpPr txBox="1"/>
          <p:nvPr>
            <p:ph type="title"/>
          </p:nvPr>
        </p:nvSpPr>
        <p:spPr>
          <a:xfrm>
            <a:off x="630238" y="342900"/>
            <a:ext cx="2949575" cy="120015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Play"/>
              <a:buNone/>
              <a:defRPr b="0" i="0" sz="32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58"/>
          <p:cNvSpPr txBox="1"/>
          <p:nvPr>
            <p:ph idx="1" type="body"/>
          </p:nvPr>
        </p:nvSpPr>
        <p:spPr>
          <a:xfrm>
            <a:off x="3887788" y="741363"/>
            <a:ext cx="4629150" cy="36544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2" name="Google Shape;52;p58"/>
          <p:cNvSpPr txBox="1"/>
          <p:nvPr>
            <p:ph idx="2" type="body"/>
          </p:nvPr>
        </p:nvSpPr>
        <p:spPr>
          <a:xfrm>
            <a:off x="630238" y="1543050"/>
            <a:ext cx="2949575" cy="28590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53" name="Google Shape;53;p58"/>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4" name="Google Shape;54;p58"/>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55" name="Google Shape;55;p58"/>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p59"/>
          <p:cNvSpPr txBox="1"/>
          <p:nvPr>
            <p:ph type="title"/>
          </p:nvPr>
        </p:nvSpPr>
        <p:spPr>
          <a:xfrm>
            <a:off x="630238" y="342900"/>
            <a:ext cx="2949575" cy="120015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Play"/>
              <a:buNone/>
              <a:defRPr b="0" i="0" sz="32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59"/>
          <p:cNvSpPr/>
          <p:nvPr>
            <p:ph idx="2" type="pic"/>
          </p:nvPr>
        </p:nvSpPr>
        <p:spPr>
          <a:xfrm>
            <a:off x="3887788" y="741363"/>
            <a:ext cx="4629150" cy="3654425"/>
          </a:xfrm>
          <a:prstGeom prst="rect">
            <a:avLst/>
          </a:prstGeom>
          <a:noFill/>
          <a:ln>
            <a:noFill/>
          </a:ln>
        </p:spPr>
      </p:sp>
      <p:sp>
        <p:nvSpPr>
          <p:cNvPr id="59" name="Google Shape;59;p59"/>
          <p:cNvSpPr txBox="1"/>
          <p:nvPr>
            <p:ph idx="1" type="body"/>
          </p:nvPr>
        </p:nvSpPr>
        <p:spPr>
          <a:xfrm>
            <a:off x="630238" y="1543050"/>
            <a:ext cx="2949575" cy="28590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60" name="Google Shape;60;p59"/>
          <p:cNvSpPr txBox="1"/>
          <p:nvPr>
            <p:ph idx="10" type="dt"/>
          </p:nvPr>
        </p:nvSpPr>
        <p:spPr>
          <a:xfrm>
            <a:off x="628650" y="4767263"/>
            <a:ext cx="20574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1" name="Google Shape;61;p59"/>
          <p:cNvSpPr txBox="1"/>
          <p:nvPr>
            <p:ph idx="11" type="ftr"/>
          </p:nvPr>
        </p:nvSpPr>
        <p:spPr>
          <a:xfrm>
            <a:off x="3028950" y="4767263"/>
            <a:ext cx="3086100" cy="27463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62" name="Google Shape;62;p59"/>
          <p:cNvSpPr txBox="1"/>
          <p:nvPr>
            <p:ph idx="12" type="sldNum"/>
          </p:nvPr>
        </p:nvSpPr>
        <p:spPr>
          <a:xfrm>
            <a:off x="6457950" y="4767263"/>
            <a:ext cx="2057400" cy="274637"/>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5" name="Shape 75"/>
        <p:cNvGrpSpPr/>
        <p:nvPr/>
      </p:nvGrpSpPr>
      <p:grpSpPr>
        <a:xfrm>
          <a:off x="0" y="0"/>
          <a:ext cx="0" cy="0"/>
          <a:chOff x="0" y="0"/>
          <a:chExt cx="0" cy="0"/>
        </a:xfrm>
      </p:grpSpPr>
      <p:sp>
        <p:nvSpPr>
          <p:cNvPr id="76" name="Google Shape;76;p48"/>
          <p:cNvSpPr/>
          <p:nvPr/>
        </p:nvSpPr>
        <p:spPr>
          <a:xfrm>
            <a:off x="0" y="122877"/>
            <a:ext cx="9144000" cy="467289"/>
          </a:xfrm>
          <a:prstGeom prst="rect">
            <a:avLst/>
          </a:prstGeom>
          <a:solidFill>
            <a:srgbClr val="223366"/>
          </a:solidFill>
          <a:ln cap="flat" cmpd="sng" w="25400">
            <a:solidFill>
              <a:srgbClr val="223366"/>
            </a:solidFill>
            <a:prstDash val="solid"/>
            <a:round/>
            <a:headEnd len="sm" w="sm" type="none"/>
            <a:tailEnd len="sm" w="sm" type="none"/>
          </a:ln>
          <a:effectLst>
            <a:outerShdw blurRad="50800" rotWithShape="0" algn="ctr" dir="5400000" dist="38100">
              <a:schemeClr val="dk1">
                <a:alpha val="24705"/>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7" name="Google Shape;77;p48"/>
          <p:cNvSpPr/>
          <p:nvPr/>
        </p:nvSpPr>
        <p:spPr>
          <a:xfrm>
            <a:off x="0" y="4935061"/>
            <a:ext cx="9144000" cy="208439"/>
          </a:xfrm>
          <a:prstGeom prst="rect">
            <a:avLst/>
          </a:prstGeom>
          <a:solidFill>
            <a:srgbClr val="85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8" name="Google Shape;78;p48"/>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79" name="Google Shape;79;p48"/>
          <p:cNvPicPr preferRelativeResize="0"/>
          <p:nvPr/>
        </p:nvPicPr>
        <p:blipFill rotWithShape="1">
          <a:blip r:embed="rId1">
            <a:alphaModFix/>
          </a:blip>
          <a:srcRect b="0" l="0" r="0" t="0"/>
          <a:stretch/>
        </p:blipFill>
        <p:spPr>
          <a:xfrm>
            <a:off x="7411959" y="234964"/>
            <a:ext cx="852410" cy="284955"/>
          </a:xfrm>
          <a:prstGeom prst="rect">
            <a:avLst/>
          </a:prstGeom>
          <a:noFill/>
          <a:ln>
            <a:noFill/>
          </a:ln>
        </p:spPr>
      </p:pic>
      <p:sp>
        <p:nvSpPr>
          <p:cNvPr id="80" name="Google Shape;80;p48"/>
          <p:cNvSpPr txBox="1"/>
          <p:nvPr/>
        </p:nvSpPr>
        <p:spPr>
          <a:xfrm>
            <a:off x="138743" y="189386"/>
            <a:ext cx="3453544"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lt1"/>
                </a:solidFill>
                <a:latin typeface="Arial"/>
                <a:ea typeface="Arial"/>
                <a:cs typeface="Arial"/>
                <a:sym typeface="Arial"/>
              </a:rPr>
              <a:t>Creating A Future-ready Workforce</a:t>
            </a:r>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p:nvPr/>
        </p:nvSpPr>
        <p:spPr>
          <a:xfrm>
            <a:off x="5044697" y="5066794"/>
            <a:ext cx="4122549" cy="161945"/>
          </a:xfrm>
          <a:prstGeom prst="rect">
            <a:avLst/>
          </a:prstGeom>
          <a:solidFill>
            <a:srgbClr val="8519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1" name="Google Shape;91;p5"/>
          <p:cNvSpPr/>
          <p:nvPr/>
        </p:nvSpPr>
        <p:spPr>
          <a:xfrm>
            <a:off x="6137328" y="122877"/>
            <a:ext cx="3006671" cy="467289"/>
          </a:xfrm>
          <a:prstGeom prst="rect">
            <a:avLst/>
          </a:prstGeom>
          <a:solidFill>
            <a:srgbClr val="223366"/>
          </a:solidFill>
          <a:ln cap="flat" cmpd="sng" w="19050">
            <a:solidFill>
              <a:srgbClr val="223366"/>
            </a:solidFill>
            <a:prstDash val="solid"/>
            <a:miter lim="800000"/>
            <a:headEnd len="sm" w="sm" type="none"/>
            <a:tailEnd len="sm" w="sm" type="none"/>
          </a:ln>
          <a:effectLst>
            <a:outerShdw blurRad="50800" rotWithShape="0" algn="ctr" dir="5400000" dist="38100">
              <a:schemeClr val="dk1">
                <a:alpha val="24705"/>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person in a suit talking on a cell phone&#10;&#10;Description automatically generated" id="92" name="Google Shape;92;p5"/>
          <p:cNvPicPr preferRelativeResize="0"/>
          <p:nvPr/>
        </p:nvPicPr>
        <p:blipFill rotWithShape="1">
          <a:blip r:embed="rId3">
            <a:alphaModFix/>
          </a:blip>
          <a:srcRect b="0" l="0" r="0" t="0"/>
          <a:stretch/>
        </p:blipFill>
        <p:spPr>
          <a:xfrm>
            <a:off x="55845" y="-119294"/>
            <a:ext cx="9144000" cy="5143500"/>
          </a:xfrm>
          <a:prstGeom prst="rect">
            <a:avLst/>
          </a:prstGeom>
          <a:noFill/>
          <a:ln>
            <a:noFill/>
          </a:ln>
        </p:spPr>
      </p:pic>
      <p:sp>
        <p:nvSpPr>
          <p:cNvPr id="93" name="Google Shape;93;p5"/>
          <p:cNvSpPr txBox="1"/>
          <p:nvPr/>
        </p:nvSpPr>
        <p:spPr>
          <a:xfrm>
            <a:off x="374299" y="377441"/>
            <a:ext cx="3965230"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2800" u="none" cap="none" strike="noStrike">
                <a:solidFill>
                  <a:srgbClr val="161D23"/>
                </a:solidFill>
                <a:latin typeface="Arial"/>
                <a:ea typeface="Arial"/>
                <a:cs typeface="Arial"/>
                <a:sym typeface="Arial"/>
              </a:rPr>
              <a:t>NEXT GEN EMPLOYABILITY PROGRAM</a:t>
            </a:r>
            <a:endParaRPr/>
          </a:p>
        </p:txBody>
      </p:sp>
      <p:sp>
        <p:nvSpPr>
          <p:cNvPr id="94" name="Google Shape;94;p5"/>
          <p:cNvSpPr/>
          <p:nvPr/>
        </p:nvSpPr>
        <p:spPr>
          <a:xfrm>
            <a:off x="338619" y="2452456"/>
            <a:ext cx="23461" cy="1124328"/>
          </a:xfrm>
          <a:prstGeom prst="rect">
            <a:avLst/>
          </a:prstGeom>
          <a:solidFill>
            <a:srgbClr val="851910"/>
          </a:solidFill>
          <a:ln cap="flat" cmpd="sng" w="19050">
            <a:solidFill>
              <a:srgbClr val="85191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5" name="Google Shape;95;p5"/>
          <p:cNvSpPr txBox="1"/>
          <p:nvPr/>
        </p:nvSpPr>
        <p:spPr>
          <a:xfrm>
            <a:off x="350349" y="1787359"/>
            <a:ext cx="2727901"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2400" u="none" cap="none" strike="noStrike">
                <a:solidFill>
                  <a:srgbClr val="161D23"/>
                </a:solidFill>
                <a:latin typeface="Arial"/>
                <a:ea typeface="Arial"/>
                <a:cs typeface="Arial"/>
                <a:sym typeface="Arial"/>
              </a:rPr>
              <a:t>CREATING A FUTURE-READY WORKFORCE</a:t>
            </a:r>
            <a:endParaRPr/>
          </a:p>
        </p:txBody>
      </p:sp>
      <p:sp>
        <p:nvSpPr>
          <p:cNvPr id="96" name="Google Shape;96;p5"/>
          <p:cNvSpPr/>
          <p:nvPr/>
        </p:nvSpPr>
        <p:spPr>
          <a:xfrm>
            <a:off x="7283428" y="62784"/>
            <a:ext cx="1109472" cy="58465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sign&#10;&#10;Description automatically generated" id="97" name="Google Shape;97;p5"/>
          <p:cNvPicPr preferRelativeResize="0"/>
          <p:nvPr/>
        </p:nvPicPr>
        <p:blipFill rotWithShape="1">
          <a:blip r:embed="rId4">
            <a:alphaModFix/>
          </a:blip>
          <a:srcRect b="0" l="0" r="0" t="0"/>
          <a:stretch/>
        </p:blipFill>
        <p:spPr>
          <a:xfrm>
            <a:off x="7411959" y="234964"/>
            <a:ext cx="852410" cy="284955"/>
          </a:xfrm>
          <a:prstGeom prst="rect">
            <a:avLst/>
          </a:prstGeom>
          <a:noFill/>
          <a:ln>
            <a:noFill/>
          </a:ln>
        </p:spPr>
      </p:pic>
      <p:sp>
        <p:nvSpPr>
          <p:cNvPr id="98" name="Google Shape;98;p5"/>
          <p:cNvSpPr txBox="1"/>
          <p:nvPr/>
        </p:nvSpPr>
        <p:spPr>
          <a:xfrm>
            <a:off x="362080" y="3106458"/>
            <a:ext cx="1338878" cy="27699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161D23"/>
                </a:solidFill>
                <a:latin typeface="Arial"/>
                <a:ea typeface="Arial"/>
                <a:cs typeface="Arial"/>
                <a:sym typeface="Arial"/>
              </a:rPr>
              <a:t>Student Name :</a:t>
            </a:r>
            <a:endParaRPr/>
          </a:p>
        </p:txBody>
      </p:sp>
      <p:sp>
        <p:nvSpPr>
          <p:cNvPr id="99" name="Google Shape;99;p5"/>
          <p:cNvSpPr txBox="1"/>
          <p:nvPr/>
        </p:nvSpPr>
        <p:spPr>
          <a:xfrm>
            <a:off x="5468569" y="4255457"/>
            <a:ext cx="1338900" cy="276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161D23"/>
                </a:solidFill>
                <a:latin typeface="Arial"/>
                <a:ea typeface="Arial"/>
                <a:cs typeface="Arial"/>
                <a:sym typeface="Arial"/>
              </a:rPr>
              <a:t>College Name :</a:t>
            </a:r>
            <a:endParaRPr/>
          </a:p>
        </p:txBody>
      </p:sp>
      <p:sp>
        <p:nvSpPr>
          <p:cNvPr id="100" name="Google Shape;100;p5"/>
          <p:cNvSpPr txBox="1"/>
          <p:nvPr/>
        </p:nvSpPr>
        <p:spPr>
          <a:xfrm>
            <a:off x="1671245" y="3123042"/>
            <a:ext cx="1644951" cy="27699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lang="en" sz="1200">
                <a:solidFill>
                  <a:srgbClr val="161D23"/>
                </a:solidFill>
              </a:rPr>
              <a:t>Vibhor Singh</a:t>
            </a:r>
            <a:endParaRPr/>
          </a:p>
        </p:txBody>
      </p:sp>
      <p:sp>
        <p:nvSpPr>
          <p:cNvPr id="101" name="Google Shape;101;p5"/>
          <p:cNvSpPr txBox="1"/>
          <p:nvPr/>
        </p:nvSpPr>
        <p:spPr>
          <a:xfrm>
            <a:off x="381287" y="3486718"/>
            <a:ext cx="1338878" cy="27699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161D23"/>
                </a:solidFill>
                <a:latin typeface="Arial"/>
                <a:ea typeface="Arial"/>
                <a:cs typeface="Arial"/>
                <a:sym typeface="Arial"/>
              </a:rPr>
              <a:t>Student ID :</a:t>
            </a:r>
            <a:endParaRPr/>
          </a:p>
        </p:txBody>
      </p:sp>
      <p:sp>
        <p:nvSpPr>
          <p:cNvPr id="102" name="Google Shape;102;p5"/>
          <p:cNvSpPr txBox="1"/>
          <p:nvPr/>
        </p:nvSpPr>
        <p:spPr>
          <a:xfrm>
            <a:off x="1671245" y="3438284"/>
            <a:ext cx="2394300" cy="2694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lang="en" sz="1150">
                <a:solidFill>
                  <a:srgbClr val="333333"/>
                </a:solidFill>
                <a:highlight>
                  <a:srgbClr val="FFFFFF"/>
                </a:highlight>
              </a:rPr>
              <a:t>STU65ce5427dc6651708020775</a:t>
            </a:r>
            <a:endParaRPr/>
          </a:p>
        </p:txBody>
      </p:sp>
      <p:sp>
        <p:nvSpPr>
          <p:cNvPr id="103" name="Google Shape;103;p5"/>
          <p:cNvSpPr txBox="1"/>
          <p:nvPr/>
        </p:nvSpPr>
        <p:spPr>
          <a:xfrm>
            <a:off x="5468575" y="4532450"/>
            <a:ext cx="3006600" cy="6003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lang="en" sz="1100">
                <a:solidFill>
                  <a:srgbClr val="161D23"/>
                </a:solidFill>
              </a:rPr>
              <a:t>Maratha Vidya Prasarak Samaj’s Karmaveer Adv. Baburao Ganpatrao Thakare College of Engineering</a:t>
            </a:r>
            <a:endParaRPr sz="1300"/>
          </a:p>
        </p:txBody>
      </p:sp>
      <p:sp>
        <p:nvSpPr>
          <p:cNvPr id="104" name="Google Shape;104;p5"/>
          <p:cNvSpPr txBox="1"/>
          <p:nvPr/>
        </p:nvSpPr>
        <p:spPr>
          <a:xfrm>
            <a:off x="393211" y="3866480"/>
            <a:ext cx="1338878" cy="27699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161D23"/>
                </a:solidFill>
                <a:latin typeface="Arial"/>
                <a:ea typeface="Arial"/>
                <a:cs typeface="Arial"/>
                <a:sym typeface="Arial"/>
              </a:rPr>
              <a:t>Mobile No:</a:t>
            </a:r>
            <a:endParaRPr/>
          </a:p>
        </p:txBody>
      </p:sp>
      <p:sp>
        <p:nvSpPr>
          <p:cNvPr id="105" name="Google Shape;105;p5"/>
          <p:cNvSpPr txBox="1"/>
          <p:nvPr/>
        </p:nvSpPr>
        <p:spPr>
          <a:xfrm>
            <a:off x="393211" y="4255462"/>
            <a:ext cx="1338878" cy="27699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b="1" i="0" lang="en" sz="1200" u="none" cap="none" strike="noStrike">
                <a:solidFill>
                  <a:srgbClr val="161D23"/>
                </a:solidFill>
                <a:latin typeface="Arial"/>
                <a:ea typeface="Arial"/>
                <a:cs typeface="Arial"/>
                <a:sym typeface="Arial"/>
              </a:rPr>
              <a:t>Mail ID:</a:t>
            </a:r>
            <a:endParaRPr/>
          </a:p>
        </p:txBody>
      </p:sp>
      <p:sp>
        <p:nvSpPr>
          <p:cNvPr id="106" name="Google Shape;106;p5"/>
          <p:cNvSpPr txBox="1"/>
          <p:nvPr/>
        </p:nvSpPr>
        <p:spPr>
          <a:xfrm>
            <a:off x="1671244" y="3826134"/>
            <a:ext cx="2394300" cy="2769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lang="en" sz="1200">
                <a:solidFill>
                  <a:srgbClr val="161D23"/>
                </a:solidFill>
              </a:rPr>
              <a:t>7761923571</a:t>
            </a:r>
            <a:endParaRPr/>
          </a:p>
        </p:txBody>
      </p:sp>
      <p:sp>
        <p:nvSpPr>
          <p:cNvPr id="107" name="Google Shape;107;p5"/>
          <p:cNvSpPr txBox="1"/>
          <p:nvPr/>
        </p:nvSpPr>
        <p:spPr>
          <a:xfrm>
            <a:off x="1671243" y="4231245"/>
            <a:ext cx="2394277" cy="276999"/>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rPr lang="en" sz="1200">
                <a:solidFill>
                  <a:srgbClr val="161D23"/>
                </a:solidFill>
              </a:rPr>
              <a:t>singhvibhor@kbtcoe.org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43"/>
          <p:cNvSpPr txBox="1"/>
          <p:nvPr/>
        </p:nvSpPr>
        <p:spPr>
          <a:xfrm>
            <a:off x="143933" y="683683"/>
            <a:ext cx="442806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Modelling &amp; Result</a:t>
            </a:r>
            <a:endParaRPr/>
          </a:p>
        </p:txBody>
      </p:sp>
      <p:sp>
        <p:nvSpPr>
          <p:cNvPr id="183" name="Google Shape;183;p43"/>
          <p:cNvSpPr/>
          <p:nvPr/>
        </p:nvSpPr>
        <p:spPr>
          <a:xfrm>
            <a:off x="1456841" y="1167779"/>
            <a:ext cx="6548034" cy="3483567"/>
          </a:xfrm>
          <a:prstGeom prst="rect">
            <a:avLst/>
          </a:prstGeom>
          <a:no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84" name="Google Shape;184;p43"/>
          <p:cNvPicPr preferRelativeResize="0"/>
          <p:nvPr/>
        </p:nvPicPr>
        <p:blipFill rotWithShape="1">
          <a:blip r:embed="rId3">
            <a:alphaModFix/>
          </a:blip>
          <a:srcRect b="7194" l="3390" r="6907" t="13835"/>
          <a:stretch/>
        </p:blipFill>
        <p:spPr>
          <a:xfrm>
            <a:off x="326838" y="991375"/>
            <a:ext cx="8165592" cy="3813048"/>
          </a:xfrm>
          <a:prstGeom prst="rect">
            <a:avLst/>
          </a:prstGeom>
          <a:noFill/>
          <a:ln cap="flat" cmpd="sng" w="12700">
            <a:solidFill>
              <a:srgbClr val="D8D8D8"/>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44"/>
          <p:cNvSpPr txBox="1"/>
          <p:nvPr/>
        </p:nvSpPr>
        <p:spPr>
          <a:xfrm>
            <a:off x="143933" y="683683"/>
            <a:ext cx="442806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Conclusion</a:t>
            </a:r>
            <a:endParaRPr b="0" i="0" sz="1600" u="none" cap="none" strike="noStrike">
              <a:solidFill>
                <a:srgbClr val="213163"/>
              </a:solidFill>
              <a:latin typeface="Arial"/>
              <a:ea typeface="Arial"/>
              <a:cs typeface="Arial"/>
              <a:sym typeface="Arial"/>
            </a:endParaRPr>
          </a:p>
        </p:txBody>
      </p:sp>
      <p:sp>
        <p:nvSpPr>
          <p:cNvPr id="190" name="Google Shape;190;p44"/>
          <p:cNvSpPr txBox="1"/>
          <p:nvPr/>
        </p:nvSpPr>
        <p:spPr>
          <a:xfrm>
            <a:off x="142495" y="1149763"/>
            <a:ext cx="4445100" cy="2893800"/>
          </a:xfrm>
          <a:prstGeom prst="rect">
            <a:avLst/>
          </a:prstGeom>
          <a:noFill/>
          <a:ln>
            <a:noFill/>
          </a:ln>
        </p:spPr>
        <p:txBody>
          <a:bodyPr anchorCtr="0" anchor="t" bIns="45700" lIns="91425" spcFirstLastPara="1" rIns="91425" wrap="square" tIns="45700">
            <a:spAutoFit/>
          </a:bodyPr>
          <a:lstStyle/>
          <a:p>
            <a:pPr indent="-317500" lvl="0" marL="457200" rtl="0" algn="l">
              <a:spcBef>
                <a:spcPts val="0"/>
              </a:spcBef>
              <a:spcAft>
                <a:spcPts val="0"/>
              </a:spcAft>
              <a:buSzPts val="1400"/>
              <a:buChar char="•"/>
            </a:pPr>
            <a:r>
              <a:rPr lang="en"/>
              <a:t>This Power BI report provides a powerful lens for analyzing the dynamic world of unicorn businesses. By leveraging interactive visualizations, we gained valuable insights into key areas like growth trends, geographic distribution, industry dominance, and funding patterns.</a:t>
            </a:r>
            <a:endParaRPr/>
          </a:p>
          <a:p>
            <a:pPr indent="-317500" lvl="0" marL="457200" rtl="0" algn="l">
              <a:spcBef>
                <a:spcPts val="0"/>
              </a:spcBef>
              <a:spcAft>
                <a:spcPts val="0"/>
              </a:spcAft>
              <a:buSzPts val="1400"/>
              <a:buChar char="•"/>
            </a:pPr>
            <a:r>
              <a:rPr lang="en"/>
              <a:t>As the unicorn landscape continues to evolve, this report serves as a foundation for ongoing analysis. Future iterations can incorporate new data sources and delve deeper into specific industry segments or funding mechanisms.</a:t>
            </a:r>
            <a:endParaRPr/>
          </a:p>
          <a:p>
            <a:pPr indent="0" lvl="0" marL="457200" marR="0" rtl="0" algn="l">
              <a:lnSpc>
                <a:spcPct val="100000"/>
              </a:lnSpc>
              <a:spcBef>
                <a:spcPts val="0"/>
              </a:spcBef>
              <a:spcAft>
                <a:spcPts val="0"/>
              </a:spcAft>
              <a:buNone/>
            </a:pPr>
            <a:r>
              <a:t/>
            </a:r>
            <a:endParaRPr/>
          </a:p>
        </p:txBody>
      </p:sp>
      <p:pic>
        <p:nvPicPr>
          <p:cNvPr descr="A pen and papers with check marks&#10;&#10;Description automatically generated" id="191" name="Google Shape;191;p44"/>
          <p:cNvPicPr preferRelativeResize="0"/>
          <p:nvPr/>
        </p:nvPicPr>
        <p:blipFill rotWithShape="1">
          <a:blip r:embed="rId3">
            <a:alphaModFix/>
          </a:blip>
          <a:srcRect b="13" l="0" r="6" t="17"/>
          <a:stretch/>
        </p:blipFill>
        <p:spPr>
          <a:xfrm>
            <a:off x="4798082" y="1398625"/>
            <a:ext cx="4104015" cy="28933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descr="A close-up of a thank you card&#10;&#10;Description automatically generated" id="196" name="Google Shape;196;p45"/>
          <p:cNvPicPr preferRelativeResize="0"/>
          <p:nvPr/>
        </p:nvPicPr>
        <p:blipFill rotWithShape="1">
          <a:blip r:embed="rId3">
            <a:alphaModFix/>
          </a:blip>
          <a:srcRect b="0" l="9710" r="9339" t="21904"/>
          <a:stretch/>
        </p:blipFill>
        <p:spPr>
          <a:xfrm>
            <a:off x="575375" y="402956"/>
            <a:ext cx="7993251" cy="4337588"/>
          </a:xfrm>
          <a:prstGeom prst="rect">
            <a:avLst/>
          </a:prstGeom>
          <a:noFill/>
          <a:ln>
            <a:noFill/>
          </a:ln>
        </p:spPr>
      </p:pic>
      <p:grpSp>
        <p:nvGrpSpPr>
          <p:cNvPr id="197" name="Google Shape;197;p45"/>
          <p:cNvGrpSpPr/>
          <p:nvPr/>
        </p:nvGrpSpPr>
        <p:grpSpPr>
          <a:xfrm>
            <a:off x="3471621" y="3184902"/>
            <a:ext cx="2200759" cy="813661"/>
            <a:chOff x="3246895" y="3184902"/>
            <a:chExt cx="2200759" cy="813661"/>
          </a:xfrm>
        </p:grpSpPr>
        <p:sp>
          <p:nvSpPr>
            <p:cNvPr id="198" name="Google Shape;198;p45"/>
            <p:cNvSpPr/>
            <p:nvPr/>
          </p:nvSpPr>
          <p:spPr>
            <a:xfrm>
              <a:off x="3246895" y="3184902"/>
              <a:ext cx="2200759" cy="813661"/>
            </a:xfrm>
            <a:prstGeom prst="roundRect">
              <a:avLst>
                <a:gd fmla="val 12730" name="adj"/>
              </a:avLst>
            </a:prstGeom>
            <a:solidFill>
              <a:schemeClr val="lt1">
                <a:alpha val="43921"/>
              </a:schemeClr>
            </a:solidFill>
            <a:ln cap="flat" cmpd="sng" w="19050">
              <a:solidFill>
                <a:srgbClr val="A3C5E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A close up of a logo&#10;&#10;Description automatically generated" id="199" name="Google Shape;199;p45"/>
            <p:cNvPicPr preferRelativeResize="0"/>
            <p:nvPr/>
          </p:nvPicPr>
          <p:blipFill rotWithShape="1">
            <a:blip r:embed="rId4">
              <a:alphaModFix/>
            </a:blip>
            <a:srcRect b="0" l="0" r="0" t="0"/>
            <a:stretch/>
          </p:blipFill>
          <p:spPr>
            <a:xfrm>
              <a:off x="3551416" y="3332885"/>
              <a:ext cx="1591717" cy="517694"/>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pSp>
        <p:nvGrpSpPr>
          <p:cNvPr id="112" name="Google Shape;112;p8"/>
          <p:cNvGrpSpPr/>
          <p:nvPr/>
        </p:nvGrpSpPr>
        <p:grpSpPr>
          <a:xfrm>
            <a:off x="743919" y="1340601"/>
            <a:ext cx="7656162" cy="3161654"/>
            <a:chOff x="922150" y="1325103"/>
            <a:chExt cx="7656162" cy="3161654"/>
          </a:xfrm>
        </p:grpSpPr>
        <p:sp>
          <p:nvSpPr>
            <p:cNvPr id="113" name="Google Shape;113;p8"/>
            <p:cNvSpPr/>
            <p:nvPr/>
          </p:nvSpPr>
          <p:spPr>
            <a:xfrm>
              <a:off x="1376643" y="1571218"/>
              <a:ext cx="7201669" cy="2623250"/>
            </a:xfrm>
            <a:prstGeom prst="rect">
              <a:avLst/>
            </a:prstGeom>
            <a:solidFill>
              <a:srgbClr val="E8ECF8"/>
            </a:solidFill>
            <a:ln cap="flat" cmpd="sng" w="25400">
              <a:solidFill>
                <a:srgbClr val="2233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4" name="Google Shape;114;p8"/>
            <p:cNvSpPr/>
            <p:nvPr/>
          </p:nvSpPr>
          <p:spPr>
            <a:xfrm>
              <a:off x="922150" y="1325103"/>
              <a:ext cx="697424" cy="3161654"/>
            </a:xfrm>
            <a:prstGeom prst="rect">
              <a:avLst/>
            </a:prstGeom>
            <a:solidFill>
              <a:srgbClr val="223366"/>
            </a:solidFill>
            <a:ln cap="flat" cmpd="sng" w="25400">
              <a:solidFill>
                <a:srgbClr val="22336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15" name="Google Shape;115;p8"/>
            <p:cNvSpPr txBox="1"/>
            <p:nvPr/>
          </p:nvSpPr>
          <p:spPr>
            <a:xfrm>
              <a:off x="2859380" y="1823109"/>
              <a:ext cx="4409149" cy="307777"/>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 sz="2000" u="none" cap="none" strike="noStrike">
                  <a:solidFill>
                    <a:srgbClr val="223366"/>
                  </a:solidFill>
                  <a:latin typeface="Arial"/>
                  <a:ea typeface="Arial"/>
                  <a:cs typeface="Arial"/>
                  <a:sym typeface="Arial"/>
                </a:rPr>
                <a:t>CAPSTONE PROJECT SHOWCASE</a:t>
              </a:r>
              <a:endParaRPr/>
            </a:p>
          </p:txBody>
        </p:sp>
        <p:sp>
          <p:nvSpPr>
            <p:cNvPr id="116" name="Google Shape;116;p8"/>
            <p:cNvSpPr txBox="1"/>
            <p:nvPr/>
          </p:nvSpPr>
          <p:spPr>
            <a:xfrm>
              <a:off x="1899598" y="3431892"/>
              <a:ext cx="6328712" cy="51232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0" i="0" lang="en" sz="1600" u="none" cap="none" strike="noStrike">
                  <a:solidFill>
                    <a:srgbClr val="181818"/>
                  </a:solidFill>
                  <a:latin typeface="Arial"/>
                  <a:ea typeface="Arial"/>
                  <a:cs typeface="Arial"/>
                  <a:sym typeface="Arial"/>
                </a:rPr>
                <a:t>Abstract | Problem Statement | Project Overview | Proposed Solution | Technology Used | Modelling &amp; Results | Conclusion | Q&amp;A</a:t>
              </a:r>
              <a:endParaRPr b="0" i="0" sz="1600" u="none" cap="none" strike="noStrike">
                <a:solidFill>
                  <a:srgbClr val="181818"/>
                </a:solidFill>
                <a:latin typeface="Arial"/>
                <a:ea typeface="Arial"/>
                <a:cs typeface="Arial"/>
                <a:sym typeface="Arial"/>
              </a:endParaRPr>
            </a:p>
          </p:txBody>
        </p:sp>
        <p:sp>
          <p:nvSpPr>
            <p:cNvPr id="117" name="Google Shape;117;p8"/>
            <p:cNvSpPr txBox="1"/>
            <p:nvPr/>
          </p:nvSpPr>
          <p:spPr>
            <a:xfrm>
              <a:off x="2402240" y="2534555"/>
              <a:ext cx="5323500" cy="860700"/>
            </a:xfrm>
            <a:prstGeom prst="rect">
              <a:avLst/>
            </a:prstGeom>
            <a:noFill/>
            <a:ln>
              <a:noFill/>
            </a:ln>
          </p:spPr>
          <p:txBody>
            <a:bodyPr anchorCtr="0" anchor="t" bIns="0" lIns="0" spcFirstLastPara="1" rIns="0" wrap="square" tIns="0">
              <a:spAutoFit/>
            </a:bodyPr>
            <a:lstStyle/>
            <a:p>
              <a:pPr indent="0" lvl="0" marL="0" marR="0" rtl="0" algn="ctr">
                <a:lnSpc>
                  <a:spcPct val="124749"/>
                </a:lnSpc>
                <a:spcBef>
                  <a:spcPts val="0"/>
                </a:spcBef>
                <a:spcAft>
                  <a:spcPts val="0"/>
                </a:spcAft>
                <a:buNone/>
              </a:pPr>
              <a:r>
                <a:rPr b="0" i="0" lang="en" sz="1600" u="none" cap="none" strike="noStrike">
                  <a:solidFill>
                    <a:schemeClr val="dk1"/>
                  </a:solidFill>
                  <a:latin typeface="Arial"/>
                  <a:ea typeface="Arial"/>
                  <a:cs typeface="Arial"/>
                  <a:sym typeface="Arial"/>
                </a:rPr>
                <a:t>Project Title</a:t>
              </a:r>
              <a:endParaRPr/>
            </a:p>
            <a:p>
              <a:pPr indent="0" lvl="0" marL="0" marR="0" rtl="0" algn="ctr">
                <a:lnSpc>
                  <a:spcPct val="124749"/>
                </a:lnSpc>
                <a:spcBef>
                  <a:spcPts val="0"/>
                </a:spcBef>
                <a:spcAft>
                  <a:spcPts val="0"/>
                </a:spcAft>
                <a:buNone/>
              </a:pPr>
              <a:r>
                <a:rPr b="1" lang="en" sz="1600">
                  <a:solidFill>
                    <a:schemeClr val="dk1"/>
                  </a:solidFill>
                </a:rPr>
                <a:t>Power BI Enabled Comprehensive Analysis on  Unicorn Businesses (P7)</a:t>
              </a:r>
              <a:r>
                <a:rPr b="1" i="0" lang="en" sz="1600" u="none" cap="none" strike="noStrike">
                  <a:solidFill>
                    <a:schemeClr val="dk1"/>
                  </a:solidFill>
                  <a:latin typeface="Arial"/>
                  <a:ea typeface="Arial"/>
                  <a:cs typeface="Arial"/>
                  <a:sym typeface="Arial"/>
                </a:rPr>
                <a:t>  </a:t>
              </a:r>
              <a:endParaRPr b="1" i="0" sz="1600" u="none" cap="none" strike="noStrike">
                <a:solidFill>
                  <a:schemeClr val="dk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6"/>
          <p:cNvSpPr txBox="1"/>
          <p:nvPr/>
        </p:nvSpPr>
        <p:spPr>
          <a:xfrm>
            <a:off x="143933" y="683683"/>
            <a:ext cx="442806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Abstract</a:t>
            </a:r>
            <a:endParaRPr b="0" i="0" sz="1600" u="none" cap="none" strike="noStrike">
              <a:solidFill>
                <a:srgbClr val="213163"/>
              </a:solidFill>
              <a:latin typeface="Arial"/>
              <a:ea typeface="Arial"/>
              <a:cs typeface="Arial"/>
              <a:sym typeface="Arial"/>
            </a:endParaRPr>
          </a:p>
        </p:txBody>
      </p:sp>
      <p:grpSp>
        <p:nvGrpSpPr>
          <p:cNvPr id="123" name="Google Shape;123;p36"/>
          <p:cNvGrpSpPr/>
          <p:nvPr/>
        </p:nvGrpSpPr>
        <p:grpSpPr>
          <a:xfrm>
            <a:off x="735884" y="1338243"/>
            <a:ext cx="7719937" cy="3323608"/>
            <a:chOff x="712031" y="1234880"/>
            <a:chExt cx="7719937" cy="3323608"/>
          </a:xfrm>
        </p:grpSpPr>
        <p:grpSp>
          <p:nvGrpSpPr>
            <p:cNvPr id="124" name="Google Shape;124;p36"/>
            <p:cNvGrpSpPr/>
            <p:nvPr/>
          </p:nvGrpSpPr>
          <p:grpSpPr>
            <a:xfrm>
              <a:off x="712031" y="1234880"/>
              <a:ext cx="7719937" cy="643467"/>
              <a:chOff x="712031" y="1234880"/>
              <a:chExt cx="7719937" cy="643467"/>
            </a:xfrm>
          </p:grpSpPr>
          <p:sp>
            <p:nvSpPr>
              <p:cNvPr id="125" name="Google Shape;125;p36"/>
              <p:cNvSpPr/>
              <p:nvPr/>
            </p:nvSpPr>
            <p:spPr>
              <a:xfrm>
                <a:off x="1372430" y="1234880"/>
                <a:ext cx="7059538" cy="643466"/>
              </a:xfrm>
              <a:prstGeom prst="rect">
                <a:avLst/>
              </a:prstGeom>
              <a:solidFill>
                <a:srgbClr val="BAF8FF"/>
              </a:solidFill>
              <a:ln cap="flat" cmpd="sng" w="12700">
                <a:solidFill>
                  <a:srgbClr val="31EAFE"/>
                </a:solidFill>
                <a:prstDash val="solid"/>
                <a:round/>
                <a:headEnd len="sm" w="sm" type="none"/>
                <a:tailEnd len="sm" w="sm" type="none"/>
              </a:ln>
            </p:spPr>
            <p:txBody>
              <a:bodyPr anchorCtr="0" anchor="ctr" bIns="45700" lIns="91425" spcFirstLastPara="1" rIns="91425" wrap="square" tIns="45700">
                <a:noAutofit/>
              </a:bodyPr>
              <a:lstStyle/>
              <a:p>
                <a:pPr indent="0" lvl="0" marL="91440" marR="0" rtl="0" algn="l">
                  <a:lnSpc>
                    <a:spcPct val="100000"/>
                  </a:lnSpc>
                  <a:spcBef>
                    <a:spcPts val="0"/>
                  </a:spcBef>
                  <a:spcAft>
                    <a:spcPts val="0"/>
                  </a:spcAft>
                  <a:buNone/>
                </a:pPr>
                <a:r>
                  <a:rPr lang="en">
                    <a:solidFill>
                      <a:schemeClr val="dk1"/>
                    </a:solidFill>
                  </a:rPr>
                  <a:t>Formatting visuals and canvas background.</a:t>
                </a:r>
                <a:endParaRPr b="0" i="0" sz="1400" u="none" cap="none" strike="noStrike">
                  <a:solidFill>
                    <a:schemeClr val="dk1"/>
                  </a:solidFill>
                  <a:latin typeface="Arial"/>
                  <a:ea typeface="Arial"/>
                  <a:cs typeface="Arial"/>
                  <a:sym typeface="Arial"/>
                </a:endParaRPr>
              </a:p>
            </p:txBody>
          </p:sp>
          <p:sp>
            <p:nvSpPr>
              <p:cNvPr id="126" name="Google Shape;126;p36"/>
              <p:cNvSpPr/>
              <p:nvPr/>
            </p:nvSpPr>
            <p:spPr>
              <a:xfrm>
                <a:off x="712031" y="1234880"/>
                <a:ext cx="677333" cy="643467"/>
              </a:xfrm>
              <a:prstGeom prst="roundRect">
                <a:avLst>
                  <a:gd fmla="val 16667" name="adj"/>
                </a:avLst>
              </a:prstGeom>
              <a:solidFill>
                <a:srgbClr val="00717D"/>
              </a:solidFill>
              <a:ln cap="flat" cmpd="sng" w="12700">
                <a:solidFill>
                  <a:srgbClr val="0071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1</a:t>
                </a:r>
                <a:endParaRPr/>
              </a:p>
            </p:txBody>
          </p:sp>
        </p:grpSp>
        <p:grpSp>
          <p:nvGrpSpPr>
            <p:cNvPr id="127" name="Google Shape;127;p36"/>
            <p:cNvGrpSpPr/>
            <p:nvPr/>
          </p:nvGrpSpPr>
          <p:grpSpPr>
            <a:xfrm>
              <a:off x="712031" y="2128260"/>
              <a:ext cx="7719937" cy="643467"/>
              <a:chOff x="712031" y="1974905"/>
              <a:chExt cx="7719937" cy="643467"/>
            </a:xfrm>
          </p:grpSpPr>
          <p:sp>
            <p:nvSpPr>
              <p:cNvPr id="128" name="Google Shape;128;p36"/>
              <p:cNvSpPr/>
              <p:nvPr/>
            </p:nvSpPr>
            <p:spPr>
              <a:xfrm>
                <a:off x="1372430" y="1974905"/>
                <a:ext cx="7059538" cy="643466"/>
              </a:xfrm>
              <a:prstGeom prst="rect">
                <a:avLst/>
              </a:prstGeom>
              <a:solidFill>
                <a:srgbClr val="DDDDDD"/>
              </a:solidFill>
              <a:ln cap="flat" cmpd="sng" w="12700">
                <a:solidFill>
                  <a:srgbClr val="9B9B9B"/>
                </a:solidFill>
                <a:prstDash val="solid"/>
                <a:round/>
                <a:headEnd len="sm" w="sm" type="none"/>
                <a:tailEnd len="sm" w="sm" type="none"/>
              </a:ln>
            </p:spPr>
            <p:txBody>
              <a:bodyPr anchorCtr="0" anchor="ctr" bIns="45700" lIns="91425" spcFirstLastPara="1" rIns="91425" wrap="square" tIns="45700">
                <a:noAutofit/>
              </a:bodyPr>
              <a:lstStyle/>
              <a:p>
                <a:pPr indent="0" lvl="0" marL="91440" marR="0" rtl="0" algn="l">
                  <a:lnSpc>
                    <a:spcPct val="100000"/>
                  </a:lnSpc>
                  <a:spcBef>
                    <a:spcPts val="0"/>
                  </a:spcBef>
                  <a:spcAft>
                    <a:spcPts val="0"/>
                  </a:spcAft>
                  <a:buNone/>
                </a:pPr>
                <a:r>
                  <a:rPr lang="en">
                    <a:solidFill>
                      <a:schemeClr val="dk1"/>
                    </a:solidFill>
                  </a:rPr>
                  <a:t>Approaches of testing strategies.</a:t>
                </a:r>
                <a:endParaRPr b="0" i="0" sz="1400" u="none" cap="none" strike="noStrike">
                  <a:solidFill>
                    <a:schemeClr val="dk1"/>
                  </a:solidFill>
                  <a:latin typeface="Arial"/>
                  <a:ea typeface="Arial"/>
                  <a:cs typeface="Arial"/>
                  <a:sym typeface="Arial"/>
                </a:endParaRPr>
              </a:p>
            </p:txBody>
          </p:sp>
          <p:sp>
            <p:nvSpPr>
              <p:cNvPr id="129" name="Google Shape;129;p36"/>
              <p:cNvSpPr/>
              <p:nvPr/>
            </p:nvSpPr>
            <p:spPr>
              <a:xfrm>
                <a:off x="712031" y="1974905"/>
                <a:ext cx="677333" cy="643467"/>
              </a:xfrm>
              <a:prstGeom prst="roundRect">
                <a:avLst>
                  <a:gd fmla="val 16667" name="adj"/>
                </a:avLst>
              </a:prstGeom>
              <a:solidFill>
                <a:srgbClr val="42424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2</a:t>
                </a:r>
                <a:endParaRPr/>
              </a:p>
            </p:txBody>
          </p:sp>
        </p:grpSp>
        <p:grpSp>
          <p:nvGrpSpPr>
            <p:cNvPr id="130" name="Google Shape;130;p36"/>
            <p:cNvGrpSpPr/>
            <p:nvPr/>
          </p:nvGrpSpPr>
          <p:grpSpPr>
            <a:xfrm>
              <a:off x="712031" y="3021640"/>
              <a:ext cx="7719937" cy="643467"/>
              <a:chOff x="712031" y="2737676"/>
              <a:chExt cx="7719937" cy="643467"/>
            </a:xfrm>
          </p:grpSpPr>
          <p:sp>
            <p:nvSpPr>
              <p:cNvPr id="131" name="Google Shape;131;p36"/>
              <p:cNvSpPr/>
              <p:nvPr/>
            </p:nvSpPr>
            <p:spPr>
              <a:xfrm>
                <a:off x="1372430" y="2737676"/>
                <a:ext cx="7059538" cy="643466"/>
              </a:xfrm>
              <a:prstGeom prst="rect">
                <a:avLst/>
              </a:prstGeom>
              <a:solidFill>
                <a:srgbClr val="BAF8FF"/>
              </a:solidFill>
              <a:ln cap="flat" cmpd="sng" w="12700">
                <a:solidFill>
                  <a:srgbClr val="31EAFE"/>
                </a:solidFill>
                <a:prstDash val="solid"/>
                <a:round/>
                <a:headEnd len="sm" w="sm" type="none"/>
                <a:tailEnd len="sm" w="sm" type="none"/>
              </a:ln>
            </p:spPr>
            <p:txBody>
              <a:bodyPr anchorCtr="0" anchor="ctr" bIns="45700" lIns="91425" spcFirstLastPara="1" rIns="91425" wrap="square" tIns="45700">
                <a:noAutofit/>
              </a:bodyPr>
              <a:lstStyle/>
              <a:p>
                <a:pPr indent="0" lvl="0" marL="91440" marR="0" rtl="0" algn="l">
                  <a:lnSpc>
                    <a:spcPct val="100000"/>
                  </a:lnSpc>
                  <a:spcBef>
                    <a:spcPts val="0"/>
                  </a:spcBef>
                  <a:spcAft>
                    <a:spcPts val="0"/>
                  </a:spcAft>
                  <a:buNone/>
                </a:pPr>
                <a:r>
                  <a:rPr lang="en">
                    <a:solidFill>
                      <a:schemeClr val="dk1"/>
                    </a:solidFill>
                  </a:rPr>
                  <a:t>Cross-checking with functionality.</a:t>
                </a:r>
                <a:endParaRPr b="0" i="0" sz="1400" u="none" cap="none" strike="noStrike">
                  <a:solidFill>
                    <a:schemeClr val="dk1"/>
                  </a:solidFill>
                  <a:latin typeface="Arial"/>
                  <a:ea typeface="Arial"/>
                  <a:cs typeface="Arial"/>
                  <a:sym typeface="Arial"/>
                </a:endParaRPr>
              </a:p>
            </p:txBody>
          </p:sp>
          <p:sp>
            <p:nvSpPr>
              <p:cNvPr id="132" name="Google Shape;132;p36"/>
              <p:cNvSpPr/>
              <p:nvPr/>
            </p:nvSpPr>
            <p:spPr>
              <a:xfrm>
                <a:off x="712031" y="2737676"/>
                <a:ext cx="677333" cy="643467"/>
              </a:xfrm>
              <a:prstGeom prst="roundRect">
                <a:avLst>
                  <a:gd fmla="val 16667" name="adj"/>
                </a:avLst>
              </a:prstGeom>
              <a:solidFill>
                <a:srgbClr val="00717D"/>
              </a:solidFill>
              <a:ln cap="flat" cmpd="sng" w="12700">
                <a:solidFill>
                  <a:srgbClr val="00717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3</a:t>
                </a:r>
                <a:endParaRPr/>
              </a:p>
            </p:txBody>
          </p:sp>
        </p:grpSp>
        <p:grpSp>
          <p:nvGrpSpPr>
            <p:cNvPr id="133" name="Google Shape;133;p36"/>
            <p:cNvGrpSpPr/>
            <p:nvPr/>
          </p:nvGrpSpPr>
          <p:grpSpPr>
            <a:xfrm>
              <a:off x="712031" y="3915021"/>
              <a:ext cx="7719937" cy="643467"/>
              <a:chOff x="712031" y="3477701"/>
              <a:chExt cx="7719937" cy="643467"/>
            </a:xfrm>
          </p:grpSpPr>
          <p:sp>
            <p:nvSpPr>
              <p:cNvPr id="134" name="Google Shape;134;p36"/>
              <p:cNvSpPr/>
              <p:nvPr/>
            </p:nvSpPr>
            <p:spPr>
              <a:xfrm>
                <a:off x="1372430" y="3477701"/>
                <a:ext cx="7059538" cy="643466"/>
              </a:xfrm>
              <a:prstGeom prst="rect">
                <a:avLst/>
              </a:prstGeom>
              <a:solidFill>
                <a:srgbClr val="DDDDDD"/>
              </a:solidFill>
              <a:ln cap="flat" cmpd="sng" w="12700">
                <a:solidFill>
                  <a:srgbClr val="9B9B9B"/>
                </a:solidFill>
                <a:prstDash val="solid"/>
                <a:round/>
                <a:headEnd len="sm" w="sm" type="none"/>
                <a:tailEnd len="sm" w="sm" type="none"/>
              </a:ln>
            </p:spPr>
            <p:txBody>
              <a:bodyPr anchorCtr="0" anchor="ctr" bIns="45700" lIns="91425" spcFirstLastPara="1" rIns="91425" wrap="square" tIns="45700">
                <a:noAutofit/>
              </a:bodyPr>
              <a:lstStyle/>
              <a:p>
                <a:pPr indent="0" lvl="0" marL="91440" marR="0" rtl="0" algn="l">
                  <a:lnSpc>
                    <a:spcPct val="100000"/>
                  </a:lnSpc>
                  <a:spcBef>
                    <a:spcPts val="0"/>
                  </a:spcBef>
                  <a:spcAft>
                    <a:spcPts val="0"/>
                  </a:spcAft>
                  <a:buNone/>
                </a:pPr>
                <a:r>
                  <a:rPr lang="en">
                    <a:solidFill>
                      <a:schemeClr val="dk1"/>
                    </a:solidFill>
                  </a:rPr>
                  <a:t>Validation of the Project.</a:t>
                </a:r>
                <a:endParaRPr b="0" i="0" sz="1400" u="none" cap="none" strike="noStrike">
                  <a:solidFill>
                    <a:schemeClr val="dk1"/>
                  </a:solidFill>
                  <a:latin typeface="Arial"/>
                  <a:ea typeface="Arial"/>
                  <a:cs typeface="Arial"/>
                  <a:sym typeface="Arial"/>
                </a:endParaRPr>
              </a:p>
            </p:txBody>
          </p:sp>
          <p:sp>
            <p:nvSpPr>
              <p:cNvPr id="135" name="Google Shape;135;p36"/>
              <p:cNvSpPr/>
              <p:nvPr/>
            </p:nvSpPr>
            <p:spPr>
              <a:xfrm>
                <a:off x="712031" y="3477701"/>
                <a:ext cx="677333" cy="643467"/>
              </a:xfrm>
              <a:prstGeom prst="roundRect">
                <a:avLst>
                  <a:gd fmla="val 16667" name="adj"/>
                </a:avLst>
              </a:prstGeom>
              <a:solidFill>
                <a:srgbClr val="42424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 sz="1400" u="none" cap="none" strike="noStrike">
                    <a:solidFill>
                      <a:schemeClr val="lt1"/>
                    </a:solidFill>
                    <a:latin typeface="Arial"/>
                    <a:ea typeface="Arial"/>
                    <a:cs typeface="Arial"/>
                    <a:sym typeface="Arial"/>
                  </a:rPr>
                  <a:t>4</a:t>
                </a: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7"/>
          <p:cNvSpPr txBox="1"/>
          <p:nvPr/>
        </p:nvSpPr>
        <p:spPr>
          <a:xfrm>
            <a:off x="142500" y="1284895"/>
            <a:ext cx="5058600" cy="1600800"/>
          </a:xfrm>
          <a:prstGeom prst="rect">
            <a:avLst/>
          </a:prstGeom>
          <a:noFill/>
          <a:ln>
            <a:noFill/>
          </a:ln>
        </p:spPr>
        <p:txBody>
          <a:bodyPr anchorCtr="0" anchor="t" bIns="45700" lIns="91425" spcFirstLastPara="1" rIns="91425" wrap="square" tIns="45700">
            <a:spAutoFit/>
          </a:bodyPr>
          <a:lstStyle/>
          <a:p>
            <a:pPr indent="-173736" lvl="0" marL="173736" marR="0" rtl="0" algn="l">
              <a:lnSpc>
                <a:spcPct val="100000"/>
              </a:lnSpc>
              <a:spcBef>
                <a:spcPts val="0"/>
              </a:spcBef>
              <a:spcAft>
                <a:spcPts val="0"/>
              </a:spcAft>
              <a:buClr>
                <a:srgbClr val="000000"/>
              </a:buClr>
              <a:buSzPts val="1400"/>
              <a:buFont typeface="Arial"/>
              <a:buChar char="•"/>
            </a:pPr>
            <a:r>
              <a:rPr lang="en"/>
              <a:t>Current unicorn business data lacks in-depth analysis. </a:t>
            </a:r>
            <a:endParaRPr/>
          </a:p>
          <a:p>
            <a:pPr indent="-173736" lvl="0" marL="173736" marR="0" rtl="0" algn="l">
              <a:lnSpc>
                <a:spcPct val="100000"/>
              </a:lnSpc>
              <a:spcBef>
                <a:spcPts val="0"/>
              </a:spcBef>
              <a:spcAft>
                <a:spcPts val="0"/>
              </a:spcAft>
              <a:buClr>
                <a:srgbClr val="000000"/>
              </a:buClr>
              <a:buSzPts val="1400"/>
              <a:buFont typeface="Arial"/>
              <a:buChar char="•"/>
            </a:pPr>
            <a:r>
              <a:rPr lang="en"/>
              <a:t>This Power BI project aims to create an interactive report for comprehensive analysis of unicorn growth trends, geographic distribution, industry landscape, and funding patterns. </a:t>
            </a:r>
            <a:endParaRPr/>
          </a:p>
          <a:p>
            <a:pPr indent="-173736" lvl="0" marL="173736" marR="0" rtl="0" algn="l">
              <a:lnSpc>
                <a:spcPct val="100000"/>
              </a:lnSpc>
              <a:spcBef>
                <a:spcPts val="0"/>
              </a:spcBef>
              <a:spcAft>
                <a:spcPts val="0"/>
              </a:spcAft>
              <a:buClr>
                <a:srgbClr val="000000"/>
              </a:buClr>
              <a:buSzPts val="1400"/>
              <a:buFont typeface="Arial"/>
              <a:buChar char="•"/>
            </a:pPr>
            <a:r>
              <a:rPr lang="en"/>
              <a:t>This will provide valuable insights for investors, entrepreneurs, and policymakers.</a:t>
            </a:r>
            <a:endParaRPr/>
          </a:p>
        </p:txBody>
      </p:sp>
      <p:sp>
        <p:nvSpPr>
          <p:cNvPr id="141" name="Google Shape;141;p37"/>
          <p:cNvSpPr txBox="1"/>
          <p:nvPr/>
        </p:nvSpPr>
        <p:spPr>
          <a:xfrm>
            <a:off x="143933" y="683683"/>
            <a:ext cx="442806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Problem Statement</a:t>
            </a:r>
            <a:endParaRPr b="0" i="0" sz="1600" u="none" cap="none" strike="noStrike">
              <a:solidFill>
                <a:srgbClr val="213163"/>
              </a:solidFill>
              <a:latin typeface="Arial"/>
              <a:ea typeface="Arial"/>
              <a:cs typeface="Arial"/>
              <a:sym typeface="Arial"/>
            </a:endParaRPr>
          </a:p>
        </p:txBody>
      </p:sp>
      <p:grpSp>
        <p:nvGrpSpPr>
          <p:cNvPr id="142" name="Google Shape;142;p37"/>
          <p:cNvGrpSpPr/>
          <p:nvPr/>
        </p:nvGrpSpPr>
        <p:grpSpPr>
          <a:xfrm>
            <a:off x="5699883" y="1288468"/>
            <a:ext cx="3189304" cy="2766856"/>
            <a:chOff x="4578211" y="760307"/>
            <a:chExt cx="4510006" cy="3741355"/>
          </a:xfrm>
        </p:grpSpPr>
        <p:pic>
          <p:nvPicPr>
            <p:cNvPr descr="A purple question mark with gears&#10;&#10;Description automatically generated" id="143" name="Google Shape;143;p37"/>
            <p:cNvPicPr preferRelativeResize="0"/>
            <p:nvPr/>
          </p:nvPicPr>
          <p:blipFill rotWithShape="1">
            <a:blip r:embed="rId3">
              <a:alphaModFix/>
            </a:blip>
            <a:srcRect b="11567" l="11111" r="10940" t="10028"/>
            <a:stretch/>
          </p:blipFill>
          <p:spPr>
            <a:xfrm>
              <a:off x="5486396" y="760307"/>
              <a:ext cx="3601821" cy="3622886"/>
            </a:xfrm>
            <a:prstGeom prst="rect">
              <a:avLst/>
            </a:prstGeom>
            <a:noFill/>
            <a:ln>
              <a:noFill/>
            </a:ln>
          </p:spPr>
        </p:pic>
        <p:pic>
          <p:nvPicPr>
            <p:cNvPr descr="Businessman with clipboard" id="144" name="Google Shape;144;p37"/>
            <p:cNvPicPr preferRelativeResize="0"/>
            <p:nvPr/>
          </p:nvPicPr>
          <p:blipFill rotWithShape="1">
            <a:blip r:embed="rId4">
              <a:alphaModFix/>
            </a:blip>
            <a:srcRect b="46" l="0" r="0" t="0"/>
            <a:stretch/>
          </p:blipFill>
          <p:spPr>
            <a:xfrm>
              <a:off x="4578211" y="2188308"/>
              <a:ext cx="2340981" cy="2313354"/>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8"/>
          <p:cNvSpPr txBox="1"/>
          <p:nvPr/>
        </p:nvSpPr>
        <p:spPr>
          <a:xfrm>
            <a:off x="143933" y="683683"/>
            <a:ext cx="442806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Project Overview</a:t>
            </a:r>
            <a:endParaRPr b="0" i="0" sz="1600" u="none" cap="none" strike="noStrike">
              <a:solidFill>
                <a:srgbClr val="213163"/>
              </a:solidFill>
              <a:latin typeface="Arial"/>
              <a:ea typeface="Arial"/>
              <a:cs typeface="Arial"/>
              <a:sym typeface="Arial"/>
            </a:endParaRPr>
          </a:p>
        </p:txBody>
      </p:sp>
      <p:sp>
        <p:nvSpPr>
          <p:cNvPr id="150" name="Google Shape;150;p38"/>
          <p:cNvSpPr txBox="1"/>
          <p:nvPr/>
        </p:nvSpPr>
        <p:spPr>
          <a:xfrm>
            <a:off x="143805" y="1142014"/>
            <a:ext cx="5055000" cy="2031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
              <a:t>This Power BI project dives into the world of unicorns. </a:t>
            </a:r>
            <a:endParaRPr/>
          </a:p>
          <a:p>
            <a:pPr indent="0" lvl="0" marL="0" rtl="0" algn="l">
              <a:spcBef>
                <a:spcPts val="0"/>
              </a:spcBef>
              <a:spcAft>
                <a:spcPts val="0"/>
              </a:spcAft>
              <a:buNone/>
            </a:pPr>
            <a:r>
              <a:rPr lang="en"/>
              <a:t>It will provide an interactive dashboard and reports to analyze: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Growth: Track unicorn creation trends.</a:t>
            </a:r>
            <a:endParaRPr/>
          </a:p>
          <a:p>
            <a:pPr indent="-317500" lvl="0" marL="457200" rtl="0" algn="l">
              <a:spcBef>
                <a:spcPts val="0"/>
              </a:spcBef>
              <a:spcAft>
                <a:spcPts val="0"/>
              </a:spcAft>
              <a:buSzPts val="1400"/>
              <a:buChar char="•"/>
            </a:pPr>
            <a:r>
              <a:rPr lang="en"/>
              <a:t>Geography: See where unicorns are born.</a:t>
            </a:r>
            <a:endParaRPr/>
          </a:p>
          <a:p>
            <a:pPr indent="-317500" lvl="0" marL="457200" rtl="0" algn="l">
              <a:spcBef>
                <a:spcPts val="0"/>
              </a:spcBef>
              <a:spcAft>
                <a:spcPts val="0"/>
              </a:spcAft>
              <a:buSzPts val="1400"/>
              <a:buChar char="•"/>
            </a:pPr>
            <a:r>
              <a:rPr lang="en"/>
              <a:t>Industry: Explore which sectors dominate.</a:t>
            </a:r>
            <a:endParaRPr/>
          </a:p>
          <a:p>
            <a:pPr indent="-317500" lvl="0" marL="457200" rtl="0" algn="l">
              <a:spcBef>
                <a:spcPts val="0"/>
              </a:spcBef>
              <a:spcAft>
                <a:spcPts val="0"/>
              </a:spcAft>
              <a:buSzPts val="1400"/>
              <a:buChar char="•"/>
            </a:pPr>
            <a:r>
              <a:rPr lang="en"/>
              <a:t>Funding: Understand how unicorns get financed.</a:t>
            </a:r>
            <a:endParaRPr/>
          </a:p>
          <a:p>
            <a:pPr indent="0" lvl="0" marL="457200" marR="0" rtl="0" algn="l">
              <a:lnSpc>
                <a:spcPct val="100000"/>
              </a:lnSpc>
              <a:spcBef>
                <a:spcPts val="0"/>
              </a:spcBef>
              <a:spcAft>
                <a:spcPts val="0"/>
              </a:spcAft>
              <a:buNone/>
            </a:pPr>
            <a:r>
              <a:t/>
            </a:r>
            <a:endParaRPr/>
          </a:p>
        </p:txBody>
      </p:sp>
      <p:pic>
        <p:nvPicPr>
          <p:cNvPr descr="Person writing on whiteboard" id="151" name="Google Shape;151;p38"/>
          <p:cNvPicPr preferRelativeResize="0"/>
          <p:nvPr/>
        </p:nvPicPr>
        <p:blipFill rotWithShape="1">
          <a:blip r:embed="rId3">
            <a:alphaModFix/>
          </a:blip>
          <a:srcRect b="0" l="0" r="17" t="0"/>
          <a:stretch/>
        </p:blipFill>
        <p:spPr>
          <a:xfrm>
            <a:off x="5419077" y="1360299"/>
            <a:ext cx="3453703" cy="274718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9"/>
          <p:cNvSpPr txBox="1"/>
          <p:nvPr/>
        </p:nvSpPr>
        <p:spPr>
          <a:xfrm>
            <a:off x="143933" y="683683"/>
            <a:ext cx="442806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Proposed Solution</a:t>
            </a:r>
            <a:endParaRPr b="0" i="0" sz="1600" u="none" cap="none" strike="noStrike">
              <a:solidFill>
                <a:srgbClr val="213163"/>
              </a:solidFill>
              <a:latin typeface="Arial"/>
              <a:ea typeface="Arial"/>
              <a:cs typeface="Arial"/>
              <a:sym typeface="Arial"/>
            </a:endParaRPr>
          </a:p>
        </p:txBody>
      </p:sp>
      <p:sp>
        <p:nvSpPr>
          <p:cNvPr id="157" name="Google Shape;157;p39"/>
          <p:cNvSpPr txBox="1"/>
          <p:nvPr/>
        </p:nvSpPr>
        <p:spPr>
          <a:xfrm>
            <a:off x="126996" y="1134562"/>
            <a:ext cx="8466900" cy="3540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
              <a:t>This project proposes a Power BI solution to create an interactive dashboard for comprehensive analysis of unicorn businesses.</a:t>
            </a:r>
            <a:endParaRPr/>
          </a:p>
          <a:p>
            <a:pPr indent="-317500" lvl="0" marL="457200" rtl="0" algn="l">
              <a:spcBef>
                <a:spcPts val="0"/>
              </a:spcBef>
              <a:spcAft>
                <a:spcPts val="0"/>
              </a:spcAft>
              <a:buSzPts val="1400"/>
              <a:buChar char="•"/>
            </a:pPr>
            <a:r>
              <a:rPr lang="en"/>
              <a:t>Data Acquisition: We will gather data on unicorn companies, including founding year, location, industry, valuation, and funding details.</a:t>
            </a:r>
            <a:endParaRPr/>
          </a:p>
          <a:p>
            <a:pPr indent="-317500" lvl="0" marL="457200" rtl="0" algn="l">
              <a:spcBef>
                <a:spcPts val="0"/>
              </a:spcBef>
              <a:spcAft>
                <a:spcPts val="0"/>
              </a:spcAft>
              <a:buSzPts val="1400"/>
              <a:buChar char="•"/>
            </a:pPr>
            <a:r>
              <a:rPr lang="en"/>
              <a:t>Data Transformation &amp; Modeling: Clean and transform the data using Power Query Editor. Build a dimensional data model in Power BI to facilitate analysis across various dimensions.</a:t>
            </a:r>
            <a:endParaRPr/>
          </a:p>
          <a:p>
            <a:pPr indent="-317500" lvl="0" marL="457200" rtl="0" algn="l">
              <a:spcBef>
                <a:spcPts val="0"/>
              </a:spcBef>
              <a:spcAft>
                <a:spcPts val="0"/>
              </a:spcAft>
              <a:buSzPts val="1400"/>
              <a:buChar char="•"/>
            </a:pPr>
            <a:r>
              <a:rPr lang="en"/>
              <a:t>Report Design &amp; Visualization: Design an interactive dashboard with key performance indicators (KPIs) to visualize trends in unicorn growth, geographic distribution, and industry breakdown. Create drill-down capabilities to explore specific industries, regions, or funding rounds in more detail. Utilize charts and graphs like time series, maps, and pie charts for clear and engaging data presentation.</a:t>
            </a:r>
            <a:endParaRPr/>
          </a:p>
          <a:p>
            <a:pPr indent="-317500" lvl="0" marL="457200" rtl="0" algn="l">
              <a:spcBef>
                <a:spcPts val="0"/>
              </a:spcBef>
              <a:spcAft>
                <a:spcPts val="0"/>
              </a:spcAft>
              <a:buSzPts val="1400"/>
              <a:buChar char="•"/>
            </a:pPr>
            <a:r>
              <a:rPr lang="en"/>
              <a:t>Analysis &amp; Insights: Identify key trends and patterns in unicorn creation over time. Analyze the geographic distribution of unicorns and highlight emerging innovation hubs. Understand industry dominance and uncover potential under-represented sectors with high growth potential. Compare funding patterns for unicorns against other businesses to identify investor preferences and funding stages.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40"/>
          <p:cNvSpPr txBox="1"/>
          <p:nvPr/>
        </p:nvSpPr>
        <p:spPr>
          <a:xfrm>
            <a:off x="143933" y="683683"/>
            <a:ext cx="442806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Technology used</a:t>
            </a:r>
            <a:endParaRPr b="0" i="0" sz="1600" u="none" cap="none" strike="noStrike">
              <a:solidFill>
                <a:srgbClr val="213163"/>
              </a:solidFill>
              <a:latin typeface="Arial"/>
              <a:ea typeface="Arial"/>
              <a:cs typeface="Arial"/>
              <a:sym typeface="Arial"/>
            </a:endParaRPr>
          </a:p>
        </p:txBody>
      </p:sp>
      <p:sp>
        <p:nvSpPr>
          <p:cNvPr id="163" name="Google Shape;163;p40"/>
          <p:cNvSpPr txBox="1"/>
          <p:nvPr/>
        </p:nvSpPr>
        <p:spPr>
          <a:xfrm>
            <a:off x="406550" y="1083225"/>
            <a:ext cx="7933500" cy="267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
              <a:t>Microsoft Power BI</a:t>
            </a:r>
            <a:endParaRPr/>
          </a:p>
          <a:p>
            <a:pPr indent="-317500" lvl="0" marL="457200" rtl="0" algn="l">
              <a:spcBef>
                <a:spcPts val="0"/>
              </a:spcBef>
              <a:spcAft>
                <a:spcPts val="0"/>
              </a:spcAft>
              <a:buSzPts val="1400"/>
              <a:buChar char="•"/>
            </a:pPr>
            <a:r>
              <a:rPr lang="en"/>
              <a:t>This project will rely solely on Microsoft Power BI, a suite of business intelligence tools specifically designed for data visualization and analysis. Power BI encompasses the following technologies within itself:</a:t>
            </a:r>
            <a:endParaRPr/>
          </a:p>
          <a:p>
            <a:pPr indent="-317500" lvl="0" marL="457200" rtl="0" algn="l">
              <a:spcBef>
                <a:spcPts val="0"/>
              </a:spcBef>
              <a:spcAft>
                <a:spcPts val="0"/>
              </a:spcAft>
              <a:buSzPts val="1400"/>
              <a:buChar char="•"/>
            </a:pPr>
            <a:r>
              <a:rPr lang="en"/>
              <a:t>Power BI Desktop: This application will be used to connect to data sources, clean and transform data, build the data model, and design the interactive dashboard with reports and visualizations.</a:t>
            </a:r>
            <a:endParaRPr/>
          </a:p>
          <a:p>
            <a:pPr indent="-317500" lvl="0" marL="457200" rtl="0" algn="l">
              <a:spcBef>
                <a:spcPts val="0"/>
              </a:spcBef>
              <a:spcAft>
                <a:spcPts val="0"/>
              </a:spcAft>
              <a:buSzPts val="1400"/>
              <a:buChar char="•"/>
            </a:pPr>
            <a:r>
              <a:rPr lang="en"/>
              <a:t>Power Query Editor: This built-in tool within Power BI Desktop facilitates data cleansing, transformation, and shaping for optimal analysis.</a:t>
            </a:r>
            <a:endParaRPr/>
          </a:p>
          <a:p>
            <a:pPr indent="-317500" lvl="0" marL="457200" rtl="0" algn="l">
              <a:spcBef>
                <a:spcPts val="0"/>
              </a:spcBef>
              <a:spcAft>
                <a:spcPts val="0"/>
              </a:spcAft>
              <a:buSzPts val="1400"/>
              <a:buChar char="•"/>
            </a:pPr>
            <a:r>
              <a:rPr lang="en"/>
              <a:t>Data Model: Power BI Desktop allows creating a dimensional data model to establish relationships between different data points, enabling insightful analysis across various dimensions.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1"/>
          <p:cNvSpPr txBox="1"/>
          <p:nvPr/>
        </p:nvSpPr>
        <p:spPr>
          <a:xfrm>
            <a:off x="143933" y="683683"/>
            <a:ext cx="442806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Modelling &amp; Result</a:t>
            </a:r>
            <a:endParaRPr/>
          </a:p>
        </p:txBody>
      </p:sp>
      <p:sp>
        <p:nvSpPr>
          <p:cNvPr id="169" name="Google Shape;169;p41"/>
          <p:cNvSpPr/>
          <p:nvPr/>
        </p:nvSpPr>
        <p:spPr>
          <a:xfrm>
            <a:off x="1456841" y="1243419"/>
            <a:ext cx="6548034" cy="3483567"/>
          </a:xfrm>
          <a:prstGeom prst="rect">
            <a:avLst/>
          </a:prstGeom>
          <a:no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70" name="Google Shape;170;p41"/>
          <p:cNvPicPr preferRelativeResize="0"/>
          <p:nvPr/>
        </p:nvPicPr>
        <p:blipFill>
          <a:blip r:embed="rId3">
            <a:alphaModFix/>
          </a:blip>
          <a:stretch>
            <a:fillRect/>
          </a:stretch>
        </p:blipFill>
        <p:spPr>
          <a:xfrm>
            <a:off x="359675" y="1022225"/>
            <a:ext cx="8165591" cy="3813048"/>
          </a:xfrm>
          <a:prstGeom prst="rect">
            <a:avLst/>
          </a:prstGeom>
          <a:noFill/>
          <a:ln cap="flat" cmpd="sng" w="12700">
            <a:solidFill>
              <a:srgbClr val="D8D8D8"/>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2"/>
          <p:cNvSpPr txBox="1"/>
          <p:nvPr/>
        </p:nvSpPr>
        <p:spPr>
          <a:xfrm>
            <a:off x="143933" y="683683"/>
            <a:ext cx="442806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1600" u="none" cap="none" strike="noStrike">
                <a:solidFill>
                  <a:srgbClr val="213163"/>
                </a:solidFill>
                <a:latin typeface="Arial"/>
                <a:ea typeface="Arial"/>
                <a:cs typeface="Arial"/>
                <a:sym typeface="Arial"/>
              </a:rPr>
              <a:t>Modelling &amp; Result</a:t>
            </a:r>
            <a:endParaRPr/>
          </a:p>
        </p:txBody>
      </p:sp>
      <p:sp>
        <p:nvSpPr>
          <p:cNvPr id="176" name="Google Shape;176;p42"/>
          <p:cNvSpPr/>
          <p:nvPr/>
        </p:nvSpPr>
        <p:spPr>
          <a:xfrm>
            <a:off x="1456841" y="1243419"/>
            <a:ext cx="6548034" cy="3483567"/>
          </a:xfrm>
          <a:prstGeom prst="rect">
            <a:avLst/>
          </a:prstGeom>
          <a:noFill/>
          <a:ln cap="flat" cmpd="sng" w="12700">
            <a:solidFill>
              <a:srgbClr val="D8D8D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77" name="Google Shape;177;p42"/>
          <p:cNvPicPr preferRelativeResize="0"/>
          <p:nvPr/>
        </p:nvPicPr>
        <p:blipFill rotWithShape="1">
          <a:blip r:embed="rId3">
            <a:alphaModFix/>
          </a:blip>
          <a:srcRect b="7840" l="3623" r="7122" t="13592"/>
          <a:stretch/>
        </p:blipFill>
        <p:spPr>
          <a:xfrm>
            <a:off x="342900" y="1022225"/>
            <a:ext cx="8161502" cy="3816524"/>
          </a:xfrm>
          <a:prstGeom prst="rect">
            <a:avLst/>
          </a:prstGeom>
          <a:noFill/>
          <a:ln cap="flat" cmpd="sng" w="12700">
            <a:solidFill>
              <a:srgbClr val="D8D8D8"/>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