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_ineuron%20&amp;%20CB\CodeBasics\AtliQ%20Hardware\For%20Bar%20Chart%20requir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_ineuron%20&amp;%20CB\CodeBasics\AtliQ%20Hardware\For%20Pie%20chart%20require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_ineuron%20&amp;%20CB\CodeBasics\AtliQ%20Hardware\For%20Pie%20chart%20require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_ineuron%20&amp;%20CB\CodeBasics\AtliQ%20Hardware\For%20Pie%20chart%20require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_ineuron%20&amp;%20CB\CodeBasics\AtliQ%20Hardware\For%20Pie%20chart%20requir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wise Distribution of Net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'For Bar Chart requirement'!$C$1</c:f>
              <c:strCache>
                <c:ptCount val="1"/>
                <c:pt idx="0">
                  <c:v>pct_net_sales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Bar Chart requirement'!$A$2:$A$11</c:f>
              <c:strCache>
                <c:ptCount val="10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Sage</c:v>
                </c:pt>
                <c:pt idx="4">
                  <c:v>Flipkart</c:v>
                </c:pt>
                <c:pt idx="5">
                  <c:v>Leader</c:v>
                </c:pt>
                <c:pt idx="6">
                  <c:v>Neptune</c:v>
                </c:pt>
                <c:pt idx="7">
                  <c:v>Ebay</c:v>
                </c:pt>
                <c:pt idx="8">
                  <c:v>Electricalsocity</c:v>
                </c:pt>
                <c:pt idx="9">
                  <c:v>Synthetic</c:v>
                </c:pt>
              </c:strCache>
            </c:strRef>
          </c:cat>
          <c:val>
            <c:numRef>
              <c:f>'For Bar Chart requirement'!$C$2:$C$11</c:f>
              <c:numCache>
                <c:formatCode>0.000</c:formatCode>
                <c:ptCount val="10"/>
                <c:pt idx="0">
                  <c:v>13.233402</c:v>
                </c:pt>
                <c:pt idx="1">
                  <c:v>9.7002059999999997</c:v>
                </c:pt>
                <c:pt idx="2">
                  <c:v>8.5338030000000007</c:v>
                </c:pt>
                <c:pt idx="3">
                  <c:v>3.285593</c:v>
                </c:pt>
                <c:pt idx="4">
                  <c:v>3.064692</c:v>
                </c:pt>
                <c:pt idx="5">
                  <c:v>2.976089</c:v>
                </c:pt>
                <c:pt idx="6">
                  <c:v>2.5500669999999999</c:v>
                </c:pt>
                <c:pt idx="7">
                  <c:v>2.4129139999999998</c:v>
                </c:pt>
                <c:pt idx="8">
                  <c:v>1.9723269999999999</c:v>
                </c:pt>
                <c:pt idx="9">
                  <c:v>1.954121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C-4863-A93A-25430948E6C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67923040"/>
        <c:axId val="867914400"/>
      </c:barChart>
      <c:catAx>
        <c:axId val="867923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914400"/>
        <c:crosses val="autoZero"/>
        <c:auto val="1"/>
        <c:lblAlgn val="ctr"/>
        <c:lblOffset val="100"/>
        <c:noMultiLvlLbl val="0"/>
      </c:catAx>
      <c:valAx>
        <c:axId val="867914400"/>
        <c:scaling>
          <c:orientation val="minMax"/>
        </c:scaling>
        <c:delete val="1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crossAx val="86792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Selling Customers based on APAC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'For Pie chart requirement'!$C$1</c:f>
              <c:strCache>
                <c:ptCount val="1"/>
                <c:pt idx="0">
                  <c:v>pct_net_sales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A9-4014-B7FE-7B1947A830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A9-4014-B7FE-7B1947A830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A9-4014-B7FE-7B1947A830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A9-4014-B7FE-7B1947A830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6A9-4014-B7FE-7B1947A830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6A9-4014-B7FE-7B1947A8307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6A9-4014-B7FE-7B1947A8307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6A9-4014-B7FE-7B1947A8307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6A9-4014-B7FE-7B1947A8307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'For Pie chart requirement'!$A$2:$B$10</c:f>
              <c:multiLvlStrCache>
                <c:ptCount val="9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</c:lvl>
                <c:lvl>
                  <c:pt idx="0">
                    <c:v>Amazon 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Propel</c:v>
                  </c:pt>
                  <c:pt idx="8">
                    <c:v>Synthetic</c:v>
                  </c:pt>
                </c:lvl>
              </c:multiLvlStrCache>
            </c:multiLvlStrRef>
          </c:cat>
          <c:val>
            <c:numRef>
              <c:f>'For Pie chart requirement'!$C$2:$C$10</c:f>
              <c:numCache>
                <c:formatCode>General</c:formatCode>
                <c:ptCount val="9"/>
                <c:pt idx="0">
                  <c:v>12.988688</c:v>
                </c:pt>
                <c:pt idx="1">
                  <c:v>11.669682999999999</c:v>
                </c:pt>
                <c:pt idx="2">
                  <c:v>8.3642529999999997</c:v>
                </c:pt>
                <c:pt idx="3">
                  <c:v>5.5475110000000001</c:v>
                </c:pt>
                <c:pt idx="4">
                  <c:v>5.169683</c:v>
                </c:pt>
                <c:pt idx="5">
                  <c:v>4.7533940000000001</c:v>
                </c:pt>
                <c:pt idx="6">
                  <c:v>3.6764709999999998</c:v>
                </c:pt>
                <c:pt idx="7">
                  <c:v>3.1990949999999998</c:v>
                </c:pt>
                <c:pt idx="8">
                  <c:v>3.1990949999999998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6A9-4014-B7FE-7B1947A830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Top Selling Customers based on LATAM Region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71-4184-9D1F-BA4F83B68C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71-4184-9D1F-BA4F83B68C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71-4184-9D1F-BA4F83B68C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71-4184-9D1F-BA4F83B68C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871-4184-9D1F-BA4F83B68C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871-4184-9D1F-BA4F83B68C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871-4184-9D1F-BA4F83B68C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871-4184-9D1F-BA4F83B68C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871-4184-9D1F-BA4F83B68CB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871-4184-9D1F-BA4F83B68CB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'For Pie chart requirement'!$A$40:$B$49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'For Pie chart requirement'!$C$40:$C$49</c:f>
              <c:numCache>
                <c:formatCode>General</c:formatCode>
                <c:ptCount val="10"/>
                <c:pt idx="0">
                  <c:v>9.8745139999999996</c:v>
                </c:pt>
                <c:pt idx="1">
                  <c:v>9.8446370000000005</c:v>
                </c:pt>
                <c:pt idx="2">
                  <c:v>6.6676630000000001</c:v>
                </c:pt>
                <c:pt idx="3">
                  <c:v>4.7953390000000002</c:v>
                </c:pt>
                <c:pt idx="4">
                  <c:v>4.1728909999999999</c:v>
                </c:pt>
                <c:pt idx="5">
                  <c:v>3.6002390000000002</c:v>
                </c:pt>
                <c:pt idx="6">
                  <c:v>3.4608110000000001</c:v>
                </c:pt>
                <c:pt idx="7">
                  <c:v>3.4259539999999999</c:v>
                </c:pt>
                <c:pt idx="8">
                  <c:v>3.3661989999999999</c:v>
                </c:pt>
                <c:pt idx="9">
                  <c:v>3.0524849999999999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871-4184-9D1F-BA4F83B68CB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Selling</a:t>
            </a:r>
            <a:r>
              <a:rPr lang="en-IN" baseline="0"/>
              <a:t> Customers based on EU Region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88-4D54-B48D-1D835A5E9A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88-4D54-B48D-1D835A5E9A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88-4D54-B48D-1D835A5E9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88-4D54-B48D-1D835A5E9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188-4D54-B48D-1D835A5E9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188-4D54-B48D-1D835A5E9A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188-4D54-B48D-1D835A5E9A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188-4D54-B48D-1D835A5E9A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188-4D54-B48D-1D835A5E9A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188-4D54-B48D-1D835A5E9A4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'For Pie chart requirement'!$A$40:$B$49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'For Pie chart requirement'!$C$40:$C$49</c:f>
              <c:numCache>
                <c:formatCode>General</c:formatCode>
                <c:ptCount val="10"/>
                <c:pt idx="0">
                  <c:v>9.8745139999999996</c:v>
                </c:pt>
                <c:pt idx="1">
                  <c:v>9.8446370000000005</c:v>
                </c:pt>
                <c:pt idx="2">
                  <c:v>6.6676630000000001</c:v>
                </c:pt>
                <c:pt idx="3">
                  <c:v>4.7953390000000002</c:v>
                </c:pt>
                <c:pt idx="4">
                  <c:v>4.1728909999999999</c:v>
                </c:pt>
                <c:pt idx="5">
                  <c:v>3.6002390000000002</c:v>
                </c:pt>
                <c:pt idx="6">
                  <c:v>3.4608110000000001</c:v>
                </c:pt>
                <c:pt idx="7">
                  <c:v>3.4259539999999999</c:v>
                </c:pt>
                <c:pt idx="8">
                  <c:v>3.3661989999999999</c:v>
                </c:pt>
                <c:pt idx="9">
                  <c:v>3.0524849999999999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188-4D54-B48D-1D835A5E9A4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Top Selling Customers based on NA Region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78-4B72-9819-7DB34CEBB8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78-4B72-9819-7DB34CEBB8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78-4B72-9819-7DB34CEBB8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78-4B72-9819-7DB34CEBB8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E78-4B72-9819-7DB34CEBB8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E78-4B72-9819-7DB34CEBB8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E78-4B72-9819-7DB34CEBB8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E78-4B72-9819-7DB34CEBB8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E78-4B72-9819-7DB34CEBB8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E78-4B72-9819-7DB34CEBB87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'For Pie chart requirement'!$A$87:$B$96</c:f>
              <c:multiLvlStrCache>
                <c:ptCount val="10"/>
                <c:lvl>
                  <c:pt idx="0">
                    <c:v>NA</c:v>
                  </c:pt>
                  <c:pt idx="1">
                    <c:v>NA</c:v>
                  </c:pt>
                  <c:pt idx="2">
                    <c:v>NA</c:v>
                  </c:pt>
                  <c:pt idx="3">
                    <c:v>NA</c:v>
                  </c:pt>
                  <c:pt idx="4">
                    <c:v>NA</c:v>
                  </c:pt>
                  <c:pt idx="5">
                    <c:v>NA</c:v>
                  </c:pt>
                  <c:pt idx="6">
                    <c:v>NA</c:v>
                  </c:pt>
                  <c:pt idx="7">
                    <c:v>NA</c:v>
                  </c:pt>
                  <c:pt idx="8">
                    <c:v>NA</c:v>
                  </c:pt>
                  <c:pt idx="9">
                    <c:v>NA</c:v>
                  </c:pt>
                </c:lvl>
                <c:lvl>
                  <c:pt idx="0">
                    <c:v>Amazon </c:v>
                  </c:pt>
                  <c:pt idx="1">
                    <c:v>Atliq Exclusive</c:v>
                  </c:pt>
                  <c:pt idx="2">
                    <c:v>walmart</c:v>
                  </c:pt>
                  <c:pt idx="3">
                    <c:v>Atliq e Store</c:v>
                  </c:pt>
                  <c:pt idx="4">
                    <c:v>Costco</c:v>
                  </c:pt>
                  <c:pt idx="5">
                    <c:v>Staples</c:v>
                  </c:pt>
                  <c:pt idx="6">
                    <c:v>Flipkart</c:v>
                  </c:pt>
                  <c:pt idx="7">
                    <c:v>Path</c:v>
                  </c:pt>
                  <c:pt idx="8">
                    <c:v>Ebay</c:v>
                  </c:pt>
                  <c:pt idx="9">
                    <c:v>Acclaimed Stores</c:v>
                  </c:pt>
                </c:lvl>
              </c:multiLvlStrCache>
            </c:multiLvlStrRef>
          </c:cat>
          <c:val>
            <c:numRef>
              <c:f>'For Pie chart requirement'!$C$87:$C$96</c:f>
              <c:numCache>
                <c:formatCode>General</c:formatCode>
                <c:ptCount val="10"/>
                <c:pt idx="0">
                  <c:v>17.033832</c:v>
                </c:pt>
                <c:pt idx="1">
                  <c:v>8.4017079999999993</c:v>
                </c:pt>
                <c:pt idx="2">
                  <c:v>7.0978979999999998</c:v>
                </c:pt>
                <c:pt idx="3">
                  <c:v>6.9798809999999998</c:v>
                </c:pt>
                <c:pt idx="4">
                  <c:v>6.8506239999999998</c:v>
                </c:pt>
                <c:pt idx="5">
                  <c:v>6.4572329999999996</c:v>
                </c:pt>
                <c:pt idx="6">
                  <c:v>5.816567</c:v>
                </c:pt>
                <c:pt idx="7">
                  <c:v>5.1140829999999999</c:v>
                </c:pt>
                <c:pt idx="8">
                  <c:v>4.9117680000000004</c:v>
                </c:pt>
                <c:pt idx="9">
                  <c:v>4.7937510000000003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78-4B72-9819-7DB34CEBB8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E8BA-C342-71D9-33FD-53FA4CB8F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F919-CC58-ECA5-23BC-FFA562CF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7497-A756-1729-B64C-1AAED0AC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FA97-7851-0FC3-FB41-3578325C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3931-D067-DA8A-111B-A025D39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8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3FD6-9836-AB7E-0AD3-4183CD12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D7F5F-BBC7-510B-AB6B-035BCC32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9D9C-A399-2075-780A-65DC204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2AB5-BA12-D496-7BFE-4D67C7BD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DDCE-B02F-1EE0-65D2-488D924C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6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4538-1D4A-1DB5-926D-A4C163E9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6FF3-0A16-4B9D-E823-5E10A302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810C-20CC-45EF-521C-F9714172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A6D5-B629-9C8B-4130-9923428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E243-9F23-73B8-FE9A-EB3603A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475C-8E0A-BFB1-FCFF-BF0FC106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B49C-6A14-6337-D2A3-D6254354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1A35-2047-4DB5-C688-DF885D42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03BC6-7614-7539-979A-313A9107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CBA3-ADC0-C31C-B7E3-9D83194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659B-5A29-AE4F-2EBE-863350E0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FFBE-7537-52DB-4C49-17A9B2B4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8C23-983B-4637-C17F-29106E87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E460-AC03-B365-8BE8-00C9EB3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DC62-DC12-D249-4C4D-ACB99F58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0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CCC6-34C5-F963-6039-E9F1101B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CAE-9EBD-E2B9-22A1-80500D00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8386-78EB-80E6-FB4C-B2C2C34C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465E-D47C-F85A-364E-3B45278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64291-E85C-A0F2-2536-A4CCA8B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92AB-C670-67B8-44EB-BB0474E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515-331E-67B6-A345-69F901A0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A949-4939-1CC5-8EC4-53552F8A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9EF9-8738-D8CA-9F8F-169B5D28F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0A82B-9640-5058-8DF4-68BDD6B81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01D38-FD4B-404B-049B-057297621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25F33-2FC2-6D48-6FBC-BBEFE1E9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24C76-8BDA-7FB4-A392-18915501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19375-6097-EB35-87CB-16D0215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9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416-A119-D915-E51A-F8EF4692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CDBE2-9DAD-D3C1-F997-7B46222B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1486-CE87-BC5B-D32A-C81FD963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6AA76-56CD-C2AE-71B8-9AFDD884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6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B1B00-86C3-E71E-EBFB-338F6321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28FAB-5931-1109-24F7-64A2A376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DD962-A849-7FE8-2A7C-22C548F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3707-4726-BE1D-08D2-7501222A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EB3C-8BD8-64A7-8C5A-B0E8FAED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F5EC-AF53-1DEF-F73D-A4174587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CF51-20E2-C736-DADC-06DFCAA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0212-0573-09B6-7728-0818A4C2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61F19-781A-659F-BBE1-3D897B81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7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4276-CD79-7A4C-3BDD-3FD8B8D9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3D4BB-6AF9-C1E6-8CE0-0C6CB312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BEF8C-CB67-0719-A3E7-CE580D08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E6DB-18AC-4553-B1A9-CEF97E9F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5499-4F5B-B829-B032-AFE36B0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4F33D-6C2A-9793-95FE-1E4E8407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6A5E8-62A8-2EEB-CCEE-C8D1596E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E22A-48EA-17DD-FA65-872C18EC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ED44-BA65-54B2-2451-78E4699A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DAAA-6982-472B-AE2C-B8BAEB2550C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A6A4-B0E5-6E1F-85E0-890BA663C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72CE-5CDE-A766-5FB5-C6474C8C0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6C4-DF17-4FAE-A7FE-09557932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5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3BAF-FD7F-544F-74F7-9F702273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35"/>
            <a:ext cx="9144000" cy="1810140"/>
          </a:xfrm>
        </p:spPr>
        <p:txBody>
          <a:bodyPr>
            <a:normAutofit/>
          </a:bodyPr>
          <a:lstStyle/>
          <a:p>
            <a:r>
              <a:rPr lang="en-IN" sz="4800" dirty="0"/>
              <a:t>Finance Analytics of a Hardware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97906-4FF6-0E60-398C-66F96D8D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63702"/>
            <a:ext cx="12126686" cy="27614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slides showcase some of the most business valuable insights from the provided database of a hardware industry which has B2C business of selling various hardware parts to its costumers globally.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Company has multiple customers like </a:t>
            </a:r>
            <a:r>
              <a:rPr lang="en-IN" dirty="0" err="1"/>
              <a:t>flipkart</a:t>
            </a:r>
            <a:r>
              <a:rPr lang="en-IN" dirty="0"/>
              <a:t>, </a:t>
            </a:r>
            <a:r>
              <a:rPr lang="en-IN" dirty="0" err="1"/>
              <a:t>croma</a:t>
            </a:r>
            <a:r>
              <a:rPr lang="en-IN" dirty="0"/>
              <a:t>, </a:t>
            </a:r>
            <a:r>
              <a:rPr lang="en-IN" dirty="0" err="1"/>
              <a:t>bestbuy</a:t>
            </a:r>
            <a:r>
              <a:rPr lang="en-IN" dirty="0"/>
              <a:t>, staples, etc., who are purchasing various items produced by it for their online/offline stores.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Further, the product buying audience is referred as ‘consumers’ of the product who are buying through these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Along with the financial measures, it also showcases performance improvement required during one of the specific scenario occurred during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4368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CD2-1E6D-2CB2-B4E1-3BCE1D66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Business Model of this Industry</a:t>
            </a:r>
          </a:p>
        </p:txBody>
      </p:sp>
      <p:pic>
        <p:nvPicPr>
          <p:cNvPr id="11" name="Content Placeholder 10" descr="Users with solid fill">
            <a:extLst>
              <a:ext uri="{FF2B5EF4-FFF2-40B4-BE49-F238E27FC236}">
                <a16:creationId xmlns:a16="http://schemas.microsoft.com/office/drawing/2014/main" id="{75ABAB9E-DEED-D7E1-6148-D78E60D1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102" y="3285929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264270-FC21-D23F-B7FE-BF844282E5CD}"/>
              </a:ext>
            </a:extLst>
          </p:cNvPr>
          <p:cNvSpPr/>
          <p:nvPr/>
        </p:nvSpPr>
        <p:spPr>
          <a:xfrm>
            <a:off x="1528674" y="3570513"/>
            <a:ext cx="1259633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Hardware Industry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678B5-37AE-6F08-E6CC-CB3FE82F3847}"/>
              </a:ext>
            </a:extLst>
          </p:cNvPr>
          <p:cNvSpPr/>
          <p:nvPr/>
        </p:nvSpPr>
        <p:spPr>
          <a:xfrm>
            <a:off x="5134952" y="2708986"/>
            <a:ext cx="104502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Flipkart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9C5D6-6B38-E98E-CBC1-B929E851FBAF}"/>
              </a:ext>
            </a:extLst>
          </p:cNvPr>
          <p:cNvSpPr/>
          <p:nvPr/>
        </p:nvSpPr>
        <p:spPr>
          <a:xfrm>
            <a:off x="5156720" y="4843784"/>
            <a:ext cx="104502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35474-9CBC-8F41-1AC1-132FC614B99A}"/>
              </a:ext>
            </a:extLst>
          </p:cNvPr>
          <p:cNvSpPr/>
          <p:nvPr/>
        </p:nvSpPr>
        <p:spPr>
          <a:xfrm>
            <a:off x="5144282" y="3399454"/>
            <a:ext cx="104502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7E10B-A464-A986-875E-0F5A2893FB2F}"/>
              </a:ext>
            </a:extLst>
          </p:cNvPr>
          <p:cNvSpPr/>
          <p:nvPr/>
        </p:nvSpPr>
        <p:spPr>
          <a:xfrm>
            <a:off x="5156720" y="4139680"/>
            <a:ext cx="104502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BestBuy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28C48-BDF2-85FB-5A15-32FFABD73ED4}"/>
              </a:ext>
            </a:extLst>
          </p:cNvPr>
          <p:cNvSpPr/>
          <p:nvPr/>
        </p:nvSpPr>
        <p:spPr>
          <a:xfrm>
            <a:off x="5144281" y="2716762"/>
            <a:ext cx="1045029" cy="56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Flipkart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ED5BE-0B06-9DF5-A4B2-312618246534}"/>
              </a:ext>
            </a:extLst>
          </p:cNvPr>
          <p:cNvSpPr/>
          <p:nvPr/>
        </p:nvSpPr>
        <p:spPr>
          <a:xfrm>
            <a:off x="4730621" y="1672505"/>
            <a:ext cx="1852130" cy="4740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C014A-1712-3714-2C3E-EE70796B4585}"/>
              </a:ext>
            </a:extLst>
          </p:cNvPr>
          <p:cNvSpPr/>
          <p:nvPr/>
        </p:nvSpPr>
        <p:spPr>
          <a:xfrm>
            <a:off x="8635482" y="1672504"/>
            <a:ext cx="1993639" cy="4253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Consumers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F42CD6-DF0D-67C4-8FE9-DFF1AF14ED6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2788307" y="3001346"/>
            <a:ext cx="2355974" cy="85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3ACF03-9709-50C2-A17A-9D2F1970DA1D}"/>
              </a:ext>
            </a:extLst>
          </p:cNvPr>
          <p:cNvCxnSpPr/>
          <p:nvPr/>
        </p:nvCxnSpPr>
        <p:spPr>
          <a:xfrm flipV="1">
            <a:off x="2788307" y="3684038"/>
            <a:ext cx="2355975" cy="17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E011BF-AC49-C75B-E966-C96D006E6605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788307" y="3855097"/>
            <a:ext cx="2368413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588FC9-CCD0-A9B4-8C06-6A46941AD08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788307" y="3855097"/>
            <a:ext cx="2368413" cy="127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1E6EBC-740C-76AE-25F6-EC5C65A0242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189310" y="3001346"/>
            <a:ext cx="2985792" cy="74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184E22-7C70-C18F-5B90-5B413395A74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89311" y="3684038"/>
            <a:ext cx="2985791" cy="5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D472-8748-AE28-47F6-9E9E6436AB2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201749" y="3743129"/>
            <a:ext cx="2973353" cy="6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D69DBD-E33C-3113-F375-B158230D630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6201749" y="3743129"/>
            <a:ext cx="2973353" cy="138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529-210F-522C-4A1E-1C29AC0D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executing the query to retrieve a report for ‘gross sales’ of all the customers for financial year 2021: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took too much “a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ctual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to get all rows (in milliseconds)” for the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queries.</a:t>
            </a:r>
            <a:endParaRPr lang="en-I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0DFB59-AE70-CC86-31E1-71A8759D6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040" y="1825625"/>
            <a:ext cx="6833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87A5-FF46-4FEA-4588-3948B65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68"/>
            <a:ext cx="10515600" cy="1166327"/>
          </a:xfrm>
        </p:spPr>
        <p:txBody>
          <a:bodyPr>
            <a:noAutofit/>
          </a:bodyPr>
          <a:lstStyle/>
          <a:p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performance improvement was done and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ctual time to get all rows (in milliseconds)</a:t>
            </a:r>
            <a:r>
              <a:rPr lang="en-IN" sz="24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reduced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was improved by a really good 186%</a:t>
            </a:r>
            <a:r>
              <a:rPr lang="en-IN" sz="24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9243E-6CFC-29EE-AEE8-E523FB8B8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15" y="1825625"/>
            <a:ext cx="70131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3361-B258-D3FC-D922-1D12D42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Bar Chart Report for Financial Year 2021,</a:t>
            </a:r>
            <a:br>
              <a:rPr lang="en-IN" sz="3200" dirty="0"/>
            </a:br>
            <a:r>
              <a:rPr lang="en-IN" sz="3200" dirty="0"/>
              <a:t>Representing top 10 markets as per their % net sales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EDE7A2E-DD2F-284A-408E-EC6360995C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286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12E7-F13B-3FEC-115B-E40CEBB8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6" y="234497"/>
            <a:ext cx="10515600" cy="1325563"/>
          </a:xfrm>
        </p:spPr>
        <p:txBody>
          <a:bodyPr>
            <a:noAutofit/>
          </a:bodyPr>
          <a:lstStyle/>
          <a:p>
            <a:r>
              <a:rPr lang="en-IN" sz="3200" dirty="0"/>
              <a:t>Pie Chart Report for Financial Year 2021,</a:t>
            </a:r>
            <a:br>
              <a:rPr lang="en-IN" sz="3200" dirty="0"/>
            </a:br>
            <a:r>
              <a:rPr lang="en-IN" sz="3200" dirty="0"/>
              <a:t>Region wise % net sales breakdown by customers in their respective region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8D1A92-3CE2-446E-5168-30F2A258D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40001"/>
              </p:ext>
            </p:extLst>
          </p:nvPr>
        </p:nvGraphicFramePr>
        <p:xfrm>
          <a:off x="838200" y="1828862"/>
          <a:ext cx="5170714" cy="433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32DD7B-AEC3-DFA2-7FCF-F3DB81AE0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01189"/>
              </p:ext>
            </p:extLst>
          </p:nvPr>
        </p:nvGraphicFramePr>
        <p:xfrm>
          <a:off x="6183088" y="1828861"/>
          <a:ext cx="5284234" cy="4338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7B0467-969E-26B8-90EE-3731190FDCE0}"/>
              </a:ext>
            </a:extLst>
          </p:cNvPr>
          <p:cNvSpPr txBox="1"/>
          <p:nvPr/>
        </p:nvSpPr>
        <p:spPr>
          <a:xfrm>
            <a:off x="6606076" y="6176857"/>
            <a:ext cx="383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% net sales in Latin America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9FEA6-6D0D-41DC-6FDA-9E4CFC07A4DD}"/>
              </a:ext>
            </a:extLst>
          </p:cNvPr>
          <p:cNvSpPr txBox="1"/>
          <p:nvPr/>
        </p:nvSpPr>
        <p:spPr>
          <a:xfrm>
            <a:off x="1197425" y="6189302"/>
            <a:ext cx="40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% net sales in Latin America Region</a:t>
            </a:r>
          </a:p>
        </p:txBody>
      </p:sp>
    </p:spTree>
    <p:extLst>
      <p:ext uri="{BB962C8B-B14F-4D97-AF65-F5344CB8AC3E}">
        <p14:creationId xmlns:p14="http://schemas.microsoft.com/office/powerpoint/2010/main" val="20423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5E7330-A92D-5654-00E1-A5D55F9F2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6538"/>
              </p:ext>
            </p:extLst>
          </p:nvPr>
        </p:nvGraphicFramePr>
        <p:xfrm>
          <a:off x="475866" y="746453"/>
          <a:ext cx="5355770" cy="4879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E3729E-4E6B-B42D-1C77-A18CA9231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627144"/>
              </p:ext>
            </p:extLst>
          </p:nvPr>
        </p:nvGraphicFramePr>
        <p:xfrm>
          <a:off x="6030867" y="727792"/>
          <a:ext cx="5697716" cy="489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B29469-74F0-2BB7-E5A1-6197F115A933}"/>
              </a:ext>
            </a:extLst>
          </p:cNvPr>
          <p:cNvSpPr txBox="1"/>
          <p:nvPr/>
        </p:nvSpPr>
        <p:spPr>
          <a:xfrm>
            <a:off x="712242" y="5729993"/>
            <a:ext cx="411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% net sales in European Union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E3F5-916E-5701-3487-FC6D7D67562B}"/>
              </a:ext>
            </a:extLst>
          </p:cNvPr>
          <p:cNvSpPr txBox="1"/>
          <p:nvPr/>
        </p:nvSpPr>
        <p:spPr>
          <a:xfrm>
            <a:off x="6416351" y="5729993"/>
            <a:ext cx="40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% net sales in North America Region</a:t>
            </a:r>
          </a:p>
        </p:txBody>
      </p:sp>
    </p:spTree>
    <p:extLst>
      <p:ext uri="{BB962C8B-B14F-4D97-AF65-F5344CB8AC3E}">
        <p14:creationId xmlns:p14="http://schemas.microsoft.com/office/powerpoint/2010/main" val="284567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9F1-0BB1-1BE8-1649-0BA778BD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Report showing Top 3 products in each division by their quantity sold for financial year 2021:-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A7F8C-E93C-B94A-0C09-15563631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98" y="1828800"/>
            <a:ext cx="7338811" cy="4367958"/>
          </a:xfrm>
        </p:spPr>
      </p:pic>
    </p:spTree>
    <p:extLst>
      <p:ext uri="{BB962C8B-B14F-4D97-AF65-F5344CB8AC3E}">
        <p14:creationId xmlns:p14="http://schemas.microsoft.com/office/powerpoint/2010/main" val="19029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86AF-9CDE-E070-1AD2-8C88FE81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3"/>
            <a:ext cx="10515600" cy="3368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34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328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Finance Analytics of a Hardware Industry</vt:lpstr>
      <vt:lpstr>Business Model of this Industry</vt:lpstr>
      <vt:lpstr>While executing the query to retrieve a report for ‘gross sales’ of all the customers for financial year 2021: It took too much “actual time to get all rows (in milliseconds)” for the queries.</vt:lpstr>
      <vt:lpstr>  So, performance improvement was done and “actual time to get all rows (in milliseconds)” reduced. Performance was improved by a really good 186% . </vt:lpstr>
      <vt:lpstr>Bar Chart Report for Financial Year 2021, Representing top 10 markets as per their % net sales</vt:lpstr>
      <vt:lpstr>Pie Chart Report for Financial Year 2021, Region wise % net sales breakdown by customers in their respective region </vt:lpstr>
      <vt:lpstr>PowerPoint Presentation</vt:lpstr>
      <vt:lpstr>Report showing Top 3 products in each division by their quantity sold for financial year 2021:-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Analytics of a Hardware Industry</dc:title>
  <dc:creator>swarnima sharma</dc:creator>
  <cp:lastModifiedBy>swarnima sharma</cp:lastModifiedBy>
  <cp:revision>2</cp:revision>
  <dcterms:created xsi:type="dcterms:W3CDTF">2023-04-12T10:33:37Z</dcterms:created>
  <dcterms:modified xsi:type="dcterms:W3CDTF">2023-04-12T18:55:27Z</dcterms:modified>
</cp:coreProperties>
</file>