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al Bold" charset="1" panose="020B0802020202020204"/>
      <p:regular r:id="rId19"/>
    </p:embeddedFont>
    <p:embeddedFont>
      <p:font typeface="ITC Franklin Gothic LT" charset="1" panose="020B0504030503020204"/>
      <p:regular r:id="rId20"/>
    </p:embeddedFont>
    <p:embeddedFont>
      <p:font typeface="ITC Franklin Gothic LT Semi-Bold" charset="1" panose="020B07040305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VIBH0RGUPTA/Stego_project.git"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1" id="11"/>
          <p:cNvGrpSpPr/>
          <p:nvPr/>
        </p:nvGrpSpPr>
        <p:grpSpPr>
          <a:xfrm rot="0">
            <a:off x="2038662" y="2732452"/>
            <a:ext cx="13716000" cy="1816608"/>
            <a:chOff x="0" y="0"/>
            <a:chExt cx="18288000" cy="2422144"/>
          </a:xfrm>
        </p:grpSpPr>
        <p:sp>
          <p:nvSpPr>
            <p:cNvPr name="Freeform 12" id="12"/>
            <p:cNvSpPr/>
            <p:nvPr/>
          </p:nvSpPr>
          <p:spPr>
            <a:xfrm flipH="false" flipV="false" rot="0">
              <a:off x="0" y="0"/>
              <a:ext cx="18288000" cy="2422144"/>
            </a:xfrm>
            <a:custGeom>
              <a:avLst/>
              <a:gdLst/>
              <a:ahLst/>
              <a:cxnLst/>
              <a:rect r="r" b="b" t="t" l="l"/>
              <a:pathLst>
                <a:path h="2422144" w="18288000">
                  <a:moveTo>
                    <a:pt x="0" y="0"/>
                  </a:moveTo>
                  <a:lnTo>
                    <a:pt x="18288000" y="0"/>
                  </a:lnTo>
                  <a:lnTo>
                    <a:pt x="18288000" y="2422144"/>
                  </a:lnTo>
                  <a:lnTo>
                    <a:pt x="0" y="2422144"/>
                  </a:lnTo>
                  <a:close/>
                </a:path>
              </a:pathLst>
            </a:custGeom>
            <a:solidFill>
              <a:srgbClr val="000000">
                <a:alpha val="0"/>
              </a:srgbClr>
            </a:solidFill>
          </p:spPr>
        </p:sp>
        <p:sp>
          <p:nvSpPr>
            <p:cNvPr name="TextBox 13" id="13"/>
            <p:cNvSpPr txBox="true"/>
            <p:nvPr/>
          </p:nvSpPr>
          <p:spPr>
            <a:xfrm>
              <a:off x="0" y="-104775"/>
              <a:ext cx="18288000" cy="2526919"/>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Secure Data Hiding in Image Using Steganography</a:t>
              </a:r>
            </a:p>
          </p:txBody>
        </p:sp>
      </p:grpSp>
      <p:grpSp>
        <p:nvGrpSpPr>
          <p:cNvPr name="Group 14" id="14"/>
          <p:cNvGrpSpPr/>
          <p:nvPr/>
        </p:nvGrpSpPr>
        <p:grpSpPr>
          <a:xfrm rot="0">
            <a:off x="-494673" y="1551482"/>
            <a:ext cx="19089972" cy="877162"/>
            <a:chOff x="0" y="0"/>
            <a:chExt cx="25453296" cy="1169550"/>
          </a:xfrm>
        </p:grpSpPr>
        <p:sp>
          <p:nvSpPr>
            <p:cNvPr name="Freeform 15" id="15"/>
            <p:cNvSpPr/>
            <p:nvPr/>
          </p:nvSpPr>
          <p:spPr>
            <a:xfrm flipH="false" flipV="false" rot="0">
              <a:off x="0" y="0"/>
              <a:ext cx="25453296" cy="1169550"/>
            </a:xfrm>
            <a:custGeom>
              <a:avLst/>
              <a:gdLst/>
              <a:ahLst/>
              <a:cxnLst/>
              <a:rect r="r" b="b" t="t" l="l"/>
              <a:pathLst>
                <a:path h="1169550" w="25453296">
                  <a:moveTo>
                    <a:pt x="0" y="0"/>
                  </a:moveTo>
                  <a:lnTo>
                    <a:pt x="25453296" y="0"/>
                  </a:lnTo>
                  <a:lnTo>
                    <a:pt x="25453296" y="1169550"/>
                  </a:lnTo>
                  <a:lnTo>
                    <a:pt x="0" y="1169550"/>
                  </a:lnTo>
                  <a:close/>
                </a:path>
              </a:pathLst>
            </a:custGeom>
            <a:solidFill>
              <a:srgbClr val="000000">
                <a:alpha val="0"/>
              </a:srgbClr>
            </a:solidFill>
          </p:spPr>
        </p:sp>
        <p:sp>
          <p:nvSpPr>
            <p:cNvPr name="TextBox 16" id="16"/>
            <p:cNvSpPr txBox="true"/>
            <p:nvPr/>
          </p:nvSpPr>
          <p:spPr>
            <a:xfrm>
              <a:off x="0" y="-95250"/>
              <a:ext cx="25453296" cy="1264800"/>
            </a:xfrm>
            <a:prstGeom prst="rect">
              <a:avLst/>
            </a:prstGeom>
          </p:spPr>
          <p:txBody>
            <a:bodyPr anchor="t" rtlCol="false" tIns="0" lIns="0" bIns="0" rIns="0"/>
            <a:lstStyle/>
            <a:p>
              <a:pPr algn="ctr">
                <a:lnSpc>
                  <a:spcPts val="5759"/>
                </a:lnSpc>
              </a:pPr>
              <a:r>
                <a:rPr lang="en-US" sz="4800" b="true">
                  <a:solidFill>
                    <a:srgbClr val="1482AC"/>
                  </a:solidFill>
                  <a:latin typeface="Arial Bold"/>
                  <a:ea typeface="Arial Bold"/>
                  <a:cs typeface="Arial Bold"/>
                  <a:sym typeface="Arial Bold"/>
                </a:rPr>
                <a:t>CAPSTONE PROJECT</a:t>
              </a:r>
            </a:p>
          </p:txBody>
        </p:sp>
      </p:grpSp>
      <p:grpSp>
        <p:nvGrpSpPr>
          <p:cNvPr name="Group 17" id="17"/>
          <p:cNvGrpSpPr/>
          <p:nvPr/>
        </p:nvGrpSpPr>
        <p:grpSpPr>
          <a:xfrm rot="0">
            <a:off x="4676294" y="6879548"/>
            <a:ext cx="11970274" cy="1985159"/>
            <a:chOff x="0" y="0"/>
            <a:chExt cx="15960366" cy="2646878"/>
          </a:xfrm>
        </p:grpSpPr>
        <p:sp>
          <p:nvSpPr>
            <p:cNvPr name="Freeform 18" id="18"/>
            <p:cNvSpPr/>
            <p:nvPr/>
          </p:nvSpPr>
          <p:spPr>
            <a:xfrm flipH="false" flipV="false" rot="0">
              <a:off x="0" y="0"/>
              <a:ext cx="15960365" cy="2646878"/>
            </a:xfrm>
            <a:custGeom>
              <a:avLst/>
              <a:gdLst/>
              <a:ahLst/>
              <a:cxnLst/>
              <a:rect r="r" b="b" t="t" l="l"/>
              <a:pathLst>
                <a:path h="2646878" w="15960365">
                  <a:moveTo>
                    <a:pt x="0" y="0"/>
                  </a:moveTo>
                  <a:lnTo>
                    <a:pt x="15960365" y="0"/>
                  </a:lnTo>
                  <a:lnTo>
                    <a:pt x="15960365" y="2646878"/>
                  </a:lnTo>
                  <a:lnTo>
                    <a:pt x="0" y="2646878"/>
                  </a:lnTo>
                  <a:close/>
                </a:path>
              </a:pathLst>
            </a:custGeom>
            <a:solidFill>
              <a:srgbClr val="000000">
                <a:alpha val="0"/>
              </a:srgbClr>
            </a:solidFill>
          </p:spPr>
        </p:sp>
        <p:sp>
          <p:nvSpPr>
            <p:cNvPr name="TextBox 19" id="19"/>
            <p:cNvSpPr txBox="true"/>
            <p:nvPr/>
          </p:nvSpPr>
          <p:spPr>
            <a:xfrm>
              <a:off x="0" y="-66675"/>
              <a:ext cx="15960366" cy="2713553"/>
            </a:xfrm>
            <a:prstGeom prst="rect">
              <a:avLst/>
            </a:prstGeom>
          </p:spPr>
          <p:txBody>
            <a:bodyPr anchor="t" rtlCol="false" tIns="0" lIns="0" bIns="0" rIns="0"/>
            <a:lstStyle/>
            <a:p>
              <a:pPr algn="l">
                <a:lnSpc>
                  <a:spcPts val="3600"/>
                </a:lnSpc>
              </a:pPr>
              <a:r>
                <a:rPr lang="en-US" sz="3000" b="true">
                  <a:solidFill>
                    <a:srgbClr val="1482AC"/>
                  </a:solidFill>
                  <a:latin typeface="Arial Bold"/>
                  <a:ea typeface="Arial Bold"/>
                  <a:cs typeface="Arial Bold"/>
                  <a:sym typeface="Arial Bold"/>
                </a:rPr>
                <a:t>Presented By:</a:t>
              </a:r>
            </a:p>
            <a:p>
              <a:pPr algn="l">
                <a:lnSpc>
                  <a:spcPts val="3600"/>
                </a:lnSpc>
              </a:pPr>
              <a:r>
                <a:rPr lang="en-US" sz="3000" b="true">
                  <a:solidFill>
                    <a:srgbClr val="1482AC"/>
                  </a:solidFill>
                  <a:latin typeface="Arial Bold"/>
                  <a:ea typeface="Arial Bold"/>
                  <a:cs typeface="Arial Bold"/>
                  <a:sym typeface="Arial Bold"/>
                </a:rPr>
                <a:t>Vibhor Gupta</a:t>
              </a:r>
            </a:p>
            <a:p>
              <a:pPr algn="l">
                <a:lnSpc>
                  <a:spcPts val="3600"/>
                </a:lnSpc>
              </a:pPr>
              <a:r>
                <a:rPr lang="en-US" sz="3000" b="true">
                  <a:solidFill>
                    <a:srgbClr val="1482AC"/>
                  </a:solidFill>
                  <a:latin typeface="Arial Bold"/>
                  <a:ea typeface="Arial Bold"/>
                  <a:cs typeface="Arial Bold"/>
                  <a:sym typeface="Arial Bold"/>
                </a:rPr>
                <a:t>VIT Bhopal (CSE)</a:t>
              </a:r>
            </a:p>
            <a:p>
              <a:pPr algn="l">
                <a:lnSpc>
                  <a:spcPts val="360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23825"/>
              <a:ext cx="22059230" cy="9470473"/>
            </a:xfrm>
            <a:prstGeom prst="rect">
              <a:avLst/>
            </a:prstGeom>
          </p:spPr>
          <p:txBody>
            <a:bodyPr anchor="ctr" rtlCol="false" tIns="0" lIns="0" bIns="0" rIns="0"/>
            <a:lstStyle/>
            <a:p>
              <a:pPr algn="l" marL="678651" indent="-339325" lvl="1">
                <a:lnSpc>
                  <a:spcPts val="4949"/>
                </a:lnSpc>
                <a:buFont typeface="Arial"/>
                <a:buChar char="•"/>
              </a:pPr>
              <a:r>
                <a:rPr lang="en-US" sz="3749">
                  <a:solidFill>
                    <a:srgbClr val="404040"/>
                  </a:solidFill>
                  <a:latin typeface="ITC Franklin Gothic LT"/>
                  <a:ea typeface="ITC Franklin Gothic LT"/>
                  <a:cs typeface="ITC Franklin Gothic LT"/>
                  <a:sym typeface="ITC Franklin Gothic LT"/>
                </a:rPr>
                <a:t>This project successfully implements image-based steganography, providing an additional layer of security for sensitive data. By leveraging image pixels for message storage, it ensures confidentiality while maintaining the visual integrity of the image.</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GitHub Link</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52400"/>
              <a:ext cx="22059230" cy="9499048"/>
            </a:xfrm>
            <a:prstGeom prst="rect">
              <a:avLst/>
            </a:prstGeom>
          </p:spPr>
          <p:txBody>
            <a:bodyPr anchor="ctr" rtlCol="false" tIns="0" lIns="0" bIns="0" rIns="0"/>
            <a:lstStyle/>
            <a:p>
              <a:pPr algn="l" marL="877718" indent="-438859" lvl="1">
                <a:lnSpc>
                  <a:spcPts val="6401"/>
                </a:lnSpc>
                <a:buFont typeface="Arial"/>
                <a:buChar char="•"/>
              </a:pPr>
              <a:r>
                <a:rPr lang="en-US" sz="4849">
                  <a:solidFill>
                    <a:srgbClr val="1CADE4"/>
                  </a:solidFill>
                  <a:latin typeface="ITC Franklin Gothic LT"/>
                  <a:ea typeface="ITC Franklin Gothic LT"/>
                  <a:cs typeface="ITC Franklin Gothic LT"/>
                  <a:sym typeface="ITC Franklin Gothic LT"/>
                </a:rPr>
                <a:t> </a:t>
              </a:r>
              <a:r>
                <a:rPr lang="en-US" sz="4849" u="sng">
                  <a:solidFill>
                    <a:srgbClr val="1CADE4"/>
                  </a:solidFill>
                  <a:latin typeface="ITC Franklin Gothic LT"/>
                  <a:ea typeface="ITC Franklin Gothic LT"/>
                  <a:cs typeface="ITC Franklin Gothic LT"/>
                  <a:sym typeface="ITC Franklin Gothic LT"/>
                  <a:hlinkClick r:id="rId3" tooltip="https://github.com/VIBH0RGUPTA/Stego_project.git"/>
                </a:rPr>
                <a:t>https://github.com/VIBH0RGUPTA/Stego_project.git</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03505" y="1266988"/>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scope(optional)</a:t>
              </a:r>
            </a:p>
          </p:txBody>
        </p:sp>
      </p:grpSp>
      <p:sp>
        <p:nvSpPr>
          <p:cNvPr name="TextBox 12" id="12"/>
          <p:cNvSpPr txBox="true"/>
          <p:nvPr/>
        </p:nvSpPr>
        <p:spPr>
          <a:xfrm rot="0">
            <a:off x="0" y="2505075"/>
            <a:ext cx="18288000" cy="4962525"/>
          </a:xfrm>
          <a:prstGeom prst="rect">
            <a:avLst/>
          </a:prstGeom>
        </p:spPr>
        <p:txBody>
          <a:bodyPr anchor="t" rtlCol="false" tIns="0" lIns="0" bIns="0" rIns="0">
            <a:spAutoFit/>
          </a:bodyPr>
          <a:lstStyle/>
          <a:p>
            <a:pPr algn="l" marL="863601" indent="-431801" lvl="1">
              <a:lnSpc>
                <a:spcPts val="4800"/>
              </a:lnSpc>
              <a:buFont typeface="Arial"/>
              <a:buChar char="•"/>
            </a:pPr>
            <a:r>
              <a:rPr lang="en-US" sz="4000">
                <a:solidFill>
                  <a:srgbClr val="000000"/>
                </a:solidFill>
                <a:latin typeface="ITC Franklin Gothic LT"/>
                <a:ea typeface="ITC Franklin Gothic LT"/>
                <a:cs typeface="ITC Franklin Gothic LT"/>
                <a:sym typeface="ITC Franklin Gothic LT"/>
              </a:rPr>
              <a:t>Enhanced Encryption Techniques: Integrating stronger encryption methods before embedding data.</a:t>
            </a:r>
          </a:p>
          <a:p>
            <a:pPr algn="l">
              <a:lnSpc>
                <a:spcPts val="4800"/>
              </a:lnSpc>
            </a:pPr>
          </a:p>
          <a:p>
            <a:pPr algn="l" marL="863601" indent="-431801" lvl="1">
              <a:lnSpc>
                <a:spcPts val="4800"/>
              </a:lnSpc>
              <a:buFont typeface="Arial"/>
              <a:buChar char="•"/>
            </a:pPr>
            <a:r>
              <a:rPr lang="en-US" sz="4000">
                <a:solidFill>
                  <a:srgbClr val="000000"/>
                </a:solidFill>
                <a:latin typeface="ITC Franklin Gothic LT"/>
                <a:ea typeface="ITC Franklin Gothic LT"/>
                <a:cs typeface="ITC Franklin Gothic LT"/>
                <a:sym typeface="ITC Franklin Gothic LT"/>
              </a:rPr>
              <a:t>Support for Various Image Formats: Expanding compatibility beyond JPG.</a:t>
            </a:r>
          </a:p>
          <a:p>
            <a:pPr algn="l">
              <a:lnSpc>
                <a:spcPts val="4800"/>
              </a:lnSpc>
            </a:pPr>
          </a:p>
          <a:p>
            <a:pPr algn="l" marL="863601" indent="-431801" lvl="1">
              <a:lnSpc>
                <a:spcPts val="4800"/>
              </a:lnSpc>
              <a:buFont typeface="Arial"/>
              <a:buChar char="•"/>
            </a:pPr>
            <a:r>
              <a:rPr lang="en-US" sz="4000">
                <a:solidFill>
                  <a:srgbClr val="000000"/>
                </a:solidFill>
                <a:latin typeface="ITC Franklin Gothic LT"/>
                <a:ea typeface="ITC Franklin Gothic LT"/>
                <a:cs typeface="ITC Franklin Gothic LT"/>
                <a:sym typeface="ITC Franklin Gothic LT"/>
              </a:rPr>
              <a:t>Mobile &amp; Web Implementation: Creating an application for ease of use.</a:t>
            </a:r>
          </a:p>
          <a:p>
            <a:pPr algn="l">
              <a:lnSpc>
                <a:spcPts val="4800"/>
              </a:lnSpc>
            </a:pPr>
          </a:p>
          <a:p>
            <a:pPr algn="l" marL="863601" indent="-431801" lvl="1">
              <a:lnSpc>
                <a:spcPts val="4800"/>
              </a:lnSpc>
              <a:buFont typeface="Arial"/>
              <a:buChar char="•"/>
            </a:pPr>
            <a:r>
              <a:rPr lang="en-US" sz="4000">
                <a:solidFill>
                  <a:srgbClr val="000000"/>
                </a:solidFill>
                <a:latin typeface="ITC Franklin Gothic LT"/>
                <a:ea typeface="ITC Franklin Gothic LT"/>
                <a:cs typeface="ITC Franklin Gothic LT"/>
                <a:sym typeface="ITC Franklin Gothic LT"/>
              </a:rPr>
              <a:t>Increased Capacity: Optimizing data embedding to store larger messages.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2194562" y="4149327"/>
            <a:ext cx="13948116" cy="1988344"/>
            <a:chOff x="0" y="0"/>
            <a:chExt cx="18597488" cy="2651126"/>
          </a:xfrm>
        </p:grpSpPr>
        <p:sp>
          <p:nvSpPr>
            <p:cNvPr name="Freeform 10" id="10"/>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1" id="11"/>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274360" y="837702"/>
            <a:ext cx="15773400" cy="1988345"/>
            <a:chOff x="0" y="0"/>
            <a:chExt cx="21031200" cy="2651126"/>
          </a:xfrm>
        </p:grpSpPr>
        <p:sp>
          <p:nvSpPr>
            <p:cNvPr name="Freeform 10" id="10"/>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1" id="11"/>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grpSp>
        <p:nvGrpSpPr>
          <p:cNvPr name="Group 12" id="12"/>
          <p:cNvGrpSpPr/>
          <p:nvPr/>
        </p:nvGrpSpPr>
        <p:grpSpPr>
          <a:xfrm rot="0">
            <a:off x="1257300" y="2428407"/>
            <a:ext cx="16528530" cy="7858593"/>
            <a:chOff x="0" y="0"/>
            <a:chExt cx="22038040" cy="10478124"/>
          </a:xfrm>
        </p:grpSpPr>
        <p:sp>
          <p:nvSpPr>
            <p:cNvPr name="Freeform 13" id="13"/>
            <p:cNvSpPr/>
            <p:nvPr/>
          </p:nvSpPr>
          <p:spPr>
            <a:xfrm flipH="false" flipV="false" rot="0">
              <a:off x="0" y="0"/>
              <a:ext cx="22038041" cy="10478124"/>
            </a:xfrm>
            <a:custGeom>
              <a:avLst/>
              <a:gdLst/>
              <a:ahLst/>
              <a:cxnLst/>
              <a:rect r="r" b="b" t="t" l="l"/>
              <a:pathLst>
                <a:path h="10478124" w="22038041">
                  <a:moveTo>
                    <a:pt x="0" y="0"/>
                  </a:moveTo>
                  <a:lnTo>
                    <a:pt x="22038041" y="0"/>
                  </a:lnTo>
                  <a:lnTo>
                    <a:pt x="22038041" y="10478124"/>
                  </a:lnTo>
                  <a:lnTo>
                    <a:pt x="0" y="10478124"/>
                  </a:lnTo>
                  <a:close/>
                </a:path>
              </a:pathLst>
            </a:custGeom>
            <a:solidFill>
              <a:srgbClr val="000000">
                <a:alpha val="0"/>
              </a:srgbClr>
            </a:solidFill>
          </p:spPr>
        </p:sp>
        <p:sp>
          <p:nvSpPr>
            <p:cNvPr name="TextBox 14" id="14"/>
            <p:cNvSpPr txBox="true"/>
            <p:nvPr/>
          </p:nvSpPr>
          <p:spPr>
            <a:xfrm>
              <a:off x="0" y="-95250"/>
              <a:ext cx="22038040" cy="10573374"/>
            </a:xfrm>
            <a:prstGeom prst="rect">
              <a:avLst/>
            </a:prstGeom>
          </p:spPr>
          <p:txBody>
            <a:bodyPr anchor="t" rtlCol="false" tIns="0" lIns="0" bIns="0" rIns="0"/>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pPr>
            </a:p>
            <a:p>
              <a:pPr algn="l" marL="542925" indent="-271462" lvl="1">
                <a:lnSpc>
                  <a:spcPts val="3960"/>
                </a:lnSpc>
              </a:pPr>
            </a:p>
            <a:p>
              <a:pPr algn="l" marL="542925" indent="-271462" lvl="1">
                <a:lnSpc>
                  <a:spcPts val="396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680465"/>
            <a:ext cx="16544424" cy="1168214"/>
            <a:chOff x="0" y="0"/>
            <a:chExt cx="22059232" cy="1557618"/>
          </a:xfrm>
        </p:grpSpPr>
        <p:sp>
          <p:nvSpPr>
            <p:cNvPr name="Freeform 10" id="10"/>
            <p:cNvSpPr/>
            <p:nvPr/>
          </p:nvSpPr>
          <p:spPr>
            <a:xfrm flipH="false" flipV="false" rot="0">
              <a:off x="0" y="0"/>
              <a:ext cx="22059232" cy="1557618"/>
            </a:xfrm>
            <a:custGeom>
              <a:avLst/>
              <a:gdLst/>
              <a:ahLst/>
              <a:cxnLst/>
              <a:rect r="r" b="b" t="t" l="l"/>
              <a:pathLst>
                <a:path h="1557618" w="22059232">
                  <a:moveTo>
                    <a:pt x="0" y="0"/>
                  </a:moveTo>
                  <a:lnTo>
                    <a:pt x="22059232" y="0"/>
                  </a:lnTo>
                  <a:lnTo>
                    <a:pt x="22059232" y="1557618"/>
                  </a:lnTo>
                  <a:lnTo>
                    <a:pt x="0" y="1557618"/>
                  </a:lnTo>
                  <a:close/>
                </a:path>
              </a:pathLst>
            </a:custGeom>
            <a:solidFill>
              <a:srgbClr val="000000">
                <a:alpha val="0"/>
              </a:srgbClr>
            </a:solidFill>
          </p:spPr>
        </p:sp>
        <p:sp>
          <p:nvSpPr>
            <p:cNvPr name="TextBox 11" id="11"/>
            <p:cNvSpPr txBox="true"/>
            <p:nvPr/>
          </p:nvSpPr>
          <p:spPr>
            <a:xfrm>
              <a:off x="0" y="-114300"/>
              <a:ext cx="22059232" cy="16719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2" id="12"/>
          <p:cNvGrpSpPr/>
          <p:nvPr/>
        </p:nvGrpSpPr>
        <p:grpSpPr>
          <a:xfrm rot="0">
            <a:off x="678604" y="1856448"/>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52400"/>
              <a:ext cx="22059230" cy="9499048"/>
            </a:xfrm>
            <a:prstGeom prst="rect">
              <a:avLst/>
            </a:prstGeom>
          </p:spPr>
          <p:txBody>
            <a:bodyPr anchor="ctr" rtlCol="false" tIns="0" lIns="0" bIns="0" rIns="0"/>
            <a:lstStyle/>
            <a:p>
              <a:pPr algn="l">
                <a:lnSpc>
                  <a:spcPts val="6336"/>
                </a:lnSpc>
              </a:pPr>
              <a:r>
                <a:rPr lang="en-US" sz="4800">
                  <a:solidFill>
                    <a:srgbClr val="0F0F0F"/>
                  </a:solidFill>
                  <a:latin typeface="ITC Franklin Gothic LT"/>
                  <a:ea typeface="ITC Franklin Gothic LT"/>
                  <a:cs typeface="ITC Franklin Gothic LT"/>
                  <a:sym typeface="ITC Franklin Gothic LT"/>
                </a:rPr>
                <a:t>With increasing cyber threats, securing sensitive information is crucial. Traditional encryption methods are often vulnerable to attacks. This project focuses on hiding data securely within images using steganography, ensuring confidentiality and preventing unauthorized access.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747664"/>
            <a:ext cx="16544424" cy="1101014"/>
            <a:chOff x="0" y="0"/>
            <a:chExt cx="22059232" cy="1468018"/>
          </a:xfrm>
        </p:grpSpPr>
        <p:sp>
          <p:nvSpPr>
            <p:cNvPr name="Freeform 10" id="10"/>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1" id="11"/>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662507" y="1631067"/>
            <a:ext cx="17420228" cy="8345960"/>
            <a:chOff x="0" y="0"/>
            <a:chExt cx="23226970" cy="11127946"/>
          </a:xfrm>
        </p:grpSpPr>
        <p:sp>
          <p:nvSpPr>
            <p:cNvPr name="Freeform 13" id="13"/>
            <p:cNvSpPr/>
            <p:nvPr/>
          </p:nvSpPr>
          <p:spPr>
            <a:xfrm flipH="false" flipV="false" rot="0">
              <a:off x="0" y="0"/>
              <a:ext cx="23226970" cy="11127946"/>
            </a:xfrm>
            <a:custGeom>
              <a:avLst/>
              <a:gdLst/>
              <a:ahLst/>
              <a:cxnLst/>
              <a:rect r="r" b="b" t="t" l="l"/>
              <a:pathLst>
                <a:path h="11127946" w="23226970">
                  <a:moveTo>
                    <a:pt x="0" y="0"/>
                  </a:moveTo>
                  <a:lnTo>
                    <a:pt x="23226970" y="0"/>
                  </a:lnTo>
                  <a:lnTo>
                    <a:pt x="23226970" y="11127946"/>
                  </a:lnTo>
                  <a:lnTo>
                    <a:pt x="0" y="11127946"/>
                  </a:lnTo>
                  <a:close/>
                </a:path>
              </a:pathLst>
            </a:custGeom>
            <a:solidFill>
              <a:srgbClr val="000000">
                <a:alpha val="0"/>
              </a:srgbClr>
            </a:solidFill>
          </p:spPr>
        </p:sp>
        <p:sp>
          <p:nvSpPr>
            <p:cNvPr name="TextBox 14" id="14"/>
            <p:cNvSpPr txBox="true"/>
            <p:nvPr/>
          </p:nvSpPr>
          <p:spPr>
            <a:xfrm>
              <a:off x="0" y="-152400"/>
              <a:ext cx="23226970" cy="11280346"/>
            </a:xfrm>
            <a:prstGeom prst="rect">
              <a:avLst/>
            </a:prstGeom>
          </p:spPr>
          <p:txBody>
            <a:bodyPr anchor="ctr" rtlCol="false" tIns="0" lIns="0" bIns="0" rIns="0"/>
            <a:lstStyle/>
            <a:p>
              <a:pPr algn="l" marL="1036320" indent="-518160" lvl="1">
                <a:lnSpc>
                  <a:spcPts val="6336"/>
                </a:lnSpc>
                <a:buFont typeface="Arial"/>
                <a:buChar char="•"/>
              </a:pPr>
              <a:r>
                <a:rPr lang="en-US" sz="4800">
                  <a:solidFill>
                    <a:srgbClr val="404040"/>
                  </a:solidFill>
                  <a:latin typeface="ITC Franklin Gothic LT"/>
                  <a:ea typeface="ITC Franklin Gothic LT"/>
                  <a:cs typeface="ITC Franklin Gothic LT"/>
                  <a:sym typeface="ITC Franklin Gothic LT"/>
                </a:rPr>
                <a:t>Programmi</a:t>
              </a:r>
              <a:r>
                <a:rPr lang="en-US" sz="4800">
                  <a:solidFill>
                    <a:srgbClr val="404040"/>
                  </a:solidFill>
                  <a:latin typeface="ITC Franklin Gothic LT"/>
                  <a:ea typeface="ITC Franklin Gothic LT"/>
                  <a:cs typeface="ITC Franklin Gothic LT"/>
                  <a:sym typeface="ITC Franklin Gothic LT"/>
                </a:rPr>
                <a:t>ng Language: Python</a:t>
              </a:r>
            </a:p>
            <a:p>
              <a:pPr algn="l" marL="1036320" indent="-518160" lvl="1">
                <a:lnSpc>
                  <a:spcPts val="6336"/>
                </a:lnSpc>
                <a:buFont typeface="Arial"/>
                <a:buChar char="•"/>
              </a:pPr>
              <a:r>
                <a:rPr lang="en-US" sz="4800">
                  <a:solidFill>
                    <a:srgbClr val="404040"/>
                  </a:solidFill>
                  <a:latin typeface="ITC Franklin Gothic LT"/>
                  <a:ea typeface="ITC Franklin Gothic LT"/>
                  <a:cs typeface="ITC Franklin Gothic LT"/>
                  <a:sym typeface="ITC Franklin Gothic LT"/>
                </a:rPr>
                <a:t>Libraries Used: OpenCV (cv2), OS, String</a:t>
              </a:r>
            </a:p>
            <a:p>
              <a:pPr algn="l" marL="1036320" indent="-518160" lvl="1">
                <a:lnSpc>
                  <a:spcPts val="6336"/>
                </a:lnSpc>
                <a:buFont typeface="Arial"/>
                <a:buChar char="•"/>
              </a:pPr>
              <a:r>
                <a:rPr lang="en-US" sz="4800">
                  <a:solidFill>
                    <a:srgbClr val="404040"/>
                  </a:solidFill>
                  <a:latin typeface="ITC Franklin Gothic LT"/>
                  <a:ea typeface="ITC Franklin Gothic LT"/>
                  <a:cs typeface="ITC Franklin Gothic LT"/>
                  <a:sym typeface="ITC Franklin Gothic LT"/>
                </a:rPr>
                <a:t>Platform: Windows/Linux</a:t>
              </a:r>
            </a:p>
            <a:p>
              <a:pPr algn="l">
                <a:lnSpc>
                  <a:spcPts val="3366"/>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6" y="1157595"/>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0"/>
              <a:ext cx="22059232" cy="1155842"/>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23825"/>
              <a:ext cx="22059230" cy="9470473"/>
            </a:xfrm>
            <a:prstGeom prst="rect">
              <a:avLst/>
            </a:prstGeom>
          </p:spPr>
          <p:txBody>
            <a:bodyPr anchor="ctr" rtlCol="false" tIns="0" lIns="0" bIns="0" rIns="0"/>
            <a:lstStyle/>
            <a:p>
              <a:pPr algn="l" marL="820414" indent="-410207" lvl="1">
                <a:lnSpc>
                  <a:spcPts val="5015"/>
                </a:lnSpc>
                <a:buFont typeface="Arial"/>
                <a:buChar char="•"/>
              </a:pPr>
              <a:r>
                <a:rPr lang="en-US" b="true" sz="3799">
                  <a:solidFill>
                    <a:srgbClr val="0F0F0F"/>
                  </a:solidFill>
                  <a:latin typeface="ITC Franklin Gothic LT Semi-Bold"/>
                  <a:ea typeface="ITC Franklin Gothic LT Semi-Bold"/>
                  <a:cs typeface="ITC Franklin Gothic LT Semi-Bold"/>
                  <a:sym typeface="ITC Franklin Gothic LT Semi-Bold"/>
                </a:rPr>
                <a:t>D</a:t>
              </a:r>
              <a:r>
                <a:rPr lang="en-US" b="true" sz="3799">
                  <a:solidFill>
                    <a:srgbClr val="0F0F0F"/>
                  </a:solidFill>
                  <a:latin typeface="ITC Franklin Gothic LT Semi-Bold"/>
                  <a:ea typeface="ITC Franklin Gothic LT Semi-Bold"/>
                  <a:cs typeface="ITC Franklin Gothic LT Semi-Bold"/>
                  <a:sym typeface="ITC Franklin Gothic LT Semi-Bold"/>
                </a:rPr>
                <a:t>ata Security: Hides messages inside images, making it undetectable.</a:t>
              </a:r>
            </a:p>
            <a:p>
              <a:pPr algn="l" marL="820414" indent="-410207" lvl="1">
                <a:lnSpc>
                  <a:spcPts val="5015"/>
                </a:lnSpc>
                <a:buFont typeface="Arial"/>
                <a:buChar char="•"/>
              </a:pPr>
              <a:r>
                <a:rPr lang="en-US" b="true" sz="3799">
                  <a:solidFill>
                    <a:srgbClr val="0F0F0F"/>
                  </a:solidFill>
                  <a:latin typeface="ITC Franklin Gothic LT Semi-Bold"/>
                  <a:ea typeface="ITC Franklin Gothic LT Semi-Bold"/>
                  <a:cs typeface="ITC Franklin Gothic LT Semi-Bold"/>
                  <a:sym typeface="ITC Franklin Gothic LT Semi-Bold"/>
                </a:rPr>
                <a:t>Password Protection: Prevents unauthorized decryption.</a:t>
              </a:r>
            </a:p>
            <a:p>
              <a:pPr algn="l" marL="820414" indent="-410207" lvl="1">
                <a:lnSpc>
                  <a:spcPts val="5015"/>
                </a:lnSpc>
                <a:buFont typeface="Arial"/>
                <a:buChar char="•"/>
              </a:pPr>
              <a:r>
                <a:rPr lang="en-US" b="true" sz="3799">
                  <a:solidFill>
                    <a:srgbClr val="0F0F0F"/>
                  </a:solidFill>
                  <a:latin typeface="ITC Franklin Gothic LT Semi-Bold"/>
                  <a:ea typeface="ITC Franklin Gothic LT Semi-Bold"/>
                  <a:cs typeface="ITC Franklin Gothic LT Semi-Bold"/>
                  <a:sym typeface="ITC Franklin Gothic LT Semi-Bold"/>
                </a:rPr>
                <a:t>No Additional Storage Needed: Uses existing image pixels to store data.</a:t>
              </a:r>
            </a:p>
            <a:p>
              <a:pPr algn="l" marL="820414" indent="-410207" lvl="1">
                <a:lnSpc>
                  <a:spcPts val="5015"/>
                </a:lnSpc>
                <a:buFont typeface="Arial"/>
                <a:buChar char="•"/>
              </a:pPr>
              <a:r>
                <a:rPr lang="en-US" b="true" sz="3799">
                  <a:solidFill>
                    <a:srgbClr val="0F0F0F"/>
                  </a:solidFill>
                  <a:latin typeface="ITC Franklin Gothic LT Semi-Bold"/>
                  <a:ea typeface="ITC Franklin Gothic LT Semi-Bold"/>
                  <a:cs typeface="ITC Franklin Gothic LT Semi-Bold"/>
                  <a:sym typeface="ITC Franklin Gothic LT Semi-Bold"/>
                </a:rPr>
                <a:t>Simple and Lightweight: Works with minimal dependencies.</a:t>
              </a:r>
            </a:p>
            <a:p>
              <a:pPr algn="l">
                <a:lnSpc>
                  <a:spcPts val="3564"/>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End users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23825"/>
              <a:ext cx="22059230" cy="9470473"/>
            </a:xfrm>
            <a:prstGeom prst="rect">
              <a:avLst/>
            </a:prstGeom>
          </p:spPr>
          <p:txBody>
            <a:bodyPr anchor="ctr" rtlCol="false" tIns="0" lIns="0" bIns="0" rIns="0"/>
            <a:lstStyle/>
            <a:p>
              <a:pPr algn="l" marL="723392" indent="-361696" lvl="1">
                <a:lnSpc>
                  <a:spcPts val="5279"/>
                </a:lnSpc>
                <a:buFont typeface="Arial"/>
                <a:buChar char="•"/>
              </a:pPr>
              <a:r>
                <a:rPr lang="en-US" sz="3999">
                  <a:solidFill>
                    <a:srgbClr val="404040"/>
                  </a:solidFill>
                  <a:latin typeface="ITC Franklin Gothic LT"/>
                  <a:ea typeface="ITC Franklin Gothic LT"/>
                  <a:cs typeface="ITC Franklin Gothic LT"/>
                  <a:sym typeface="ITC Franklin Gothic LT"/>
                </a:rPr>
                <a:t>Cybersecurity Experts</a:t>
              </a:r>
            </a:p>
            <a:p>
              <a:pPr algn="l" marL="723392" indent="-361696" lvl="1">
                <a:lnSpc>
                  <a:spcPts val="5279"/>
                </a:lnSpc>
                <a:buFont typeface="Arial"/>
                <a:buChar char="•"/>
              </a:pPr>
              <a:r>
                <a:rPr lang="en-US" sz="3999">
                  <a:solidFill>
                    <a:srgbClr val="404040"/>
                  </a:solidFill>
                  <a:latin typeface="ITC Franklin Gothic LT"/>
                  <a:ea typeface="ITC Franklin Gothic LT"/>
                  <a:cs typeface="ITC Franklin Gothic LT"/>
                  <a:sym typeface="ITC Franklin Gothic LT"/>
                </a:rPr>
                <a:t>Journalists &amp; Whistleblowers</a:t>
              </a:r>
            </a:p>
            <a:p>
              <a:pPr algn="l" marL="723392" indent="-361696" lvl="1">
                <a:lnSpc>
                  <a:spcPts val="5279"/>
                </a:lnSpc>
                <a:buFont typeface="Arial"/>
                <a:buChar char="•"/>
              </a:pPr>
              <a:r>
                <a:rPr lang="en-US" sz="3999">
                  <a:solidFill>
                    <a:srgbClr val="404040"/>
                  </a:solidFill>
                  <a:latin typeface="ITC Franklin Gothic LT"/>
                  <a:ea typeface="ITC Franklin Gothic LT"/>
                  <a:cs typeface="ITC Franklin Gothic LT"/>
                  <a:sym typeface="ITC Franklin Gothic LT"/>
                </a:rPr>
                <a:t>Military &amp; Intelligence Agencies</a:t>
              </a:r>
            </a:p>
            <a:p>
              <a:pPr algn="l" marL="723392" indent="-361696" lvl="1">
                <a:lnSpc>
                  <a:spcPts val="5279"/>
                </a:lnSpc>
                <a:buFont typeface="Arial"/>
                <a:buChar char="•"/>
              </a:pPr>
              <a:r>
                <a:rPr lang="en-US" sz="3999">
                  <a:solidFill>
                    <a:srgbClr val="404040"/>
                  </a:solidFill>
                  <a:latin typeface="ITC Franklin Gothic LT"/>
                  <a:ea typeface="ITC Franklin Gothic LT"/>
                  <a:cs typeface="ITC Franklin Gothic LT"/>
                  <a:sym typeface="ITC Franklin Gothic LT"/>
                </a:rPr>
                <a:t>General Users for Personal Data Security</a:t>
              </a:r>
            </a:p>
            <a:p>
              <a:pPr algn="l">
                <a:lnSpc>
                  <a:spcPts val="3366"/>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76200"/>
              <a:ext cx="22059230" cy="9422848"/>
            </a:xfrm>
            <a:prstGeom prst="rect">
              <a:avLst/>
            </a:prstGeom>
          </p:spPr>
          <p:txBody>
            <a:bodyPr anchor="ctr" rtlCol="false" tIns="0" lIns="0" bIns="0" rIns="0"/>
            <a:lstStyle/>
            <a:p>
              <a:pPr algn="l">
                <a:lnSpc>
                  <a:spcPts val="3366"/>
                </a:lnSpc>
              </a:pPr>
            </a:p>
          </p:txBody>
        </p:sp>
      </p:grpSp>
      <p:sp>
        <p:nvSpPr>
          <p:cNvPr name="Freeform 15" id="15"/>
          <p:cNvSpPr/>
          <p:nvPr/>
        </p:nvSpPr>
        <p:spPr>
          <a:xfrm flipH="false" flipV="false" rot="0">
            <a:off x="669801" y="1633597"/>
            <a:ext cx="14915269" cy="8385744"/>
          </a:xfrm>
          <a:custGeom>
            <a:avLst/>
            <a:gdLst/>
            <a:ahLst/>
            <a:cxnLst/>
            <a:rect r="r" b="b" t="t" l="l"/>
            <a:pathLst>
              <a:path h="8385744" w="14915269">
                <a:moveTo>
                  <a:pt x="0" y="0"/>
                </a:moveTo>
                <a:lnTo>
                  <a:pt x="14915269" y="0"/>
                </a:lnTo>
                <a:lnTo>
                  <a:pt x="14915269" y="8385744"/>
                </a:lnTo>
                <a:lnTo>
                  <a:pt x="0" y="8385744"/>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8710" y="388631"/>
            <a:ext cx="16982517" cy="9548004"/>
          </a:xfrm>
          <a:custGeom>
            <a:avLst/>
            <a:gdLst/>
            <a:ahLst/>
            <a:cxnLst/>
            <a:rect r="r" b="b" t="t" l="l"/>
            <a:pathLst>
              <a:path h="9548004" w="16982517">
                <a:moveTo>
                  <a:pt x="0" y="0"/>
                </a:moveTo>
                <a:lnTo>
                  <a:pt x="16982517" y="0"/>
                </a:lnTo>
                <a:lnTo>
                  <a:pt x="16982517" y="9548004"/>
                </a:lnTo>
                <a:lnTo>
                  <a:pt x="0" y="9548004"/>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54669" y="2688352"/>
            <a:ext cx="10304631" cy="6867734"/>
          </a:xfrm>
          <a:custGeom>
            <a:avLst/>
            <a:gdLst/>
            <a:ahLst/>
            <a:cxnLst/>
            <a:rect r="r" b="b" t="t" l="l"/>
            <a:pathLst>
              <a:path h="6867734" w="10304631">
                <a:moveTo>
                  <a:pt x="0" y="0"/>
                </a:moveTo>
                <a:lnTo>
                  <a:pt x="10304631" y="0"/>
                </a:lnTo>
                <a:lnTo>
                  <a:pt x="10304631" y="6867733"/>
                </a:lnTo>
                <a:lnTo>
                  <a:pt x="0" y="6867733"/>
                </a:lnTo>
                <a:lnTo>
                  <a:pt x="0" y="0"/>
                </a:lnTo>
                <a:close/>
              </a:path>
            </a:pathLst>
          </a:custGeom>
          <a:blipFill>
            <a:blip r:embed="rId2"/>
            <a:stretch>
              <a:fillRect l="0" t="0" r="0" b="0"/>
            </a:stretch>
          </a:blipFill>
        </p:spPr>
      </p:sp>
      <p:sp>
        <p:nvSpPr>
          <p:cNvPr name="Freeform 3" id="3"/>
          <p:cNvSpPr/>
          <p:nvPr/>
        </p:nvSpPr>
        <p:spPr>
          <a:xfrm flipH="false" flipV="false" rot="0">
            <a:off x="507621" y="339678"/>
            <a:ext cx="11599364" cy="2076529"/>
          </a:xfrm>
          <a:custGeom>
            <a:avLst/>
            <a:gdLst/>
            <a:ahLst/>
            <a:cxnLst/>
            <a:rect r="r" b="b" t="t" l="l"/>
            <a:pathLst>
              <a:path h="2076529" w="11599364">
                <a:moveTo>
                  <a:pt x="0" y="0"/>
                </a:moveTo>
                <a:lnTo>
                  <a:pt x="11599363" y="0"/>
                </a:lnTo>
                <a:lnTo>
                  <a:pt x="11599363" y="2076529"/>
                </a:lnTo>
                <a:lnTo>
                  <a:pt x="0" y="2076529"/>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DAGgCUCoELI</dc:identifier>
  <dcterms:modified xsi:type="dcterms:W3CDTF">2011-08-01T06:04:30Z</dcterms:modified>
  <cp:revision>1</cp:revision>
  <dc:title>AICTE PPT Template (1).pptx</dc:title>
</cp:coreProperties>
</file>