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grandir" panose="020B0604020202020204" charset="0"/>
      <p:regular r:id="rId18"/>
    </p:embeddedFont>
    <p:embeddedFont>
      <p:font typeface="Arimo" panose="020B0604020202020204" charset="0"/>
      <p:regular r:id="rId19"/>
    </p:embeddedFont>
    <p:embeddedFont>
      <p:font typeface="Calibri" panose="020F0502020204030204" pitchFamily="34" charset="0"/>
      <p:regular r:id="rId20"/>
      <p:bold r:id="rId21"/>
      <p:italic r:id="rId22"/>
      <p:boldItalic r:id="rId23"/>
    </p:embeddedFont>
    <p:embeddedFont>
      <p:font typeface="Canva Sans" panose="020B0604020202020204" charset="0"/>
      <p:regular r:id="rId24"/>
    </p:embeddedFont>
    <p:embeddedFont>
      <p:font typeface="Canva Sans Bold" panose="020B0604020202020204" charset="0"/>
      <p:regular r:id="rId25"/>
    </p:embeddedFont>
    <p:embeddedFont>
      <p:font typeface="DM Sans" pitchFamily="2" charset="0"/>
      <p:regular r:id="rId26"/>
      <p:bold r:id="rId27"/>
      <p:italic r:id="rId28"/>
      <p:boldItalic r:id="rId29"/>
    </p:embeddedFont>
    <p:embeddedFont>
      <p:font typeface="DM Sans Italics" panose="020B0604020202020204" charset="0"/>
      <p:regular r:id="rId30"/>
    </p:embeddedFont>
    <p:embeddedFont>
      <p:font typeface="Now" panose="020B0604020202020204" charset="0"/>
      <p:regular r:id="rId31"/>
    </p:embeddedFont>
    <p:embeddedFont>
      <p:font typeface="Now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3"/>
            <a:stretch>
              <a:fillRect/>
            </a:stretch>
          </a:blipFill>
        </p:spPr>
      </p:sp>
      <p:sp>
        <p:nvSpPr>
          <p:cNvPr id="4" name="Freeform 4"/>
          <p:cNvSpPr/>
          <p:nvPr/>
        </p:nvSpPr>
        <p:spPr>
          <a:xfrm rot="2223819">
            <a:off x="10214960" y="-5715833"/>
            <a:ext cx="12596877" cy="11431666"/>
          </a:xfrm>
          <a:custGeom>
            <a:avLst/>
            <a:gdLst/>
            <a:ahLst/>
            <a:cxnLst/>
            <a:rect l="l" t="t" r="r" b="b"/>
            <a:pathLst>
              <a:path w="12596877" h="11431666">
                <a:moveTo>
                  <a:pt x="0" y="0"/>
                </a:moveTo>
                <a:lnTo>
                  <a:pt x="12596877" y="0"/>
                </a:lnTo>
                <a:lnTo>
                  <a:pt x="12596877" y="11431666"/>
                </a:lnTo>
                <a:lnTo>
                  <a:pt x="0" y="11431666"/>
                </a:lnTo>
                <a:lnTo>
                  <a:pt x="0" y="0"/>
                </a:lnTo>
                <a:close/>
              </a:path>
            </a:pathLst>
          </a:custGeom>
          <a:blipFill>
            <a:blip r:embed="rId3"/>
            <a:stretch>
              <a:fillRect/>
            </a:stretch>
          </a:blipFill>
        </p:spPr>
      </p:sp>
      <p:sp>
        <p:nvSpPr>
          <p:cNvPr id="5" name="TextBox 5"/>
          <p:cNvSpPr txBox="1"/>
          <p:nvPr/>
        </p:nvSpPr>
        <p:spPr>
          <a:xfrm>
            <a:off x="1674634" y="5382082"/>
            <a:ext cx="9675604" cy="1102598"/>
          </a:xfrm>
          <a:prstGeom prst="rect">
            <a:avLst/>
          </a:prstGeom>
        </p:spPr>
        <p:txBody>
          <a:bodyPr lIns="0" tIns="0" rIns="0" bIns="0" rtlCol="0" anchor="t">
            <a:spAutoFit/>
          </a:bodyPr>
          <a:lstStyle/>
          <a:p>
            <a:pPr algn="l">
              <a:lnSpc>
                <a:spcPts val="7639"/>
              </a:lnSpc>
            </a:pPr>
            <a:r>
              <a:rPr lang="en-US" sz="5576">
                <a:solidFill>
                  <a:srgbClr val="B100E8"/>
                </a:solidFill>
                <a:latin typeface="Agrandir"/>
                <a:ea typeface="Agrandir"/>
                <a:cs typeface="Agrandir"/>
                <a:sym typeface="Agrandir"/>
              </a:rPr>
              <a:t>ANALYSIS ON MOVIE DATA</a:t>
            </a:r>
          </a:p>
        </p:txBody>
      </p:sp>
      <p:sp>
        <p:nvSpPr>
          <p:cNvPr id="6" name="Freeform 6"/>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7" name="Freeform 7"/>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674634" y="3441538"/>
            <a:ext cx="8547187" cy="1310807"/>
          </a:xfrm>
          <a:prstGeom prst="rect">
            <a:avLst/>
          </a:prstGeom>
        </p:spPr>
        <p:txBody>
          <a:bodyPr lIns="0" tIns="0" rIns="0" bIns="0" rtlCol="0" anchor="t">
            <a:spAutoFit/>
          </a:bodyPr>
          <a:lstStyle/>
          <a:p>
            <a:pPr algn="l">
              <a:lnSpc>
                <a:spcPts val="10645"/>
              </a:lnSpc>
            </a:pPr>
            <a:r>
              <a:rPr lang="en-US" sz="7658">
                <a:solidFill>
                  <a:srgbClr val="048AFF"/>
                </a:solidFill>
                <a:latin typeface="Now Bold"/>
                <a:ea typeface="Now Bold"/>
                <a:cs typeface="Now Bold"/>
                <a:sym typeface="Now Bold"/>
              </a:rPr>
              <a:t>EDA PROJECT</a:t>
            </a:r>
          </a:p>
        </p:txBody>
      </p:sp>
      <p:sp>
        <p:nvSpPr>
          <p:cNvPr id="9" name="TextBox 9"/>
          <p:cNvSpPr txBox="1"/>
          <p:nvPr/>
        </p:nvSpPr>
        <p:spPr>
          <a:xfrm>
            <a:off x="6426485" y="9444536"/>
            <a:ext cx="7827699" cy="435778"/>
          </a:xfrm>
          <a:prstGeom prst="rect">
            <a:avLst/>
          </a:prstGeom>
        </p:spPr>
        <p:txBody>
          <a:bodyPr lIns="0" tIns="0" rIns="0" bIns="0" rtlCol="0" anchor="t">
            <a:spAutoFit/>
          </a:bodyPr>
          <a:lstStyle/>
          <a:p>
            <a:pPr marL="0" lvl="0" indent="0" algn="l">
              <a:lnSpc>
                <a:spcPts val="3583"/>
              </a:lnSpc>
              <a:spcBef>
                <a:spcPct val="0"/>
              </a:spcBef>
            </a:pPr>
            <a:r>
              <a:rPr lang="en-US" sz="2913">
                <a:solidFill>
                  <a:srgbClr val="FFFAEB"/>
                </a:solidFill>
                <a:latin typeface="DM Sans Italics"/>
                <a:ea typeface="DM Sans Italics"/>
                <a:cs typeface="DM Sans Italics"/>
                <a:sym typeface="DM Sans Italics"/>
              </a:rPr>
              <a:t>Presented by: Vibhor Rastogi</a:t>
            </a:r>
          </a:p>
        </p:txBody>
      </p:sp>
      <p:sp>
        <p:nvSpPr>
          <p:cNvPr id="10" name="Freeform 10"/>
          <p:cNvSpPr/>
          <p:nvPr/>
        </p:nvSpPr>
        <p:spPr>
          <a:xfrm>
            <a:off x="-289315" y="622001"/>
            <a:ext cx="1173233" cy="1164700"/>
          </a:xfrm>
          <a:custGeom>
            <a:avLst/>
            <a:gdLst/>
            <a:ahLst/>
            <a:cxnLst/>
            <a:rect l="l" t="t" r="r" b="b"/>
            <a:pathLst>
              <a:path w="1173233" h="1164700">
                <a:moveTo>
                  <a:pt x="0" y="0"/>
                </a:moveTo>
                <a:lnTo>
                  <a:pt x="1173233" y="0"/>
                </a:lnTo>
                <a:lnTo>
                  <a:pt x="1173233"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000" advTm="11759"/>
    </mc:Choice>
    <mc:Fallback>
      <p:transition spd="slow" advTm="117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308066" y="8855455"/>
            <a:ext cx="3308580" cy="3304444"/>
          </a:xfrm>
          <a:custGeom>
            <a:avLst/>
            <a:gdLst/>
            <a:ahLst/>
            <a:cxnLst/>
            <a:rect l="l" t="t" r="r" b="b"/>
            <a:pathLst>
              <a:path w="3308580" h="3304444">
                <a:moveTo>
                  <a:pt x="0" y="0"/>
                </a:moveTo>
                <a:lnTo>
                  <a:pt x="3308579" y="0"/>
                </a:lnTo>
                <a:lnTo>
                  <a:pt x="3308579" y="3304444"/>
                </a:lnTo>
                <a:lnTo>
                  <a:pt x="0" y="3304444"/>
                </a:lnTo>
                <a:lnTo>
                  <a:pt x="0" y="0"/>
                </a:lnTo>
                <a:close/>
              </a:path>
            </a:pathLst>
          </a:custGeom>
          <a:blipFill>
            <a:blip r:embed="rId3"/>
            <a:stretch>
              <a:fillRect/>
            </a:stretch>
          </a:blipFill>
        </p:spPr>
      </p:sp>
      <p:sp>
        <p:nvSpPr>
          <p:cNvPr id="4" name="Freeform 4" descr="Gradient Right Arrows"/>
          <p:cNvSpPr/>
          <p:nvPr/>
        </p:nvSpPr>
        <p:spPr>
          <a:xfrm>
            <a:off x="17055794" y="8855455"/>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2000513" y="1028700"/>
            <a:ext cx="14210465" cy="9063726"/>
          </a:xfrm>
          <a:custGeom>
            <a:avLst/>
            <a:gdLst/>
            <a:ahLst/>
            <a:cxnLst/>
            <a:rect l="l" t="t" r="r" b="b"/>
            <a:pathLst>
              <a:path w="14210465" h="9063726">
                <a:moveTo>
                  <a:pt x="0" y="0"/>
                </a:moveTo>
                <a:lnTo>
                  <a:pt x="14210465" y="0"/>
                </a:lnTo>
                <a:lnTo>
                  <a:pt x="14210465" y="9063726"/>
                </a:lnTo>
                <a:lnTo>
                  <a:pt x="0" y="9063726"/>
                </a:lnTo>
                <a:lnTo>
                  <a:pt x="0" y="0"/>
                </a:lnTo>
                <a:close/>
              </a:path>
            </a:pathLst>
          </a:custGeom>
          <a:blipFill>
            <a:blip r:embed="rId6"/>
            <a:stretch>
              <a:fillRect/>
            </a:stretch>
          </a:blipFill>
        </p:spPr>
      </p:sp>
      <p:sp>
        <p:nvSpPr>
          <p:cNvPr id="6" name="TextBox 6"/>
          <p:cNvSpPr txBox="1"/>
          <p:nvPr/>
        </p:nvSpPr>
        <p:spPr>
          <a:xfrm>
            <a:off x="186617" y="276127"/>
            <a:ext cx="18101383" cy="559946"/>
          </a:xfrm>
          <a:prstGeom prst="rect">
            <a:avLst/>
          </a:prstGeom>
        </p:spPr>
        <p:txBody>
          <a:bodyPr lIns="0" tIns="0" rIns="0" bIns="0" rtlCol="0" anchor="t">
            <a:spAutoFit/>
          </a:bodyPr>
          <a:lstStyle/>
          <a:p>
            <a:pPr marL="0" lvl="0" indent="0" algn="l">
              <a:lnSpc>
                <a:spcPts val="4506"/>
              </a:lnSpc>
              <a:spcBef>
                <a:spcPct val="0"/>
              </a:spcBef>
            </a:pPr>
            <a:r>
              <a:rPr lang="en-US" sz="3241">
                <a:solidFill>
                  <a:srgbClr val="B100E8"/>
                </a:solidFill>
                <a:latin typeface="Now Bold"/>
                <a:ea typeface="Now Bold"/>
                <a:cs typeface="Now Bold"/>
                <a:sym typeface="Now Bold"/>
              </a:rPr>
              <a:t>Q5) Does the combination of director and Actors affect the box office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308066" y="8855455"/>
            <a:ext cx="3308580" cy="3304444"/>
          </a:xfrm>
          <a:custGeom>
            <a:avLst/>
            <a:gdLst/>
            <a:ahLst/>
            <a:cxnLst/>
            <a:rect l="l" t="t" r="r" b="b"/>
            <a:pathLst>
              <a:path w="3308580" h="3304444">
                <a:moveTo>
                  <a:pt x="0" y="0"/>
                </a:moveTo>
                <a:lnTo>
                  <a:pt x="3308579" y="0"/>
                </a:lnTo>
                <a:lnTo>
                  <a:pt x="3308579" y="3304444"/>
                </a:lnTo>
                <a:lnTo>
                  <a:pt x="0" y="3304444"/>
                </a:lnTo>
                <a:lnTo>
                  <a:pt x="0" y="0"/>
                </a:lnTo>
                <a:close/>
              </a:path>
            </a:pathLst>
          </a:custGeom>
          <a:blipFill>
            <a:blip r:embed="rId3"/>
            <a:stretch>
              <a:fillRect/>
            </a:stretch>
          </a:blipFill>
        </p:spPr>
      </p:sp>
      <p:sp>
        <p:nvSpPr>
          <p:cNvPr id="4" name="Freeform 4" descr="Gradient Right Arrows"/>
          <p:cNvSpPr/>
          <p:nvPr/>
        </p:nvSpPr>
        <p:spPr>
          <a:xfrm>
            <a:off x="17055794" y="8855455"/>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765366" y="1654722"/>
            <a:ext cx="16757268" cy="6977556"/>
          </a:xfrm>
          <a:custGeom>
            <a:avLst/>
            <a:gdLst/>
            <a:ahLst/>
            <a:cxnLst/>
            <a:rect l="l" t="t" r="r" b="b"/>
            <a:pathLst>
              <a:path w="16757268" h="6977556">
                <a:moveTo>
                  <a:pt x="0" y="0"/>
                </a:moveTo>
                <a:lnTo>
                  <a:pt x="16757268" y="0"/>
                </a:lnTo>
                <a:lnTo>
                  <a:pt x="16757268" y="6977556"/>
                </a:lnTo>
                <a:lnTo>
                  <a:pt x="0" y="6977556"/>
                </a:lnTo>
                <a:lnTo>
                  <a:pt x="0" y="0"/>
                </a:lnTo>
                <a:close/>
              </a:path>
            </a:pathLst>
          </a:custGeom>
          <a:blipFill>
            <a:blip r:embed="rId6"/>
            <a:stretch>
              <a:fillRect/>
            </a:stretch>
          </a:blipFill>
        </p:spPr>
      </p:sp>
      <p:sp>
        <p:nvSpPr>
          <p:cNvPr id="6" name="TextBox 6"/>
          <p:cNvSpPr txBox="1"/>
          <p:nvPr/>
        </p:nvSpPr>
        <p:spPr>
          <a:xfrm>
            <a:off x="186617" y="276127"/>
            <a:ext cx="18101383" cy="641227"/>
          </a:xfrm>
          <a:prstGeom prst="rect">
            <a:avLst/>
          </a:prstGeom>
        </p:spPr>
        <p:txBody>
          <a:bodyPr lIns="0" tIns="0" rIns="0" bIns="0" rtlCol="0" anchor="t">
            <a:spAutoFit/>
          </a:bodyPr>
          <a:lstStyle/>
          <a:p>
            <a:pPr marL="0" lvl="0" indent="0" algn="l">
              <a:lnSpc>
                <a:spcPts val="5201"/>
              </a:lnSpc>
              <a:spcBef>
                <a:spcPct val="0"/>
              </a:spcBef>
            </a:pPr>
            <a:r>
              <a:rPr lang="en-US" sz="3741">
                <a:solidFill>
                  <a:srgbClr val="048AFF"/>
                </a:solidFill>
                <a:latin typeface="Now Bold"/>
                <a:ea typeface="Now Bold"/>
                <a:cs typeface="Now Bold"/>
                <a:sym typeface="Now Bold"/>
              </a:rPr>
              <a:t>Q6)  Does the length of the movie have any impact on its rating or votes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308066" y="8855455"/>
            <a:ext cx="3308580" cy="3304444"/>
          </a:xfrm>
          <a:custGeom>
            <a:avLst/>
            <a:gdLst/>
            <a:ahLst/>
            <a:cxnLst/>
            <a:rect l="l" t="t" r="r" b="b"/>
            <a:pathLst>
              <a:path w="3308580" h="3304444">
                <a:moveTo>
                  <a:pt x="0" y="0"/>
                </a:moveTo>
                <a:lnTo>
                  <a:pt x="3308579" y="0"/>
                </a:lnTo>
                <a:lnTo>
                  <a:pt x="3308579" y="3304444"/>
                </a:lnTo>
                <a:lnTo>
                  <a:pt x="0" y="3304444"/>
                </a:lnTo>
                <a:lnTo>
                  <a:pt x="0" y="0"/>
                </a:lnTo>
                <a:close/>
              </a:path>
            </a:pathLst>
          </a:custGeom>
          <a:blipFill>
            <a:blip r:embed="rId3"/>
            <a:stretch>
              <a:fillRect/>
            </a:stretch>
          </a:blipFill>
        </p:spPr>
      </p:sp>
      <p:sp>
        <p:nvSpPr>
          <p:cNvPr id="4" name="Freeform 4" descr="Gradient Right Arrows"/>
          <p:cNvSpPr/>
          <p:nvPr/>
        </p:nvSpPr>
        <p:spPr>
          <a:xfrm>
            <a:off x="17055794" y="8855455"/>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95578" y="1019872"/>
            <a:ext cx="14619922" cy="8546204"/>
          </a:xfrm>
          <a:custGeom>
            <a:avLst/>
            <a:gdLst/>
            <a:ahLst/>
            <a:cxnLst/>
            <a:rect l="l" t="t" r="r" b="b"/>
            <a:pathLst>
              <a:path w="14619922" h="8546204">
                <a:moveTo>
                  <a:pt x="0" y="0"/>
                </a:moveTo>
                <a:lnTo>
                  <a:pt x="14619922" y="0"/>
                </a:lnTo>
                <a:lnTo>
                  <a:pt x="14619922" y="8546205"/>
                </a:lnTo>
                <a:lnTo>
                  <a:pt x="0" y="8546205"/>
                </a:lnTo>
                <a:lnTo>
                  <a:pt x="0" y="0"/>
                </a:lnTo>
                <a:close/>
              </a:path>
            </a:pathLst>
          </a:custGeom>
          <a:blipFill>
            <a:blip r:embed="rId6"/>
            <a:stretch>
              <a:fillRect/>
            </a:stretch>
          </a:blipFill>
        </p:spPr>
      </p:sp>
      <p:sp>
        <p:nvSpPr>
          <p:cNvPr id="6" name="TextBox 6"/>
          <p:cNvSpPr txBox="1"/>
          <p:nvPr/>
        </p:nvSpPr>
        <p:spPr>
          <a:xfrm>
            <a:off x="186617" y="91606"/>
            <a:ext cx="18101383" cy="681613"/>
          </a:xfrm>
          <a:prstGeom prst="rect">
            <a:avLst/>
          </a:prstGeom>
        </p:spPr>
        <p:txBody>
          <a:bodyPr lIns="0" tIns="0" rIns="0" bIns="0" rtlCol="0" anchor="t">
            <a:spAutoFit/>
          </a:bodyPr>
          <a:lstStyle/>
          <a:p>
            <a:pPr marL="0" lvl="0" indent="0" algn="l">
              <a:lnSpc>
                <a:spcPts val="5618"/>
              </a:lnSpc>
              <a:spcBef>
                <a:spcPct val="0"/>
              </a:spcBef>
            </a:pPr>
            <a:r>
              <a:rPr lang="en-US" sz="4041">
                <a:solidFill>
                  <a:srgbClr val="B100E8"/>
                </a:solidFill>
                <a:latin typeface="Now Bold"/>
                <a:ea typeface="Now Bold"/>
                <a:cs typeface="Now Bold"/>
                <a:sym typeface="Now Bold"/>
              </a:rPr>
              <a:t>Q7)  What is the impact of movie ratings on revenue?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308066" y="8855455"/>
            <a:ext cx="3308580" cy="3304444"/>
          </a:xfrm>
          <a:custGeom>
            <a:avLst/>
            <a:gdLst/>
            <a:ahLst/>
            <a:cxnLst/>
            <a:rect l="l" t="t" r="r" b="b"/>
            <a:pathLst>
              <a:path w="3308580" h="3304444">
                <a:moveTo>
                  <a:pt x="0" y="0"/>
                </a:moveTo>
                <a:lnTo>
                  <a:pt x="3308579" y="0"/>
                </a:lnTo>
                <a:lnTo>
                  <a:pt x="3308579" y="3304444"/>
                </a:lnTo>
                <a:lnTo>
                  <a:pt x="0" y="3304444"/>
                </a:lnTo>
                <a:lnTo>
                  <a:pt x="0" y="0"/>
                </a:lnTo>
                <a:close/>
              </a:path>
            </a:pathLst>
          </a:custGeom>
          <a:blipFill>
            <a:blip r:embed="rId3"/>
            <a:stretch>
              <a:fillRect/>
            </a:stretch>
          </a:blipFill>
        </p:spPr>
      </p:sp>
      <p:sp>
        <p:nvSpPr>
          <p:cNvPr id="4" name="Freeform 4" descr="Gradient Right Arrows"/>
          <p:cNvSpPr/>
          <p:nvPr/>
        </p:nvSpPr>
        <p:spPr>
          <a:xfrm>
            <a:off x="17055794" y="8855455"/>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704514" y="1028700"/>
            <a:ext cx="14878971" cy="8623657"/>
          </a:xfrm>
          <a:custGeom>
            <a:avLst/>
            <a:gdLst/>
            <a:ahLst/>
            <a:cxnLst/>
            <a:rect l="l" t="t" r="r" b="b"/>
            <a:pathLst>
              <a:path w="14878971" h="8623657">
                <a:moveTo>
                  <a:pt x="0" y="0"/>
                </a:moveTo>
                <a:lnTo>
                  <a:pt x="14878972" y="0"/>
                </a:lnTo>
                <a:lnTo>
                  <a:pt x="14878972" y="8623657"/>
                </a:lnTo>
                <a:lnTo>
                  <a:pt x="0" y="8623657"/>
                </a:lnTo>
                <a:lnTo>
                  <a:pt x="0" y="0"/>
                </a:lnTo>
                <a:close/>
              </a:path>
            </a:pathLst>
          </a:custGeom>
          <a:blipFill>
            <a:blip r:embed="rId6"/>
            <a:stretch>
              <a:fillRect/>
            </a:stretch>
          </a:blipFill>
        </p:spPr>
      </p:sp>
      <p:sp>
        <p:nvSpPr>
          <p:cNvPr id="6" name="TextBox 6"/>
          <p:cNvSpPr txBox="1"/>
          <p:nvPr/>
        </p:nvSpPr>
        <p:spPr>
          <a:xfrm>
            <a:off x="186617" y="91606"/>
            <a:ext cx="18101383" cy="681613"/>
          </a:xfrm>
          <a:prstGeom prst="rect">
            <a:avLst/>
          </a:prstGeom>
        </p:spPr>
        <p:txBody>
          <a:bodyPr lIns="0" tIns="0" rIns="0" bIns="0" rtlCol="0" anchor="t">
            <a:spAutoFit/>
          </a:bodyPr>
          <a:lstStyle/>
          <a:p>
            <a:pPr marL="0" lvl="0" indent="0" algn="l">
              <a:lnSpc>
                <a:spcPts val="5618"/>
              </a:lnSpc>
              <a:spcBef>
                <a:spcPct val="0"/>
              </a:spcBef>
            </a:pPr>
            <a:r>
              <a:rPr lang="en-US" sz="4041">
                <a:solidFill>
                  <a:srgbClr val="048AFF"/>
                </a:solidFill>
                <a:latin typeface="Now Bold"/>
                <a:ea typeface="Now Bold"/>
                <a:cs typeface="Now Bold"/>
                <a:sym typeface="Now Bold"/>
              </a:rPr>
              <a:t>Q8)  What factors most influence movie success?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grpSp>
        <p:nvGrpSpPr>
          <p:cNvPr id="3" name="Group 3"/>
          <p:cNvGrpSpPr/>
          <p:nvPr/>
        </p:nvGrpSpPr>
        <p:grpSpPr>
          <a:xfrm>
            <a:off x="-1041088" y="0"/>
            <a:ext cx="6782652" cy="10287000"/>
            <a:chOff x="0" y="0"/>
            <a:chExt cx="1786377" cy="2709333"/>
          </a:xfrm>
        </p:grpSpPr>
        <p:sp>
          <p:nvSpPr>
            <p:cNvPr id="4" name="Freeform 4"/>
            <p:cNvSpPr/>
            <p:nvPr/>
          </p:nvSpPr>
          <p:spPr>
            <a:xfrm>
              <a:off x="0" y="0"/>
              <a:ext cx="1786377" cy="2709333"/>
            </a:xfrm>
            <a:custGeom>
              <a:avLst/>
              <a:gdLst/>
              <a:ahLst/>
              <a:cxnLst/>
              <a:rect l="l" t="t" r="r" b="b"/>
              <a:pathLst>
                <a:path w="1786377" h="2709333">
                  <a:moveTo>
                    <a:pt x="0" y="0"/>
                  </a:moveTo>
                  <a:lnTo>
                    <a:pt x="1786377" y="0"/>
                  </a:lnTo>
                  <a:lnTo>
                    <a:pt x="1786377" y="2709333"/>
                  </a:lnTo>
                  <a:lnTo>
                    <a:pt x="0" y="2709333"/>
                  </a:ln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5" name="TextBox 5"/>
            <p:cNvSpPr txBox="1"/>
            <p:nvPr/>
          </p:nvSpPr>
          <p:spPr>
            <a:xfrm>
              <a:off x="0" y="-9525"/>
              <a:ext cx="1786377" cy="2718858"/>
            </a:xfrm>
            <a:prstGeom prst="rect">
              <a:avLst/>
            </a:prstGeom>
          </p:spPr>
          <p:txBody>
            <a:bodyPr lIns="50800" tIns="50800" rIns="50800" bIns="50800" rtlCol="0" anchor="ctr"/>
            <a:lstStyle/>
            <a:p>
              <a:pPr algn="ctr">
                <a:lnSpc>
                  <a:spcPts val="3131"/>
                </a:lnSpc>
              </a:pPr>
              <a:endParaRPr/>
            </a:p>
          </p:txBody>
        </p:sp>
      </p:grpSp>
      <p:sp>
        <p:nvSpPr>
          <p:cNvPr id="6" name="Freeform 6"/>
          <p:cNvSpPr/>
          <p:nvPr/>
        </p:nvSpPr>
        <p:spPr>
          <a:xfrm rot="-1486492">
            <a:off x="15563637" y="8055643"/>
            <a:ext cx="3391326" cy="3387087"/>
          </a:xfrm>
          <a:custGeom>
            <a:avLst/>
            <a:gdLst/>
            <a:ahLst/>
            <a:cxnLst/>
            <a:rect l="l" t="t" r="r" b="b"/>
            <a:pathLst>
              <a:path w="3391326" h="3387087">
                <a:moveTo>
                  <a:pt x="0" y="0"/>
                </a:moveTo>
                <a:lnTo>
                  <a:pt x="3391326" y="0"/>
                </a:lnTo>
                <a:lnTo>
                  <a:pt x="3391326" y="3387087"/>
                </a:lnTo>
                <a:lnTo>
                  <a:pt x="0" y="3387087"/>
                </a:lnTo>
                <a:lnTo>
                  <a:pt x="0" y="0"/>
                </a:lnTo>
                <a:close/>
              </a:path>
            </a:pathLst>
          </a:custGeom>
          <a:blipFill>
            <a:blip r:embed="rId3"/>
            <a:stretch>
              <a:fillRect/>
            </a:stretch>
          </a:blipFill>
        </p:spPr>
      </p:sp>
      <p:sp>
        <p:nvSpPr>
          <p:cNvPr id="7" name="Freeform 7"/>
          <p:cNvSpPr/>
          <p:nvPr/>
        </p:nvSpPr>
        <p:spPr>
          <a:xfrm rot="1973881">
            <a:off x="14736180" y="-1693543"/>
            <a:ext cx="3391326" cy="3387087"/>
          </a:xfrm>
          <a:custGeom>
            <a:avLst/>
            <a:gdLst/>
            <a:ahLst/>
            <a:cxnLst/>
            <a:rect l="l" t="t" r="r" b="b"/>
            <a:pathLst>
              <a:path w="3391326" h="3387087">
                <a:moveTo>
                  <a:pt x="0" y="0"/>
                </a:moveTo>
                <a:lnTo>
                  <a:pt x="3391326" y="0"/>
                </a:lnTo>
                <a:lnTo>
                  <a:pt x="3391326" y="3387086"/>
                </a:lnTo>
                <a:lnTo>
                  <a:pt x="0" y="3387086"/>
                </a:lnTo>
                <a:lnTo>
                  <a:pt x="0" y="0"/>
                </a:lnTo>
                <a:close/>
              </a:path>
            </a:pathLst>
          </a:custGeom>
          <a:blipFill>
            <a:blip r:embed="rId3"/>
            <a:stretch>
              <a:fillRect/>
            </a:stretch>
          </a:blipFill>
        </p:spPr>
      </p:sp>
      <p:sp>
        <p:nvSpPr>
          <p:cNvPr id="8" name="TextBox 8"/>
          <p:cNvSpPr txBox="1"/>
          <p:nvPr/>
        </p:nvSpPr>
        <p:spPr>
          <a:xfrm>
            <a:off x="6560998" y="555392"/>
            <a:ext cx="7554765" cy="1974337"/>
          </a:xfrm>
          <a:prstGeom prst="rect">
            <a:avLst/>
          </a:prstGeom>
        </p:spPr>
        <p:txBody>
          <a:bodyPr lIns="0" tIns="0" rIns="0" bIns="0" rtlCol="0" anchor="t">
            <a:spAutoFit/>
          </a:bodyPr>
          <a:lstStyle/>
          <a:p>
            <a:pPr algn="l">
              <a:lnSpc>
                <a:spcPts val="7901"/>
              </a:lnSpc>
            </a:pPr>
            <a:r>
              <a:rPr lang="en-US" sz="5684">
                <a:solidFill>
                  <a:srgbClr val="B100E8"/>
                </a:solidFill>
                <a:latin typeface="Now Bold"/>
                <a:ea typeface="Now Bold"/>
                <a:cs typeface="Now Bold"/>
                <a:sym typeface="Now Bold"/>
              </a:rPr>
              <a:t>Actionable Insights</a:t>
            </a:r>
          </a:p>
          <a:p>
            <a:pPr marL="0" lvl="0" indent="0" algn="l">
              <a:lnSpc>
                <a:spcPts val="7901"/>
              </a:lnSpc>
              <a:spcBef>
                <a:spcPct val="0"/>
              </a:spcBef>
            </a:pPr>
            <a:endParaRPr lang="en-US" sz="5684">
              <a:solidFill>
                <a:srgbClr val="B100E8"/>
              </a:solidFill>
              <a:latin typeface="Now Bold"/>
              <a:ea typeface="Now Bold"/>
              <a:cs typeface="Now Bold"/>
              <a:sym typeface="Now Bold"/>
            </a:endParaRPr>
          </a:p>
        </p:txBody>
      </p:sp>
      <p:sp>
        <p:nvSpPr>
          <p:cNvPr id="9" name="TextBox 9"/>
          <p:cNvSpPr txBox="1"/>
          <p:nvPr/>
        </p:nvSpPr>
        <p:spPr>
          <a:xfrm>
            <a:off x="6719414" y="3334259"/>
            <a:ext cx="7194808" cy="1185367"/>
          </a:xfrm>
          <a:prstGeom prst="rect">
            <a:avLst/>
          </a:prstGeom>
        </p:spPr>
        <p:txBody>
          <a:bodyPr lIns="0" tIns="0" rIns="0" bIns="0" rtlCol="0" anchor="t">
            <a:spAutoFit/>
          </a:bodyPr>
          <a:lstStyle/>
          <a:p>
            <a:pPr algn="l">
              <a:lnSpc>
                <a:spcPts val="3180"/>
              </a:lnSpc>
            </a:pPr>
            <a:r>
              <a:rPr lang="en-US" sz="2178">
                <a:solidFill>
                  <a:srgbClr val="FFFFFF"/>
                </a:solidFill>
                <a:latin typeface="DM Sans"/>
                <a:ea typeface="DM Sans"/>
                <a:cs typeface="DM Sans"/>
                <a:sym typeface="DM Sans"/>
              </a:rPr>
              <a:t>The most common genres are Drama, Action, and Comedy. Less common genres include Western, Musical, and War.</a:t>
            </a:r>
          </a:p>
        </p:txBody>
      </p:sp>
      <p:sp>
        <p:nvSpPr>
          <p:cNvPr id="10" name="TextBox 10"/>
          <p:cNvSpPr txBox="1"/>
          <p:nvPr/>
        </p:nvSpPr>
        <p:spPr>
          <a:xfrm>
            <a:off x="6719414" y="2801890"/>
            <a:ext cx="3597404" cy="492240"/>
          </a:xfrm>
          <a:prstGeom prst="rect">
            <a:avLst/>
          </a:prstGeom>
        </p:spPr>
        <p:txBody>
          <a:bodyPr lIns="0" tIns="0" rIns="0" bIns="0" rtlCol="0" anchor="t">
            <a:spAutoFit/>
          </a:bodyPr>
          <a:lstStyle/>
          <a:p>
            <a:pPr algn="l">
              <a:lnSpc>
                <a:spcPts val="3907"/>
              </a:lnSpc>
            </a:pPr>
            <a:r>
              <a:rPr lang="en-US" sz="2811">
                <a:solidFill>
                  <a:srgbClr val="048AFF"/>
                </a:solidFill>
                <a:latin typeface="Now Bold"/>
                <a:ea typeface="Now Bold"/>
                <a:cs typeface="Now Bold"/>
                <a:sym typeface="Now Bold"/>
              </a:rPr>
              <a:t>Genre Popularity</a:t>
            </a:r>
          </a:p>
        </p:txBody>
      </p:sp>
      <p:grpSp>
        <p:nvGrpSpPr>
          <p:cNvPr id="11" name="Group 11"/>
          <p:cNvGrpSpPr/>
          <p:nvPr/>
        </p:nvGrpSpPr>
        <p:grpSpPr>
          <a:xfrm>
            <a:off x="4803638" y="2859040"/>
            <a:ext cx="1757360" cy="175736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a:ln w="190500" cap="sq">
              <a:solidFill>
                <a:srgbClr val="04001E"/>
              </a:solidFill>
              <a:prstDash val="solid"/>
              <a:miter/>
            </a:ln>
          </p:spPr>
        </p:sp>
        <p:sp>
          <p:nvSpPr>
            <p:cNvPr id="13" name="TextBox 13"/>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4" name="Freeform 14"/>
          <p:cNvSpPr/>
          <p:nvPr/>
        </p:nvSpPr>
        <p:spPr>
          <a:xfrm>
            <a:off x="5290603" y="3329683"/>
            <a:ext cx="783430" cy="816073"/>
          </a:xfrm>
          <a:custGeom>
            <a:avLst/>
            <a:gdLst/>
            <a:ahLst/>
            <a:cxnLst/>
            <a:rect l="l" t="t" r="r" b="b"/>
            <a:pathLst>
              <a:path w="783430" h="816073">
                <a:moveTo>
                  <a:pt x="0" y="0"/>
                </a:moveTo>
                <a:lnTo>
                  <a:pt x="783430" y="0"/>
                </a:lnTo>
                <a:lnTo>
                  <a:pt x="783430" y="816073"/>
                </a:lnTo>
                <a:lnTo>
                  <a:pt x="0" y="8160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a:off x="4803638" y="5181410"/>
            <a:ext cx="1757360" cy="175736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a:ln w="190500" cap="sq">
              <a:solidFill>
                <a:srgbClr val="04001E"/>
              </a:solidFill>
              <a:prstDash val="solid"/>
              <a:miter/>
            </a:ln>
          </p:spPr>
        </p:sp>
        <p:sp>
          <p:nvSpPr>
            <p:cNvPr id="17" name="TextBox 17"/>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8" name="TextBox 18"/>
          <p:cNvSpPr txBox="1"/>
          <p:nvPr/>
        </p:nvSpPr>
        <p:spPr>
          <a:xfrm>
            <a:off x="6719414" y="5753229"/>
            <a:ext cx="7194808" cy="1185367"/>
          </a:xfrm>
          <a:prstGeom prst="rect">
            <a:avLst/>
          </a:prstGeom>
        </p:spPr>
        <p:txBody>
          <a:bodyPr lIns="0" tIns="0" rIns="0" bIns="0" rtlCol="0" anchor="t">
            <a:spAutoFit/>
          </a:bodyPr>
          <a:lstStyle/>
          <a:p>
            <a:pPr algn="l">
              <a:lnSpc>
                <a:spcPts val="3180"/>
              </a:lnSpc>
            </a:pPr>
            <a:r>
              <a:rPr lang="en-US" sz="2178">
                <a:solidFill>
                  <a:srgbClr val="FFFFFF"/>
                </a:solidFill>
                <a:latin typeface="DM Sans"/>
                <a:ea typeface="DM Sans"/>
                <a:cs typeface="DM Sans"/>
                <a:sym typeface="DM Sans"/>
              </a:rPr>
              <a:t>Directors like Nitesh Tiwari, Christopher Nolan, and Olivier Nakache have high average ratings for their movies, indicating strong audience appreciation.</a:t>
            </a:r>
          </a:p>
        </p:txBody>
      </p:sp>
      <p:sp>
        <p:nvSpPr>
          <p:cNvPr id="19" name="TextBox 19"/>
          <p:cNvSpPr txBox="1"/>
          <p:nvPr/>
        </p:nvSpPr>
        <p:spPr>
          <a:xfrm>
            <a:off x="6719414" y="5220860"/>
            <a:ext cx="6195025" cy="492240"/>
          </a:xfrm>
          <a:prstGeom prst="rect">
            <a:avLst/>
          </a:prstGeom>
        </p:spPr>
        <p:txBody>
          <a:bodyPr lIns="0" tIns="0" rIns="0" bIns="0" rtlCol="0" anchor="t">
            <a:spAutoFit/>
          </a:bodyPr>
          <a:lstStyle/>
          <a:p>
            <a:pPr algn="l">
              <a:lnSpc>
                <a:spcPts val="3907"/>
              </a:lnSpc>
            </a:pPr>
            <a:r>
              <a:rPr lang="en-US" sz="2811">
                <a:solidFill>
                  <a:srgbClr val="048AFF"/>
                </a:solidFill>
                <a:latin typeface="Now Bold"/>
                <a:ea typeface="Now Bold"/>
                <a:cs typeface="Now Bold"/>
                <a:sym typeface="Now Bold"/>
              </a:rPr>
              <a:t>Top Directors by Average Rating:</a:t>
            </a:r>
          </a:p>
        </p:txBody>
      </p:sp>
      <p:sp>
        <p:nvSpPr>
          <p:cNvPr id="20" name="Freeform 20"/>
          <p:cNvSpPr/>
          <p:nvPr/>
        </p:nvSpPr>
        <p:spPr>
          <a:xfrm>
            <a:off x="5193633" y="5634304"/>
            <a:ext cx="977370" cy="883187"/>
          </a:xfrm>
          <a:custGeom>
            <a:avLst/>
            <a:gdLst/>
            <a:ahLst/>
            <a:cxnLst/>
            <a:rect l="l" t="t" r="r" b="b"/>
            <a:pathLst>
              <a:path w="977370" h="883187">
                <a:moveTo>
                  <a:pt x="0" y="0"/>
                </a:moveTo>
                <a:lnTo>
                  <a:pt x="977370" y="0"/>
                </a:lnTo>
                <a:lnTo>
                  <a:pt x="977370" y="883187"/>
                </a:lnTo>
                <a:lnTo>
                  <a:pt x="0" y="8831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1" name="Group 21"/>
          <p:cNvGrpSpPr/>
          <p:nvPr/>
        </p:nvGrpSpPr>
        <p:grpSpPr>
          <a:xfrm>
            <a:off x="4803638" y="7500940"/>
            <a:ext cx="1757360" cy="175736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a:ln w="190500" cap="sq">
              <a:solidFill>
                <a:srgbClr val="04001E"/>
              </a:solidFill>
              <a:prstDash val="solid"/>
              <a:miter/>
            </a:ln>
          </p:spPr>
        </p:sp>
        <p:sp>
          <p:nvSpPr>
            <p:cNvPr id="23" name="TextBox 23"/>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24" name="Freeform 24"/>
          <p:cNvSpPr/>
          <p:nvPr/>
        </p:nvSpPr>
        <p:spPr>
          <a:xfrm>
            <a:off x="5317726" y="7851920"/>
            <a:ext cx="729185" cy="1055399"/>
          </a:xfrm>
          <a:custGeom>
            <a:avLst/>
            <a:gdLst/>
            <a:ahLst/>
            <a:cxnLst/>
            <a:rect l="l" t="t" r="r" b="b"/>
            <a:pathLst>
              <a:path w="729185" h="1055399">
                <a:moveTo>
                  <a:pt x="0" y="0"/>
                </a:moveTo>
                <a:lnTo>
                  <a:pt x="729184" y="0"/>
                </a:lnTo>
                <a:lnTo>
                  <a:pt x="729184" y="1055400"/>
                </a:lnTo>
                <a:lnTo>
                  <a:pt x="0" y="1055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TextBox 25"/>
          <p:cNvSpPr txBox="1"/>
          <p:nvPr/>
        </p:nvSpPr>
        <p:spPr>
          <a:xfrm>
            <a:off x="6719414" y="8072759"/>
            <a:ext cx="7194808" cy="1585417"/>
          </a:xfrm>
          <a:prstGeom prst="rect">
            <a:avLst/>
          </a:prstGeom>
        </p:spPr>
        <p:txBody>
          <a:bodyPr lIns="0" tIns="0" rIns="0" bIns="0" rtlCol="0" anchor="t">
            <a:spAutoFit/>
          </a:bodyPr>
          <a:lstStyle/>
          <a:p>
            <a:pPr algn="l">
              <a:lnSpc>
                <a:spcPts val="3180"/>
              </a:lnSpc>
            </a:pPr>
            <a:r>
              <a:rPr lang="en-US" sz="2178">
                <a:solidFill>
                  <a:srgbClr val="FFFFFF"/>
                </a:solidFill>
                <a:latin typeface="DM Sans"/>
                <a:ea typeface="DM Sans"/>
                <a:cs typeface="DM Sans"/>
                <a:sym typeface="DM Sans"/>
              </a:rPr>
              <a:t>The correlation between ratings and revenue is approximately 0.22, suggesting a moderate positive relationship; higher-rated movies tend to generate more revenue.</a:t>
            </a:r>
          </a:p>
        </p:txBody>
      </p:sp>
      <p:sp>
        <p:nvSpPr>
          <p:cNvPr id="26" name="TextBox 26"/>
          <p:cNvSpPr txBox="1"/>
          <p:nvPr/>
        </p:nvSpPr>
        <p:spPr>
          <a:xfrm>
            <a:off x="6719414" y="7540390"/>
            <a:ext cx="5717086" cy="492240"/>
          </a:xfrm>
          <a:prstGeom prst="rect">
            <a:avLst/>
          </a:prstGeom>
        </p:spPr>
        <p:txBody>
          <a:bodyPr lIns="0" tIns="0" rIns="0" bIns="0" rtlCol="0" anchor="t">
            <a:spAutoFit/>
          </a:bodyPr>
          <a:lstStyle/>
          <a:p>
            <a:pPr algn="l">
              <a:lnSpc>
                <a:spcPts val="3907"/>
              </a:lnSpc>
            </a:pPr>
            <a:r>
              <a:rPr lang="en-US" sz="2811">
                <a:solidFill>
                  <a:srgbClr val="048AFF"/>
                </a:solidFill>
                <a:latin typeface="Now Bold"/>
                <a:ea typeface="Now Bold"/>
                <a:cs typeface="Now Bold"/>
                <a:sym typeface="Now Bold"/>
              </a:rPr>
              <a:t>Rating-Revenue Relationship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grpSp>
        <p:nvGrpSpPr>
          <p:cNvPr id="3" name="Group 3"/>
          <p:cNvGrpSpPr/>
          <p:nvPr/>
        </p:nvGrpSpPr>
        <p:grpSpPr>
          <a:xfrm>
            <a:off x="2737021" y="0"/>
            <a:ext cx="12884533" cy="3222650"/>
            <a:chOff x="0" y="0"/>
            <a:chExt cx="3393457" cy="848764"/>
          </a:xfrm>
        </p:grpSpPr>
        <p:sp>
          <p:nvSpPr>
            <p:cNvPr id="4" name="Freeform 4"/>
            <p:cNvSpPr/>
            <p:nvPr/>
          </p:nvSpPr>
          <p:spPr>
            <a:xfrm>
              <a:off x="0" y="0"/>
              <a:ext cx="3393457" cy="848764"/>
            </a:xfrm>
            <a:custGeom>
              <a:avLst/>
              <a:gdLst/>
              <a:ahLst/>
              <a:cxnLst/>
              <a:rect l="l" t="t" r="r" b="b"/>
              <a:pathLst>
                <a:path w="3393457" h="848764">
                  <a:moveTo>
                    <a:pt x="8412" y="0"/>
                  </a:moveTo>
                  <a:lnTo>
                    <a:pt x="3385045" y="0"/>
                  </a:lnTo>
                  <a:cubicBezTo>
                    <a:pt x="3387276" y="0"/>
                    <a:pt x="3389416" y="886"/>
                    <a:pt x="3390993" y="2464"/>
                  </a:cubicBezTo>
                  <a:cubicBezTo>
                    <a:pt x="3392571" y="4041"/>
                    <a:pt x="3393457" y="6181"/>
                    <a:pt x="3393457" y="8412"/>
                  </a:cubicBezTo>
                  <a:lnTo>
                    <a:pt x="3393457" y="840352"/>
                  </a:lnTo>
                  <a:cubicBezTo>
                    <a:pt x="3393457" y="842583"/>
                    <a:pt x="3392571" y="844722"/>
                    <a:pt x="3390993" y="846300"/>
                  </a:cubicBezTo>
                  <a:cubicBezTo>
                    <a:pt x="3389416" y="847878"/>
                    <a:pt x="3387276" y="848764"/>
                    <a:pt x="3385045" y="848764"/>
                  </a:cubicBezTo>
                  <a:lnTo>
                    <a:pt x="8412" y="848764"/>
                  </a:lnTo>
                  <a:cubicBezTo>
                    <a:pt x="6181" y="848764"/>
                    <a:pt x="4041" y="847878"/>
                    <a:pt x="2464" y="846300"/>
                  </a:cubicBezTo>
                  <a:cubicBezTo>
                    <a:pt x="886" y="844722"/>
                    <a:pt x="0" y="842583"/>
                    <a:pt x="0" y="840352"/>
                  </a:cubicBezTo>
                  <a:lnTo>
                    <a:pt x="0" y="8412"/>
                  </a:lnTo>
                  <a:cubicBezTo>
                    <a:pt x="0" y="6181"/>
                    <a:pt x="886" y="4041"/>
                    <a:pt x="2464" y="2464"/>
                  </a:cubicBezTo>
                  <a:cubicBezTo>
                    <a:pt x="4041" y="886"/>
                    <a:pt x="6181" y="0"/>
                    <a:pt x="8412" y="0"/>
                  </a:cubicBezTo>
                  <a:close/>
                </a:path>
              </a:pathLst>
            </a:custGeom>
            <a:gradFill rotWithShape="1">
              <a:gsLst>
                <a:gs pos="0">
                  <a:srgbClr val="048AFF">
                    <a:alpha val="63000"/>
                  </a:srgbClr>
                </a:gs>
                <a:gs pos="100000">
                  <a:srgbClr val="B100E8">
                    <a:alpha val="63000"/>
                  </a:srgbClr>
                </a:gs>
              </a:gsLst>
              <a:path path="circle">
                <a:fillToRect r="100000" b="100000"/>
              </a:path>
              <a:tileRect l="-100000" t="-100000"/>
            </a:gradFill>
            <a:ln cap="sq">
              <a:noFill/>
              <a:prstDash val="solid"/>
              <a:miter/>
            </a:ln>
          </p:spPr>
        </p:sp>
        <p:sp>
          <p:nvSpPr>
            <p:cNvPr id="5" name="TextBox 5"/>
            <p:cNvSpPr txBox="1"/>
            <p:nvPr/>
          </p:nvSpPr>
          <p:spPr>
            <a:xfrm>
              <a:off x="0" y="-9525"/>
              <a:ext cx="3393457" cy="858289"/>
            </a:xfrm>
            <a:prstGeom prst="rect">
              <a:avLst/>
            </a:prstGeom>
          </p:spPr>
          <p:txBody>
            <a:bodyPr lIns="50800" tIns="50800" rIns="50800" bIns="50800" rtlCol="0" anchor="ctr"/>
            <a:lstStyle/>
            <a:p>
              <a:pPr marL="0" lvl="0" indent="0" algn="ctr">
                <a:lnSpc>
                  <a:spcPts val="3131"/>
                </a:lnSpc>
                <a:spcBef>
                  <a:spcPct val="0"/>
                </a:spcBef>
              </a:pPr>
              <a:endParaRPr/>
            </a:p>
          </p:txBody>
        </p:sp>
      </p:grpSp>
      <p:sp>
        <p:nvSpPr>
          <p:cNvPr id="6" name="TextBox 6"/>
          <p:cNvSpPr txBox="1"/>
          <p:nvPr/>
        </p:nvSpPr>
        <p:spPr>
          <a:xfrm>
            <a:off x="3240328" y="866775"/>
            <a:ext cx="11877918" cy="1970876"/>
          </a:xfrm>
          <a:prstGeom prst="rect">
            <a:avLst/>
          </a:prstGeom>
        </p:spPr>
        <p:txBody>
          <a:bodyPr lIns="0" tIns="0" rIns="0" bIns="0" rtlCol="0" anchor="t">
            <a:spAutoFit/>
          </a:bodyPr>
          <a:lstStyle/>
          <a:p>
            <a:pPr algn="ctr">
              <a:lnSpc>
                <a:spcPts val="11926"/>
              </a:lnSpc>
            </a:pPr>
            <a:r>
              <a:rPr lang="en-US" sz="8580">
                <a:solidFill>
                  <a:srgbClr val="FFFFFF"/>
                </a:solidFill>
                <a:latin typeface="Now Bold"/>
                <a:ea typeface="Now Bold"/>
                <a:cs typeface="Now Bold"/>
                <a:sym typeface="Now Bold"/>
              </a:rPr>
              <a:t>Summary</a:t>
            </a:r>
          </a:p>
          <a:p>
            <a:pPr marL="0" lvl="0" indent="0" algn="ctr">
              <a:lnSpc>
                <a:spcPts val="3309"/>
              </a:lnSpc>
              <a:spcBef>
                <a:spcPct val="0"/>
              </a:spcBef>
            </a:pPr>
            <a:endParaRPr lang="en-US" sz="8580">
              <a:solidFill>
                <a:srgbClr val="FFFFFF"/>
              </a:solidFill>
              <a:latin typeface="Now Bold"/>
              <a:ea typeface="Now Bold"/>
              <a:cs typeface="Now Bold"/>
              <a:sym typeface="Now Bold"/>
            </a:endParaRPr>
          </a:p>
        </p:txBody>
      </p:sp>
      <p:sp>
        <p:nvSpPr>
          <p:cNvPr id="7" name="TextBox 7"/>
          <p:cNvSpPr txBox="1"/>
          <p:nvPr/>
        </p:nvSpPr>
        <p:spPr>
          <a:xfrm>
            <a:off x="501766" y="5285030"/>
            <a:ext cx="8032120" cy="4241513"/>
          </a:xfrm>
          <a:prstGeom prst="rect">
            <a:avLst/>
          </a:prstGeom>
        </p:spPr>
        <p:txBody>
          <a:bodyPr lIns="0" tIns="0" rIns="0" bIns="0" rtlCol="0" anchor="t">
            <a:spAutoFit/>
          </a:bodyPr>
          <a:lstStyle/>
          <a:p>
            <a:pPr marL="456414" lvl="1" indent="-228207" algn="l">
              <a:lnSpc>
                <a:spcPts val="3086"/>
              </a:lnSpc>
              <a:buFont typeface="Arial"/>
              <a:buChar char="•"/>
            </a:pPr>
            <a:r>
              <a:rPr lang="en-US" sz="2114">
                <a:solidFill>
                  <a:srgbClr val="FFFFFF"/>
                </a:solidFill>
                <a:latin typeface="DM Sans"/>
                <a:ea typeface="DM Sans"/>
                <a:cs typeface="DM Sans"/>
                <a:sym typeface="DM Sans"/>
              </a:rPr>
              <a:t>Data Analysis: Movies were categorized by primary genre and runtime intervals to analyze average IMDb ratings. The findings showed that certain genres have higher average ratings within specific runtime ranges.</a:t>
            </a:r>
          </a:p>
          <a:p>
            <a:pPr algn="l">
              <a:lnSpc>
                <a:spcPts val="3086"/>
              </a:lnSpc>
            </a:pPr>
            <a:endParaRPr lang="en-US" sz="2114">
              <a:solidFill>
                <a:srgbClr val="FFFFFF"/>
              </a:solidFill>
              <a:latin typeface="DM Sans"/>
              <a:ea typeface="DM Sans"/>
              <a:cs typeface="DM Sans"/>
              <a:sym typeface="DM Sans"/>
            </a:endParaRPr>
          </a:p>
          <a:p>
            <a:pPr marL="456414" lvl="1" indent="-228207" algn="l">
              <a:lnSpc>
                <a:spcPts val="3086"/>
              </a:lnSpc>
              <a:buFont typeface="Arial"/>
              <a:buChar char="•"/>
            </a:pPr>
            <a:r>
              <a:rPr lang="en-US" sz="2114">
                <a:solidFill>
                  <a:srgbClr val="FFFFFF"/>
                </a:solidFill>
                <a:latin typeface="DM Sans"/>
                <a:ea typeface="DM Sans"/>
                <a:cs typeface="DM Sans"/>
                <a:sym typeface="DM Sans"/>
              </a:rPr>
              <a:t>Chart Visualization: The chart illustrated that audience satisfaction varies by genre and runtime. For example, action movies tend to have higher ratings in the 120-180-minute range, while shorter runtimes (&lt;90 minutes) generally correlate with lower ratings across most genres.</a:t>
            </a:r>
          </a:p>
          <a:p>
            <a:pPr algn="l">
              <a:lnSpc>
                <a:spcPts val="3086"/>
              </a:lnSpc>
            </a:pPr>
            <a:endParaRPr lang="en-US" sz="2114">
              <a:solidFill>
                <a:srgbClr val="FFFFFF"/>
              </a:solidFill>
              <a:latin typeface="DM Sans"/>
              <a:ea typeface="DM Sans"/>
              <a:cs typeface="DM Sans"/>
              <a:sym typeface="DM Sans"/>
            </a:endParaRPr>
          </a:p>
        </p:txBody>
      </p:sp>
      <p:sp>
        <p:nvSpPr>
          <p:cNvPr id="8" name="TextBox 8"/>
          <p:cNvSpPr txBox="1"/>
          <p:nvPr/>
        </p:nvSpPr>
        <p:spPr>
          <a:xfrm>
            <a:off x="9424450" y="4030256"/>
            <a:ext cx="7457613" cy="908941"/>
          </a:xfrm>
          <a:prstGeom prst="rect">
            <a:avLst/>
          </a:prstGeom>
        </p:spPr>
        <p:txBody>
          <a:bodyPr lIns="0" tIns="0" rIns="0" bIns="0" rtlCol="0" anchor="t">
            <a:spAutoFit/>
          </a:bodyPr>
          <a:lstStyle/>
          <a:p>
            <a:pPr algn="l">
              <a:lnSpc>
                <a:spcPts val="3606"/>
              </a:lnSpc>
            </a:pPr>
            <a:r>
              <a:rPr lang="en-US" sz="2594">
                <a:solidFill>
                  <a:srgbClr val="048AFF"/>
                </a:solidFill>
                <a:latin typeface="Now Bold"/>
                <a:ea typeface="Now Bold"/>
                <a:cs typeface="Now Bold"/>
                <a:sym typeface="Now Bold"/>
              </a:rPr>
              <a:t>Influence of Critical Reviews and Audience Ratings on Box Office Performance:</a:t>
            </a:r>
          </a:p>
        </p:txBody>
      </p:sp>
      <p:sp>
        <p:nvSpPr>
          <p:cNvPr id="9" name="TextBox 9"/>
          <p:cNvSpPr txBox="1"/>
          <p:nvPr/>
        </p:nvSpPr>
        <p:spPr>
          <a:xfrm>
            <a:off x="9144000" y="5285030"/>
            <a:ext cx="8762582" cy="3989105"/>
          </a:xfrm>
          <a:prstGeom prst="rect">
            <a:avLst/>
          </a:prstGeom>
        </p:spPr>
        <p:txBody>
          <a:bodyPr lIns="0" tIns="0" rIns="0" bIns="0" rtlCol="0" anchor="t">
            <a:spAutoFit/>
          </a:bodyPr>
          <a:lstStyle/>
          <a:p>
            <a:pPr marL="428882" lvl="1" indent="-214441" algn="l">
              <a:lnSpc>
                <a:spcPts val="2900"/>
              </a:lnSpc>
              <a:buFont typeface="Arial"/>
              <a:buChar char="•"/>
            </a:pPr>
            <a:r>
              <a:rPr lang="en-US" sz="1986">
                <a:solidFill>
                  <a:srgbClr val="FFFFFF"/>
                </a:solidFill>
                <a:latin typeface="DM Sans"/>
                <a:ea typeface="DM Sans"/>
                <a:cs typeface="DM Sans"/>
                <a:sym typeface="DM Sans"/>
              </a:rPr>
              <a:t>Correlation Analysis: The analysis showed that there is a positive correlation between IMDb ratings and box office revenue, but it is relatively weak (0.218). The number of votes, representing audience engagement, has a stronger correlation with revenue (0.640). Metascore, which reflects critical reviews, has the weakest correlation with revenue (0.142).</a:t>
            </a:r>
          </a:p>
          <a:p>
            <a:pPr algn="l">
              <a:lnSpc>
                <a:spcPts val="2900"/>
              </a:lnSpc>
            </a:pPr>
            <a:endParaRPr lang="en-US" sz="1986">
              <a:solidFill>
                <a:srgbClr val="FFFFFF"/>
              </a:solidFill>
              <a:latin typeface="DM Sans"/>
              <a:ea typeface="DM Sans"/>
              <a:cs typeface="DM Sans"/>
              <a:sym typeface="DM Sans"/>
            </a:endParaRPr>
          </a:p>
          <a:p>
            <a:pPr marL="428882" lvl="1" indent="-214441" algn="l">
              <a:lnSpc>
                <a:spcPts val="2900"/>
              </a:lnSpc>
              <a:buFont typeface="Arial"/>
              <a:buChar char="•"/>
            </a:pPr>
            <a:r>
              <a:rPr lang="en-US" sz="1986">
                <a:solidFill>
                  <a:srgbClr val="FFFFFF"/>
                </a:solidFill>
                <a:latin typeface="DM Sans"/>
                <a:ea typeface="DM Sans"/>
                <a:cs typeface="DM Sans"/>
                <a:sym typeface="DM Sans"/>
              </a:rPr>
              <a:t>Scatter Plots: Visualizations confirmed these relationships, indicating that while critical reviews do have some influence, audience engagement (as indicated by votes) is a more significant predictor of box office success.</a:t>
            </a:r>
          </a:p>
        </p:txBody>
      </p:sp>
      <p:sp>
        <p:nvSpPr>
          <p:cNvPr id="10" name="TextBox 10"/>
          <p:cNvSpPr txBox="1"/>
          <p:nvPr/>
        </p:nvSpPr>
        <p:spPr>
          <a:xfrm>
            <a:off x="710451" y="4039781"/>
            <a:ext cx="7487394" cy="899021"/>
          </a:xfrm>
          <a:prstGeom prst="rect">
            <a:avLst/>
          </a:prstGeom>
        </p:spPr>
        <p:txBody>
          <a:bodyPr lIns="0" tIns="0" rIns="0" bIns="0" rtlCol="0" anchor="t">
            <a:spAutoFit/>
          </a:bodyPr>
          <a:lstStyle/>
          <a:p>
            <a:pPr algn="l">
              <a:lnSpc>
                <a:spcPts val="3629"/>
              </a:lnSpc>
            </a:pPr>
            <a:r>
              <a:rPr lang="en-US" sz="2611">
                <a:solidFill>
                  <a:srgbClr val="B100E8"/>
                </a:solidFill>
                <a:latin typeface="Now Bold"/>
                <a:ea typeface="Now Bold"/>
                <a:cs typeface="Now Bold"/>
                <a:sym typeface="Now Bold"/>
              </a:rPr>
              <a:t>Optimal Runtime for Different Genres in Terms of Audience Satisfaction: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3"/>
            <a:stretch>
              <a:fillRect/>
            </a:stretch>
          </a:blipFill>
        </p:spPr>
      </p:sp>
      <p:sp>
        <p:nvSpPr>
          <p:cNvPr id="4" name="Freeform 4"/>
          <p:cNvSpPr/>
          <p:nvPr/>
        </p:nvSpPr>
        <p:spPr>
          <a:xfrm rot="1084654">
            <a:off x="-7061346" y="-4410612"/>
            <a:ext cx="12596877" cy="11431666"/>
          </a:xfrm>
          <a:custGeom>
            <a:avLst/>
            <a:gdLst/>
            <a:ahLst/>
            <a:cxnLst/>
            <a:rect l="l" t="t" r="r" b="b"/>
            <a:pathLst>
              <a:path w="12596877" h="11431666">
                <a:moveTo>
                  <a:pt x="0" y="0"/>
                </a:moveTo>
                <a:lnTo>
                  <a:pt x="12596878" y="0"/>
                </a:lnTo>
                <a:lnTo>
                  <a:pt x="12596878" y="11431667"/>
                </a:lnTo>
                <a:lnTo>
                  <a:pt x="0" y="11431667"/>
                </a:lnTo>
                <a:lnTo>
                  <a:pt x="0" y="0"/>
                </a:lnTo>
                <a:close/>
              </a:path>
            </a:pathLst>
          </a:custGeom>
          <a:blipFill>
            <a:blip r:embed="rId3"/>
            <a:stretch>
              <a:fillRect/>
            </a:stretch>
          </a:blipFill>
        </p:spPr>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882257" y="4905375"/>
            <a:ext cx="11370537" cy="2244033"/>
          </a:xfrm>
          <a:prstGeom prst="rect">
            <a:avLst/>
          </a:prstGeom>
        </p:spPr>
        <p:txBody>
          <a:bodyPr lIns="0" tIns="0" rIns="0" bIns="0" rtlCol="0" anchor="t">
            <a:spAutoFit/>
          </a:bodyPr>
          <a:lstStyle/>
          <a:p>
            <a:pPr algn="ctr">
              <a:lnSpc>
                <a:spcPts val="18329"/>
              </a:lnSpc>
            </a:pPr>
            <a:r>
              <a:rPr lang="en-US" sz="13186">
                <a:solidFill>
                  <a:srgbClr val="048AFF"/>
                </a:solidFill>
                <a:latin typeface="Now"/>
                <a:ea typeface="Now"/>
                <a:cs typeface="Now"/>
                <a:sym typeface="Now"/>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3"/>
            <a:stretch>
              <a:fillRect/>
            </a:stretch>
          </a:blipFill>
        </p:spPr>
      </p:sp>
      <p:sp>
        <p:nvSpPr>
          <p:cNvPr id="4" name="Freeform 4"/>
          <p:cNvSpPr/>
          <p:nvPr/>
        </p:nvSpPr>
        <p:spPr>
          <a:xfrm>
            <a:off x="11647818" y="8836301"/>
            <a:ext cx="4010261" cy="4005248"/>
          </a:xfrm>
          <a:custGeom>
            <a:avLst/>
            <a:gdLst/>
            <a:ahLst/>
            <a:cxnLst/>
            <a:rect l="l" t="t" r="r" b="b"/>
            <a:pathLst>
              <a:path w="4010261" h="4005248">
                <a:moveTo>
                  <a:pt x="0" y="0"/>
                </a:moveTo>
                <a:lnTo>
                  <a:pt x="4010260" y="0"/>
                </a:lnTo>
                <a:lnTo>
                  <a:pt x="4010260" y="4005248"/>
                </a:lnTo>
                <a:lnTo>
                  <a:pt x="0" y="4005248"/>
                </a:lnTo>
                <a:lnTo>
                  <a:pt x="0" y="0"/>
                </a:lnTo>
                <a:close/>
              </a:path>
            </a:pathLst>
          </a:custGeom>
          <a:blipFill>
            <a:blip r:embed="rId3"/>
            <a:stretch>
              <a:fillRect/>
            </a:stretch>
          </a:blipFill>
        </p:spPr>
      </p:sp>
      <p:sp>
        <p:nvSpPr>
          <p:cNvPr id="5" name="TextBox 5"/>
          <p:cNvSpPr txBox="1"/>
          <p:nvPr/>
        </p:nvSpPr>
        <p:spPr>
          <a:xfrm>
            <a:off x="5832018" y="1171767"/>
            <a:ext cx="6554040" cy="1022794"/>
          </a:xfrm>
          <a:prstGeom prst="rect">
            <a:avLst/>
          </a:prstGeom>
        </p:spPr>
        <p:txBody>
          <a:bodyPr lIns="0" tIns="0" rIns="0" bIns="0" rtlCol="0" anchor="t">
            <a:spAutoFit/>
          </a:bodyPr>
          <a:lstStyle/>
          <a:p>
            <a:pPr algn="ctr">
              <a:lnSpc>
                <a:spcPts val="8357"/>
              </a:lnSpc>
            </a:pPr>
            <a:r>
              <a:rPr lang="en-US" sz="6012">
                <a:solidFill>
                  <a:srgbClr val="048AFF"/>
                </a:solidFill>
                <a:latin typeface="Now Bold"/>
                <a:ea typeface="Now Bold"/>
                <a:cs typeface="Now Bold"/>
                <a:sym typeface="Now Bold"/>
              </a:rPr>
              <a:t>Introduction</a:t>
            </a:r>
          </a:p>
        </p:txBody>
      </p:sp>
      <p:sp>
        <p:nvSpPr>
          <p:cNvPr id="6" name="TextBox 6"/>
          <p:cNvSpPr txBox="1"/>
          <p:nvPr/>
        </p:nvSpPr>
        <p:spPr>
          <a:xfrm>
            <a:off x="588421" y="2718871"/>
            <a:ext cx="17140834" cy="4065087"/>
          </a:xfrm>
          <a:prstGeom prst="rect">
            <a:avLst/>
          </a:prstGeom>
        </p:spPr>
        <p:txBody>
          <a:bodyPr lIns="0" tIns="0" rIns="0" bIns="0" rtlCol="0" anchor="t">
            <a:spAutoFit/>
          </a:bodyPr>
          <a:lstStyle/>
          <a:p>
            <a:pPr marL="473046" lvl="1" indent="-236523" algn="l">
              <a:lnSpc>
                <a:spcPts val="3198"/>
              </a:lnSpc>
              <a:buFont typeface="Arial"/>
              <a:buChar char="•"/>
            </a:pPr>
            <a:r>
              <a:rPr lang="en-US" sz="2191" dirty="0">
                <a:solidFill>
                  <a:srgbClr val="FFFFFF"/>
                </a:solidFill>
                <a:latin typeface="Arimo"/>
                <a:ea typeface="Arimo"/>
                <a:cs typeface="Arimo"/>
                <a:sym typeface="Arimo"/>
              </a:rPr>
              <a:t>Movies are a unique blend of art and entertainment that captivate audiences through compelling storytelling, powerful performances, and innovative technical achievements. In this dataset factors such as genre, director influence, star power and release timing all play crucial roles in determining a film's reception and financial performance.</a:t>
            </a:r>
          </a:p>
          <a:p>
            <a:pPr marL="473046" lvl="1" indent="-236523" algn="l">
              <a:lnSpc>
                <a:spcPts val="3198"/>
              </a:lnSpc>
              <a:buFont typeface="Arial"/>
              <a:buChar char="•"/>
            </a:pPr>
            <a:r>
              <a:rPr lang="en-US" sz="2191" dirty="0">
                <a:solidFill>
                  <a:srgbClr val="FFFFFF"/>
                </a:solidFill>
                <a:latin typeface="Arimo"/>
                <a:ea typeface="Arimo"/>
                <a:cs typeface="Arimo"/>
                <a:sym typeface="Arimo"/>
              </a:rPr>
              <a:t>This case study leverages an exploratory data analysis (EDA) of a dataset containing 1000 high-rated movies from IMDb to gain insights that can address these challenges and guide future industry strategies.</a:t>
            </a:r>
          </a:p>
          <a:p>
            <a:pPr marL="473046" lvl="1" indent="-236523" algn="l">
              <a:lnSpc>
                <a:spcPts val="3198"/>
              </a:lnSpc>
              <a:buFont typeface="Arial"/>
              <a:buChar char="•"/>
            </a:pPr>
            <a:r>
              <a:rPr lang="en-US" sz="2191" dirty="0">
                <a:solidFill>
                  <a:srgbClr val="FFFFFF"/>
                </a:solidFill>
                <a:latin typeface="Arimo"/>
                <a:ea typeface="Arimo"/>
                <a:cs typeface="Arimo"/>
                <a:sym typeface="Arimo"/>
              </a:rPr>
              <a:t>This case study aims to provide actionable insights that can help the film industry adapt to changing audience preferences, manage production challenges, and enhance the quality and appeal of future productions. The findings from this analysis will serve as a valuable resource for filmmakers, producers, and marketers striving to understand what makes a movie successful and how to leverage these insights in their projects. Through this exploration, we hope to contribute to the ongoing evolution and success of the film industry.</a:t>
            </a:r>
          </a:p>
          <a:p>
            <a:pPr algn="l">
              <a:lnSpc>
                <a:spcPts val="3198"/>
              </a:lnSpc>
            </a:pPr>
            <a:endParaRPr lang="en-US" sz="2191" dirty="0">
              <a:solidFill>
                <a:srgbClr val="FFFFFF"/>
              </a:solidFill>
              <a:latin typeface="Arimo"/>
              <a:ea typeface="Arimo"/>
              <a:cs typeface="Arimo"/>
              <a:sym typeface="Arimo"/>
            </a:endParaRPr>
          </a:p>
        </p:txBody>
      </p:sp>
      <p:sp>
        <p:nvSpPr>
          <p:cNvPr id="7" name="Freeform 7"/>
          <p:cNvSpPr/>
          <p:nvPr/>
        </p:nvSpPr>
        <p:spPr>
          <a:xfrm>
            <a:off x="-2057400" y="850665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8" name="Freeform 8"/>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3"/>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000" advTm="29851"/>
    </mc:Choice>
    <mc:Fallback>
      <p:transition spd="slow" advTm="298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descr="Gradient 3D Circle Shape"/>
          <p:cNvSpPr/>
          <p:nvPr/>
        </p:nvSpPr>
        <p:spPr>
          <a:xfrm>
            <a:off x="12973935" y="-5719749"/>
            <a:ext cx="9641780" cy="9629727"/>
          </a:xfrm>
          <a:custGeom>
            <a:avLst/>
            <a:gdLst/>
            <a:ahLst/>
            <a:cxnLst/>
            <a:rect l="l" t="t" r="r" b="b"/>
            <a:pathLst>
              <a:path w="9641780" h="9629727">
                <a:moveTo>
                  <a:pt x="0" y="0"/>
                </a:moveTo>
                <a:lnTo>
                  <a:pt x="9641780" y="0"/>
                </a:lnTo>
                <a:lnTo>
                  <a:pt x="9641780" y="9629727"/>
                </a:lnTo>
                <a:lnTo>
                  <a:pt x="0" y="9629727"/>
                </a:lnTo>
                <a:lnTo>
                  <a:pt x="0" y="0"/>
                </a:lnTo>
                <a:close/>
              </a:path>
            </a:pathLst>
          </a:custGeom>
          <a:blipFill>
            <a:blip r:embed="rId3"/>
            <a:stretch>
              <a:fillRect/>
            </a:stretch>
          </a:blipFill>
        </p:spPr>
      </p:sp>
      <p:sp>
        <p:nvSpPr>
          <p:cNvPr id="4" name="Freeform 4" descr="Gradient Right Arrows"/>
          <p:cNvSpPr/>
          <p:nvPr/>
        </p:nvSpPr>
        <p:spPr>
          <a:xfrm>
            <a:off x="15789970" y="8000456"/>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descr="Gradient 3D Circle Shape"/>
          <p:cNvSpPr/>
          <p:nvPr/>
        </p:nvSpPr>
        <p:spPr>
          <a:xfrm>
            <a:off x="-4378506" y="7355458"/>
            <a:ext cx="9641780" cy="9629727"/>
          </a:xfrm>
          <a:custGeom>
            <a:avLst/>
            <a:gdLst/>
            <a:ahLst/>
            <a:cxnLst/>
            <a:rect l="l" t="t" r="r" b="b"/>
            <a:pathLst>
              <a:path w="9641780" h="9629727">
                <a:moveTo>
                  <a:pt x="0" y="0"/>
                </a:moveTo>
                <a:lnTo>
                  <a:pt x="9641779" y="0"/>
                </a:lnTo>
                <a:lnTo>
                  <a:pt x="9641779" y="9629728"/>
                </a:lnTo>
                <a:lnTo>
                  <a:pt x="0" y="9629728"/>
                </a:lnTo>
                <a:lnTo>
                  <a:pt x="0" y="0"/>
                </a:lnTo>
                <a:close/>
              </a:path>
            </a:pathLst>
          </a:custGeom>
          <a:blipFill>
            <a:blip r:embed="rId3"/>
            <a:stretch>
              <a:fillRect/>
            </a:stretch>
          </a:blipFill>
        </p:spPr>
      </p:sp>
      <p:sp>
        <p:nvSpPr>
          <p:cNvPr id="6" name="TextBox 6"/>
          <p:cNvSpPr txBox="1"/>
          <p:nvPr/>
        </p:nvSpPr>
        <p:spPr>
          <a:xfrm>
            <a:off x="1028700" y="1038225"/>
            <a:ext cx="14084886" cy="1129665"/>
          </a:xfrm>
          <a:prstGeom prst="rect">
            <a:avLst/>
          </a:prstGeom>
        </p:spPr>
        <p:txBody>
          <a:bodyPr lIns="0" tIns="0" rIns="0" bIns="0" rtlCol="0" anchor="t">
            <a:spAutoFit/>
          </a:bodyPr>
          <a:lstStyle/>
          <a:p>
            <a:pPr marL="0" lvl="0" indent="0" algn="l">
              <a:lnSpc>
                <a:spcPts val="8887"/>
              </a:lnSpc>
              <a:spcBef>
                <a:spcPct val="0"/>
              </a:spcBef>
            </a:pPr>
            <a:r>
              <a:rPr lang="en-US" sz="7406" u="none" strike="noStrike">
                <a:solidFill>
                  <a:srgbClr val="B100E8"/>
                </a:solidFill>
                <a:latin typeface="Now Bold"/>
                <a:ea typeface="Now Bold"/>
                <a:cs typeface="Now Bold"/>
                <a:sym typeface="Now Bold"/>
              </a:rPr>
              <a:t>Problem Statement</a:t>
            </a:r>
          </a:p>
        </p:txBody>
      </p:sp>
      <p:sp>
        <p:nvSpPr>
          <p:cNvPr id="7" name="TextBox 7"/>
          <p:cNvSpPr txBox="1"/>
          <p:nvPr/>
        </p:nvSpPr>
        <p:spPr>
          <a:xfrm>
            <a:off x="1274335" y="3320367"/>
            <a:ext cx="16371868" cy="4468531"/>
          </a:xfrm>
          <a:prstGeom prst="rect">
            <a:avLst/>
          </a:prstGeom>
        </p:spPr>
        <p:txBody>
          <a:bodyPr lIns="0" tIns="0" rIns="0" bIns="0" rtlCol="0" anchor="t">
            <a:spAutoFit/>
          </a:bodyPr>
          <a:lstStyle/>
          <a:p>
            <a:pPr marL="0" lvl="0" indent="0" algn="l">
              <a:lnSpc>
                <a:spcPts val="3530"/>
              </a:lnSpc>
              <a:spcBef>
                <a:spcPct val="0"/>
              </a:spcBef>
            </a:pPr>
            <a:r>
              <a:rPr lang="en-US" sz="2521" u="none" strike="noStrike" dirty="0">
                <a:solidFill>
                  <a:srgbClr val="FFFFFF"/>
                </a:solidFill>
                <a:latin typeface="DM Sans"/>
                <a:ea typeface="DM Sans"/>
                <a:cs typeface="DM Sans"/>
                <a:sym typeface="DM Sans"/>
              </a:rPr>
              <a:t>How can the film industry leverage data-driven insights to overcome challenges such as</a:t>
            </a:r>
          </a:p>
          <a:p>
            <a:pPr marL="544455" lvl="1" indent="-272228" algn="l">
              <a:lnSpc>
                <a:spcPts val="3530"/>
              </a:lnSpc>
              <a:buFont typeface="Arial"/>
              <a:buChar char="•"/>
            </a:pPr>
            <a:r>
              <a:rPr lang="en-US" sz="2521" u="none" strike="noStrike" dirty="0">
                <a:solidFill>
                  <a:srgbClr val="FFFFFF"/>
                </a:solidFill>
                <a:latin typeface="DM Sans"/>
                <a:ea typeface="DM Sans"/>
                <a:cs typeface="DM Sans"/>
                <a:sym typeface="DM Sans"/>
              </a:rPr>
              <a:t>Shifting audience preferences</a:t>
            </a:r>
          </a:p>
          <a:p>
            <a:pPr marL="544455" lvl="1" indent="-272228" algn="l">
              <a:lnSpc>
                <a:spcPts val="3530"/>
              </a:lnSpc>
              <a:buFont typeface="Arial"/>
              <a:buChar char="•"/>
            </a:pPr>
            <a:r>
              <a:rPr lang="en-US" sz="2521" dirty="0">
                <a:solidFill>
                  <a:srgbClr val="FFFFFF"/>
                </a:solidFill>
                <a:latin typeface="DM Sans"/>
                <a:ea typeface="DM Sans"/>
                <a:cs typeface="DM Sans"/>
                <a:sym typeface="DM Sans"/>
              </a:rPr>
              <a:t>Varying</a:t>
            </a:r>
            <a:r>
              <a:rPr lang="en-US" sz="2521" u="none" strike="noStrike" dirty="0">
                <a:solidFill>
                  <a:srgbClr val="FFFFFF"/>
                </a:solidFill>
                <a:latin typeface="DM Sans"/>
                <a:ea typeface="DM Sans"/>
                <a:cs typeface="DM Sans"/>
                <a:sym typeface="DM Sans"/>
              </a:rPr>
              <a:t> production </a:t>
            </a:r>
            <a:r>
              <a:rPr lang="en-US" sz="2521" dirty="0">
                <a:solidFill>
                  <a:srgbClr val="FFFFFF"/>
                </a:solidFill>
                <a:latin typeface="DM Sans"/>
                <a:ea typeface="DM Sans"/>
                <a:cs typeface="DM Sans"/>
                <a:sym typeface="DM Sans"/>
              </a:rPr>
              <a:t>revenue</a:t>
            </a:r>
            <a:endParaRPr lang="en-US" sz="2521" u="none" strike="noStrike" dirty="0">
              <a:solidFill>
                <a:srgbClr val="FFFFFF"/>
              </a:solidFill>
              <a:latin typeface="DM Sans"/>
              <a:ea typeface="DM Sans"/>
              <a:cs typeface="DM Sans"/>
              <a:sym typeface="DM Sans"/>
            </a:endParaRPr>
          </a:p>
          <a:p>
            <a:pPr marL="544455" lvl="1" indent="-272228" algn="l">
              <a:lnSpc>
                <a:spcPts val="3530"/>
              </a:lnSpc>
              <a:buFont typeface="Arial"/>
              <a:buChar char="•"/>
            </a:pPr>
            <a:r>
              <a:rPr lang="en-US" sz="2521" u="none" strike="noStrike" dirty="0">
                <a:solidFill>
                  <a:srgbClr val="FFFFFF"/>
                </a:solidFill>
                <a:latin typeface="DM Sans"/>
                <a:ea typeface="DM Sans"/>
                <a:cs typeface="DM Sans"/>
                <a:sym typeface="DM Sans"/>
              </a:rPr>
              <a:t>unpredictable box office performance</a:t>
            </a:r>
          </a:p>
          <a:p>
            <a:pPr marL="0" lvl="0" indent="0" algn="l">
              <a:lnSpc>
                <a:spcPts val="3530"/>
              </a:lnSpc>
              <a:spcBef>
                <a:spcPct val="0"/>
              </a:spcBef>
            </a:pPr>
            <a:endParaRPr lang="en-US" sz="2521" u="none" strike="noStrike" dirty="0">
              <a:solidFill>
                <a:srgbClr val="FFFFFF"/>
              </a:solidFill>
              <a:latin typeface="DM Sans"/>
              <a:ea typeface="DM Sans"/>
              <a:cs typeface="DM Sans"/>
              <a:sym typeface="DM Sans"/>
            </a:endParaRPr>
          </a:p>
          <a:p>
            <a:pPr marL="0" lvl="0" indent="0" algn="l">
              <a:lnSpc>
                <a:spcPts val="3530"/>
              </a:lnSpc>
              <a:spcBef>
                <a:spcPct val="0"/>
              </a:spcBef>
            </a:pPr>
            <a:r>
              <a:rPr lang="en-US" sz="2521" u="none" strike="noStrike" dirty="0">
                <a:solidFill>
                  <a:srgbClr val="FFFFFF"/>
                </a:solidFill>
                <a:latin typeface="DM Sans"/>
                <a:ea typeface="DM Sans"/>
                <a:cs typeface="DM Sans"/>
                <a:sym typeface="DM Sans"/>
              </a:rPr>
              <a:t>This problem statement encapsulates the core issues facing the film industry and outlines the potential of data analysis to address them. It highlights the need to understand the factors driving audience engagement, optimizing </a:t>
            </a:r>
            <a:r>
              <a:rPr lang="en-US" sz="2521" dirty="0">
                <a:solidFill>
                  <a:srgbClr val="FFFFFF"/>
                </a:solidFill>
                <a:latin typeface="DM Sans"/>
                <a:ea typeface="DM Sans"/>
                <a:cs typeface="DM Sans"/>
                <a:sym typeface="DM Sans"/>
              </a:rPr>
              <a:t>revenue</a:t>
            </a:r>
            <a:r>
              <a:rPr lang="en-US" sz="2521" u="none" strike="noStrike" dirty="0">
                <a:solidFill>
                  <a:srgbClr val="FFFFFF"/>
                </a:solidFill>
                <a:latin typeface="DM Sans"/>
                <a:ea typeface="DM Sans"/>
                <a:cs typeface="DM Sans"/>
                <a:sym typeface="DM Sans"/>
              </a:rPr>
              <a:t>, improve box office prediction, and differentiate films in a crowded market.</a:t>
            </a:r>
          </a:p>
          <a:p>
            <a:pPr marL="0" lvl="0" indent="0" algn="l">
              <a:lnSpc>
                <a:spcPts val="3530"/>
              </a:lnSpc>
              <a:spcBef>
                <a:spcPct val="0"/>
              </a:spcBef>
            </a:pPr>
            <a:endParaRPr lang="en-US" sz="2521" u="none" strike="noStrike" dirty="0">
              <a:solidFill>
                <a:srgbClr val="FFFFFF"/>
              </a:solidFill>
              <a:latin typeface="DM Sans"/>
              <a:ea typeface="DM Sans"/>
              <a:cs typeface="DM Sans"/>
              <a:sym typeface="DM Sans"/>
            </a:endParaRPr>
          </a:p>
          <a:p>
            <a:pPr marL="0" lvl="0" indent="0" algn="l">
              <a:lnSpc>
                <a:spcPts val="3530"/>
              </a:lnSpc>
              <a:spcBef>
                <a:spcPct val="0"/>
              </a:spcBef>
            </a:pPr>
            <a:endParaRPr lang="en-US" sz="2521" u="none" strike="noStrike" dirty="0">
              <a:solidFill>
                <a:srgbClr val="FFFFFF"/>
              </a:solidFill>
              <a:latin typeface="DM Sans"/>
              <a:ea typeface="DM Sans"/>
              <a:cs typeface="DM Sans"/>
              <a:sym typeface="DM Sans"/>
            </a:endParaRPr>
          </a:p>
        </p:txBody>
      </p:sp>
      <p:sp>
        <p:nvSpPr>
          <p:cNvPr id="8" name="AutoShape 8"/>
          <p:cNvSpPr/>
          <p:nvPr/>
        </p:nvSpPr>
        <p:spPr>
          <a:xfrm>
            <a:off x="0" y="3033595"/>
            <a:ext cx="18288000" cy="0"/>
          </a:xfrm>
          <a:prstGeom prst="line">
            <a:avLst/>
          </a:prstGeom>
          <a:ln w="9525" cap="flat">
            <a:solidFill>
              <a:srgbClr val="FFFFFF"/>
            </a:solidFill>
            <a:prstDash val="solid"/>
            <a:headEnd type="none" w="sm" len="sm"/>
            <a:tailEnd type="none" w="sm" len="sm"/>
          </a:ln>
        </p:spPr>
      </p:sp>
    </p:spTree>
  </p:cSld>
  <p:clrMapOvr>
    <a:masterClrMapping/>
  </p:clrMapOvr>
  <mc:AlternateContent xmlns:mc="http://schemas.openxmlformats.org/markup-compatibility/2006">
    <mc:Choice xmlns:p14="http://schemas.microsoft.com/office/powerpoint/2010/main" Requires="p14">
      <p:transition spd="slow" p14:dur="2000" advTm="267"/>
    </mc:Choice>
    <mc:Fallback>
      <p:transition spd="slow" advTm="26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7259300" y="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AutoShape 7"/>
          <p:cNvSpPr/>
          <p:nvPr/>
        </p:nvSpPr>
        <p:spPr>
          <a:xfrm>
            <a:off x="10725322" y="2791707"/>
            <a:ext cx="0" cy="6492240"/>
          </a:xfrm>
          <a:prstGeom prst="line">
            <a:avLst/>
          </a:prstGeom>
          <a:ln w="38100" cap="flat">
            <a:gradFill>
              <a:gsLst>
                <a:gs pos="0">
                  <a:srgbClr val="048AFF">
                    <a:alpha val="100000"/>
                  </a:srgbClr>
                </a:gs>
                <a:gs pos="100000">
                  <a:srgbClr val="B100E8">
                    <a:alpha val="100000"/>
                  </a:srgbClr>
                </a:gs>
              </a:gsLst>
              <a:path path="circle">
                <a:fillToRect r="100000" b="100000"/>
              </a:path>
              <a:tileRect l="-100000" t="-100000"/>
            </a:gradFill>
            <a:prstDash val="solid"/>
            <a:headEnd type="none" w="sm" len="sm"/>
            <a:tailEnd type="none" w="sm" len="sm"/>
          </a:ln>
        </p:spPr>
      </p:sp>
      <p:sp>
        <p:nvSpPr>
          <p:cNvPr id="8" name="AutoShape 8"/>
          <p:cNvSpPr/>
          <p:nvPr/>
        </p:nvSpPr>
        <p:spPr>
          <a:xfrm>
            <a:off x="5576227" y="2791707"/>
            <a:ext cx="0" cy="6492240"/>
          </a:xfrm>
          <a:prstGeom prst="line">
            <a:avLst/>
          </a:prstGeom>
          <a:ln w="38100" cap="flat">
            <a:gradFill>
              <a:gsLst>
                <a:gs pos="0">
                  <a:srgbClr val="048AFF">
                    <a:alpha val="100000"/>
                  </a:srgbClr>
                </a:gs>
                <a:gs pos="100000">
                  <a:srgbClr val="B100E8">
                    <a:alpha val="100000"/>
                  </a:srgbClr>
                </a:gs>
              </a:gsLst>
              <a:path path="circle">
                <a:fillToRect r="100000" b="100000"/>
              </a:path>
              <a:tileRect l="-100000" t="-100000"/>
            </a:gradFill>
            <a:prstDash val="solid"/>
            <a:headEnd type="none" w="sm" len="sm"/>
            <a:tailEnd type="none" w="sm" len="sm"/>
          </a:ln>
        </p:spPr>
      </p:sp>
      <p:sp>
        <p:nvSpPr>
          <p:cNvPr id="9" name="TextBox 9"/>
          <p:cNvSpPr txBox="1"/>
          <p:nvPr/>
        </p:nvSpPr>
        <p:spPr>
          <a:xfrm>
            <a:off x="1236573" y="1789079"/>
            <a:ext cx="3157180"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56CEF4"/>
                </a:solidFill>
                <a:latin typeface="Canva Sans Bold"/>
                <a:ea typeface="Canva Sans Bold"/>
                <a:cs typeface="Canva Sans Bold"/>
                <a:sym typeface="Canva Sans Bold"/>
              </a:rPr>
              <a:t>Pre-Profiling</a:t>
            </a:r>
          </a:p>
        </p:txBody>
      </p:sp>
      <p:sp>
        <p:nvSpPr>
          <p:cNvPr id="10" name="TextBox 10"/>
          <p:cNvSpPr txBox="1"/>
          <p:nvPr/>
        </p:nvSpPr>
        <p:spPr>
          <a:xfrm>
            <a:off x="5831854" y="1776766"/>
            <a:ext cx="4893468" cy="691763"/>
          </a:xfrm>
          <a:prstGeom prst="rect">
            <a:avLst/>
          </a:prstGeom>
        </p:spPr>
        <p:txBody>
          <a:bodyPr lIns="0" tIns="0" rIns="0" bIns="0" rtlCol="0" anchor="t">
            <a:spAutoFit/>
          </a:bodyPr>
          <a:lstStyle/>
          <a:p>
            <a:pPr marL="0" lvl="0" indent="0" algn="ctr">
              <a:lnSpc>
                <a:spcPts val="5604"/>
              </a:lnSpc>
              <a:spcBef>
                <a:spcPct val="0"/>
              </a:spcBef>
            </a:pPr>
            <a:r>
              <a:rPr lang="en-US" sz="4003">
                <a:solidFill>
                  <a:srgbClr val="B100E8"/>
                </a:solidFill>
                <a:latin typeface="Canva Sans Bold"/>
                <a:ea typeface="Canva Sans Bold"/>
                <a:cs typeface="Canva Sans Bold"/>
                <a:sym typeface="Canva Sans Bold"/>
              </a:rPr>
              <a:t>Data Handling</a:t>
            </a:r>
          </a:p>
        </p:txBody>
      </p:sp>
      <p:sp>
        <p:nvSpPr>
          <p:cNvPr id="11" name="TextBox 11"/>
          <p:cNvSpPr txBox="1"/>
          <p:nvPr/>
        </p:nvSpPr>
        <p:spPr>
          <a:xfrm>
            <a:off x="12781485" y="1786291"/>
            <a:ext cx="3352086" cy="67945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56CEF4"/>
                </a:solidFill>
                <a:latin typeface="Canva Sans Bold"/>
                <a:ea typeface="Canva Sans Bold"/>
                <a:cs typeface="Canva Sans Bold"/>
                <a:sym typeface="Canva Sans Bold"/>
              </a:rPr>
              <a:t>Post Profiling</a:t>
            </a:r>
          </a:p>
        </p:txBody>
      </p:sp>
      <p:sp>
        <p:nvSpPr>
          <p:cNvPr id="12" name="Freeform 12" descr="Gradient 3D Circle Shape"/>
          <p:cNvSpPr/>
          <p:nvPr/>
        </p:nvSpPr>
        <p:spPr>
          <a:xfrm>
            <a:off x="-1652103" y="-8345474"/>
            <a:ext cx="9641780" cy="9629727"/>
          </a:xfrm>
          <a:custGeom>
            <a:avLst/>
            <a:gdLst/>
            <a:ahLst/>
            <a:cxnLst/>
            <a:rect l="l" t="t" r="r" b="b"/>
            <a:pathLst>
              <a:path w="9641780" h="9629727">
                <a:moveTo>
                  <a:pt x="0" y="0"/>
                </a:moveTo>
                <a:lnTo>
                  <a:pt x="9641779" y="0"/>
                </a:lnTo>
                <a:lnTo>
                  <a:pt x="9641779" y="9629728"/>
                </a:lnTo>
                <a:lnTo>
                  <a:pt x="0" y="9629728"/>
                </a:lnTo>
                <a:lnTo>
                  <a:pt x="0" y="0"/>
                </a:lnTo>
                <a:close/>
              </a:path>
            </a:pathLst>
          </a:custGeom>
          <a:blipFill>
            <a:blip r:embed="rId5"/>
            <a:stretch>
              <a:fillRect/>
            </a:stretch>
          </a:blipFill>
        </p:spPr>
      </p:sp>
      <p:sp>
        <p:nvSpPr>
          <p:cNvPr id="13" name="TextBox 13"/>
          <p:cNvSpPr txBox="1"/>
          <p:nvPr/>
        </p:nvSpPr>
        <p:spPr>
          <a:xfrm>
            <a:off x="668182" y="2998717"/>
            <a:ext cx="4518026" cy="5689600"/>
          </a:xfrm>
          <a:prstGeom prst="rect">
            <a:avLst/>
          </a:prstGeom>
        </p:spPr>
        <p:txBody>
          <a:bodyPr lIns="0" tIns="0" rIns="0" bIns="0" rtlCol="0" anchor="t">
            <a:spAutoFit/>
          </a:bodyPr>
          <a:lstStyle/>
          <a:p>
            <a:pPr algn="l">
              <a:lnSpc>
                <a:spcPts val="3500"/>
              </a:lnSpc>
            </a:pPr>
            <a:endParaRPr/>
          </a:p>
          <a:p>
            <a:pPr algn="l">
              <a:lnSpc>
                <a:spcPts val="3500"/>
              </a:lnSpc>
            </a:pPr>
            <a:r>
              <a:rPr lang="en-US" sz="2500">
                <a:solidFill>
                  <a:srgbClr val="FFFAEB"/>
                </a:solidFill>
                <a:latin typeface="Canva Sans"/>
                <a:ea typeface="Canva Sans"/>
                <a:cs typeface="Canva Sans"/>
                <a:sym typeface="Canva Sans"/>
              </a:rPr>
              <a:t>Below are our key observations during Pre-Profiling:</a:t>
            </a:r>
          </a:p>
          <a:p>
            <a:pPr algn="l">
              <a:lnSpc>
                <a:spcPts val="3500"/>
              </a:lnSpc>
            </a:pPr>
            <a:endParaRPr lang="en-US" sz="2500">
              <a:solidFill>
                <a:srgbClr val="FFFAEB"/>
              </a:solidFill>
              <a:latin typeface="Canva Sans"/>
              <a:ea typeface="Canva Sans"/>
              <a:cs typeface="Canva Sans"/>
              <a:sym typeface="Canva Sans"/>
            </a:endParaRPr>
          </a:p>
          <a:p>
            <a:pPr algn="l">
              <a:lnSpc>
                <a:spcPts val="3500"/>
              </a:lnSpc>
            </a:pPr>
            <a:r>
              <a:rPr lang="en-US" sz="2500">
                <a:solidFill>
                  <a:srgbClr val="FFFAEB"/>
                </a:solidFill>
                <a:latin typeface="Canva Sans"/>
                <a:ea typeface="Canva Sans"/>
                <a:cs typeface="Canva Sans"/>
                <a:sym typeface="Canva Sans"/>
              </a:rPr>
              <a:t>1.)There are Missing values in Metascore and Revenue</a:t>
            </a:r>
          </a:p>
          <a:p>
            <a:pPr algn="l">
              <a:lnSpc>
                <a:spcPts val="3500"/>
              </a:lnSpc>
            </a:pPr>
            <a:r>
              <a:rPr lang="en-US" sz="2500">
                <a:solidFill>
                  <a:srgbClr val="FFFAEB"/>
                </a:solidFill>
                <a:latin typeface="Canva Sans"/>
                <a:ea typeface="Canva Sans"/>
                <a:cs typeface="Canva Sans"/>
                <a:sym typeface="Canva Sans"/>
              </a:rPr>
              <a:t>2.) There are no typos or outliers in the dataset</a:t>
            </a:r>
          </a:p>
          <a:p>
            <a:pPr algn="l">
              <a:lnSpc>
                <a:spcPts val="3500"/>
              </a:lnSpc>
            </a:pPr>
            <a:r>
              <a:rPr lang="en-US" sz="2500">
                <a:solidFill>
                  <a:srgbClr val="FFFAEB"/>
                </a:solidFill>
                <a:latin typeface="Canva Sans"/>
                <a:ea typeface="Canva Sans"/>
                <a:cs typeface="Canva Sans"/>
                <a:sym typeface="Canva Sans"/>
              </a:rPr>
              <a:t>3.) The values of the Rating are inconsistent</a:t>
            </a:r>
          </a:p>
          <a:p>
            <a:pPr algn="l">
              <a:lnSpc>
                <a:spcPts val="3500"/>
              </a:lnSpc>
            </a:pPr>
            <a:r>
              <a:rPr lang="en-US" sz="2500">
                <a:solidFill>
                  <a:srgbClr val="FFFAEB"/>
                </a:solidFill>
                <a:latin typeface="Canva Sans"/>
                <a:ea typeface="Canva Sans"/>
                <a:cs typeface="Canva Sans"/>
                <a:sym typeface="Canva Sans"/>
              </a:rPr>
              <a:t>4.) There is no redundant data</a:t>
            </a:r>
          </a:p>
        </p:txBody>
      </p:sp>
      <p:sp>
        <p:nvSpPr>
          <p:cNvPr id="14" name="TextBox 14"/>
          <p:cNvSpPr txBox="1"/>
          <p:nvPr/>
        </p:nvSpPr>
        <p:spPr>
          <a:xfrm>
            <a:off x="5966752" y="3558787"/>
            <a:ext cx="4585571" cy="3329997"/>
          </a:xfrm>
          <a:prstGeom prst="rect">
            <a:avLst/>
          </a:prstGeom>
        </p:spPr>
        <p:txBody>
          <a:bodyPr lIns="0" tIns="0" rIns="0" bIns="0" rtlCol="0" anchor="t">
            <a:spAutoFit/>
          </a:bodyPr>
          <a:lstStyle/>
          <a:p>
            <a:pPr algn="l">
              <a:lnSpc>
                <a:spcPts val="3356"/>
              </a:lnSpc>
            </a:pPr>
            <a:r>
              <a:rPr lang="en-US" sz="2397">
                <a:solidFill>
                  <a:srgbClr val="FFFAEB"/>
                </a:solidFill>
                <a:latin typeface="Canva Sans"/>
                <a:ea typeface="Canva Sans"/>
                <a:cs typeface="Canva Sans"/>
                <a:sym typeface="Canva Sans"/>
              </a:rPr>
              <a:t>During Data Handling we performed the following tasks:</a:t>
            </a:r>
          </a:p>
          <a:p>
            <a:pPr algn="l">
              <a:lnSpc>
                <a:spcPts val="3356"/>
              </a:lnSpc>
            </a:pPr>
            <a:endParaRPr lang="en-US" sz="2397">
              <a:solidFill>
                <a:srgbClr val="FFFAEB"/>
              </a:solidFill>
              <a:latin typeface="Canva Sans"/>
              <a:ea typeface="Canva Sans"/>
              <a:cs typeface="Canva Sans"/>
              <a:sym typeface="Canva Sans"/>
            </a:endParaRPr>
          </a:p>
          <a:p>
            <a:pPr algn="l">
              <a:lnSpc>
                <a:spcPts val="3356"/>
              </a:lnSpc>
            </a:pPr>
            <a:r>
              <a:rPr lang="en-US" sz="2397">
                <a:solidFill>
                  <a:srgbClr val="FFFAEB"/>
                </a:solidFill>
                <a:latin typeface="Canva Sans"/>
                <a:ea typeface="Canva Sans"/>
                <a:cs typeface="Canva Sans"/>
                <a:sym typeface="Canva Sans"/>
              </a:rPr>
              <a:t>1.)Corrected the inconsistent values of Rating</a:t>
            </a:r>
          </a:p>
          <a:p>
            <a:pPr algn="l">
              <a:lnSpc>
                <a:spcPts val="3356"/>
              </a:lnSpc>
            </a:pPr>
            <a:r>
              <a:rPr lang="en-US" sz="2397">
                <a:solidFill>
                  <a:srgbClr val="FFFAEB"/>
                </a:solidFill>
                <a:latin typeface="Canva Sans"/>
                <a:ea typeface="Canva Sans"/>
                <a:cs typeface="Canva Sans"/>
                <a:sym typeface="Canva Sans"/>
              </a:rPr>
              <a:t>2.)Updated missing values for Metascore and Revenue</a:t>
            </a:r>
          </a:p>
          <a:p>
            <a:pPr marL="0" lvl="0" indent="0" algn="ctr">
              <a:lnSpc>
                <a:spcPts val="3356"/>
              </a:lnSpc>
              <a:spcBef>
                <a:spcPct val="0"/>
              </a:spcBef>
            </a:pPr>
            <a:endParaRPr lang="en-US" sz="2397">
              <a:solidFill>
                <a:srgbClr val="FFFAEB"/>
              </a:solidFill>
              <a:latin typeface="Canva Sans"/>
              <a:ea typeface="Canva Sans"/>
              <a:cs typeface="Canva Sans"/>
              <a:sym typeface="Canva Sans"/>
            </a:endParaRPr>
          </a:p>
        </p:txBody>
      </p:sp>
      <p:sp>
        <p:nvSpPr>
          <p:cNvPr id="15" name="TextBox 15"/>
          <p:cNvSpPr txBox="1"/>
          <p:nvPr/>
        </p:nvSpPr>
        <p:spPr>
          <a:xfrm>
            <a:off x="11235056" y="3017767"/>
            <a:ext cx="6758909" cy="7101840"/>
          </a:xfrm>
          <a:prstGeom prst="rect">
            <a:avLst/>
          </a:prstGeom>
        </p:spPr>
        <p:txBody>
          <a:bodyPr lIns="0" tIns="0" rIns="0" bIns="0" rtlCol="0" anchor="t">
            <a:spAutoFit/>
          </a:bodyPr>
          <a:lstStyle/>
          <a:p>
            <a:pPr algn="just">
              <a:lnSpc>
                <a:spcPts val="3359"/>
              </a:lnSpc>
            </a:pPr>
            <a:r>
              <a:rPr lang="en-US" sz="2400">
                <a:solidFill>
                  <a:srgbClr val="FFFAEB"/>
                </a:solidFill>
                <a:latin typeface="Canva Sans"/>
                <a:ea typeface="Canva Sans"/>
                <a:cs typeface="Canva Sans"/>
                <a:sym typeface="Canva Sans"/>
              </a:rPr>
              <a:t>Genre Distribution:</a:t>
            </a:r>
          </a:p>
          <a:p>
            <a:pPr algn="just">
              <a:lnSpc>
                <a:spcPts val="3359"/>
              </a:lnSpc>
            </a:pPr>
            <a:r>
              <a:rPr lang="en-US" sz="2400">
                <a:solidFill>
                  <a:srgbClr val="FFFAEB"/>
                </a:solidFill>
                <a:latin typeface="Canva Sans"/>
                <a:ea typeface="Canva Sans"/>
                <a:cs typeface="Canva Sans"/>
                <a:sym typeface="Canva Sans"/>
              </a:rPr>
              <a:t>The most common genres are Drama, Action, and Comedy. Less common genres include Western, Musical, and War.</a:t>
            </a:r>
          </a:p>
          <a:p>
            <a:pPr algn="just">
              <a:lnSpc>
                <a:spcPts val="3359"/>
              </a:lnSpc>
            </a:pPr>
            <a:endParaRPr lang="en-US" sz="2400">
              <a:solidFill>
                <a:srgbClr val="FFFAEB"/>
              </a:solidFill>
              <a:latin typeface="Canva Sans"/>
              <a:ea typeface="Canva Sans"/>
              <a:cs typeface="Canva Sans"/>
              <a:sym typeface="Canva Sans"/>
            </a:endParaRPr>
          </a:p>
          <a:p>
            <a:pPr algn="just">
              <a:lnSpc>
                <a:spcPts val="3359"/>
              </a:lnSpc>
            </a:pPr>
            <a:r>
              <a:rPr lang="en-US" sz="2400">
                <a:solidFill>
                  <a:srgbClr val="FFFAEB"/>
                </a:solidFill>
                <a:latin typeface="Canva Sans"/>
                <a:ea typeface="Canva Sans"/>
                <a:cs typeface="Canva Sans"/>
                <a:sym typeface="Canva Sans"/>
              </a:rPr>
              <a:t>Rating-Revenue Correlation:</a:t>
            </a:r>
          </a:p>
          <a:p>
            <a:pPr algn="just">
              <a:lnSpc>
                <a:spcPts val="3359"/>
              </a:lnSpc>
            </a:pPr>
            <a:r>
              <a:rPr lang="en-US" sz="2400">
                <a:solidFill>
                  <a:srgbClr val="FFFAEB"/>
                </a:solidFill>
                <a:latin typeface="Canva Sans"/>
                <a:ea typeface="Canva Sans"/>
                <a:cs typeface="Canva Sans"/>
                <a:sym typeface="Canva Sans"/>
              </a:rPr>
              <a:t>The correlation between ratings and revenue is approximately 0.22, suggesting a moderate positive relationship; higher-rated movies tend to generate more revenue.</a:t>
            </a:r>
          </a:p>
          <a:p>
            <a:pPr algn="just">
              <a:lnSpc>
                <a:spcPts val="3359"/>
              </a:lnSpc>
            </a:pPr>
            <a:endParaRPr lang="en-US" sz="2400">
              <a:solidFill>
                <a:srgbClr val="FFFAEB"/>
              </a:solidFill>
              <a:latin typeface="Canva Sans"/>
              <a:ea typeface="Canva Sans"/>
              <a:cs typeface="Canva Sans"/>
              <a:sym typeface="Canva Sans"/>
            </a:endParaRPr>
          </a:p>
          <a:p>
            <a:pPr algn="just">
              <a:lnSpc>
                <a:spcPts val="3359"/>
              </a:lnSpc>
            </a:pPr>
            <a:r>
              <a:rPr lang="en-US" sz="2400">
                <a:solidFill>
                  <a:srgbClr val="FFFAEB"/>
                </a:solidFill>
                <a:latin typeface="Canva Sans"/>
                <a:ea typeface="Canva Sans"/>
                <a:cs typeface="Canva Sans"/>
                <a:sym typeface="Canva Sans"/>
              </a:rPr>
              <a:t>Runtime-Rating Relationship:</a:t>
            </a:r>
          </a:p>
          <a:p>
            <a:pPr algn="just">
              <a:lnSpc>
                <a:spcPts val="3359"/>
              </a:lnSpc>
            </a:pPr>
            <a:r>
              <a:rPr lang="en-US" sz="2400">
                <a:solidFill>
                  <a:srgbClr val="FFFAEB"/>
                </a:solidFill>
                <a:latin typeface="Canva Sans"/>
                <a:ea typeface="Canva Sans"/>
                <a:cs typeface="Canva Sans"/>
                <a:sym typeface="Canva Sans"/>
              </a:rPr>
              <a:t>Movies with shorter runtimes (around 66 to 87 minutes) show varying average ratings, indicating that runtime alone does not strongly influence ratings.</a:t>
            </a:r>
          </a:p>
          <a:p>
            <a:pPr marL="0" lvl="0" indent="0" algn="just">
              <a:lnSpc>
                <a:spcPts val="3359"/>
              </a:lnSpc>
              <a:spcBef>
                <a:spcPct val="0"/>
              </a:spcBef>
            </a:pPr>
            <a:endParaRPr lang="en-US" sz="2400">
              <a:solidFill>
                <a:srgbClr val="FFFAEB"/>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TextBox 3"/>
          <p:cNvSpPr txBox="1"/>
          <p:nvPr/>
        </p:nvSpPr>
        <p:spPr>
          <a:xfrm>
            <a:off x="2961068" y="914400"/>
            <a:ext cx="12969420" cy="1027589"/>
          </a:xfrm>
          <a:prstGeom prst="rect">
            <a:avLst/>
          </a:prstGeom>
        </p:spPr>
        <p:txBody>
          <a:bodyPr lIns="0" tIns="0" rIns="0" bIns="0" rtlCol="0" anchor="t">
            <a:spAutoFit/>
          </a:bodyPr>
          <a:lstStyle/>
          <a:p>
            <a:pPr marL="0" lvl="0" indent="0" algn="ctr">
              <a:lnSpc>
                <a:spcPts val="8295"/>
              </a:lnSpc>
              <a:spcBef>
                <a:spcPct val="0"/>
              </a:spcBef>
            </a:pPr>
            <a:r>
              <a:rPr lang="en-US" sz="5967">
                <a:solidFill>
                  <a:srgbClr val="048AFF"/>
                </a:solidFill>
                <a:latin typeface="Now Bold"/>
                <a:ea typeface="Now Bold"/>
                <a:cs typeface="Now Bold"/>
                <a:sym typeface="Now Bold"/>
              </a:rPr>
              <a:t>Exploratory Data Analysis</a:t>
            </a:r>
          </a:p>
        </p:txBody>
      </p:sp>
      <p:sp>
        <p:nvSpPr>
          <p:cNvPr id="4" name="Freeform 4"/>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3"/>
            <a:stretch>
              <a:fillRect/>
            </a:stretch>
          </a:blipFill>
        </p:spPr>
      </p:sp>
      <p:sp>
        <p:nvSpPr>
          <p:cNvPr id="5" name="Freeform 5"/>
          <p:cNvSpPr/>
          <p:nvPr/>
        </p:nvSpPr>
        <p:spPr>
          <a:xfrm>
            <a:off x="16133012" y="8134080"/>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3"/>
            <a:stretch>
              <a:fillRect/>
            </a:stretch>
          </a:blipFill>
        </p:spPr>
      </p:sp>
      <p:sp>
        <p:nvSpPr>
          <p:cNvPr id="6" name="TextBox 6"/>
          <p:cNvSpPr txBox="1"/>
          <p:nvPr/>
        </p:nvSpPr>
        <p:spPr>
          <a:xfrm>
            <a:off x="1028700" y="2891317"/>
            <a:ext cx="15917326" cy="647941"/>
          </a:xfrm>
          <a:prstGeom prst="rect">
            <a:avLst/>
          </a:prstGeom>
        </p:spPr>
        <p:txBody>
          <a:bodyPr lIns="0" tIns="0" rIns="0" bIns="0" rtlCol="0" anchor="t">
            <a:spAutoFit/>
          </a:bodyPr>
          <a:lstStyle/>
          <a:p>
            <a:pPr marL="0" lvl="0" indent="0" algn="l">
              <a:lnSpc>
                <a:spcPts val="5236"/>
              </a:lnSpc>
              <a:spcBef>
                <a:spcPct val="0"/>
              </a:spcBef>
            </a:pPr>
            <a:r>
              <a:rPr lang="en-US" sz="3740">
                <a:solidFill>
                  <a:srgbClr val="FFFAEB"/>
                </a:solidFill>
                <a:latin typeface="Canva Sans"/>
                <a:ea typeface="Canva Sans"/>
                <a:cs typeface="Canva Sans"/>
                <a:sym typeface="Canva Sans"/>
              </a:rPr>
              <a:t>Below are the questions that we solved:</a:t>
            </a:r>
          </a:p>
        </p:txBody>
      </p:sp>
      <p:sp>
        <p:nvSpPr>
          <p:cNvPr id="7" name="TextBox 7"/>
          <p:cNvSpPr txBox="1"/>
          <p:nvPr/>
        </p:nvSpPr>
        <p:spPr>
          <a:xfrm>
            <a:off x="1028700" y="4088052"/>
            <a:ext cx="16429630" cy="4454936"/>
          </a:xfrm>
          <a:prstGeom prst="rect">
            <a:avLst/>
          </a:prstGeom>
        </p:spPr>
        <p:txBody>
          <a:bodyPr lIns="0" tIns="0" rIns="0" bIns="0" rtlCol="0" anchor="t">
            <a:spAutoFit/>
          </a:bodyPr>
          <a:lstStyle/>
          <a:p>
            <a:pPr algn="l">
              <a:lnSpc>
                <a:spcPts val="3967"/>
              </a:lnSpc>
              <a:spcBef>
                <a:spcPct val="0"/>
              </a:spcBef>
            </a:pPr>
            <a:r>
              <a:rPr lang="en-US" sz="3225">
                <a:solidFill>
                  <a:srgbClr val="FFFFFF"/>
                </a:solidFill>
                <a:latin typeface="Canva Sans"/>
                <a:ea typeface="Canva Sans"/>
                <a:cs typeface="Canva Sans"/>
                <a:sym typeface="Canva Sans"/>
              </a:rPr>
              <a:t>1.) How have audience preferences for film genres evolved over the past decade?</a:t>
            </a:r>
          </a:p>
          <a:p>
            <a:pPr algn="l">
              <a:lnSpc>
                <a:spcPts val="3967"/>
              </a:lnSpc>
              <a:spcBef>
                <a:spcPct val="0"/>
              </a:spcBef>
            </a:pPr>
            <a:r>
              <a:rPr lang="en-US" sz="3225">
                <a:solidFill>
                  <a:srgbClr val="FFFFFF"/>
                </a:solidFill>
                <a:latin typeface="Canva Sans"/>
                <a:ea typeface="Canva Sans"/>
                <a:cs typeface="Canva Sans"/>
                <a:sym typeface="Canva Sans"/>
              </a:rPr>
              <a:t>2.) What demographic factors correlate most strongly with box office success?</a:t>
            </a:r>
          </a:p>
          <a:p>
            <a:pPr algn="l">
              <a:lnSpc>
                <a:spcPts val="3967"/>
              </a:lnSpc>
              <a:spcBef>
                <a:spcPct val="0"/>
              </a:spcBef>
            </a:pPr>
            <a:r>
              <a:rPr lang="en-US" sz="3225">
                <a:solidFill>
                  <a:srgbClr val="FFFFFF"/>
                </a:solidFill>
                <a:latin typeface="Canva Sans"/>
                <a:ea typeface="Canva Sans"/>
                <a:cs typeface="Canva Sans"/>
                <a:sym typeface="Canva Sans"/>
              </a:rPr>
              <a:t>3.) How do critical reviews and audience ratings influence box office performance?</a:t>
            </a:r>
          </a:p>
          <a:p>
            <a:pPr algn="l">
              <a:lnSpc>
                <a:spcPts val="3967"/>
              </a:lnSpc>
              <a:spcBef>
                <a:spcPct val="0"/>
              </a:spcBef>
            </a:pPr>
            <a:r>
              <a:rPr lang="en-US" sz="3225">
                <a:solidFill>
                  <a:srgbClr val="FFFFFF"/>
                </a:solidFill>
                <a:latin typeface="Canva Sans"/>
                <a:ea typeface="Canva Sans"/>
                <a:cs typeface="Canva Sans"/>
                <a:sym typeface="Canva Sans"/>
              </a:rPr>
              <a:t>4.) Does the release year of a film have any impact on its overall box office performance?</a:t>
            </a:r>
          </a:p>
          <a:p>
            <a:pPr algn="l">
              <a:lnSpc>
                <a:spcPts val="3967"/>
              </a:lnSpc>
              <a:spcBef>
                <a:spcPct val="0"/>
              </a:spcBef>
            </a:pPr>
            <a:r>
              <a:rPr lang="en-US" sz="3225">
                <a:solidFill>
                  <a:srgbClr val="FFFFFF"/>
                </a:solidFill>
                <a:latin typeface="Canva Sans"/>
                <a:ea typeface="Canva Sans"/>
                <a:cs typeface="Canva Sans"/>
                <a:sym typeface="Canva Sans"/>
              </a:rPr>
              <a:t>5.) Does the combination of director and Actors affect the box office performance?</a:t>
            </a:r>
          </a:p>
          <a:p>
            <a:pPr algn="l">
              <a:lnSpc>
                <a:spcPts val="3967"/>
              </a:lnSpc>
              <a:spcBef>
                <a:spcPct val="0"/>
              </a:spcBef>
            </a:pPr>
            <a:r>
              <a:rPr lang="en-US" sz="3225">
                <a:solidFill>
                  <a:srgbClr val="FFFFFF"/>
                </a:solidFill>
                <a:latin typeface="Canva Sans"/>
                <a:ea typeface="Canva Sans"/>
                <a:cs typeface="Canva Sans"/>
                <a:sym typeface="Canva Sans"/>
              </a:rPr>
              <a:t>6.) Does the length of the movie have any impact on its rating or votes?</a:t>
            </a:r>
          </a:p>
          <a:p>
            <a:pPr algn="l">
              <a:lnSpc>
                <a:spcPts val="3967"/>
              </a:lnSpc>
              <a:spcBef>
                <a:spcPct val="0"/>
              </a:spcBef>
            </a:pPr>
            <a:r>
              <a:rPr lang="en-US" sz="3225">
                <a:solidFill>
                  <a:srgbClr val="FFFFFF"/>
                </a:solidFill>
                <a:latin typeface="Canva Sans"/>
                <a:ea typeface="Canva Sans"/>
                <a:cs typeface="Canva Sans"/>
                <a:sym typeface="Canva Sans"/>
              </a:rPr>
              <a:t>7.) What is the impact of movie ratings on revenue?</a:t>
            </a:r>
          </a:p>
          <a:p>
            <a:pPr algn="l">
              <a:lnSpc>
                <a:spcPts val="3967"/>
              </a:lnSpc>
              <a:spcBef>
                <a:spcPct val="0"/>
              </a:spcBef>
            </a:pPr>
            <a:r>
              <a:rPr lang="en-US" sz="3225">
                <a:solidFill>
                  <a:srgbClr val="FFFFFF"/>
                </a:solidFill>
                <a:latin typeface="Canva Sans"/>
                <a:ea typeface="Canva Sans"/>
                <a:cs typeface="Canva Sans"/>
                <a:sym typeface="Canva Sans"/>
              </a:rPr>
              <a:t>8.) What factors most influence movie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417185" y="8309239"/>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3"/>
            <a:stretch>
              <a:fillRect/>
            </a:stretch>
          </a:blipFill>
        </p:spPr>
      </p:sp>
      <p:sp>
        <p:nvSpPr>
          <p:cNvPr id="4" name="Freeform 4" descr="Gradient Right Arrows"/>
          <p:cNvSpPr/>
          <p:nvPr/>
        </p:nvSpPr>
        <p:spPr>
          <a:xfrm>
            <a:off x="17055794" y="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2426660" y="1028700"/>
            <a:ext cx="13709133" cy="8022201"/>
          </a:xfrm>
          <a:custGeom>
            <a:avLst/>
            <a:gdLst/>
            <a:ahLst/>
            <a:cxnLst/>
            <a:rect l="l" t="t" r="r" b="b"/>
            <a:pathLst>
              <a:path w="13709133" h="8022201">
                <a:moveTo>
                  <a:pt x="0" y="0"/>
                </a:moveTo>
                <a:lnTo>
                  <a:pt x="13709133" y="0"/>
                </a:lnTo>
                <a:lnTo>
                  <a:pt x="13709133" y="8022201"/>
                </a:lnTo>
                <a:lnTo>
                  <a:pt x="0" y="8022201"/>
                </a:lnTo>
                <a:lnTo>
                  <a:pt x="0" y="0"/>
                </a:lnTo>
                <a:close/>
              </a:path>
            </a:pathLst>
          </a:custGeom>
          <a:blipFill>
            <a:blip r:embed="rId6"/>
            <a:stretch>
              <a:fillRect r="-664"/>
            </a:stretch>
          </a:blipFill>
        </p:spPr>
      </p:sp>
      <p:sp>
        <p:nvSpPr>
          <p:cNvPr id="6" name="TextBox 6"/>
          <p:cNvSpPr txBox="1"/>
          <p:nvPr/>
        </p:nvSpPr>
        <p:spPr>
          <a:xfrm>
            <a:off x="436966" y="331170"/>
            <a:ext cx="16618828" cy="541404"/>
          </a:xfrm>
          <a:prstGeom prst="rect">
            <a:avLst/>
          </a:prstGeom>
        </p:spPr>
        <p:txBody>
          <a:bodyPr lIns="0" tIns="0" rIns="0" bIns="0" rtlCol="0" anchor="t">
            <a:spAutoFit/>
          </a:bodyPr>
          <a:lstStyle/>
          <a:p>
            <a:pPr marL="0" lvl="0" indent="0" algn="l">
              <a:lnSpc>
                <a:spcPts val="4367"/>
              </a:lnSpc>
              <a:spcBef>
                <a:spcPct val="0"/>
              </a:spcBef>
            </a:pPr>
            <a:r>
              <a:rPr lang="en-US" sz="3141">
                <a:solidFill>
                  <a:srgbClr val="B100E8"/>
                </a:solidFill>
                <a:latin typeface="Now Bold"/>
                <a:ea typeface="Now Bold"/>
                <a:cs typeface="Now Bold"/>
                <a:sym typeface="Now Bold"/>
              </a:rPr>
              <a:t>Q1:How have audience preferences for film genres evolved over the past decade?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308066" y="8855455"/>
            <a:ext cx="3308580" cy="3304444"/>
          </a:xfrm>
          <a:custGeom>
            <a:avLst/>
            <a:gdLst/>
            <a:ahLst/>
            <a:cxnLst/>
            <a:rect l="l" t="t" r="r" b="b"/>
            <a:pathLst>
              <a:path w="3308580" h="3304444">
                <a:moveTo>
                  <a:pt x="0" y="0"/>
                </a:moveTo>
                <a:lnTo>
                  <a:pt x="3308579" y="0"/>
                </a:lnTo>
                <a:lnTo>
                  <a:pt x="3308579" y="3304444"/>
                </a:lnTo>
                <a:lnTo>
                  <a:pt x="0" y="3304444"/>
                </a:lnTo>
                <a:lnTo>
                  <a:pt x="0" y="0"/>
                </a:lnTo>
                <a:close/>
              </a:path>
            </a:pathLst>
          </a:custGeom>
          <a:blipFill>
            <a:blip r:embed="rId3"/>
            <a:stretch>
              <a:fillRect/>
            </a:stretch>
          </a:blipFill>
        </p:spPr>
      </p:sp>
      <p:sp>
        <p:nvSpPr>
          <p:cNvPr id="4" name="Freeform 4" descr="Gradient Right Arrows"/>
          <p:cNvSpPr/>
          <p:nvPr/>
        </p:nvSpPr>
        <p:spPr>
          <a:xfrm>
            <a:off x="17055794" y="8855455"/>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209376" y="1279578"/>
            <a:ext cx="5816641" cy="4516386"/>
          </a:xfrm>
          <a:custGeom>
            <a:avLst/>
            <a:gdLst/>
            <a:ahLst/>
            <a:cxnLst/>
            <a:rect l="l" t="t" r="r" b="b"/>
            <a:pathLst>
              <a:path w="5816641" h="4516386">
                <a:moveTo>
                  <a:pt x="0" y="0"/>
                </a:moveTo>
                <a:lnTo>
                  <a:pt x="5816641" y="0"/>
                </a:lnTo>
                <a:lnTo>
                  <a:pt x="5816641" y="4516386"/>
                </a:lnTo>
                <a:lnTo>
                  <a:pt x="0" y="4516386"/>
                </a:lnTo>
                <a:lnTo>
                  <a:pt x="0" y="0"/>
                </a:lnTo>
                <a:close/>
              </a:path>
            </a:pathLst>
          </a:custGeom>
          <a:blipFill>
            <a:blip r:embed="rId6"/>
            <a:stretch>
              <a:fillRect b="-3101"/>
            </a:stretch>
          </a:blipFill>
        </p:spPr>
      </p:sp>
      <p:sp>
        <p:nvSpPr>
          <p:cNvPr id="6" name="Freeform 6"/>
          <p:cNvSpPr/>
          <p:nvPr/>
        </p:nvSpPr>
        <p:spPr>
          <a:xfrm>
            <a:off x="12383266" y="1279578"/>
            <a:ext cx="5635793" cy="4657028"/>
          </a:xfrm>
          <a:custGeom>
            <a:avLst/>
            <a:gdLst/>
            <a:ahLst/>
            <a:cxnLst/>
            <a:rect l="l" t="t" r="r" b="b"/>
            <a:pathLst>
              <a:path w="5635793" h="4657028">
                <a:moveTo>
                  <a:pt x="0" y="0"/>
                </a:moveTo>
                <a:lnTo>
                  <a:pt x="5635793" y="0"/>
                </a:lnTo>
                <a:lnTo>
                  <a:pt x="5635793" y="4657028"/>
                </a:lnTo>
                <a:lnTo>
                  <a:pt x="0" y="4657028"/>
                </a:lnTo>
                <a:lnTo>
                  <a:pt x="0" y="0"/>
                </a:lnTo>
                <a:close/>
              </a:path>
            </a:pathLst>
          </a:custGeom>
          <a:blipFill>
            <a:blip r:embed="rId7"/>
            <a:stretch>
              <a:fillRect/>
            </a:stretch>
          </a:blipFill>
        </p:spPr>
      </p:sp>
      <p:sp>
        <p:nvSpPr>
          <p:cNvPr id="7" name="Freeform 7"/>
          <p:cNvSpPr/>
          <p:nvPr/>
        </p:nvSpPr>
        <p:spPr>
          <a:xfrm>
            <a:off x="6166441" y="5534507"/>
            <a:ext cx="6076401" cy="4752493"/>
          </a:xfrm>
          <a:custGeom>
            <a:avLst/>
            <a:gdLst/>
            <a:ahLst/>
            <a:cxnLst/>
            <a:rect l="l" t="t" r="r" b="b"/>
            <a:pathLst>
              <a:path w="6076401" h="4752493">
                <a:moveTo>
                  <a:pt x="0" y="0"/>
                </a:moveTo>
                <a:lnTo>
                  <a:pt x="6076401" y="0"/>
                </a:lnTo>
                <a:lnTo>
                  <a:pt x="6076401" y="4752493"/>
                </a:lnTo>
                <a:lnTo>
                  <a:pt x="0" y="4752493"/>
                </a:lnTo>
                <a:lnTo>
                  <a:pt x="0" y="0"/>
                </a:lnTo>
                <a:close/>
              </a:path>
            </a:pathLst>
          </a:custGeom>
          <a:blipFill>
            <a:blip r:embed="rId8"/>
            <a:stretch>
              <a:fillRect/>
            </a:stretch>
          </a:blipFill>
        </p:spPr>
      </p:sp>
      <p:sp>
        <p:nvSpPr>
          <p:cNvPr id="8" name="TextBox 8"/>
          <p:cNvSpPr txBox="1"/>
          <p:nvPr/>
        </p:nvSpPr>
        <p:spPr>
          <a:xfrm>
            <a:off x="436966" y="321645"/>
            <a:ext cx="16618828" cy="559946"/>
          </a:xfrm>
          <a:prstGeom prst="rect">
            <a:avLst/>
          </a:prstGeom>
        </p:spPr>
        <p:txBody>
          <a:bodyPr lIns="0" tIns="0" rIns="0" bIns="0" rtlCol="0" anchor="t">
            <a:spAutoFit/>
          </a:bodyPr>
          <a:lstStyle/>
          <a:p>
            <a:pPr marL="0" lvl="0" indent="0" algn="l">
              <a:lnSpc>
                <a:spcPts val="4506"/>
              </a:lnSpc>
              <a:spcBef>
                <a:spcPct val="0"/>
              </a:spcBef>
            </a:pPr>
            <a:r>
              <a:rPr lang="en-US" sz="3241">
                <a:solidFill>
                  <a:srgbClr val="048AFF"/>
                </a:solidFill>
                <a:latin typeface="Now Bold"/>
                <a:ea typeface="Now Bold"/>
                <a:cs typeface="Now Bold"/>
                <a:sym typeface="Now Bold"/>
              </a:rPr>
              <a:t>Q2)What demographic factors correlate most strongly with box office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308066" y="8855455"/>
            <a:ext cx="3308580" cy="3304444"/>
          </a:xfrm>
          <a:custGeom>
            <a:avLst/>
            <a:gdLst/>
            <a:ahLst/>
            <a:cxnLst/>
            <a:rect l="l" t="t" r="r" b="b"/>
            <a:pathLst>
              <a:path w="3308580" h="3304444">
                <a:moveTo>
                  <a:pt x="0" y="0"/>
                </a:moveTo>
                <a:lnTo>
                  <a:pt x="3308579" y="0"/>
                </a:lnTo>
                <a:lnTo>
                  <a:pt x="3308579" y="3304444"/>
                </a:lnTo>
                <a:lnTo>
                  <a:pt x="0" y="3304444"/>
                </a:lnTo>
                <a:lnTo>
                  <a:pt x="0" y="0"/>
                </a:lnTo>
                <a:close/>
              </a:path>
            </a:pathLst>
          </a:custGeom>
          <a:blipFill>
            <a:blip r:embed="rId3"/>
            <a:stretch>
              <a:fillRect/>
            </a:stretch>
          </a:blipFill>
        </p:spPr>
      </p:sp>
      <p:sp>
        <p:nvSpPr>
          <p:cNvPr id="4" name="Freeform 4" descr="Gradient Right Arrows"/>
          <p:cNvSpPr/>
          <p:nvPr/>
        </p:nvSpPr>
        <p:spPr>
          <a:xfrm>
            <a:off x="17055794" y="8855455"/>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2433295" y="1256290"/>
            <a:ext cx="12954398" cy="8537377"/>
          </a:xfrm>
          <a:custGeom>
            <a:avLst/>
            <a:gdLst/>
            <a:ahLst/>
            <a:cxnLst/>
            <a:rect l="l" t="t" r="r" b="b"/>
            <a:pathLst>
              <a:path w="12954398" h="8537377">
                <a:moveTo>
                  <a:pt x="0" y="0"/>
                </a:moveTo>
                <a:lnTo>
                  <a:pt x="12954398" y="0"/>
                </a:lnTo>
                <a:lnTo>
                  <a:pt x="12954398" y="8537377"/>
                </a:lnTo>
                <a:lnTo>
                  <a:pt x="0" y="8537377"/>
                </a:lnTo>
                <a:lnTo>
                  <a:pt x="0" y="0"/>
                </a:lnTo>
                <a:close/>
              </a:path>
            </a:pathLst>
          </a:custGeom>
          <a:blipFill>
            <a:blip r:embed="rId6"/>
            <a:stretch>
              <a:fillRect/>
            </a:stretch>
          </a:blipFill>
        </p:spPr>
      </p:sp>
      <p:sp>
        <p:nvSpPr>
          <p:cNvPr id="6" name="TextBox 6"/>
          <p:cNvSpPr txBox="1"/>
          <p:nvPr/>
        </p:nvSpPr>
        <p:spPr>
          <a:xfrm>
            <a:off x="218483" y="321645"/>
            <a:ext cx="17851034" cy="559946"/>
          </a:xfrm>
          <a:prstGeom prst="rect">
            <a:avLst/>
          </a:prstGeom>
        </p:spPr>
        <p:txBody>
          <a:bodyPr lIns="0" tIns="0" rIns="0" bIns="0" rtlCol="0" anchor="t">
            <a:spAutoFit/>
          </a:bodyPr>
          <a:lstStyle/>
          <a:p>
            <a:pPr marL="0" lvl="0" indent="0" algn="l">
              <a:lnSpc>
                <a:spcPts val="4506"/>
              </a:lnSpc>
              <a:spcBef>
                <a:spcPct val="0"/>
              </a:spcBef>
            </a:pPr>
            <a:r>
              <a:rPr lang="en-US" sz="3241">
                <a:solidFill>
                  <a:srgbClr val="B100E8"/>
                </a:solidFill>
                <a:latin typeface="Now Bold"/>
                <a:ea typeface="Now Bold"/>
                <a:cs typeface="Now Bold"/>
                <a:sym typeface="Now Bold"/>
              </a:rPr>
              <a:t>Q3) How do critical reviews and audience ratings influence box office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308066" y="8855455"/>
            <a:ext cx="3308580" cy="3304444"/>
          </a:xfrm>
          <a:custGeom>
            <a:avLst/>
            <a:gdLst/>
            <a:ahLst/>
            <a:cxnLst/>
            <a:rect l="l" t="t" r="r" b="b"/>
            <a:pathLst>
              <a:path w="3308580" h="3304444">
                <a:moveTo>
                  <a:pt x="0" y="0"/>
                </a:moveTo>
                <a:lnTo>
                  <a:pt x="3308579" y="0"/>
                </a:lnTo>
                <a:lnTo>
                  <a:pt x="3308579" y="3304444"/>
                </a:lnTo>
                <a:lnTo>
                  <a:pt x="0" y="3304444"/>
                </a:lnTo>
                <a:lnTo>
                  <a:pt x="0" y="0"/>
                </a:lnTo>
                <a:close/>
              </a:path>
            </a:pathLst>
          </a:custGeom>
          <a:blipFill>
            <a:blip r:embed="rId3"/>
            <a:stretch>
              <a:fillRect/>
            </a:stretch>
          </a:blipFill>
        </p:spPr>
      </p:sp>
      <p:sp>
        <p:nvSpPr>
          <p:cNvPr id="4" name="Freeform 4" descr="Gradient Right Arrows"/>
          <p:cNvSpPr/>
          <p:nvPr/>
        </p:nvSpPr>
        <p:spPr>
          <a:xfrm>
            <a:off x="17055794" y="8855455"/>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903204" y="1324567"/>
            <a:ext cx="14668210" cy="8423618"/>
          </a:xfrm>
          <a:custGeom>
            <a:avLst/>
            <a:gdLst/>
            <a:ahLst/>
            <a:cxnLst/>
            <a:rect l="l" t="t" r="r" b="b"/>
            <a:pathLst>
              <a:path w="14668210" h="8423618">
                <a:moveTo>
                  <a:pt x="0" y="0"/>
                </a:moveTo>
                <a:lnTo>
                  <a:pt x="14668209" y="0"/>
                </a:lnTo>
                <a:lnTo>
                  <a:pt x="14668209" y="8423618"/>
                </a:lnTo>
                <a:lnTo>
                  <a:pt x="0" y="8423618"/>
                </a:lnTo>
                <a:lnTo>
                  <a:pt x="0" y="0"/>
                </a:lnTo>
                <a:close/>
              </a:path>
            </a:pathLst>
          </a:custGeom>
          <a:blipFill>
            <a:blip r:embed="rId6"/>
            <a:stretch>
              <a:fillRect/>
            </a:stretch>
          </a:blipFill>
        </p:spPr>
      </p:sp>
      <p:sp>
        <p:nvSpPr>
          <p:cNvPr id="6" name="TextBox 6"/>
          <p:cNvSpPr txBox="1"/>
          <p:nvPr/>
        </p:nvSpPr>
        <p:spPr>
          <a:xfrm>
            <a:off x="186617" y="285652"/>
            <a:ext cx="18101383" cy="524767"/>
          </a:xfrm>
          <a:prstGeom prst="rect">
            <a:avLst/>
          </a:prstGeom>
        </p:spPr>
        <p:txBody>
          <a:bodyPr lIns="0" tIns="0" rIns="0" bIns="0" rtlCol="0" anchor="t">
            <a:spAutoFit/>
          </a:bodyPr>
          <a:lstStyle/>
          <a:p>
            <a:pPr marL="0" lvl="0" indent="0" algn="l">
              <a:lnSpc>
                <a:spcPts val="4228"/>
              </a:lnSpc>
              <a:spcBef>
                <a:spcPct val="0"/>
              </a:spcBef>
            </a:pPr>
            <a:r>
              <a:rPr lang="en-US" sz="3041">
                <a:solidFill>
                  <a:srgbClr val="048AFF"/>
                </a:solidFill>
                <a:latin typeface="Now Bold"/>
                <a:ea typeface="Now Bold"/>
                <a:cs typeface="Now Bold"/>
                <a:sym typeface="Now Bold"/>
              </a:rPr>
              <a:t>Q4) Does the release year of a film has any impact on its overall box office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946</Words>
  <Application>Microsoft Office PowerPoint</Application>
  <PresentationFormat>Custom</PresentationFormat>
  <Paragraphs>71</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Calibri</vt:lpstr>
      <vt:lpstr>Now</vt:lpstr>
      <vt:lpstr>Canva Sans</vt:lpstr>
      <vt:lpstr>DM Sans</vt:lpstr>
      <vt:lpstr>Now Bold</vt:lpstr>
      <vt:lpstr>Canva Sans Bold</vt:lpstr>
      <vt:lpstr>DM Sans Italics</vt:lpstr>
      <vt:lpstr>Agrandir</vt:lpstr>
      <vt:lpstr>Arial</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Blue Professional Technology Business Project Presentation</dc:title>
  <cp:lastModifiedBy>Vibhor Rastogi</cp:lastModifiedBy>
  <cp:revision>7</cp:revision>
  <dcterms:created xsi:type="dcterms:W3CDTF">2006-08-16T00:00:00Z</dcterms:created>
  <dcterms:modified xsi:type="dcterms:W3CDTF">2024-07-26T18:06:00Z</dcterms:modified>
  <dc:identifier>DAGL9owLvpk</dc:identifier>
</cp:coreProperties>
</file>