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Lst>
  <p:notesMasterIdLst>
    <p:notesMasterId r:id="rId30"/>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770" autoAdjust="0"/>
    <p:restoredTop sz="94660"/>
  </p:normalViewPr>
  <p:slideViewPr>
    <p:cSldViewPr>
      <p:cViewPr varScale="1">
        <p:scale>
          <a:sx n="85" d="100"/>
          <a:sy n="85" d="100"/>
        </p:scale>
        <p:origin x="1646" y="6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5D28E71-B28D-433F-B1CA-FEC6BB2F4810}" type="datetimeFigureOut">
              <a:rPr lang="en-US" smtClean="0"/>
              <a:pPr/>
              <a:t>11/16/2022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C573303-704C-4ED9-85BD-512DD296C52D}"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D397EB2-2CA9-4B1B-B208-70ECF7CDA4FC}"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6131937-D7C3-4B20-BA19-481086EE3834}" type="datetimeFigureOut">
              <a:rPr lang="en-US" smtClean="0"/>
              <a:pPr/>
              <a:t>11/16/2022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6A475A-5F31-438D-AF07-EF6F6E572FD8}"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6131937-D7C3-4B20-BA19-481086EE3834}" type="datetimeFigureOut">
              <a:rPr lang="en-US" smtClean="0"/>
              <a:pPr/>
              <a:t>11/16/2022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6A475A-5F31-438D-AF07-EF6F6E572FD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6131937-D7C3-4B20-BA19-481086EE3834}" type="datetimeFigureOut">
              <a:rPr lang="en-US" smtClean="0"/>
              <a:pPr/>
              <a:t>11/16/2022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6A475A-5F31-438D-AF07-EF6F6E572FD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atin typeface="Cambria" pitchFamily="18" charset="0"/>
              </a:defRPr>
            </a:lvl1pPr>
          </a:lstStyle>
          <a:p>
            <a:r>
              <a:rPr lang="en-US" dirty="0"/>
              <a:t>Click to edit Master title style</a:t>
            </a:r>
          </a:p>
        </p:txBody>
      </p:sp>
      <p:sp>
        <p:nvSpPr>
          <p:cNvPr id="3" name="Content Placeholder 2"/>
          <p:cNvSpPr>
            <a:spLocks noGrp="1"/>
          </p:cNvSpPr>
          <p:nvPr>
            <p:ph idx="1"/>
          </p:nvPr>
        </p:nvSpPr>
        <p:spPr/>
        <p:txBody>
          <a:bodyPr>
            <a:normAutofit/>
          </a:bodyPr>
          <a:lstStyle>
            <a:lvl1pPr>
              <a:defRPr sz="2800">
                <a:latin typeface="Cambria" pitchFamily="18" charset="0"/>
              </a:defRPr>
            </a:lvl1pPr>
            <a:lvl2pPr>
              <a:defRPr sz="2400">
                <a:latin typeface="Cambria" pitchFamily="18" charset="0"/>
              </a:defRPr>
            </a:lvl2pPr>
            <a:lvl3pPr>
              <a:defRPr sz="2000">
                <a:latin typeface="Cambria" pitchFamily="18" charset="0"/>
              </a:defRPr>
            </a:lvl3pPr>
            <a:lvl4pPr>
              <a:defRPr sz="1800">
                <a:latin typeface="Cambria" pitchFamily="18" charset="0"/>
              </a:defRPr>
            </a:lvl4pPr>
            <a:lvl5pPr>
              <a:defRPr sz="1800">
                <a:latin typeface="Cambria"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16131937-D7C3-4B20-BA19-481086EE3834}" type="datetimeFigureOut">
              <a:rPr lang="en-US" smtClean="0"/>
              <a:pPr/>
              <a:t>11/16/2022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6A475A-5F31-438D-AF07-EF6F6E572FD8}"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6131937-D7C3-4B20-BA19-481086EE3834}" type="datetimeFigureOut">
              <a:rPr lang="en-US" smtClean="0"/>
              <a:pPr/>
              <a:t>11/16/2022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D6A475A-5F31-438D-AF07-EF6F6E572FD8}"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6131937-D7C3-4B20-BA19-481086EE3834}" type="datetimeFigureOut">
              <a:rPr lang="en-US" smtClean="0"/>
              <a:pPr/>
              <a:t>11/16/2022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6A475A-5F31-438D-AF07-EF6F6E572FD8}"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6131937-D7C3-4B20-BA19-481086EE3834}" type="datetimeFigureOut">
              <a:rPr lang="en-US" smtClean="0"/>
              <a:pPr/>
              <a:t>11/16/2022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D6A475A-5F31-438D-AF07-EF6F6E572FD8}"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6131937-D7C3-4B20-BA19-481086EE3834}" type="datetimeFigureOut">
              <a:rPr lang="en-US" smtClean="0"/>
              <a:pPr/>
              <a:t>11/16/2022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D6A475A-5F31-438D-AF07-EF6F6E572FD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131937-D7C3-4B20-BA19-481086EE3834}" type="datetimeFigureOut">
              <a:rPr lang="en-US" smtClean="0"/>
              <a:pPr/>
              <a:t>11/16/2022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D6A475A-5F31-438D-AF07-EF6F6E572FD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6131937-D7C3-4B20-BA19-481086EE3834}" type="datetimeFigureOut">
              <a:rPr lang="en-US" smtClean="0"/>
              <a:pPr/>
              <a:t>11/16/2022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6A475A-5F31-438D-AF07-EF6F6E572FD8}"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6131937-D7C3-4B20-BA19-481086EE3834}" type="datetimeFigureOut">
              <a:rPr lang="en-US" smtClean="0"/>
              <a:pPr/>
              <a:t>11/16/2022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D6A475A-5F31-438D-AF07-EF6F6E572FD8}"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131937-D7C3-4B20-BA19-481086EE3834}" type="datetimeFigureOut">
              <a:rPr lang="en-US" smtClean="0"/>
              <a:pPr/>
              <a:t>11/16/2022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6A475A-5F31-438D-AF07-EF6F6E572FD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txStyles>
    <p:titleStyle>
      <a:lvl1pPr algn="ctr" defTabSz="914400" rtl="0" eaLnBrk="1" latinLnBrk="0" hangingPunct="1">
        <a:spcBef>
          <a:spcPct val="0"/>
        </a:spcBef>
        <a:buNone/>
        <a:defRPr sz="4400" b="1" kern="1200">
          <a:solidFill>
            <a:schemeClr val="tx1"/>
          </a:solidFill>
          <a:latin typeface="Cambria" pitchFamily="18" charset="0"/>
          <a:ea typeface="+mj-ea"/>
          <a:cs typeface="+mj-cs"/>
        </a:defRPr>
      </a:lvl1pPr>
    </p:titleStyle>
    <p:bodyStyle>
      <a:lvl1pPr marL="342900" indent="-342900" algn="just" defTabSz="914400" rtl="0" eaLnBrk="1" latinLnBrk="0" hangingPunct="1">
        <a:spcBef>
          <a:spcPct val="20000"/>
        </a:spcBef>
        <a:buFont typeface="Arial" pitchFamily="34" charset="0"/>
        <a:buChar char="•"/>
        <a:defRPr sz="2800" kern="1200">
          <a:solidFill>
            <a:schemeClr val="tx1"/>
          </a:solidFill>
          <a:latin typeface="Cambria" pitchFamily="18" charset="0"/>
          <a:ea typeface="+mn-ea"/>
          <a:cs typeface="+mn-cs"/>
        </a:defRPr>
      </a:lvl1pPr>
      <a:lvl2pPr marL="742950" indent="-285750" algn="just" defTabSz="914400" rtl="0" eaLnBrk="1" latinLnBrk="0" hangingPunct="1">
        <a:spcBef>
          <a:spcPct val="20000"/>
        </a:spcBef>
        <a:buFont typeface="Arial" pitchFamily="34" charset="0"/>
        <a:buChar char="–"/>
        <a:defRPr sz="2400" kern="1200">
          <a:solidFill>
            <a:schemeClr val="tx1"/>
          </a:solidFill>
          <a:latin typeface="Cambria" pitchFamily="18" charset="0"/>
          <a:ea typeface="+mn-ea"/>
          <a:cs typeface="+mn-cs"/>
        </a:defRPr>
      </a:lvl2pPr>
      <a:lvl3pPr marL="1143000" indent="-228600" algn="just" defTabSz="914400" rtl="0" eaLnBrk="1" latinLnBrk="0" hangingPunct="1">
        <a:spcBef>
          <a:spcPct val="20000"/>
        </a:spcBef>
        <a:buFont typeface="Arial" pitchFamily="34" charset="0"/>
        <a:buChar char="•"/>
        <a:defRPr sz="2000" kern="1200">
          <a:solidFill>
            <a:schemeClr val="tx1"/>
          </a:solidFill>
          <a:latin typeface="Cambria" pitchFamily="18" charset="0"/>
          <a:ea typeface="+mn-ea"/>
          <a:cs typeface="+mn-cs"/>
        </a:defRPr>
      </a:lvl3pPr>
      <a:lvl4pPr marL="1600200" indent="-228600" algn="just" defTabSz="914400" rtl="0" eaLnBrk="1" latinLnBrk="0" hangingPunct="1">
        <a:spcBef>
          <a:spcPct val="20000"/>
        </a:spcBef>
        <a:buFont typeface="Arial" pitchFamily="34" charset="0"/>
        <a:buChar char="–"/>
        <a:defRPr sz="1800" kern="1200">
          <a:solidFill>
            <a:schemeClr val="tx1"/>
          </a:solidFill>
          <a:latin typeface="Cambria" pitchFamily="18" charset="0"/>
          <a:ea typeface="+mn-ea"/>
          <a:cs typeface="+mn-cs"/>
        </a:defRPr>
      </a:lvl4pPr>
      <a:lvl5pPr marL="2057400" indent="-228600" algn="just" defTabSz="914400" rtl="0" eaLnBrk="1" latinLnBrk="0" hangingPunct="1">
        <a:spcBef>
          <a:spcPct val="20000"/>
        </a:spcBef>
        <a:buFont typeface="Arial" pitchFamily="34" charset="0"/>
        <a:buChar char="»"/>
        <a:defRPr sz="1800" kern="1200">
          <a:solidFill>
            <a:schemeClr val="tx1"/>
          </a:solidFill>
          <a:latin typeface="Cambria" pitchFamily="18"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2819400"/>
            <a:ext cx="7772400" cy="1143008"/>
          </a:xfrm>
        </p:spPr>
        <p:txBody>
          <a:bodyPr>
            <a:normAutofit/>
          </a:bodyPr>
          <a:lstStyle/>
          <a:p>
            <a:r>
              <a:rPr lang="en-US" sz="5400" dirty="0" err="1">
                <a:solidFill>
                  <a:srgbClr val="002060"/>
                </a:solidFill>
                <a:latin typeface="Times New Roman" pitchFamily="18" charset="0"/>
                <a:cs typeface="Times New Roman" pitchFamily="18" charset="0"/>
              </a:rPr>
              <a:t>PaaS</a:t>
            </a:r>
            <a:r>
              <a:rPr lang="en-US" sz="5400" dirty="0">
                <a:solidFill>
                  <a:srgbClr val="002060"/>
                </a:solidFill>
                <a:latin typeface="Times New Roman" pitchFamily="18" charset="0"/>
                <a:cs typeface="Times New Roman" pitchFamily="18" charset="0"/>
              </a:rPr>
              <a:t> &amp; </a:t>
            </a:r>
            <a:r>
              <a:rPr lang="en-US" sz="5400" dirty="0" err="1">
                <a:solidFill>
                  <a:srgbClr val="002060"/>
                </a:solidFill>
                <a:latin typeface="Times New Roman" pitchFamily="18" charset="0"/>
                <a:cs typeface="Times New Roman" pitchFamily="18" charset="0"/>
              </a:rPr>
              <a:t>SaaS</a:t>
            </a:r>
            <a:endParaRPr lang="en-US" sz="5400" b="1" dirty="0">
              <a:solidFill>
                <a:srgbClr val="002060"/>
              </a:solidFill>
              <a:latin typeface="Times New Roman" pitchFamily="18" charset="0"/>
              <a:cs typeface="Times New Roman" pitchFamily="18" charset="0"/>
            </a:endParaRPr>
          </a:p>
        </p:txBody>
      </p:sp>
      <p:pic>
        <p:nvPicPr>
          <p:cNvPr id="4" name="Picture 3" descr="Related image"/>
          <p:cNvPicPr/>
          <p:nvPr/>
        </p:nvPicPr>
        <p:blipFill>
          <a:blip r:embed="rId3"/>
          <a:srcRect l="3793" t="21970" r="3781" b="23464"/>
          <a:stretch>
            <a:fillRect/>
          </a:stretch>
        </p:blipFill>
        <p:spPr bwMode="auto">
          <a:xfrm>
            <a:off x="3286116" y="500042"/>
            <a:ext cx="2286016" cy="1143008"/>
          </a:xfrm>
          <a:prstGeom prst="rect">
            <a:avLst/>
          </a:prstGeom>
          <a:noFill/>
          <a:ln w="9525">
            <a:noFill/>
            <a:miter lim="800000"/>
            <a:headEnd/>
            <a:tailEnd/>
          </a:ln>
        </p:spPr>
      </p:pic>
      <p:sp>
        <p:nvSpPr>
          <p:cNvPr id="5" name="Title 1"/>
          <p:cNvSpPr txBox="1">
            <a:spLocks/>
          </p:cNvSpPr>
          <p:nvPr/>
        </p:nvSpPr>
        <p:spPr>
          <a:xfrm>
            <a:off x="714348" y="2786058"/>
            <a:ext cx="7772400" cy="1470025"/>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Service-Oriented Architecture (SOA)</a:t>
            </a:r>
            <a:endParaRPr lang="en-US" dirty="0"/>
          </a:p>
        </p:txBody>
      </p:sp>
      <p:sp>
        <p:nvSpPr>
          <p:cNvPr id="3" name="Content Placeholder 2"/>
          <p:cNvSpPr>
            <a:spLocks noGrp="1"/>
          </p:cNvSpPr>
          <p:nvPr>
            <p:ph idx="1"/>
          </p:nvPr>
        </p:nvSpPr>
        <p:spPr/>
        <p:txBody>
          <a:bodyPr>
            <a:normAutofit/>
          </a:bodyPr>
          <a:lstStyle/>
          <a:p>
            <a:r>
              <a:rPr lang="en-US" dirty="0">
                <a:latin typeface="Cambria" pitchFamily="18" charset="0"/>
              </a:rPr>
              <a:t>The technology of Web Services is the most likely connection technology of service-oriented architectures. </a:t>
            </a:r>
          </a:p>
          <a:p>
            <a:endParaRPr lang="en-US" dirty="0">
              <a:latin typeface="Cambria" pitchFamily="18" charset="0"/>
            </a:endParaRPr>
          </a:p>
          <a:p>
            <a:endParaRPr lang="en-US" dirty="0"/>
          </a:p>
        </p:txBody>
      </p:sp>
      <p:pic>
        <p:nvPicPr>
          <p:cNvPr id="22530" name="Picture 2" descr="Service-oriented architecture"/>
          <p:cNvPicPr>
            <a:picLocks noChangeAspect="1" noChangeArrowheads="1"/>
          </p:cNvPicPr>
          <p:nvPr/>
        </p:nvPicPr>
        <p:blipFill>
          <a:blip r:embed="rId2"/>
          <a:srcRect/>
          <a:stretch>
            <a:fillRect/>
          </a:stretch>
        </p:blipFill>
        <p:spPr bwMode="auto">
          <a:xfrm>
            <a:off x="664004" y="3352800"/>
            <a:ext cx="8098996" cy="24384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2530"/>
                                        </p:tgtEl>
                                        <p:attrNameLst>
                                          <p:attrName>style.visibility</p:attrName>
                                        </p:attrNameLst>
                                      </p:cBhvr>
                                      <p:to>
                                        <p:strVal val="visible"/>
                                      </p:to>
                                    </p:set>
                                    <p:animEffect transition="in" filter="blinds(horizontal)">
                                      <p:cBhvr>
                                        <p:cTn id="12" dur="500"/>
                                        <p:tgtEl>
                                          <p:spTgt spid="225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Service-Oriented Architecture (SOA)</a:t>
            </a:r>
            <a:endParaRPr lang="en-US" dirty="0"/>
          </a:p>
        </p:txBody>
      </p:sp>
      <p:pic>
        <p:nvPicPr>
          <p:cNvPr id="34818" name="Picture 2"/>
          <p:cNvPicPr>
            <a:picLocks noChangeAspect="1" noChangeArrowheads="1"/>
          </p:cNvPicPr>
          <p:nvPr/>
        </p:nvPicPr>
        <p:blipFill>
          <a:blip r:embed="rId2"/>
          <a:srcRect l="43750" t="32292" r="28906" b="21875"/>
          <a:stretch>
            <a:fillRect/>
          </a:stretch>
        </p:blipFill>
        <p:spPr bwMode="auto">
          <a:xfrm>
            <a:off x="380999" y="1600200"/>
            <a:ext cx="3939886" cy="495300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4818"/>
                                        </p:tgtEl>
                                        <p:attrNameLst>
                                          <p:attrName>style.visibility</p:attrName>
                                        </p:attrNameLst>
                                      </p:cBhvr>
                                      <p:to>
                                        <p:strVal val="visible"/>
                                      </p:to>
                                    </p:set>
                                    <p:animEffect transition="in" filter="blinds(horizontal)">
                                      <p:cBhvr>
                                        <p:cTn id="7" dur="500"/>
                                        <p:tgtEl>
                                          <p:spTgt spid="348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Service-Oriented Architecture (SOA)</a:t>
            </a:r>
            <a:endParaRPr lang="en-US" dirty="0"/>
          </a:p>
        </p:txBody>
      </p:sp>
      <p:sp>
        <p:nvSpPr>
          <p:cNvPr id="3" name="Content Placeholder 2"/>
          <p:cNvSpPr>
            <a:spLocks noGrp="1"/>
          </p:cNvSpPr>
          <p:nvPr>
            <p:ph idx="1"/>
          </p:nvPr>
        </p:nvSpPr>
        <p:spPr/>
        <p:txBody>
          <a:bodyPr>
            <a:noAutofit/>
          </a:bodyPr>
          <a:lstStyle/>
          <a:p>
            <a:pPr algn="just" fontAlgn="base"/>
            <a:r>
              <a:rPr lang="en-US" sz="2400" dirty="0">
                <a:latin typeface="Cambria" pitchFamily="18" charset="0"/>
              </a:rPr>
              <a:t>There are two major roles within Service-oriented Architecture:</a:t>
            </a:r>
          </a:p>
          <a:p>
            <a:pPr algn="just" fontAlgn="base"/>
            <a:r>
              <a:rPr lang="en-US" sz="2400" b="1" dirty="0">
                <a:latin typeface="Cambria" pitchFamily="18" charset="0"/>
              </a:rPr>
              <a:t>Service provider:</a:t>
            </a:r>
            <a:r>
              <a:rPr lang="en-US" sz="2400" dirty="0">
                <a:latin typeface="Cambria" pitchFamily="18" charset="0"/>
              </a:rPr>
              <a:t> The service provider is the maintainer of the service and the organization that makes available one or more services for others to use. To advertise services, the provider can publish them in a registry, together with a service contract that specifies the nature of the service, how to use it, the requirements for the service, and the fees charged.</a:t>
            </a:r>
          </a:p>
          <a:p>
            <a:pPr algn="just" fontAlgn="base"/>
            <a:r>
              <a:rPr lang="en-US" sz="2400" b="1" dirty="0">
                <a:latin typeface="Cambria" pitchFamily="18" charset="0"/>
              </a:rPr>
              <a:t>Service consumer:</a:t>
            </a:r>
            <a:r>
              <a:rPr lang="en-US" sz="2400" dirty="0">
                <a:latin typeface="Cambria" pitchFamily="18" charset="0"/>
              </a:rPr>
              <a:t> The service consumer can locate the service metadata in the registry and develop the required client components to bind and use the service.</a:t>
            </a:r>
          </a:p>
          <a:p>
            <a:pPr algn="just"/>
            <a:endParaRPr lang="en-US" sz="2400" dirty="0">
              <a:latin typeface="Cambria"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Advantages of SOA</a:t>
            </a:r>
            <a:endParaRPr lang="en-US" dirty="0"/>
          </a:p>
        </p:txBody>
      </p:sp>
      <p:sp>
        <p:nvSpPr>
          <p:cNvPr id="3" name="Content Placeholder 2"/>
          <p:cNvSpPr>
            <a:spLocks noGrp="1"/>
          </p:cNvSpPr>
          <p:nvPr>
            <p:ph idx="1"/>
          </p:nvPr>
        </p:nvSpPr>
        <p:spPr/>
        <p:txBody>
          <a:bodyPr>
            <a:normAutofit/>
          </a:bodyPr>
          <a:lstStyle/>
          <a:p>
            <a:pPr fontAlgn="base"/>
            <a:r>
              <a:rPr lang="en-US" sz="2800" dirty="0">
                <a:latin typeface="Cambria" pitchFamily="18" charset="0"/>
              </a:rPr>
              <a:t>Service reusability</a:t>
            </a:r>
          </a:p>
          <a:p>
            <a:pPr fontAlgn="base"/>
            <a:r>
              <a:rPr lang="en-US" sz="2800" dirty="0">
                <a:latin typeface="Cambria" pitchFamily="18" charset="0"/>
              </a:rPr>
              <a:t>Easy maintenance</a:t>
            </a:r>
          </a:p>
          <a:p>
            <a:pPr fontAlgn="base"/>
            <a:r>
              <a:rPr lang="en-US" sz="2800" dirty="0">
                <a:latin typeface="Cambria" pitchFamily="18" charset="0"/>
              </a:rPr>
              <a:t>Platform independent</a:t>
            </a:r>
          </a:p>
          <a:p>
            <a:pPr fontAlgn="base"/>
            <a:r>
              <a:rPr lang="en-US" sz="2800" dirty="0">
                <a:latin typeface="Cambria" pitchFamily="18" charset="0"/>
              </a:rPr>
              <a:t>Availability</a:t>
            </a:r>
          </a:p>
          <a:p>
            <a:pPr fontAlgn="base"/>
            <a:r>
              <a:rPr lang="en-US" sz="2800" dirty="0">
                <a:latin typeface="Cambria" pitchFamily="18" charset="0"/>
              </a:rPr>
              <a:t>Reliability</a:t>
            </a:r>
          </a:p>
          <a:p>
            <a:pPr fontAlgn="base"/>
            <a:r>
              <a:rPr lang="en-US" sz="2800" dirty="0">
                <a:latin typeface="Cambria" pitchFamily="18" charset="0"/>
              </a:rPr>
              <a:t>Scalability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linds(horizontal)">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linds(horizontal)">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blinds(horizontal)">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Disadvantages of SOA</a:t>
            </a:r>
            <a:endParaRPr lang="en-US" dirty="0"/>
          </a:p>
        </p:txBody>
      </p:sp>
      <p:sp>
        <p:nvSpPr>
          <p:cNvPr id="3" name="Content Placeholder 2"/>
          <p:cNvSpPr>
            <a:spLocks noGrp="1"/>
          </p:cNvSpPr>
          <p:nvPr>
            <p:ph idx="1"/>
          </p:nvPr>
        </p:nvSpPr>
        <p:spPr/>
        <p:txBody>
          <a:bodyPr/>
          <a:lstStyle/>
          <a:p>
            <a:pPr fontAlgn="base"/>
            <a:r>
              <a:rPr lang="en-US" sz="2800" dirty="0"/>
              <a:t>High overhead</a:t>
            </a:r>
          </a:p>
          <a:p>
            <a:pPr fontAlgn="base"/>
            <a:r>
              <a:rPr lang="en-US" sz="2800" dirty="0"/>
              <a:t>High investment</a:t>
            </a:r>
          </a:p>
          <a:p>
            <a:pPr fontAlgn="base"/>
            <a:r>
              <a:rPr lang="en-US" sz="2800" dirty="0"/>
              <a:t>Complex service management</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base"/>
            <a:r>
              <a:rPr lang="en-US" b="1" dirty="0"/>
              <a:t>Components of SOA</a:t>
            </a:r>
            <a:endParaRPr lang="en-US" dirty="0"/>
          </a:p>
        </p:txBody>
      </p:sp>
      <p:sp>
        <p:nvSpPr>
          <p:cNvPr id="35842" name="AutoShape 2" descr="https://media.geeksforgeeks.org/wp-content/uploads/Screenshot-248.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5844" name="AutoShape 4" descr="https://media.geeksforgeeks.org/wp-content/uploads/Screenshot-248.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35845" name="Picture 5"/>
          <p:cNvPicPr>
            <a:picLocks noChangeAspect="1" noChangeArrowheads="1"/>
          </p:cNvPicPr>
          <p:nvPr/>
        </p:nvPicPr>
        <p:blipFill>
          <a:blip r:embed="rId2"/>
          <a:srcRect r="-157"/>
          <a:stretch>
            <a:fillRect/>
          </a:stretch>
        </p:blipFill>
        <p:spPr bwMode="auto">
          <a:xfrm>
            <a:off x="14288" y="1647825"/>
            <a:ext cx="9129712" cy="5057775"/>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5845"/>
                                        </p:tgtEl>
                                        <p:attrNameLst>
                                          <p:attrName>style.visibility</p:attrName>
                                        </p:attrNameLst>
                                      </p:cBhvr>
                                      <p:to>
                                        <p:strVal val="visible"/>
                                      </p:to>
                                    </p:set>
                                    <p:animEffect transition="in" filter="blinds(horizontal)">
                                      <p:cBhvr>
                                        <p:cTn id="7" dur="500"/>
                                        <p:tgtEl>
                                          <p:spTgt spid="358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SaaS</a:t>
            </a:r>
            <a:endParaRPr lang="en-US" dirty="0"/>
          </a:p>
        </p:txBody>
      </p:sp>
      <p:sp>
        <p:nvSpPr>
          <p:cNvPr id="3" name="Content Placeholder 2"/>
          <p:cNvSpPr>
            <a:spLocks noGrp="1"/>
          </p:cNvSpPr>
          <p:nvPr>
            <p:ph idx="1"/>
          </p:nvPr>
        </p:nvSpPr>
        <p:spPr/>
        <p:txBody>
          <a:bodyPr>
            <a:normAutofit/>
          </a:bodyPr>
          <a:lstStyle/>
          <a:p>
            <a:pPr algn="just"/>
            <a:r>
              <a:rPr lang="en-US" sz="2400" dirty="0">
                <a:latin typeface="Cambria" pitchFamily="18" charset="0"/>
              </a:rPr>
              <a:t>Software as a service (or </a:t>
            </a:r>
            <a:r>
              <a:rPr lang="en-US" sz="2400" dirty="0" err="1">
                <a:latin typeface="Cambria" pitchFamily="18" charset="0"/>
              </a:rPr>
              <a:t>SaaS</a:t>
            </a:r>
            <a:r>
              <a:rPr lang="en-US" sz="2400" dirty="0">
                <a:latin typeface="Cambria" pitchFamily="18" charset="0"/>
              </a:rPr>
              <a:t>) is a way of delivering applications over the Internet—as a service. Instead of installing and maintaining software, you simply access it via the Internet, freeing yourself from complex software and hardware management.</a:t>
            </a:r>
          </a:p>
          <a:p>
            <a:pPr algn="just"/>
            <a:r>
              <a:rPr lang="en-US" sz="2400" dirty="0" err="1">
                <a:latin typeface="Cambria" pitchFamily="18" charset="0"/>
              </a:rPr>
              <a:t>SaaS</a:t>
            </a:r>
            <a:r>
              <a:rPr lang="en-US" sz="2400" dirty="0">
                <a:latin typeface="Cambria" pitchFamily="18" charset="0"/>
              </a:rPr>
              <a:t> applications are sometimes called Web-based software, on-demand software, or hosted software. Whatever the name, </a:t>
            </a:r>
            <a:r>
              <a:rPr lang="en-US" sz="2400" dirty="0" err="1">
                <a:latin typeface="Cambria" pitchFamily="18" charset="0"/>
              </a:rPr>
              <a:t>SaaS</a:t>
            </a:r>
            <a:r>
              <a:rPr lang="en-US" sz="2400" dirty="0">
                <a:latin typeface="Cambria" pitchFamily="18" charset="0"/>
              </a:rPr>
              <a:t> applications run on a </a:t>
            </a:r>
            <a:r>
              <a:rPr lang="en-US" sz="2400" dirty="0" err="1">
                <a:latin typeface="Cambria" pitchFamily="18" charset="0"/>
              </a:rPr>
              <a:t>SaaS</a:t>
            </a:r>
            <a:r>
              <a:rPr lang="en-US" sz="2400" dirty="0">
                <a:latin typeface="Cambria" pitchFamily="18" charset="0"/>
              </a:rPr>
              <a:t> provider’s servers. </a:t>
            </a:r>
          </a:p>
          <a:p>
            <a:pPr algn="just"/>
            <a:r>
              <a:rPr lang="en-US" sz="2400" dirty="0">
                <a:latin typeface="Cambria" pitchFamily="18" charset="0"/>
              </a:rPr>
              <a:t>The provider manages access to the application, including security, availability, and performance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Advantages of </a:t>
            </a:r>
            <a:r>
              <a:rPr lang="en-US" dirty="0" err="1"/>
              <a:t>SaaS</a:t>
            </a:r>
            <a:endParaRPr lang="en-US" dirty="0"/>
          </a:p>
        </p:txBody>
      </p:sp>
      <p:sp>
        <p:nvSpPr>
          <p:cNvPr id="3" name="Content Placeholder 2"/>
          <p:cNvSpPr>
            <a:spLocks noGrp="1"/>
          </p:cNvSpPr>
          <p:nvPr>
            <p:ph idx="1"/>
          </p:nvPr>
        </p:nvSpPr>
        <p:spPr/>
        <p:txBody>
          <a:bodyPr/>
          <a:lstStyle/>
          <a:p>
            <a:r>
              <a:rPr lang="en-US" dirty="0" err="1"/>
              <a:t>SaaS</a:t>
            </a:r>
            <a:r>
              <a:rPr lang="en-US" dirty="0"/>
              <a:t> is easy to buy</a:t>
            </a:r>
          </a:p>
          <a:p>
            <a:r>
              <a:rPr lang="en-US" dirty="0"/>
              <a:t>Less hardware required for </a:t>
            </a:r>
            <a:r>
              <a:rPr lang="en-US" dirty="0" err="1"/>
              <a:t>SaaS</a:t>
            </a:r>
            <a:endParaRPr lang="en-US" dirty="0"/>
          </a:p>
          <a:p>
            <a:r>
              <a:rPr lang="en-US" dirty="0"/>
              <a:t>Low Maintenance required for </a:t>
            </a:r>
            <a:r>
              <a:rPr lang="en-US" dirty="0" err="1"/>
              <a:t>SaaS</a:t>
            </a:r>
            <a:endParaRPr lang="en-US" dirty="0"/>
          </a:p>
          <a:p>
            <a:r>
              <a:rPr lang="en-US" dirty="0"/>
              <a:t>No special software or hardware versions required</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Disadvantages of </a:t>
            </a:r>
            <a:r>
              <a:rPr lang="en-US" b="1" dirty="0" err="1"/>
              <a:t>SaaS</a:t>
            </a:r>
            <a:endParaRPr lang="en-US" b="1" dirty="0"/>
          </a:p>
        </p:txBody>
      </p:sp>
      <p:sp>
        <p:nvSpPr>
          <p:cNvPr id="3" name="Content Placeholder 2"/>
          <p:cNvSpPr>
            <a:spLocks noGrp="1"/>
          </p:cNvSpPr>
          <p:nvPr>
            <p:ph idx="1"/>
          </p:nvPr>
        </p:nvSpPr>
        <p:spPr/>
        <p:txBody>
          <a:bodyPr/>
          <a:lstStyle/>
          <a:p>
            <a:r>
              <a:rPr lang="en-US" dirty="0"/>
              <a:t>Security</a:t>
            </a:r>
          </a:p>
          <a:p>
            <a:r>
              <a:rPr lang="en-US" dirty="0"/>
              <a:t>Latency issue</a:t>
            </a:r>
          </a:p>
          <a:p>
            <a:r>
              <a:rPr lang="en-US" dirty="0"/>
              <a:t>Total Dependency on Internet</a:t>
            </a:r>
          </a:p>
          <a:p>
            <a:r>
              <a:rPr lang="en-US" dirty="0"/>
              <a:t>Switching between </a:t>
            </a:r>
            <a:r>
              <a:rPr lang="en-US" dirty="0" err="1"/>
              <a:t>SaaS</a:t>
            </a:r>
            <a:r>
              <a:rPr lang="en-US" dirty="0"/>
              <a:t> vendors is difficult</a:t>
            </a:r>
          </a:p>
          <a:p>
            <a:endParaRPr lang="en-US" dirty="0"/>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Open </a:t>
            </a:r>
            <a:r>
              <a:rPr lang="en-US" b="1" dirty="0" err="1"/>
              <a:t>SaaS</a:t>
            </a:r>
            <a:r>
              <a:rPr lang="en-US" b="1" dirty="0"/>
              <a:t> and SOA</a:t>
            </a:r>
            <a:endParaRPr lang="en-US" dirty="0"/>
          </a:p>
        </p:txBody>
      </p:sp>
      <p:sp>
        <p:nvSpPr>
          <p:cNvPr id="3" name="Content Placeholder 2"/>
          <p:cNvSpPr>
            <a:spLocks noGrp="1"/>
          </p:cNvSpPr>
          <p:nvPr>
            <p:ph idx="1"/>
          </p:nvPr>
        </p:nvSpPr>
        <p:spPr/>
        <p:txBody>
          <a:bodyPr>
            <a:noAutofit/>
          </a:bodyPr>
          <a:lstStyle/>
          <a:p>
            <a:pPr algn="just"/>
            <a:r>
              <a:rPr lang="en-US" sz="2400" dirty="0">
                <a:latin typeface="Cambria" pitchFamily="18" charset="0"/>
              </a:rPr>
              <a:t>A considerable amount of </a:t>
            </a:r>
            <a:r>
              <a:rPr lang="en-US" sz="2400" dirty="0" err="1">
                <a:latin typeface="Cambria" pitchFamily="18" charset="0"/>
              </a:rPr>
              <a:t>SaaS</a:t>
            </a:r>
            <a:r>
              <a:rPr lang="en-US" sz="2400" dirty="0">
                <a:latin typeface="Cambria" pitchFamily="18" charset="0"/>
              </a:rPr>
              <a:t> software is based on open source software. </a:t>
            </a:r>
          </a:p>
          <a:p>
            <a:pPr algn="just"/>
            <a:r>
              <a:rPr lang="en-US" sz="2400" dirty="0">
                <a:latin typeface="Cambria" pitchFamily="18" charset="0"/>
              </a:rPr>
              <a:t>When open source software is used in a </a:t>
            </a:r>
            <a:r>
              <a:rPr lang="en-US" sz="2400" dirty="0" err="1">
                <a:latin typeface="Cambria" pitchFamily="18" charset="0"/>
              </a:rPr>
              <a:t>SaaS</a:t>
            </a:r>
            <a:r>
              <a:rPr lang="en-US" sz="2400" dirty="0">
                <a:latin typeface="Cambria" pitchFamily="18" charset="0"/>
              </a:rPr>
              <a:t>, it is referred to as </a:t>
            </a:r>
            <a:r>
              <a:rPr lang="en-US" sz="2400" i="1" dirty="0">
                <a:latin typeface="Cambria" pitchFamily="18" charset="0"/>
              </a:rPr>
              <a:t>Open </a:t>
            </a:r>
            <a:r>
              <a:rPr lang="en-US" sz="2400" i="1" dirty="0" err="1">
                <a:latin typeface="Cambria" pitchFamily="18" charset="0"/>
              </a:rPr>
              <a:t>SaaS</a:t>
            </a:r>
            <a:r>
              <a:rPr lang="en-US" sz="2400" i="1" dirty="0">
                <a:latin typeface="Cambria" pitchFamily="18" charset="0"/>
              </a:rPr>
              <a:t>. </a:t>
            </a:r>
          </a:p>
          <a:p>
            <a:pPr algn="just"/>
            <a:r>
              <a:rPr lang="en-US" sz="2400" i="1" dirty="0">
                <a:latin typeface="Cambria" pitchFamily="18" charset="0"/>
              </a:rPr>
              <a:t>The advantages of using open </a:t>
            </a:r>
            <a:r>
              <a:rPr lang="en-US" sz="2400" dirty="0">
                <a:latin typeface="Cambria" pitchFamily="18" charset="0"/>
              </a:rPr>
              <a:t>source software are that systems are much cheaper to deploy because users don’t have to purchase the operating system or software, there is less vendor lock-in, and applications are more portable.</a:t>
            </a:r>
          </a:p>
          <a:p>
            <a:pPr algn="just"/>
            <a:r>
              <a:rPr lang="en-US" sz="2400" dirty="0">
                <a:latin typeface="Cambria" pitchFamily="18" charset="0"/>
              </a:rPr>
              <a:t>The impact of Open </a:t>
            </a:r>
            <a:r>
              <a:rPr lang="en-US" sz="2400" dirty="0" err="1">
                <a:latin typeface="Cambria" pitchFamily="18" charset="0"/>
              </a:rPr>
              <a:t>SaaS</a:t>
            </a:r>
            <a:r>
              <a:rPr lang="en-US" sz="2400" dirty="0">
                <a:latin typeface="Cambria" pitchFamily="18" charset="0"/>
              </a:rPr>
              <a:t> will likely translate into better profitability for the companies that deploy open source software in the cloud, resulting in lower development costs and more robust solutions.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linds(horizontal)">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What is </a:t>
            </a:r>
            <a:r>
              <a:rPr lang="en-US" b="1" dirty="0" err="1"/>
              <a:t>PaaS</a:t>
            </a:r>
            <a:r>
              <a:rPr lang="en-US" b="1" dirty="0"/>
              <a:t>?</a:t>
            </a:r>
            <a:endParaRPr lang="en-US" dirty="0"/>
          </a:p>
        </p:txBody>
      </p:sp>
      <p:sp>
        <p:nvSpPr>
          <p:cNvPr id="3" name="Content Placeholder 2"/>
          <p:cNvSpPr>
            <a:spLocks noGrp="1"/>
          </p:cNvSpPr>
          <p:nvPr>
            <p:ph idx="1"/>
          </p:nvPr>
        </p:nvSpPr>
        <p:spPr/>
        <p:txBody>
          <a:bodyPr>
            <a:noAutofit/>
          </a:bodyPr>
          <a:lstStyle/>
          <a:p>
            <a:pPr algn="just"/>
            <a:r>
              <a:rPr lang="en-US" sz="2400" dirty="0">
                <a:latin typeface="Cambria" pitchFamily="18" charset="0"/>
              </a:rPr>
              <a:t>Platform as a service (</a:t>
            </a:r>
            <a:r>
              <a:rPr lang="en-US" sz="2400" dirty="0" err="1">
                <a:latin typeface="Cambria" pitchFamily="18" charset="0"/>
              </a:rPr>
              <a:t>PaaS</a:t>
            </a:r>
            <a:r>
              <a:rPr lang="en-US" sz="2400" dirty="0">
                <a:latin typeface="Cambria" pitchFamily="18" charset="0"/>
              </a:rPr>
              <a:t>) is a complete development and deployment environment in the cloud, with resources that enable user to deliver everything from simple cloud-based apps to sophisticated, cloud-enabled enterprise applications. </a:t>
            </a:r>
          </a:p>
          <a:p>
            <a:pPr algn="just"/>
            <a:r>
              <a:rPr lang="en-US" sz="2400" dirty="0">
                <a:latin typeface="Cambria" pitchFamily="18" charset="0"/>
              </a:rPr>
              <a:t>User purchase the resources required from a cloud service provider on a pay-as-you-go basis and access them over a secure Internet connection.</a:t>
            </a:r>
          </a:p>
          <a:p>
            <a:pPr algn="just"/>
            <a:r>
              <a:rPr lang="en-US" sz="2400" dirty="0">
                <a:latin typeface="Cambria" pitchFamily="18" charset="0"/>
              </a:rPr>
              <a:t>Like IaaS, </a:t>
            </a:r>
            <a:r>
              <a:rPr lang="en-US" sz="2400" dirty="0" err="1">
                <a:latin typeface="Cambria" pitchFamily="18" charset="0"/>
              </a:rPr>
              <a:t>PaaS</a:t>
            </a:r>
            <a:r>
              <a:rPr lang="en-US" sz="2400" dirty="0">
                <a:latin typeface="Cambria" pitchFamily="18" charset="0"/>
              </a:rPr>
              <a:t> includes infrastructure—servers, storage and networking—but also middleware, development tools, business intelligence (BI) services, database management systems and more. </a:t>
            </a:r>
          </a:p>
          <a:p>
            <a:pPr algn="just"/>
            <a:endParaRPr lang="en-US" sz="2400" dirty="0">
              <a:latin typeface="Cambria"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l="32031" t="18750" r="26563" b="13542"/>
          <a:stretch>
            <a:fillRect/>
          </a:stretch>
        </p:blipFill>
        <p:spPr bwMode="auto">
          <a:xfrm>
            <a:off x="0" y="1"/>
            <a:ext cx="5596596" cy="686375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blinds(horizontal)">
                                      <p:cBhvr>
                                        <p:cTn id="7"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Open </a:t>
            </a:r>
            <a:r>
              <a:rPr lang="en-US" b="1" dirty="0" err="1"/>
              <a:t>SaaS</a:t>
            </a:r>
            <a:r>
              <a:rPr lang="en-US" b="1" dirty="0"/>
              <a:t> and SOA</a:t>
            </a:r>
            <a:endParaRPr lang="en-US" dirty="0"/>
          </a:p>
        </p:txBody>
      </p:sp>
      <p:sp>
        <p:nvSpPr>
          <p:cNvPr id="3" name="Content Placeholder 2"/>
          <p:cNvSpPr>
            <a:spLocks noGrp="1"/>
          </p:cNvSpPr>
          <p:nvPr>
            <p:ph idx="1"/>
          </p:nvPr>
        </p:nvSpPr>
        <p:spPr/>
        <p:txBody>
          <a:bodyPr>
            <a:normAutofit/>
          </a:bodyPr>
          <a:lstStyle/>
          <a:p>
            <a:r>
              <a:rPr lang="en-US" sz="2400" dirty="0">
                <a:latin typeface="Cambria" pitchFamily="18" charset="0"/>
              </a:rPr>
              <a:t>The componentized nature of </a:t>
            </a:r>
            <a:r>
              <a:rPr lang="en-US" sz="2400" dirty="0" err="1">
                <a:latin typeface="Cambria" pitchFamily="18" charset="0"/>
              </a:rPr>
              <a:t>SaaS</a:t>
            </a:r>
            <a:r>
              <a:rPr lang="en-US" sz="2400" dirty="0">
                <a:latin typeface="Cambria" pitchFamily="18" charset="0"/>
              </a:rPr>
              <a:t> solutions enables many of these solutions to support a feature called </a:t>
            </a:r>
            <a:r>
              <a:rPr lang="en-US" sz="2400" b="1" dirty="0" err="1">
                <a:latin typeface="Cambria" pitchFamily="18" charset="0"/>
              </a:rPr>
              <a:t>mashups</a:t>
            </a:r>
            <a:r>
              <a:rPr lang="en-US" sz="2400" dirty="0">
                <a:latin typeface="Cambria" pitchFamily="18" charset="0"/>
              </a:rPr>
              <a:t>. </a:t>
            </a:r>
          </a:p>
          <a:p>
            <a:r>
              <a:rPr lang="en-US" sz="2400" dirty="0">
                <a:latin typeface="Cambria" pitchFamily="18" charset="0"/>
              </a:rPr>
              <a:t>A </a:t>
            </a:r>
            <a:r>
              <a:rPr lang="en-US" sz="2400" dirty="0" err="1">
                <a:latin typeface="Cambria" pitchFamily="18" charset="0"/>
              </a:rPr>
              <a:t>mashup</a:t>
            </a:r>
            <a:r>
              <a:rPr lang="en-US" sz="2400" dirty="0">
                <a:latin typeface="Cambria" pitchFamily="18" charset="0"/>
              </a:rPr>
              <a:t> is an application that can display a Web page that shows data and supports features from two or more sources. </a:t>
            </a:r>
          </a:p>
          <a:p>
            <a:r>
              <a:rPr lang="en-US" sz="2400" dirty="0">
                <a:latin typeface="Cambria" pitchFamily="18" charset="0"/>
              </a:rPr>
              <a:t>Annotating a map such as Google maps is an example of a </a:t>
            </a:r>
            <a:r>
              <a:rPr lang="en-US" sz="2400" dirty="0" err="1">
                <a:latin typeface="Cambria" pitchFamily="18" charset="0"/>
              </a:rPr>
              <a:t>mashup</a:t>
            </a:r>
            <a:r>
              <a:rPr lang="en-US" sz="2400" dirty="0">
                <a:latin typeface="Cambria" pitchFamily="18" charset="0"/>
              </a:rPr>
              <a:t>. </a:t>
            </a:r>
          </a:p>
          <a:p>
            <a:r>
              <a:rPr lang="en-US" sz="2400" dirty="0" err="1">
                <a:latin typeface="Cambria" pitchFamily="18" charset="0"/>
              </a:rPr>
              <a:t>Mashups</a:t>
            </a:r>
            <a:r>
              <a:rPr lang="en-US" sz="2400" dirty="0">
                <a:latin typeface="Cambria" pitchFamily="18" charset="0"/>
              </a:rPr>
              <a:t> are considered one of the premier examples of Web 2.0, and that is technology’s ability to support social network systems.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linds(horizontal)">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 2.0</a:t>
            </a:r>
          </a:p>
        </p:txBody>
      </p:sp>
      <p:sp>
        <p:nvSpPr>
          <p:cNvPr id="3" name="Content Placeholder 2"/>
          <p:cNvSpPr>
            <a:spLocks noGrp="1"/>
          </p:cNvSpPr>
          <p:nvPr>
            <p:ph idx="1"/>
          </p:nvPr>
        </p:nvSpPr>
        <p:spPr/>
        <p:txBody>
          <a:bodyPr>
            <a:normAutofit fontScale="92500"/>
          </a:bodyPr>
          <a:lstStyle/>
          <a:p>
            <a:pPr algn="just"/>
            <a:r>
              <a:rPr lang="en-US" sz="2400" b="1" dirty="0">
                <a:latin typeface="Cambria" pitchFamily="18" charset="0"/>
              </a:rPr>
              <a:t>Web 2.0</a:t>
            </a:r>
            <a:r>
              <a:rPr lang="en-US" sz="2400" dirty="0">
                <a:latin typeface="Cambria" pitchFamily="18" charset="0"/>
              </a:rPr>
              <a:t> is the term used to describe a variety of </a:t>
            </a:r>
            <a:r>
              <a:rPr lang="en-US" sz="2400" b="1" dirty="0">
                <a:latin typeface="Cambria" pitchFamily="18" charset="0"/>
              </a:rPr>
              <a:t>web</a:t>
            </a:r>
            <a:r>
              <a:rPr lang="en-US" sz="2400" dirty="0">
                <a:latin typeface="Cambria" pitchFamily="18" charset="0"/>
              </a:rPr>
              <a:t> sites and applications that allow anyone to create and share online information or material they have created. A key element of the </a:t>
            </a:r>
            <a:r>
              <a:rPr lang="en-US" sz="2400" b="1" dirty="0">
                <a:latin typeface="Cambria" pitchFamily="18" charset="0"/>
              </a:rPr>
              <a:t>technology</a:t>
            </a:r>
            <a:r>
              <a:rPr lang="en-US" sz="2400" dirty="0">
                <a:latin typeface="Cambria" pitchFamily="18" charset="0"/>
              </a:rPr>
              <a:t> is that it allows people to create, share, collaborate &amp; communicate</a:t>
            </a:r>
          </a:p>
          <a:p>
            <a:pPr algn="just"/>
            <a:r>
              <a:rPr lang="en-US" sz="2400" dirty="0">
                <a:latin typeface="Cambria" pitchFamily="18" charset="0"/>
              </a:rPr>
              <a:t>It’s a simply improved version of the first world wide web, characterized specifically by the change from static to dynamic or user-generated content and also the growth of social media. </a:t>
            </a:r>
          </a:p>
          <a:p>
            <a:pPr algn="just"/>
            <a:r>
              <a:rPr lang="en-US" sz="2400" dirty="0">
                <a:latin typeface="Cambria" pitchFamily="18" charset="0"/>
              </a:rPr>
              <a:t>The concept behind Web 2.0 refers to rich web applications, web- oriented architecture and social web. It refer to changes in the ways web pages are designed and used by the users, without any change in any technical specifications.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5122" name="AutoShape 2" descr="What is Web 2.0"/>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124" name="AutoShape 4" descr="What is Web 2.0"/>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5125" name="Picture 5"/>
          <p:cNvPicPr>
            <a:picLocks noChangeAspect="1" noChangeArrowheads="1"/>
          </p:cNvPicPr>
          <p:nvPr/>
        </p:nvPicPr>
        <p:blipFill>
          <a:blip r:embed="rId2"/>
          <a:srcRect/>
          <a:stretch>
            <a:fillRect/>
          </a:stretch>
        </p:blipFill>
        <p:spPr bwMode="auto">
          <a:xfrm>
            <a:off x="3505200" y="762000"/>
            <a:ext cx="5373155" cy="609600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125"/>
                                        </p:tgtEl>
                                        <p:attrNameLst>
                                          <p:attrName>style.visibility</p:attrName>
                                        </p:attrNameLst>
                                      </p:cBhvr>
                                      <p:to>
                                        <p:strVal val="visible"/>
                                      </p:to>
                                    </p:set>
                                    <p:animEffect transition="in" filter="blinds(horizontal)">
                                      <p:cBhvr>
                                        <p:cTn id="7" dur="500"/>
                                        <p:tgtEl>
                                          <p:spTgt spid="51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Advantages of Web 2.0</a:t>
            </a:r>
            <a:endParaRPr lang="en-US" dirty="0"/>
          </a:p>
        </p:txBody>
      </p:sp>
      <p:sp>
        <p:nvSpPr>
          <p:cNvPr id="3" name="Content Placeholder 2"/>
          <p:cNvSpPr>
            <a:spLocks noGrp="1"/>
          </p:cNvSpPr>
          <p:nvPr>
            <p:ph idx="1"/>
          </p:nvPr>
        </p:nvSpPr>
        <p:spPr/>
        <p:txBody>
          <a:bodyPr>
            <a:noAutofit/>
          </a:bodyPr>
          <a:lstStyle/>
          <a:p>
            <a:pPr fontAlgn="base"/>
            <a:r>
              <a:rPr lang="en-US" sz="2400" dirty="0">
                <a:latin typeface="Cambria" pitchFamily="18" charset="0"/>
              </a:rPr>
              <a:t>Available at any time, any place.</a:t>
            </a:r>
          </a:p>
          <a:p>
            <a:pPr fontAlgn="base"/>
            <a:r>
              <a:rPr lang="en-US" sz="2400" dirty="0">
                <a:latin typeface="Cambria" pitchFamily="18" charset="0"/>
              </a:rPr>
              <a:t>Variety of media.</a:t>
            </a:r>
          </a:p>
          <a:p>
            <a:pPr fontAlgn="base"/>
            <a:r>
              <a:rPr lang="en-US" sz="2400" dirty="0">
                <a:latin typeface="Cambria" pitchFamily="18" charset="0"/>
              </a:rPr>
              <a:t>Ease of usage.</a:t>
            </a:r>
          </a:p>
          <a:p>
            <a:pPr fontAlgn="base"/>
            <a:r>
              <a:rPr lang="en-US" sz="2400" dirty="0">
                <a:latin typeface="Cambria" pitchFamily="18" charset="0"/>
              </a:rPr>
              <a:t>Learners can actively be involved in knowledge building.</a:t>
            </a:r>
          </a:p>
          <a:p>
            <a:pPr fontAlgn="base"/>
            <a:r>
              <a:rPr lang="en-US" sz="2400" dirty="0">
                <a:latin typeface="Cambria" pitchFamily="18" charset="0"/>
              </a:rPr>
              <a:t>Can create dynamic learning communities.</a:t>
            </a:r>
          </a:p>
          <a:p>
            <a:pPr fontAlgn="base"/>
            <a:r>
              <a:rPr lang="en-US" sz="2400" dirty="0">
                <a:latin typeface="Cambria" pitchFamily="18" charset="0"/>
              </a:rPr>
              <a:t>Everybody is the author and the editor, every edit that has been made can be tracked.</a:t>
            </a:r>
          </a:p>
          <a:p>
            <a:pPr fontAlgn="base"/>
            <a:r>
              <a:rPr lang="en-US" sz="2400" dirty="0">
                <a:latin typeface="Cambria" pitchFamily="18" charset="0"/>
              </a:rPr>
              <a:t>User friendly</a:t>
            </a:r>
          </a:p>
          <a:p>
            <a:pPr fontAlgn="base"/>
            <a:r>
              <a:rPr lang="en-US" sz="2400" dirty="0">
                <a:latin typeface="Cambria" pitchFamily="18" charset="0"/>
              </a:rPr>
              <a:t>Updates in wiki are immediate and it offers more sources for researchers.</a:t>
            </a:r>
          </a:p>
          <a:p>
            <a:pPr fontAlgn="base"/>
            <a:r>
              <a:rPr lang="en-US" sz="2400" dirty="0">
                <a:latin typeface="Cambria" pitchFamily="18" charset="0"/>
              </a:rPr>
              <a:t>Provides real-time discussion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linds(horizontal)">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linds(horizontal)">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blinds(horizontal)">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blinds(horizontal)">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blinds(horizontal)">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blinds(horizontal)">
                                      <p:cBhvr>
                                        <p:cTn id="42"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Differences between Web 1.o, Web 2.o </a:t>
            </a:r>
            <a:endParaRPr lang="en-US" dirty="0"/>
          </a:p>
        </p:txBody>
      </p:sp>
      <p:graphicFrame>
        <p:nvGraphicFramePr>
          <p:cNvPr id="4" name="Content Placeholder 3"/>
          <p:cNvGraphicFramePr>
            <a:graphicFrameLocks noGrp="1"/>
          </p:cNvGraphicFramePr>
          <p:nvPr>
            <p:ph idx="1"/>
          </p:nvPr>
        </p:nvGraphicFramePr>
        <p:xfrm>
          <a:off x="457200" y="1600200"/>
          <a:ext cx="8229600" cy="4663440"/>
        </p:xfrm>
        <a:graphic>
          <a:graphicData uri="http://schemas.openxmlformats.org/drawingml/2006/table">
            <a:tbl>
              <a:tblPr firstRow="1" bandRow="1">
                <a:tableStyleId>{5C22544A-7EE6-4342-B048-85BDC9FD1C3A}</a:tableStyleId>
              </a:tblPr>
              <a:tblGrid>
                <a:gridCol w="41148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370840">
                <a:tc>
                  <a:txBody>
                    <a:bodyPr/>
                    <a:lstStyle/>
                    <a:p>
                      <a:r>
                        <a:rPr lang="en-US" sz="2400" dirty="0">
                          <a:latin typeface="Times New Roman" pitchFamily="18" charset="0"/>
                          <a:cs typeface="Times New Roman" pitchFamily="18" charset="0"/>
                        </a:rPr>
                        <a:t>Web 1.0</a:t>
                      </a:r>
                    </a:p>
                  </a:txBody>
                  <a:tcPr/>
                </a:tc>
                <a:tc>
                  <a:txBody>
                    <a:bodyPr/>
                    <a:lstStyle/>
                    <a:p>
                      <a:r>
                        <a:rPr lang="en-US" sz="2400" dirty="0">
                          <a:latin typeface="Times New Roman" pitchFamily="18" charset="0"/>
                          <a:cs typeface="Times New Roman" pitchFamily="18" charset="0"/>
                        </a:rPr>
                        <a:t>Web 2.0</a:t>
                      </a:r>
                    </a:p>
                  </a:txBody>
                  <a:tcPr/>
                </a:tc>
                <a:extLst>
                  <a:ext uri="{0D108BD9-81ED-4DB2-BD59-A6C34878D82A}">
                    <a16:rowId xmlns:a16="http://schemas.microsoft.com/office/drawing/2014/main" val="10000"/>
                  </a:ext>
                </a:extLst>
              </a:tr>
              <a:tr h="370840">
                <a:tc>
                  <a:txBody>
                    <a:bodyPr/>
                    <a:lstStyle/>
                    <a:p>
                      <a:pPr fontAlgn="base"/>
                      <a:r>
                        <a:rPr lang="en-US" sz="2400" b="1" dirty="0">
                          <a:latin typeface="Times New Roman" pitchFamily="18" charset="0"/>
                          <a:cs typeface="Times New Roman" pitchFamily="18" charset="0"/>
                        </a:rPr>
                        <a:t>Content</a:t>
                      </a:r>
                      <a:endParaRPr lang="en-US" sz="2400" dirty="0">
                        <a:latin typeface="Times New Roman" pitchFamily="18" charset="0"/>
                        <a:cs typeface="Times New Roman" pitchFamily="18" charset="0"/>
                      </a:endParaRPr>
                    </a:p>
                  </a:txBody>
                  <a:tcPr anchor="ctr"/>
                </a:tc>
                <a:tc>
                  <a:txBody>
                    <a:bodyPr/>
                    <a:lstStyle/>
                    <a:p>
                      <a:r>
                        <a:rPr lang="en-US" sz="2400" b="1" dirty="0">
                          <a:latin typeface="Times New Roman" pitchFamily="18" charset="0"/>
                          <a:cs typeface="Times New Roman" pitchFamily="18" charset="0"/>
                        </a:rPr>
                        <a:t>Speedy</a:t>
                      </a:r>
                      <a:endParaRPr lang="en-US" sz="2400" dirty="0">
                        <a:latin typeface="Times New Roman" pitchFamily="18" charset="0"/>
                        <a:cs typeface="Times New Roman" pitchFamily="18" charset="0"/>
                      </a:endParaRPr>
                    </a:p>
                  </a:txBody>
                  <a:tcPr anchor="ctr"/>
                </a:tc>
                <a:extLst>
                  <a:ext uri="{0D108BD9-81ED-4DB2-BD59-A6C34878D82A}">
                    <a16:rowId xmlns:a16="http://schemas.microsoft.com/office/drawing/2014/main" val="10001"/>
                  </a:ext>
                </a:extLst>
              </a:tr>
              <a:tr h="370840">
                <a:tc>
                  <a:txBody>
                    <a:bodyPr/>
                    <a:lstStyle/>
                    <a:p>
                      <a:pPr marL="0" marR="0" indent="0" algn="l" defTabSz="914400" rtl="0" eaLnBrk="1" fontAlgn="base" latinLnBrk="0" hangingPunct="1">
                        <a:lnSpc>
                          <a:spcPct val="100000"/>
                        </a:lnSpc>
                        <a:spcBef>
                          <a:spcPts val="0"/>
                        </a:spcBef>
                        <a:spcAft>
                          <a:spcPts val="0"/>
                        </a:spcAft>
                        <a:buClrTx/>
                        <a:buSzTx/>
                        <a:buFontTx/>
                        <a:buNone/>
                        <a:tabLst/>
                        <a:defRPr/>
                      </a:pPr>
                      <a:r>
                        <a:rPr lang="en-US" sz="2400" dirty="0">
                          <a:latin typeface="Times New Roman" pitchFamily="18" charset="0"/>
                          <a:cs typeface="Times New Roman" pitchFamily="18" charset="0"/>
                        </a:rPr>
                        <a:t>destination sites and personal portals</a:t>
                      </a:r>
                    </a:p>
                    <a:p>
                      <a:pPr fontAlgn="base"/>
                      <a:endParaRPr lang="en-US" sz="2400" dirty="0">
                        <a:latin typeface="Times New Roman" pitchFamily="18" charset="0"/>
                        <a:cs typeface="Times New Roman" pitchFamily="18" charset="0"/>
                      </a:endParaRPr>
                    </a:p>
                  </a:txBody>
                  <a:tcPr anchor="ctr"/>
                </a:tc>
                <a:tc>
                  <a:txBody>
                    <a:bodyPr/>
                    <a:lstStyle/>
                    <a:p>
                      <a:r>
                        <a:rPr lang="en-US" sz="2400" b="0" i="0" kern="1200" dirty="0">
                          <a:solidFill>
                            <a:schemeClr val="dk1"/>
                          </a:solidFill>
                          <a:latin typeface="Times New Roman" pitchFamily="18" charset="0"/>
                          <a:ea typeface="+mn-ea"/>
                          <a:cs typeface="Times New Roman" pitchFamily="18" charset="0"/>
                        </a:rPr>
                        <a:t>more timely information and more efficient tools to find information</a:t>
                      </a:r>
                      <a:endParaRPr lang="en-US" sz="2400" dirty="0">
                        <a:latin typeface="Times New Roman" pitchFamily="18" charset="0"/>
                        <a:cs typeface="Times New Roman" pitchFamily="18" charset="0"/>
                      </a:endParaRPr>
                    </a:p>
                  </a:txBody>
                  <a:tcPr anchor="ctr"/>
                </a:tc>
                <a:extLst>
                  <a:ext uri="{0D108BD9-81ED-4DB2-BD59-A6C34878D82A}">
                    <a16:rowId xmlns:a16="http://schemas.microsoft.com/office/drawing/2014/main" val="10002"/>
                  </a:ext>
                </a:extLst>
              </a:tr>
              <a:tr h="370840">
                <a:tc>
                  <a:txBody>
                    <a:bodyPr/>
                    <a:lstStyle/>
                    <a:p>
                      <a:pPr fontAlgn="base"/>
                      <a:r>
                        <a:rPr lang="en-US" sz="2400" b="1" i="0" kern="1200" dirty="0">
                          <a:solidFill>
                            <a:schemeClr val="dk1"/>
                          </a:solidFill>
                          <a:latin typeface="Times New Roman" pitchFamily="18" charset="0"/>
                          <a:ea typeface="+mn-ea"/>
                          <a:cs typeface="Times New Roman" pitchFamily="18" charset="0"/>
                        </a:rPr>
                        <a:t>Search</a:t>
                      </a:r>
                      <a:endParaRPr lang="en-US" sz="2400" dirty="0">
                        <a:latin typeface="Times New Roman" pitchFamily="18" charset="0"/>
                        <a:cs typeface="Times New Roman" pitchFamily="18" charset="0"/>
                      </a:endParaRPr>
                    </a:p>
                  </a:txBody>
                  <a:tcPr anchor="ctr"/>
                </a:tc>
                <a:tc>
                  <a:txBody>
                    <a:bodyPr/>
                    <a:lstStyle/>
                    <a:p>
                      <a:r>
                        <a:rPr lang="en-US" sz="2400" b="1" i="0" kern="1200" dirty="0">
                          <a:solidFill>
                            <a:schemeClr val="dk1"/>
                          </a:solidFill>
                          <a:latin typeface="Times New Roman" pitchFamily="18" charset="0"/>
                          <a:ea typeface="+mn-ea"/>
                          <a:cs typeface="Times New Roman" pitchFamily="18" charset="0"/>
                        </a:rPr>
                        <a:t>Collaborative</a:t>
                      </a:r>
                      <a:endParaRPr lang="en-US" sz="2400" dirty="0">
                        <a:latin typeface="Times New Roman" pitchFamily="18" charset="0"/>
                        <a:cs typeface="Times New Roman" pitchFamily="18" charset="0"/>
                      </a:endParaRPr>
                    </a:p>
                  </a:txBody>
                  <a:tcPr anchor="ctr"/>
                </a:tc>
                <a:extLst>
                  <a:ext uri="{0D108BD9-81ED-4DB2-BD59-A6C34878D82A}">
                    <a16:rowId xmlns:a16="http://schemas.microsoft.com/office/drawing/2014/main" val="10003"/>
                  </a:ext>
                </a:extLst>
              </a:tr>
              <a:tr h="370840">
                <a:tc>
                  <a:txBody>
                    <a:bodyPr/>
                    <a:lstStyle/>
                    <a:p>
                      <a:pPr fontAlgn="base"/>
                      <a:r>
                        <a:rPr lang="en-US" sz="2400" b="0" i="0" kern="1200" dirty="0">
                          <a:solidFill>
                            <a:schemeClr val="dk1"/>
                          </a:solidFill>
                          <a:latin typeface="Times New Roman" pitchFamily="18" charset="0"/>
                          <a:ea typeface="+mn-ea"/>
                          <a:cs typeface="Times New Roman" pitchFamily="18" charset="0"/>
                        </a:rPr>
                        <a:t>critical mass of content drives need for search engines</a:t>
                      </a:r>
                      <a:endParaRPr lang="en-US" sz="2400" dirty="0">
                        <a:latin typeface="Times New Roman" pitchFamily="18" charset="0"/>
                        <a:cs typeface="Times New Roman" pitchFamily="18" charset="0"/>
                      </a:endParaRPr>
                    </a:p>
                  </a:txBody>
                  <a:tcPr anchor="ctr"/>
                </a:tc>
                <a:tc>
                  <a:txBody>
                    <a:bodyPr/>
                    <a:lstStyle/>
                    <a:p>
                      <a:r>
                        <a:rPr lang="en-US" sz="2400" b="0" i="0" kern="1200" dirty="0">
                          <a:solidFill>
                            <a:schemeClr val="dk1"/>
                          </a:solidFill>
                          <a:latin typeface="Times New Roman" pitchFamily="18" charset="0"/>
                          <a:ea typeface="+mn-ea"/>
                          <a:cs typeface="Times New Roman" pitchFamily="18" charset="0"/>
                        </a:rPr>
                        <a:t>actions of user a mass, police, and prioritize content</a:t>
                      </a:r>
                      <a:endParaRPr lang="en-US" sz="2400" dirty="0">
                        <a:latin typeface="Times New Roman" pitchFamily="18" charset="0"/>
                        <a:cs typeface="Times New Roman" pitchFamily="18" charset="0"/>
                      </a:endParaRPr>
                    </a:p>
                  </a:txBody>
                  <a:tcPr anchor="ctr"/>
                </a:tc>
                <a:extLst>
                  <a:ext uri="{0D108BD9-81ED-4DB2-BD59-A6C34878D82A}">
                    <a16:rowId xmlns:a16="http://schemas.microsoft.com/office/drawing/2014/main" val="10004"/>
                  </a:ext>
                </a:extLst>
              </a:tr>
              <a:tr h="370840">
                <a:tc>
                  <a:txBody>
                    <a:bodyPr/>
                    <a:lstStyle/>
                    <a:p>
                      <a:pPr fontAlgn="base"/>
                      <a:r>
                        <a:rPr lang="en-US" sz="2400" b="1" i="0" kern="1200" dirty="0">
                          <a:solidFill>
                            <a:schemeClr val="dk1"/>
                          </a:solidFill>
                          <a:latin typeface="Times New Roman" pitchFamily="18" charset="0"/>
                          <a:ea typeface="+mn-ea"/>
                          <a:cs typeface="Times New Roman" pitchFamily="18" charset="0"/>
                        </a:rPr>
                        <a:t>Commerce</a:t>
                      </a:r>
                      <a:endParaRPr lang="en-US" sz="2400" dirty="0">
                        <a:latin typeface="Times New Roman" pitchFamily="18" charset="0"/>
                        <a:cs typeface="Times New Roman" pitchFamily="18" charset="0"/>
                      </a:endParaRPr>
                    </a:p>
                  </a:txBody>
                  <a:tcPr anchor="ctr"/>
                </a:tc>
                <a:tc>
                  <a:txBody>
                    <a:bodyPr/>
                    <a:lstStyle/>
                    <a:p>
                      <a:r>
                        <a:rPr lang="en-US" sz="2400" b="1" i="0" kern="1200" dirty="0">
                          <a:solidFill>
                            <a:schemeClr val="dk1"/>
                          </a:solidFill>
                          <a:latin typeface="Times New Roman" pitchFamily="18" charset="0"/>
                          <a:ea typeface="+mn-ea"/>
                          <a:cs typeface="Times New Roman" pitchFamily="18" charset="0"/>
                        </a:rPr>
                        <a:t>Trust-worthy</a:t>
                      </a:r>
                      <a:endParaRPr lang="en-US" sz="2400" dirty="0">
                        <a:latin typeface="Times New Roman" pitchFamily="18" charset="0"/>
                        <a:cs typeface="Times New Roman" pitchFamily="18" charset="0"/>
                      </a:endParaRPr>
                    </a:p>
                  </a:txBody>
                  <a:tcPr anchor="ctr"/>
                </a:tc>
                <a:extLst>
                  <a:ext uri="{0D108BD9-81ED-4DB2-BD59-A6C34878D82A}">
                    <a16:rowId xmlns:a16="http://schemas.microsoft.com/office/drawing/2014/main" val="10005"/>
                  </a:ext>
                </a:extLst>
              </a:tr>
              <a:tr h="370840">
                <a:tc>
                  <a:txBody>
                    <a:bodyPr/>
                    <a:lstStyle/>
                    <a:p>
                      <a:pPr fontAlgn="base"/>
                      <a:r>
                        <a:rPr lang="en-US" sz="2400" dirty="0">
                          <a:latin typeface="Times New Roman" pitchFamily="18" charset="0"/>
                          <a:cs typeface="Times New Roman" pitchFamily="18" charset="0"/>
                        </a:rPr>
                        <a:t>goes </a:t>
                      </a:r>
                      <a:r>
                        <a:rPr lang="en-US" sz="2400" dirty="0" err="1">
                          <a:latin typeface="Times New Roman" pitchFamily="18" charset="0"/>
                          <a:cs typeface="Times New Roman" pitchFamily="18" charset="0"/>
                        </a:rPr>
                        <a:t>mainstrean</a:t>
                      </a:r>
                      <a:r>
                        <a:rPr lang="en-US" sz="2400" dirty="0">
                          <a:latin typeface="Times New Roman" pitchFamily="18" charset="0"/>
                          <a:cs typeface="Times New Roman" pitchFamily="18" charset="0"/>
                        </a:rPr>
                        <a:t>; digital good rise</a:t>
                      </a:r>
                    </a:p>
                  </a:txBody>
                  <a:tcPr anchor="ctr"/>
                </a:tc>
                <a:tc>
                  <a:txBody>
                    <a:bodyPr/>
                    <a:lstStyle/>
                    <a:p>
                      <a:pPr fontAlgn="base"/>
                      <a:r>
                        <a:rPr lang="en-US" sz="2400" dirty="0">
                          <a:latin typeface="Times New Roman" pitchFamily="18" charset="0"/>
                          <a:cs typeface="Times New Roman" pitchFamily="18" charset="0"/>
                        </a:rPr>
                        <a:t>user establish trust networks and home trust radars</a:t>
                      </a:r>
                    </a:p>
                  </a:txBody>
                  <a:tcPr anchor="ctr"/>
                </a:tc>
                <a:extLst>
                  <a:ext uri="{0D108BD9-81ED-4DB2-BD59-A6C34878D82A}">
                    <a16:rowId xmlns:a16="http://schemas.microsoft.com/office/drawing/2014/main" val="10006"/>
                  </a:ext>
                </a:extLst>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Technologies</a:t>
            </a:r>
          </a:p>
        </p:txBody>
      </p:sp>
      <p:sp>
        <p:nvSpPr>
          <p:cNvPr id="3" name="Content Placeholder 2"/>
          <p:cNvSpPr>
            <a:spLocks noGrp="1"/>
          </p:cNvSpPr>
          <p:nvPr>
            <p:ph idx="1"/>
          </p:nvPr>
        </p:nvSpPr>
        <p:spPr/>
        <p:txBody>
          <a:bodyPr>
            <a:noAutofit/>
          </a:bodyPr>
          <a:lstStyle/>
          <a:p>
            <a:pPr algn="just"/>
            <a:r>
              <a:rPr lang="en-US" sz="2400" dirty="0">
                <a:latin typeface="Cambria" pitchFamily="18" charset="0"/>
              </a:rPr>
              <a:t>The client-side technologies used in Web 2.0 development include Ajax and JavaScript frameworks. </a:t>
            </a:r>
          </a:p>
          <a:p>
            <a:pPr algn="just"/>
            <a:r>
              <a:rPr lang="en-US" sz="2400" dirty="0">
                <a:latin typeface="Cambria" pitchFamily="18" charset="0"/>
              </a:rPr>
              <a:t>Ajax programming uses JavaScript and the Document Object Model (DOM) to update selected regions of the page area without undergoing a full page reload. </a:t>
            </a:r>
          </a:p>
          <a:p>
            <a:pPr algn="just"/>
            <a:r>
              <a:rPr lang="en-US" sz="2400" dirty="0">
                <a:latin typeface="Cambria" pitchFamily="18" charset="0"/>
              </a:rPr>
              <a:t>To allow users to continue interacting with the page, communications such as data requests going to the server are separated from data coming back to the page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Concepts</a:t>
            </a:r>
          </a:p>
        </p:txBody>
      </p:sp>
      <p:sp>
        <p:nvSpPr>
          <p:cNvPr id="3" name="Content Placeholder 2"/>
          <p:cNvSpPr>
            <a:spLocks noGrp="1"/>
          </p:cNvSpPr>
          <p:nvPr>
            <p:ph idx="1"/>
          </p:nvPr>
        </p:nvSpPr>
        <p:spPr/>
        <p:txBody>
          <a:bodyPr>
            <a:noAutofit/>
          </a:bodyPr>
          <a:lstStyle/>
          <a:p>
            <a:pPr algn="just"/>
            <a:r>
              <a:rPr lang="en-US" sz="2400" dirty="0">
                <a:latin typeface="Cambria" pitchFamily="18" charset="0"/>
              </a:rPr>
              <a:t>Web 2.0 can be described in three parts:</a:t>
            </a:r>
          </a:p>
          <a:p>
            <a:pPr algn="just"/>
            <a:r>
              <a:rPr lang="en-US" sz="2400" b="1" dirty="0">
                <a:latin typeface="Cambria" pitchFamily="18" charset="0"/>
              </a:rPr>
              <a:t>Rich Internet application (RIA)</a:t>
            </a:r>
            <a:r>
              <a:rPr lang="en-US" sz="2400" dirty="0">
                <a:latin typeface="Cambria" pitchFamily="18" charset="0"/>
              </a:rPr>
              <a:t> — defines the experience brought from desktop to browser, whether it is "rich" from a graphical point of view or a usability/interactivity or features point of view.</a:t>
            </a:r>
          </a:p>
          <a:p>
            <a:pPr algn="just"/>
            <a:r>
              <a:rPr lang="en-US" sz="2400" b="1" dirty="0">
                <a:latin typeface="Cambria" pitchFamily="18" charset="0"/>
              </a:rPr>
              <a:t>Web-oriented architecture (WOA)</a:t>
            </a:r>
            <a:r>
              <a:rPr lang="en-US" sz="2400" dirty="0">
                <a:latin typeface="Cambria" pitchFamily="18" charset="0"/>
              </a:rPr>
              <a:t> — defines how Web 2.0 applications expose their functionality so that other applications can leverage and integrate the functionality providing a set of much richer applications.</a:t>
            </a:r>
          </a:p>
          <a:p>
            <a:pPr algn="just"/>
            <a:r>
              <a:rPr lang="en-US" sz="2400" b="1" dirty="0">
                <a:latin typeface="Cambria" pitchFamily="18" charset="0"/>
              </a:rPr>
              <a:t>Social Web</a:t>
            </a:r>
            <a:r>
              <a:rPr lang="en-US" sz="2400" dirty="0">
                <a:latin typeface="Cambria" pitchFamily="18" charset="0"/>
              </a:rPr>
              <a:t> — defines how Web 2.0 websites tend to interact much more with the end user and make the end user an integral part of the website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linds(horizontal)">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WebOS</a:t>
            </a:r>
            <a:endParaRPr lang="en-US" dirty="0"/>
          </a:p>
        </p:txBody>
      </p:sp>
      <p:sp>
        <p:nvSpPr>
          <p:cNvPr id="3" name="Content Placeholder 2"/>
          <p:cNvSpPr>
            <a:spLocks noGrp="1"/>
          </p:cNvSpPr>
          <p:nvPr>
            <p:ph idx="1"/>
          </p:nvPr>
        </p:nvSpPr>
        <p:spPr/>
        <p:txBody>
          <a:bodyPr>
            <a:normAutofit/>
          </a:bodyPr>
          <a:lstStyle/>
          <a:p>
            <a:pPr algn="just"/>
            <a:r>
              <a:rPr lang="en-US" sz="2400" dirty="0" err="1">
                <a:latin typeface="Cambria" pitchFamily="18" charset="0"/>
              </a:rPr>
              <a:t>WebOS</a:t>
            </a:r>
            <a:r>
              <a:rPr lang="en-US" sz="2400" dirty="0">
                <a:latin typeface="Cambria" pitchFamily="18" charset="0"/>
              </a:rPr>
              <a:t> is a Linux-based proprietary mobile operating system. This mobile OS runs on devices like Palm Pre phones, Palm </a:t>
            </a:r>
            <a:r>
              <a:rPr lang="en-US" sz="2400" dirty="0" err="1">
                <a:latin typeface="Cambria" pitchFamily="18" charset="0"/>
              </a:rPr>
              <a:t>Pixi</a:t>
            </a:r>
            <a:r>
              <a:rPr lang="en-US" sz="2400" dirty="0">
                <a:latin typeface="Cambria" pitchFamily="18" charset="0"/>
              </a:rPr>
              <a:t> phones and the HP Veer. </a:t>
            </a:r>
          </a:p>
          <a:p>
            <a:pPr algn="just"/>
            <a:r>
              <a:rPr lang="en-US" sz="2400" dirty="0">
                <a:latin typeface="Cambria" pitchFamily="18" charset="0"/>
              </a:rPr>
              <a:t>There are two ways of developing </a:t>
            </a:r>
            <a:r>
              <a:rPr lang="en-US" sz="2400" dirty="0" err="1">
                <a:latin typeface="Cambria" pitchFamily="18" charset="0"/>
              </a:rPr>
              <a:t>WebOS</a:t>
            </a:r>
            <a:r>
              <a:rPr lang="en-US" sz="2400" dirty="0">
                <a:latin typeface="Cambria" pitchFamily="18" charset="0"/>
              </a:rPr>
              <a:t> applications:</a:t>
            </a:r>
          </a:p>
          <a:p>
            <a:pPr lvl="1" algn="just"/>
            <a:r>
              <a:rPr lang="en-US" sz="2400" dirty="0">
                <a:latin typeface="Cambria" pitchFamily="18" charset="0"/>
              </a:rPr>
              <a:t>By using JavaScript, HTML and CSS. This requires the software development kit, which can be installed on a computer running OS X, Windows or </a:t>
            </a:r>
            <a:r>
              <a:rPr lang="en-US" sz="2400" dirty="0" err="1">
                <a:latin typeface="Cambria" pitchFamily="18" charset="0"/>
              </a:rPr>
              <a:t>Ubuntu</a:t>
            </a:r>
            <a:r>
              <a:rPr lang="en-US" sz="2400" dirty="0">
                <a:latin typeface="Cambria" pitchFamily="18" charset="0"/>
              </a:rPr>
              <a:t>.</a:t>
            </a:r>
          </a:p>
          <a:p>
            <a:pPr lvl="1" algn="just"/>
            <a:r>
              <a:rPr lang="en-US" sz="2400" dirty="0">
                <a:latin typeface="Cambria" pitchFamily="18" charset="0"/>
              </a:rPr>
              <a:t>By using C or C++., This requires the platform development kit, which can only run on Windows and Mac computers.</a:t>
            </a:r>
          </a:p>
          <a:p>
            <a:pPr algn="just"/>
            <a:endParaRPr lang="en-US" sz="2400" dirty="0">
              <a:latin typeface="Cambria"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What is </a:t>
            </a:r>
            <a:r>
              <a:rPr lang="en-US" b="1" dirty="0" err="1"/>
              <a:t>PaaS</a:t>
            </a:r>
            <a:r>
              <a:rPr lang="en-US" b="1" dirty="0"/>
              <a:t>?</a:t>
            </a:r>
            <a:endParaRPr lang="en-US" dirty="0"/>
          </a:p>
        </p:txBody>
      </p:sp>
      <p:sp>
        <p:nvSpPr>
          <p:cNvPr id="3" name="Content Placeholder 2"/>
          <p:cNvSpPr>
            <a:spLocks noGrp="1"/>
          </p:cNvSpPr>
          <p:nvPr>
            <p:ph idx="1"/>
          </p:nvPr>
        </p:nvSpPr>
        <p:spPr/>
        <p:txBody>
          <a:bodyPr>
            <a:normAutofit/>
          </a:bodyPr>
          <a:lstStyle/>
          <a:p>
            <a:pPr algn="just"/>
            <a:r>
              <a:rPr lang="en-US" sz="2400" dirty="0" err="1">
                <a:latin typeface="Cambria" pitchFamily="18" charset="0"/>
              </a:rPr>
              <a:t>PaaS</a:t>
            </a:r>
            <a:r>
              <a:rPr lang="en-US" sz="2400" dirty="0">
                <a:latin typeface="Cambria" pitchFamily="18" charset="0"/>
              </a:rPr>
              <a:t> is designed to support the complete web application lifecycle: building, testing, deploying, managing and updating.</a:t>
            </a:r>
          </a:p>
          <a:p>
            <a:pPr algn="just"/>
            <a:r>
              <a:rPr lang="en-US" sz="2400" dirty="0" err="1">
                <a:latin typeface="Cambria" pitchFamily="18" charset="0"/>
              </a:rPr>
              <a:t>PaaS</a:t>
            </a:r>
            <a:r>
              <a:rPr lang="en-US" sz="2400" dirty="0">
                <a:latin typeface="Cambria" pitchFamily="18" charset="0"/>
              </a:rPr>
              <a:t> allows user to avoid the expense and complexity of buying and managing software licenses, the underlying application infrastructure and middleware, container orchestrators such as Kubernetes or the development tools and other resources. </a:t>
            </a:r>
          </a:p>
          <a:p>
            <a:pPr algn="just"/>
            <a:endParaRPr lang="en-US" sz="2400" dirty="0">
              <a:latin typeface="Cambria"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What is </a:t>
            </a:r>
            <a:r>
              <a:rPr lang="en-US" b="1" dirty="0" err="1"/>
              <a:t>PaaS</a:t>
            </a:r>
            <a:r>
              <a:rPr lang="en-US" b="1" dirty="0"/>
              <a:t>?</a:t>
            </a:r>
            <a:endParaRPr lang="en-US" dirty="0"/>
          </a:p>
        </p:txBody>
      </p:sp>
      <p:pic>
        <p:nvPicPr>
          <p:cNvPr id="1026" name="Picture 2" descr="Platform as a Service â IaaS includes servers and storage, networking firewalls and security and datacenter (physical plant/building). PaaS includes IaaS elements plus operating systems, development tools, database management and business analytics. SaaS includes PaaS elements plus hosted apps."/>
          <p:cNvPicPr>
            <a:picLocks noChangeAspect="1" noChangeArrowheads="1"/>
          </p:cNvPicPr>
          <p:nvPr/>
        </p:nvPicPr>
        <p:blipFill>
          <a:blip r:embed="rId2"/>
          <a:srcRect/>
          <a:stretch>
            <a:fillRect/>
          </a:stretch>
        </p:blipFill>
        <p:spPr bwMode="auto">
          <a:xfrm>
            <a:off x="228601" y="3059660"/>
            <a:ext cx="8382000" cy="2093365"/>
          </a:xfrm>
          <a:prstGeom prst="rect">
            <a:avLst/>
          </a:prstGeom>
          <a:noFill/>
        </p:spPr>
      </p:pic>
      <p:graphicFrame>
        <p:nvGraphicFramePr>
          <p:cNvPr id="5" name="Table 4"/>
          <p:cNvGraphicFramePr>
            <a:graphicFrameLocks noGrp="1"/>
          </p:cNvGraphicFramePr>
          <p:nvPr/>
        </p:nvGraphicFramePr>
        <p:xfrm>
          <a:off x="381000" y="5257800"/>
          <a:ext cx="8305800" cy="1227935"/>
        </p:xfrm>
        <a:graphic>
          <a:graphicData uri="http://schemas.openxmlformats.org/drawingml/2006/table">
            <a:tbl>
              <a:tblPr/>
              <a:tblGrid>
                <a:gridCol w="1219200">
                  <a:extLst>
                    <a:ext uri="{9D8B030D-6E8A-4147-A177-3AD203B41FA5}">
                      <a16:colId xmlns:a16="http://schemas.microsoft.com/office/drawing/2014/main" val="20000"/>
                    </a:ext>
                  </a:extLst>
                </a:gridCol>
                <a:gridCol w="1752600">
                  <a:extLst>
                    <a:ext uri="{9D8B030D-6E8A-4147-A177-3AD203B41FA5}">
                      <a16:colId xmlns:a16="http://schemas.microsoft.com/office/drawing/2014/main" val="20001"/>
                    </a:ext>
                  </a:extLst>
                </a:gridCol>
                <a:gridCol w="1295400">
                  <a:extLst>
                    <a:ext uri="{9D8B030D-6E8A-4147-A177-3AD203B41FA5}">
                      <a16:colId xmlns:a16="http://schemas.microsoft.com/office/drawing/2014/main" val="20002"/>
                    </a:ext>
                  </a:extLst>
                </a:gridCol>
                <a:gridCol w="1143000">
                  <a:extLst>
                    <a:ext uri="{9D8B030D-6E8A-4147-A177-3AD203B41FA5}">
                      <a16:colId xmlns:a16="http://schemas.microsoft.com/office/drawing/2014/main" val="20003"/>
                    </a:ext>
                  </a:extLst>
                </a:gridCol>
                <a:gridCol w="1447800">
                  <a:extLst>
                    <a:ext uri="{9D8B030D-6E8A-4147-A177-3AD203B41FA5}">
                      <a16:colId xmlns:a16="http://schemas.microsoft.com/office/drawing/2014/main" val="20004"/>
                    </a:ext>
                  </a:extLst>
                </a:gridCol>
                <a:gridCol w="1447800">
                  <a:extLst>
                    <a:ext uri="{9D8B030D-6E8A-4147-A177-3AD203B41FA5}">
                      <a16:colId xmlns:a16="http://schemas.microsoft.com/office/drawing/2014/main" val="20005"/>
                    </a:ext>
                  </a:extLst>
                </a:gridCol>
              </a:tblGrid>
              <a:tr h="1227935">
                <a:tc>
                  <a:txBody>
                    <a:bodyPr/>
                    <a:lstStyle/>
                    <a:p>
                      <a:pPr algn="l" fontAlgn="t"/>
                      <a:r>
                        <a:rPr lang="en-US" sz="1600" dirty="0">
                          <a:latin typeface="Cambria" pitchFamily="18" charset="0"/>
                        </a:rPr>
                        <a:t>Hosted applications/apps</a:t>
                      </a:r>
                    </a:p>
                  </a:txBody>
                  <a:tcPr marL="74874" marR="74874" marT="74874" marB="74874">
                    <a:lnL>
                      <a:noFill/>
                    </a:lnL>
                    <a:lnR>
                      <a:noFill/>
                    </a:lnR>
                    <a:lnT w="19050" cap="flat" cmpd="sng" algn="ctr">
                      <a:solidFill>
                        <a:srgbClr val="C9C9C9"/>
                      </a:solidFill>
                      <a:prstDash val="solid"/>
                      <a:round/>
                      <a:headEnd type="none" w="med" len="med"/>
                      <a:tailEnd type="none" w="med" len="med"/>
                    </a:lnT>
                    <a:lnB w="19050" cap="flat" cmpd="sng" algn="ctr">
                      <a:solidFill>
                        <a:srgbClr val="C9C9C9"/>
                      </a:solidFill>
                      <a:prstDash val="solid"/>
                      <a:round/>
                      <a:headEnd type="none" w="med" len="med"/>
                      <a:tailEnd type="none" w="med" len="med"/>
                    </a:lnB>
                    <a:solidFill>
                      <a:srgbClr val="FFFFFF"/>
                    </a:solidFill>
                  </a:tcPr>
                </a:tc>
                <a:tc>
                  <a:txBody>
                    <a:bodyPr/>
                    <a:lstStyle/>
                    <a:p>
                      <a:pPr fontAlgn="t"/>
                      <a:r>
                        <a:rPr lang="en-US" sz="1600">
                          <a:latin typeface="Cambria" pitchFamily="18" charset="0"/>
                        </a:rPr>
                        <a:t>Development tools, database management, business analytics</a:t>
                      </a:r>
                    </a:p>
                  </a:txBody>
                  <a:tcPr marL="74874" marR="74874" marT="74874" marB="74874">
                    <a:lnL>
                      <a:noFill/>
                    </a:lnL>
                    <a:lnR>
                      <a:noFill/>
                    </a:lnR>
                    <a:lnT w="19050" cap="flat" cmpd="sng" algn="ctr">
                      <a:solidFill>
                        <a:srgbClr val="C9C9C9"/>
                      </a:solidFill>
                      <a:prstDash val="solid"/>
                      <a:round/>
                      <a:headEnd type="none" w="med" len="med"/>
                      <a:tailEnd type="none" w="med" len="med"/>
                    </a:lnT>
                    <a:lnB w="19050" cap="flat" cmpd="sng" algn="ctr">
                      <a:solidFill>
                        <a:srgbClr val="C9C9C9"/>
                      </a:solidFill>
                      <a:prstDash val="solid"/>
                      <a:round/>
                      <a:headEnd type="none" w="med" len="med"/>
                      <a:tailEnd type="none" w="med" len="med"/>
                    </a:lnB>
                    <a:solidFill>
                      <a:srgbClr val="FFFFFF"/>
                    </a:solidFill>
                  </a:tcPr>
                </a:tc>
                <a:tc>
                  <a:txBody>
                    <a:bodyPr/>
                    <a:lstStyle/>
                    <a:p>
                      <a:pPr fontAlgn="t"/>
                      <a:r>
                        <a:rPr lang="en-US" sz="1600">
                          <a:latin typeface="Cambria" pitchFamily="18" charset="0"/>
                        </a:rPr>
                        <a:t>Operating systems</a:t>
                      </a:r>
                    </a:p>
                  </a:txBody>
                  <a:tcPr marL="74874" marR="74874" marT="74874" marB="74874">
                    <a:lnL>
                      <a:noFill/>
                    </a:lnL>
                    <a:lnR>
                      <a:noFill/>
                    </a:lnR>
                    <a:lnT w="19050" cap="flat" cmpd="sng" algn="ctr">
                      <a:solidFill>
                        <a:srgbClr val="C9C9C9"/>
                      </a:solidFill>
                      <a:prstDash val="solid"/>
                      <a:round/>
                      <a:headEnd type="none" w="med" len="med"/>
                      <a:tailEnd type="none" w="med" len="med"/>
                    </a:lnT>
                    <a:lnB w="19050" cap="flat" cmpd="sng" algn="ctr">
                      <a:solidFill>
                        <a:srgbClr val="C9C9C9"/>
                      </a:solidFill>
                      <a:prstDash val="solid"/>
                      <a:round/>
                      <a:headEnd type="none" w="med" len="med"/>
                      <a:tailEnd type="none" w="med" len="med"/>
                    </a:lnB>
                    <a:solidFill>
                      <a:srgbClr val="FFFFFF"/>
                    </a:solidFill>
                  </a:tcPr>
                </a:tc>
                <a:tc>
                  <a:txBody>
                    <a:bodyPr/>
                    <a:lstStyle/>
                    <a:p>
                      <a:pPr fontAlgn="t"/>
                      <a:r>
                        <a:rPr lang="en-US" sz="1600" dirty="0">
                          <a:latin typeface="Cambria" pitchFamily="18" charset="0"/>
                        </a:rPr>
                        <a:t>Servers and storage</a:t>
                      </a:r>
                    </a:p>
                  </a:txBody>
                  <a:tcPr marL="74874" marR="74874" marT="74874" marB="74874">
                    <a:lnL>
                      <a:noFill/>
                    </a:lnL>
                    <a:lnR>
                      <a:noFill/>
                    </a:lnR>
                    <a:lnT w="19050" cap="flat" cmpd="sng" algn="ctr">
                      <a:solidFill>
                        <a:srgbClr val="C9C9C9"/>
                      </a:solidFill>
                      <a:prstDash val="solid"/>
                      <a:round/>
                      <a:headEnd type="none" w="med" len="med"/>
                      <a:tailEnd type="none" w="med" len="med"/>
                    </a:lnT>
                    <a:lnB w="19050" cap="flat" cmpd="sng" algn="ctr">
                      <a:solidFill>
                        <a:srgbClr val="C9C9C9"/>
                      </a:solidFill>
                      <a:prstDash val="solid"/>
                      <a:round/>
                      <a:headEnd type="none" w="med" len="med"/>
                      <a:tailEnd type="none" w="med" len="med"/>
                    </a:lnB>
                    <a:solidFill>
                      <a:srgbClr val="FFFFFF"/>
                    </a:solidFill>
                  </a:tcPr>
                </a:tc>
                <a:tc>
                  <a:txBody>
                    <a:bodyPr/>
                    <a:lstStyle/>
                    <a:p>
                      <a:pPr fontAlgn="t"/>
                      <a:r>
                        <a:rPr lang="en-US" sz="1600" dirty="0">
                          <a:latin typeface="Cambria" pitchFamily="18" charset="0"/>
                        </a:rPr>
                        <a:t>Networking firewalls/</a:t>
                      </a:r>
                    </a:p>
                    <a:p>
                      <a:pPr fontAlgn="t"/>
                      <a:r>
                        <a:rPr lang="en-US" sz="1600" dirty="0">
                          <a:latin typeface="Cambria" pitchFamily="18" charset="0"/>
                        </a:rPr>
                        <a:t>security</a:t>
                      </a:r>
                    </a:p>
                  </a:txBody>
                  <a:tcPr marL="74874" marR="74874" marT="74874" marB="74874">
                    <a:lnL>
                      <a:noFill/>
                    </a:lnL>
                    <a:lnR>
                      <a:noFill/>
                    </a:lnR>
                    <a:lnT w="19050" cap="flat" cmpd="sng" algn="ctr">
                      <a:solidFill>
                        <a:srgbClr val="C9C9C9"/>
                      </a:solidFill>
                      <a:prstDash val="solid"/>
                      <a:round/>
                      <a:headEnd type="none" w="med" len="med"/>
                      <a:tailEnd type="none" w="med" len="med"/>
                    </a:lnT>
                    <a:lnB w="19050" cap="flat" cmpd="sng" algn="ctr">
                      <a:solidFill>
                        <a:srgbClr val="C9C9C9"/>
                      </a:solidFill>
                      <a:prstDash val="solid"/>
                      <a:round/>
                      <a:headEnd type="none" w="med" len="med"/>
                      <a:tailEnd type="none" w="med" len="med"/>
                    </a:lnB>
                    <a:solidFill>
                      <a:srgbClr val="FFFFFF"/>
                    </a:solidFill>
                  </a:tcPr>
                </a:tc>
                <a:tc>
                  <a:txBody>
                    <a:bodyPr/>
                    <a:lstStyle/>
                    <a:p>
                      <a:pPr fontAlgn="t"/>
                      <a:r>
                        <a:rPr lang="en-US" sz="1600" dirty="0">
                          <a:latin typeface="Cambria" pitchFamily="18" charset="0"/>
                        </a:rPr>
                        <a:t>Data center physical plant/building</a:t>
                      </a:r>
                    </a:p>
                  </a:txBody>
                  <a:tcPr marL="74874" marR="74874" marT="74874" marB="74874">
                    <a:lnL>
                      <a:noFill/>
                    </a:lnL>
                    <a:lnR>
                      <a:noFill/>
                    </a:lnR>
                    <a:lnT w="19050" cap="flat" cmpd="sng" algn="ctr">
                      <a:solidFill>
                        <a:srgbClr val="C9C9C9"/>
                      </a:solidFill>
                      <a:prstDash val="solid"/>
                      <a:round/>
                      <a:headEnd type="none" w="med" len="med"/>
                      <a:tailEnd type="none" w="med" len="med"/>
                    </a:lnT>
                    <a:lnB w="19050" cap="flat" cmpd="sng" algn="ctr">
                      <a:solidFill>
                        <a:srgbClr val="C9C9C9"/>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blinds(horizontal)">
                                      <p:cBhvr>
                                        <p:cTn id="7" dur="500"/>
                                        <p:tgtEl>
                                          <p:spTgt spid="102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Common </a:t>
            </a:r>
            <a:r>
              <a:rPr lang="en-US" b="1" dirty="0" err="1"/>
              <a:t>PaaS</a:t>
            </a:r>
            <a:r>
              <a:rPr lang="en-US" b="1" dirty="0"/>
              <a:t> scenarios</a:t>
            </a:r>
            <a:endParaRPr lang="en-US" dirty="0"/>
          </a:p>
        </p:txBody>
      </p:sp>
      <p:sp>
        <p:nvSpPr>
          <p:cNvPr id="3" name="Content Placeholder 2"/>
          <p:cNvSpPr>
            <a:spLocks noGrp="1"/>
          </p:cNvSpPr>
          <p:nvPr>
            <p:ph idx="1"/>
          </p:nvPr>
        </p:nvSpPr>
        <p:spPr/>
        <p:txBody>
          <a:bodyPr>
            <a:noAutofit/>
          </a:bodyPr>
          <a:lstStyle/>
          <a:p>
            <a:pPr algn="just"/>
            <a:r>
              <a:rPr lang="en-US" sz="2400" dirty="0" err="1">
                <a:latin typeface="Cambria" pitchFamily="18" charset="0"/>
              </a:rPr>
              <a:t>Organisations</a:t>
            </a:r>
            <a:r>
              <a:rPr lang="en-US" sz="2400" dirty="0">
                <a:latin typeface="Cambria" pitchFamily="18" charset="0"/>
              </a:rPr>
              <a:t> typically use </a:t>
            </a:r>
            <a:r>
              <a:rPr lang="en-US" sz="2400" dirty="0" err="1">
                <a:latin typeface="Cambria" pitchFamily="18" charset="0"/>
              </a:rPr>
              <a:t>PaaS</a:t>
            </a:r>
            <a:r>
              <a:rPr lang="en-US" sz="2400" dirty="0">
                <a:latin typeface="Cambria" pitchFamily="18" charset="0"/>
              </a:rPr>
              <a:t> for these scenarios:</a:t>
            </a:r>
          </a:p>
          <a:p>
            <a:pPr algn="just"/>
            <a:r>
              <a:rPr lang="en-US" sz="2400" b="1" dirty="0">
                <a:latin typeface="Cambria" pitchFamily="18" charset="0"/>
              </a:rPr>
              <a:t>Development framework.</a:t>
            </a:r>
            <a:r>
              <a:rPr lang="en-US" sz="2400" dirty="0">
                <a:latin typeface="Cambria" pitchFamily="18" charset="0"/>
              </a:rPr>
              <a:t> </a:t>
            </a:r>
            <a:r>
              <a:rPr lang="en-US" sz="2400" dirty="0" err="1">
                <a:latin typeface="Cambria" pitchFamily="18" charset="0"/>
              </a:rPr>
              <a:t>PaaS</a:t>
            </a:r>
            <a:r>
              <a:rPr lang="en-US" sz="2400" dirty="0">
                <a:latin typeface="Cambria" pitchFamily="18" charset="0"/>
              </a:rPr>
              <a:t> provides a framework that developers can build upon to develop or </a:t>
            </a:r>
            <a:r>
              <a:rPr lang="en-US" sz="2400" dirty="0" err="1">
                <a:latin typeface="Cambria" pitchFamily="18" charset="0"/>
              </a:rPr>
              <a:t>customise</a:t>
            </a:r>
            <a:r>
              <a:rPr lang="en-US" sz="2400" dirty="0">
                <a:latin typeface="Cambria" pitchFamily="18" charset="0"/>
              </a:rPr>
              <a:t> cloud-based applications.</a:t>
            </a:r>
          </a:p>
          <a:p>
            <a:pPr algn="just"/>
            <a:r>
              <a:rPr lang="en-US" sz="2400" b="1" dirty="0">
                <a:latin typeface="Cambria" pitchFamily="18" charset="0"/>
              </a:rPr>
              <a:t>Analytics or business intelligence.</a:t>
            </a:r>
            <a:r>
              <a:rPr lang="en-US" sz="2400" dirty="0">
                <a:latin typeface="Cambria" pitchFamily="18" charset="0"/>
              </a:rPr>
              <a:t> Tools provided as a service with </a:t>
            </a:r>
            <a:r>
              <a:rPr lang="en-US" sz="2400" dirty="0" err="1">
                <a:latin typeface="Cambria" pitchFamily="18" charset="0"/>
              </a:rPr>
              <a:t>PaaS</a:t>
            </a:r>
            <a:r>
              <a:rPr lang="en-US" sz="2400" dirty="0">
                <a:latin typeface="Cambria" pitchFamily="18" charset="0"/>
              </a:rPr>
              <a:t> allow organizations to analyze and mine their data, finding insights and patterns and predicting outcomes to improve forecasting, product design decisions, investment returns and other business decisions.</a:t>
            </a:r>
          </a:p>
          <a:p>
            <a:pPr algn="just"/>
            <a:r>
              <a:rPr lang="en-US" sz="2400" b="1" dirty="0">
                <a:latin typeface="Cambria" pitchFamily="18" charset="0"/>
              </a:rPr>
              <a:t>Additional services.</a:t>
            </a:r>
            <a:r>
              <a:rPr lang="en-US" sz="2400" dirty="0">
                <a:latin typeface="Cambria" pitchFamily="18" charset="0"/>
              </a:rPr>
              <a:t> </a:t>
            </a:r>
            <a:r>
              <a:rPr lang="en-US" sz="2400" dirty="0" err="1">
                <a:latin typeface="Cambria" pitchFamily="18" charset="0"/>
              </a:rPr>
              <a:t>PaaS</a:t>
            </a:r>
            <a:r>
              <a:rPr lang="en-US" sz="2400" dirty="0">
                <a:latin typeface="Cambria" pitchFamily="18" charset="0"/>
              </a:rPr>
              <a:t> providers may offer other services that enhance applications, such as workflow, directory, security and scheduling.</a:t>
            </a:r>
          </a:p>
          <a:p>
            <a:pPr algn="just"/>
            <a:endParaRPr lang="en-US" sz="2400" dirty="0">
              <a:latin typeface="Cambria"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linds(horizontal)">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Advantages of </a:t>
            </a:r>
            <a:r>
              <a:rPr lang="en-US" b="1" dirty="0" err="1"/>
              <a:t>PaaS</a:t>
            </a:r>
            <a:endParaRPr lang="en-US" dirty="0"/>
          </a:p>
        </p:txBody>
      </p:sp>
      <p:sp>
        <p:nvSpPr>
          <p:cNvPr id="3" name="Content Placeholder 2"/>
          <p:cNvSpPr>
            <a:spLocks noGrp="1"/>
          </p:cNvSpPr>
          <p:nvPr>
            <p:ph idx="1"/>
          </p:nvPr>
        </p:nvSpPr>
        <p:spPr/>
        <p:txBody>
          <a:bodyPr>
            <a:normAutofit/>
          </a:bodyPr>
          <a:lstStyle/>
          <a:p>
            <a:r>
              <a:rPr lang="en-US" sz="2400" dirty="0">
                <a:latin typeface="Cambria" pitchFamily="18" charset="0"/>
              </a:rPr>
              <a:t>Cut coding time.</a:t>
            </a:r>
          </a:p>
          <a:p>
            <a:r>
              <a:rPr lang="en-US" sz="2400" dirty="0">
                <a:latin typeface="Cambria" pitchFamily="18" charset="0"/>
              </a:rPr>
              <a:t> Add development capabilities without adding staff. </a:t>
            </a:r>
          </a:p>
          <a:p>
            <a:r>
              <a:rPr lang="en-US" sz="2400" dirty="0">
                <a:latin typeface="Cambria" pitchFamily="18" charset="0"/>
              </a:rPr>
              <a:t>Develop for multiple platforms—including mobile—more easily. </a:t>
            </a:r>
          </a:p>
          <a:p>
            <a:r>
              <a:rPr lang="en-US" sz="2400" dirty="0">
                <a:latin typeface="Cambria" pitchFamily="18" charset="0"/>
              </a:rPr>
              <a:t>Use sophisticated tools affordably. Support geographically distributed development teams. </a:t>
            </a:r>
          </a:p>
          <a:p>
            <a:r>
              <a:rPr lang="en-US" sz="2400" dirty="0">
                <a:latin typeface="Cambria" pitchFamily="18" charset="0"/>
              </a:rPr>
              <a:t>Efficiently manage the application lifecycle.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Disadvantages of </a:t>
            </a:r>
            <a:r>
              <a:rPr lang="en-US" b="1" dirty="0" err="1"/>
              <a:t>PaaS</a:t>
            </a:r>
            <a:endParaRPr lang="en-US" b="1" dirty="0"/>
          </a:p>
        </p:txBody>
      </p:sp>
      <p:sp>
        <p:nvSpPr>
          <p:cNvPr id="3" name="Content Placeholder 2"/>
          <p:cNvSpPr>
            <a:spLocks noGrp="1"/>
          </p:cNvSpPr>
          <p:nvPr>
            <p:ph idx="1"/>
          </p:nvPr>
        </p:nvSpPr>
        <p:spPr/>
        <p:txBody>
          <a:bodyPr>
            <a:normAutofit/>
          </a:bodyPr>
          <a:lstStyle/>
          <a:p>
            <a:r>
              <a:rPr lang="en-US" dirty="0">
                <a:latin typeface="Cambria" pitchFamily="18" charset="0"/>
              </a:rPr>
              <a:t>Vendor lock-in</a:t>
            </a:r>
          </a:p>
          <a:p>
            <a:r>
              <a:rPr lang="en-US" dirty="0">
                <a:latin typeface="Cambria" pitchFamily="18" charset="0"/>
              </a:rPr>
              <a:t>Data Privacy</a:t>
            </a:r>
          </a:p>
          <a:p>
            <a:r>
              <a:rPr lang="en-US" dirty="0">
                <a:latin typeface="Cambria" pitchFamily="18" charset="0"/>
              </a:rPr>
              <a:t>Integration with the rest of the systems applications</a:t>
            </a:r>
          </a:p>
          <a:p>
            <a:endParaRPr lang="en-US" sz="3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blinds(horizontal)">
                                      <p:cBhvr>
                                        <p:cTn id="17" dur="500"/>
                                        <p:tgtEl>
                                          <p:spTgt spid="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animEffect transition="in" filter="blinds(horizontal)">
                                      <p:cBhvr>
                                        <p:cTn id="22" dur="500"/>
                                        <p:tgtEl>
                                          <p:spTgt spid="3">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Effect transition="in" filter="blinds(horizontal)">
                                      <p:cBhvr>
                                        <p:cTn id="2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Top vendors </a:t>
            </a:r>
          </a:p>
        </p:txBody>
      </p:sp>
      <p:sp>
        <p:nvSpPr>
          <p:cNvPr id="3" name="Content Placeholder 2"/>
          <p:cNvSpPr>
            <a:spLocks noGrp="1"/>
          </p:cNvSpPr>
          <p:nvPr>
            <p:ph idx="1"/>
          </p:nvPr>
        </p:nvSpPr>
        <p:spPr/>
        <p:txBody>
          <a:bodyPr/>
          <a:lstStyle/>
          <a:p>
            <a:r>
              <a:rPr lang="en-US" dirty="0"/>
              <a:t>Google Apps Engine (GAE)</a:t>
            </a:r>
          </a:p>
          <a:p>
            <a:r>
              <a:rPr lang="en-US" dirty="0"/>
              <a:t>SalesFroce.com</a:t>
            </a:r>
          </a:p>
          <a:p>
            <a:r>
              <a:rPr lang="en-US" dirty="0"/>
              <a:t>Windows Azure</a:t>
            </a:r>
          </a:p>
          <a:p>
            <a:r>
              <a:rPr lang="en-US" dirty="0" err="1"/>
              <a:t>AppFog</a:t>
            </a:r>
            <a:endParaRPr lang="en-US" dirty="0"/>
          </a:p>
          <a:p>
            <a:r>
              <a:rPr lang="en-US" dirty="0" err="1"/>
              <a:t>Openshift</a:t>
            </a:r>
            <a:endParaRPr lang="en-US" dirty="0"/>
          </a:p>
          <a:p>
            <a:r>
              <a:rPr lang="en-US" dirty="0"/>
              <a:t>Cloud </a:t>
            </a:r>
            <a:r>
              <a:rPr lang="en-US" dirty="0" err="1"/>
              <a:t>Foundary</a:t>
            </a:r>
            <a:r>
              <a:rPr lang="en-US" dirty="0"/>
              <a:t> from VMware</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Service-Oriented Architecture (SOA)</a:t>
            </a:r>
          </a:p>
        </p:txBody>
      </p:sp>
      <p:sp>
        <p:nvSpPr>
          <p:cNvPr id="3" name="Content Placeholder 2"/>
          <p:cNvSpPr>
            <a:spLocks noGrp="1"/>
          </p:cNvSpPr>
          <p:nvPr>
            <p:ph idx="1"/>
          </p:nvPr>
        </p:nvSpPr>
        <p:spPr/>
        <p:txBody>
          <a:bodyPr>
            <a:noAutofit/>
          </a:bodyPr>
          <a:lstStyle/>
          <a:p>
            <a:r>
              <a:rPr lang="en-US" sz="2400" dirty="0">
                <a:latin typeface="Cambria" pitchFamily="18" charset="0"/>
              </a:rPr>
              <a:t>A service-oriented architecture is essentially a collection of services. </a:t>
            </a:r>
          </a:p>
          <a:p>
            <a:r>
              <a:rPr lang="en-US" sz="2400" dirty="0">
                <a:latin typeface="Cambria" pitchFamily="18" charset="0"/>
              </a:rPr>
              <a:t>These services communicate with each other. </a:t>
            </a:r>
          </a:p>
          <a:p>
            <a:r>
              <a:rPr lang="en-US" sz="2400" dirty="0">
                <a:latin typeface="Cambria" pitchFamily="18" charset="0"/>
              </a:rPr>
              <a:t>The communication can involve either simple data passing or it could involve two or more services coordinating some activity. </a:t>
            </a:r>
          </a:p>
          <a:p>
            <a:r>
              <a:rPr lang="en-US" sz="2400" dirty="0">
                <a:latin typeface="Cambria" pitchFamily="18" charset="0"/>
              </a:rPr>
              <a:t>Some means of connecting services to each other is needed.</a:t>
            </a:r>
          </a:p>
          <a:p>
            <a:r>
              <a:rPr lang="en-US" sz="2400" dirty="0">
                <a:latin typeface="Cambria" pitchFamily="18" charset="0"/>
              </a:rPr>
              <a:t>A service is a function that is well-defined, self-contained, and does not depend on the context or state of other services.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linds(horizontal)">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linds(horizontal)">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683</TotalTime>
  <Words>1460</Words>
  <Application>Microsoft Office PowerPoint</Application>
  <PresentationFormat>On-screen Show (4:3)</PresentationFormat>
  <Paragraphs>131</Paragraphs>
  <Slides>28</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Calibri</vt:lpstr>
      <vt:lpstr>Cambria</vt:lpstr>
      <vt:lpstr>Times New Roman</vt:lpstr>
      <vt:lpstr>Office Theme</vt:lpstr>
      <vt:lpstr>PaaS &amp; SaaS</vt:lpstr>
      <vt:lpstr>What is PaaS?</vt:lpstr>
      <vt:lpstr>What is PaaS?</vt:lpstr>
      <vt:lpstr>What is PaaS?</vt:lpstr>
      <vt:lpstr>Common PaaS scenarios</vt:lpstr>
      <vt:lpstr>Advantages of PaaS</vt:lpstr>
      <vt:lpstr>Disadvantages of PaaS</vt:lpstr>
      <vt:lpstr>Top vendors </vt:lpstr>
      <vt:lpstr>Service-Oriented Architecture (SOA)</vt:lpstr>
      <vt:lpstr>Service-Oriented Architecture (SOA)</vt:lpstr>
      <vt:lpstr>Service-Oriented Architecture (SOA)</vt:lpstr>
      <vt:lpstr>Service-Oriented Architecture (SOA)</vt:lpstr>
      <vt:lpstr>Advantages of SOA</vt:lpstr>
      <vt:lpstr>Disadvantages of SOA</vt:lpstr>
      <vt:lpstr>Components of SOA</vt:lpstr>
      <vt:lpstr>SaaS</vt:lpstr>
      <vt:lpstr>Advantages of SaaS</vt:lpstr>
      <vt:lpstr>Disadvantages of SaaS</vt:lpstr>
      <vt:lpstr>Open SaaS and SOA</vt:lpstr>
      <vt:lpstr>PowerPoint Presentation</vt:lpstr>
      <vt:lpstr>Open SaaS and SOA</vt:lpstr>
      <vt:lpstr>Web 2.0</vt:lpstr>
      <vt:lpstr>PowerPoint Presentation</vt:lpstr>
      <vt:lpstr>Advantages of Web 2.0</vt:lpstr>
      <vt:lpstr>Differences between Web 1.o, Web 2.o </vt:lpstr>
      <vt:lpstr>Technologies</vt:lpstr>
      <vt:lpstr>Concepts</vt:lpstr>
      <vt:lpstr>WebOS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Virtualization in cloud computing</dc:title>
  <dc:creator>ambrish gangal</dc:creator>
  <cp:lastModifiedBy>Sachin</cp:lastModifiedBy>
  <cp:revision>25</cp:revision>
  <dcterms:created xsi:type="dcterms:W3CDTF">2020-07-14T02:31:03Z</dcterms:created>
  <dcterms:modified xsi:type="dcterms:W3CDTF">2022-11-16T16:40:26Z</dcterms:modified>
</cp:coreProperties>
</file>